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70" r:id="rId9"/>
    <p:sldId id="262" r:id="rId10"/>
    <p:sldId id="271" r:id="rId11"/>
    <p:sldId id="272" r:id="rId12"/>
    <p:sldId id="273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15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20/02/2012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en-US" sz="7200" b="1" dirty="0" err="1" smtClean="0"/>
              <a:t>Pendidikan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Kejuruan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505200" cy="396875"/>
          </a:xfrm>
        </p:spPr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Putu</a:t>
            </a:r>
            <a:r>
              <a:rPr lang="en-US" dirty="0" smtClean="0"/>
              <a:t> </a:t>
            </a:r>
            <a:r>
              <a:rPr lang="en-US" dirty="0" err="1" smtClean="0"/>
              <a:t>Sudira</a:t>
            </a:r>
            <a:r>
              <a:rPr lang="en-US" dirty="0" smtClean="0"/>
              <a:t>, M.P.  </a:t>
            </a:r>
            <a:r>
              <a:rPr lang="en-US" dirty="0" err="1" smtClean="0"/>
              <a:t>Prodi</a:t>
            </a:r>
            <a:r>
              <a:rPr lang="en-US" dirty="0" smtClean="0"/>
              <a:t> PTK PPs UNY</a:t>
            </a:r>
            <a:r>
              <a:rPr lang="id-ID" dirty="0" smtClean="0"/>
              <a:t> Tahun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diturunkan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pasar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memberi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kekuatan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. 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vokasi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mempersiapkan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memasuki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lapangan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vokasi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selalu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Wardiman</a:t>
            </a:r>
            <a:r>
              <a:rPr lang="en-US" sz="2800" dirty="0" smtClean="0">
                <a:solidFill>
                  <a:schemeClr val="tx1"/>
                </a:solidFill>
              </a:rPr>
              <a:t>, 1998:35).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Menurut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Wardiman</a:t>
            </a:r>
            <a:r>
              <a:rPr lang="en-US" sz="2800" dirty="0" smtClean="0">
                <a:solidFill>
                  <a:schemeClr val="tx1"/>
                </a:solidFill>
              </a:rPr>
              <a:t> (1998:32)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dikembangkan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melihat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pekerjaan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membutuhkan</a:t>
            </a:r>
            <a:r>
              <a:rPr lang="en-US" sz="2800" dirty="0" smtClean="0">
                <a:solidFill>
                  <a:schemeClr val="tx1"/>
                </a:solidFill>
              </a:rPr>
              <a:t> program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memberikan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keterampilan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sikap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pengalaman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jaringan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membantu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mendapatkan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pekerjaan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pilihan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kariernya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75438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melayani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tujuan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dinamika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kontemporer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adaptif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perubahan-perubahan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difusi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teknologi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mempunyai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kemanfaatan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sosial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luas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Sebagai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diturunkan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lebih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mengarah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education for earning a living.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/>
          </a:bodyPr>
          <a:lstStyle/>
          <a:p>
            <a:r>
              <a:rPr lang="id-ID" b="1" dirty="0" smtClean="0"/>
              <a:t>QUESTIONS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248400" cy="45720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</a:t>
            </a:r>
            <a:r>
              <a:rPr lang="id-ID" b="1" dirty="0" smtClean="0">
                <a:solidFill>
                  <a:schemeClr val="tx1"/>
                </a:solidFill>
              </a:rPr>
              <a:t>Sebaiknya Pendidikan Kejuruan di Indonesia dikembangkan?</a:t>
            </a:r>
            <a:endParaRPr lang="id-ID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</a:t>
            </a:r>
            <a:r>
              <a:rPr lang="id-ID" b="1" dirty="0" smtClean="0">
                <a:solidFill>
                  <a:schemeClr val="tx1"/>
                </a:solidFill>
              </a:rPr>
              <a:t>bentuk-bentuk Pembelajaran Pendidikan Kejuruan yang efektif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b="1" smtClean="0">
                <a:solidFill>
                  <a:schemeClr val="tx1"/>
                </a:solidFill>
              </a:rPr>
              <a:t>Bagaimana </a:t>
            </a:r>
            <a:r>
              <a:rPr lang="id-ID" b="1" smtClean="0">
                <a:solidFill>
                  <a:schemeClr val="tx1"/>
                </a:solidFill>
              </a:rPr>
              <a:t>hubungan </a:t>
            </a:r>
            <a:r>
              <a:rPr lang="id-ID" b="1" smtClean="0">
                <a:solidFill>
                  <a:schemeClr val="tx1"/>
                </a:solidFill>
              </a:rPr>
              <a:t>antara </a:t>
            </a:r>
            <a:r>
              <a:rPr lang="id-ID" b="1" smtClean="0">
                <a:solidFill>
                  <a:schemeClr val="tx1"/>
                </a:solidFill>
              </a:rPr>
              <a:t>Pendidikan Kejuruan dengan Dunia Usaha dan Industri.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152400"/>
            <a:ext cx="6096000" cy="97436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Kejuruan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371600"/>
            <a:ext cx="5791200" cy="1752600"/>
          </a:xfrm>
          <a:solidFill>
            <a:srgbClr val="00B050">
              <a:alpha val="45000"/>
            </a:srgb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Smith-Hughes (1917) </a:t>
            </a:r>
            <a:r>
              <a:rPr lang="en-US" dirty="0" err="1" smtClean="0">
                <a:solidFill>
                  <a:schemeClr val="tx1"/>
                </a:solidFill>
              </a:rPr>
              <a:t>mendefinisikan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i="1" dirty="0" smtClean="0">
                <a:solidFill>
                  <a:schemeClr val="tx1"/>
                </a:solidFill>
              </a:rPr>
              <a:t>vocational education was training less than college grade to fit for useful employment”</a:t>
            </a:r>
            <a:r>
              <a:rPr lang="en-US" dirty="0" smtClean="0">
                <a:solidFill>
                  <a:schemeClr val="tx1"/>
                </a:solidFill>
              </a:rPr>
              <a:t> (Thompson, 1973:107).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371600"/>
            <a:ext cx="1524000" cy="1752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3657600"/>
            <a:ext cx="7010400" cy="2667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id-ID" sz="2800" b="1" i="1" dirty="0" smtClean="0"/>
              <a:t>In USA 1963: </a:t>
            </a:r>
            <a:r>
              <a:rPr lang="en-US" sz="2800" b="1" i="1" dirty="0" smtClean="0"/>
              <a:t>Vocational or technical training or retraining which given in schools or classes under public supervision and control or under contract  with a State Board or local education agency, and is conducted as part of program designed </a:t>
            </a:r>
            <a:r>
              <a:rPr lang="en-US" sz="3300" b="1" i="1" u="sng" dirty="0" smtClean="0">
                <a:solidFill>
                  <a:srgbClr val="FF0000"/>
                </a:solidFill>
              </a:rPr>
              <a:t>to fit </a:t>
            </a:r>
            <a:r>
              <a:rPr lang="en-US" sz="2800" b="1" i="1" dirty="0" smtClean="0"/>
              <a:t>individuals for gainful employment as semi-skilled or skilled worker or technicians in recognized occupations” </a:t>
            </a:r>
            <a:r>
              <a:rPr lang="en-US" sz="2800" b="1" dirty="0" smtClean="0"/>
              <a:t>(Thompson, 1973:109).</a:t>
            </a:r>
            <a:endParaRPr lang="id-ID" sz="28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Pendidikan Vokasi/Kejuruan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858000" cy="4419600"/>
          </a:xfrm>
          <a:noFill/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Amerika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Serikat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diamandemen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dengan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formulasi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baru</a:t>
            </a:r>
            <a:r>
              <a:rPr lang="id-ID" sz="4000" dirty="0" smtClean="0">
                <a:solidFill>
                  <a:schemeClr val="tx1"/>
                </a:solidFill>
              </a:rPr>
              <a:t> sebagai berikut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endParaRPr lang="id-ID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i="1" dirty="0" smtClean="0">
                <a:solidFill>
                  <a:schemeClr val="tx1"/>
                </a:solidFill>
              </a:rPr>
              <a:t>Vocational or technical training or retraining which given in schools or classes under public supervision and control or under contract  with a State Board or local education agency and is conducted as part of program designed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to prepare </a:t>
            </a:r>
            <a:r>
              <a:rPr lang="en-US" sz="4000" i="1" dirty="0" smtClean="0">
                <a:solidFill>
                  <a:schemeClr val="tx1"/>
                </a:solidFill>
              </a:rPr>
              <a:t>individuals for gainful employment as semi-skilled or skilled worker or technicians or sub-professionals in recognized occupations and in new and emerging occupation or to prepare individuals for employment in occupation which the Commissioner determines…..”</a:t>
            </a:r>
            <a:r>
              <a:rPr lang="en-US" sz="4000" dirty="0" smtClean="0">
                <a:solidFill>
                  <a:schemeClr val="tx1"/>
                </a:solidFill>
              </a:rPr>
              <a:t> (Thompson, 1973:110).</a:t>
            </a:r>
            <a:endParaRPr lang="id-ID" sz="4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id-ID" b="1" dirty="0" smtClean="0"/>
              <a:t>Tiga hal Utama PTK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pendidikan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endParaRPr lang="id-ID" sz="3600" dirty="0" smtClean="0">
              <a:solidFill>
                <a:schemeClr val="tx1"/>
              </a:solidFill>
            </a:endParaRPr>
          </a:p>
          <a:p>
            <a:pPr marL="742950" indent="-742950" algn="l">
              <a:buAutoNum type="arabicPeriod"/>
            </a:pPr>
            <a:r>
              <a:rPr lang="id-ID" sz="3600" dirty="0" smtClean="0">
                <a:solidFill>
                  <a:schemeClr val="tx1"/>
                </a:solidFill>
              </a:rPr>
              <a:t>pelatihan (</a:t>
            </a:r>
            <a:r>
              <a:rPr lang="id-ID" sz="3600" i="1" dirty="0" smtClean="0">
                <a:solidFill>
                  <a:schemeClr val="tx1"/>
                </a:solidFill>
              </a:rPr>
              <a:t>training</a:t>
            </a:r>
            <a:r>
              <a:rPr lang="id-ID" sz="3600" dirty="0" smtClean="0">
                <a:solidFill>
                  <a:schemeClr val="tx1"/>
                </a:solidFill>
              </a:rPr>
              <a:t>)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id-ID" sz="3600" dirty="0" smtClean="0">
              <a:solidFill>
                <a:schemeClr val="tx1"/>
              </a:solidFill>
            </a:endParaRPr>
          </a:p>
          <a:p>
            <a:pPr marL="742950" indent="-742950" algn="l">
              <a:buAutoNum type="arabicPeriod"/>
            </a:pPr>
            <a:r>
              <a:rPr lang="id-ID" sz="3600" dirty="0" smtClean="0">
                <a:solidFill>
                  <a:schemeClr val="tx1"/>
                </a:solidFill>
              </a:rPr>
              <a:t>pelatihan kembali (</a:t>
            </a:r>
            <a:r>
              <a:rPr lang="id-ID" sz="3600" i="1" dirty="0" smtClean="0">
                <a:solidFill>
                  <a:schemeClr val="tx1"/>
                </a:solidFill>
              </a:rPr>
              <a:t>retraining</a:t>
            </a:r>
            <a:r>
              <a:rPr lang="id-ID" sz="3600" dirty="0" smtClean="0">
                <a:solidFill>
                  <a:schemeClr val="tx1"/>
                </a:solidFill>
              </a:rPr>
              <a:t>).</a:t>
            </a:r>
          </a:p>
          <a:p>
            <a:pPr marL="360000" algn="l"/>
            <a:r>
              <a:rPr lang="id-ID" sz="3600" dirty="0" smtClean="0">
                <a:solidFill>
                  <a:schemeClr val="tx1"/>
                </a:solidFill>
              </a:rPr>
              <a:t>dibawah supervisi masyarakat dan dikendalikan atau dibawah kontrak badan/lembaga atau agen pendidikan lokal</a:t>
            </a:r>
            <a:endParaRPr lang="en-US" sz="3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734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Putu</a:t>
            </a:r>
            <a:r>
              <a:rPr lang="en-US" dirty="0" smtClean="0"/>
              <a:t> </a:t>
            </a:r>
            <a:r>
              <a:rPr lang="en-US" dirty="0" err="1" smtClean="0"/>
              <a:t>Sudira</a:t>
            </a:r>
            <a:r>
              <a:rPr lang="en-US" dirty="0" smtClean="0"/>
              <a:t>, M.P.  </a:t>
            </a:r>
            <a:r>
              <a:rPr lang="en-US" dirty="0" err="1" smtClean="0"/>
              <a:t>Prodi</a:t>
            </a:r>
            <a:r>
              <a:rPr lang="en-US" dirty="0" smtClean="0"/>
              <a:t> PTK PPs UNY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id-ID" b="1" dirty="0" smtClean="0"/>
              <a:t>Perubahan Definisi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38400"/>
            <a:ext cx="70104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468000" indent="-468000" algn="l">
              <a:buFont typeface="Wingdings" pitchFamily="2" charset="2"/>
              <a:buChar char="v"/>
            </a:pPr>
            <a:r>
              <a:rPr lang="id-ID" sz="3600" b="1" dirty="0" smtClean="0">
                <a:solidFill>
                  <a:schemeClr val="tx1"/>
                </a:solidFill>
              </a:rPr>
              <a:t>To Fit </a:t>
            </a:r>
            <a:r>
              <a:rPr lang="id-ID" sz="3600" b="1" dirty="0" smtClean="0">
                <a:solidFill>
                  <a:schemeClr val="tx1"/>
                </a:solidFill>
                <a:sym typeface="Wingdings" pitchFamily="2" charset="2"/>
              </a:rPr>
              <a:t> to Prepare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Good dan Harris (1960)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3914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i="1" dirty="0" smtClean="0">
                <a:solidFill>
                  <a:schemeClr val="tx1"/>
                </a:solidFill>
              </a:rPr>
              <a:t>vocational education is education for work-any kind of work which the individual finds congenial and for which society has need”.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id-ID" sz="2800" dirty="0" smtClean="0">
              <a:solidFill>
                <a:schemeClr val="tx1"/>
              </a:solidFill>
            </a:endParaRPr>
          </a:p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Pendidikan vokasi adalah pendidikan untuk bekerja dimana seseorang mendapatkan pekerjaan yang menyenangkan atau cocok seperti harapan masyarakat pada umumnya.  </a:t>
            </a:r>
          </a:p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Pendidikan vokasi harus memperhatikan jenis dan bidang-bidang pekerjaan serta harapan masyarakat pencari kerja.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Asosiasi Vokasi Amerika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3914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chemeClr val="tx1"/>
                </a:solidFill>
              </a:rPr>
              <a:t>Vocational education as education designed to develop </a:t>
            </a:r>
            <a:r>
              <a:rPr lang="en-US" sz="3600" b="1" i="1" dirty="0" smtClean="0">
                <a:solidFill>
                  <a:schemeClr val="tx1"/>
                </a:solidFill>
              </a:rPr>
              <a:t>skills, abilities, understandings, attitudes, work habits, and appreciations </a:t>
            </a:r>
            <a:r>
              <a:rPr lang="en-US" sz="3600" i="1" dirty="0" smtClean="0">
                <a:solidFill>
                  <a:schemeClr val="tx1"/>
                </a:solidFill>
              </a:rPr>
              <a:t>needed by workers to enter and make progress in employment on useful and productive basis”  </a:t>
            </a:r>
            <a:r>
              <a:rPr lang="en-US" sz="3600" dirty="0" smtClean="0">
                <a:solidFill>
                  <a:schemeClr val="tx1"/>
                </a:solidFill>
              </a:rPr>
              <a:t>(Thompson, 1973:111).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id-ID" b="1" dirty="0" err="1" smtClean="0"/>
              <a:t>P</a:t>
            </a:r>
            <a:r>
              <a:rPr lang="en-US" b="1" dirty="0" err="1" smtClean="0"/>
              <a:t>endidikan</a:t>
            </a:r>
            <a:r>
              <a:rPr lang="en-US" b="1" dirty="0" smtClean="0"/>
              <a:t> </a:t>
            </a:r>
            <a:r>
              <a:rPr lang="id-ID" b="1" dirty="0" err="1" smtClean="0"/>
              <a:t>K</a:t>
            </a:r>
            <a:r>
              <a:rPr lang="en-US" b="1" dirty="0" err="1" smtClean="0"/>
              <a:t>ejuruan</a:t>
            </a:r>
            <a:r>
              <a:rPr lang="en-US" b="1" dirty="0" smtClean="0"/>
              <a:t>/</a:t>
            </a:r>
            <a:r>
              <a:rPr lang="en-US" b="1" dirty="0" err="1" smtClean="0"/>
              <a:t>vokasi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4676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membutuhkan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kebijakan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terbentuknya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kerjasama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dukungan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partisipasi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penuh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organisasi-organisasi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pemerintah dan </a:t>
            </a:r>
            <a:r>
              <a:rPr lang="en-US" sz="2800" dirty="0" smtClean="0">
                <a:solidFill>
                  <a:schemeClr val="tx1"/>
                </a:solidFill>
              </a:rPr>
              <a:t>non </a:t>
            </a:r>
            <a:r>
              <a:rPr lang="en-US" sz="2800" dirty="0" err="1" smtClean="0">
                <a:solidFill>
                  <a:schemeClr val="tx1"/>
                </a:solidFill>
              </a:rPr>
              <a:t>pemerintah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baca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usaha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industri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terbentuk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konsensus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diantara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stakeholder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proaktif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tanggap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perubahan-perubahan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terjadi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mengadopsi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strategi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jangka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panjang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tanggap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lingkungan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global,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politik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membumikan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budaya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setempat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perlunya interkoneksi antara pendidikan dan pekerjaan.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membutuhkan partisipasi penuh dunia usaha dan dunia industri termasuk masyarakat pengguna pendidikan kejuruan.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781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Pendidikan Kejuruan</vt:lpstr>
      <vt:lpstr>Pendidikan Kejuruan</vt:lpstr>
      <vt:lpstr>Pendidikan Vokasi/Kejuruan</vt:lpstr>
      <vt:lpstr>Tiga hal Utama PTK</vt:lpstr>
      <vt:lpstr>Perubahan Definisi</vt:lpstr>
      <vt:lpstr>Good dan Harris (1960)</vt:lpstr>
      <vt:lpstr>Asosiasi Vokasi Amerika</vt:lpstr>
      <vt:lpstr>Pengembangan Pendidikan Kejuruan/vokasi</vt:lpstr>
      <vt:lpstr>Pendidikan Kejuruan</vt:lpstr>
      <vt:lpstr>Pendidikan Kejuruan</vt:lpstr>
      <vt:lpstr>Pendidikan Kejuruan</vt:lpstr>
      <vt:lpstr>Pendidikan Kejuruan</vt:lpstr>
      <vt:lpstr>QUESTIONS</vt:lpstr>
      <vt:lpstr>Terimakasih Belajar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34</cp:revision>
  <dcterms:created xsi:type="dcterms:W3CDTF">2012-01-26T22:45:00Z</dcterms:created>
  <dcterms:modified xsi:type="dcterms:W3CDTF">2012-02-20T06:43:07Z</dcterms:modified>
</cp:coreProperties>
</file>