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70" r:id="rId5"/>
    <p:sldId id="25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8" autoAdjust="0"/>
  </p:normalViewPr>
  <p:slideViewPr>
    <p:cSldViewPr>
      <p:cViewPr>
        <p:scale>
          <a:sx n="64" d="100"/>
          <a:sy n="64" d="100"/>
        </p:scale>
        <p:origin x="-154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E383F-168A-4788-8FD4-0BF2C0654577}" type="datetimeFigureOut">
              <a:rPr lang="id-ID" smtClean="0"/>
              <a:pPr/>
              <a:t>16/02/2013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128C-0801-4791-B5A2-5B3D9CB9BFA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449B-03B6-46DE-BD3F-33C7AAB72BF1}" type="datetime1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F7E-D0CE-447D-9EE8-4E901B492533}" type="datetime1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F6B-1801-4953-8B16-B34F22BD6B24}" type="datetime1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DD3-91C3-4E62-A18B-C043B37E14D4}" type="datetime1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C512-2565-4D3B-89A3-F80C43671B43}" type="datetime1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442-0B89-48FD-96B6-64978E1519B1}" type="datetime1">
              <a:rPr lang="en-US" smtClean="0"/>
              <a:pPr/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FF16-0ECF-4F13-8FC1-6CDE63682BAB}" type="datetime1">
              <a:rPr lang="en-US" smtClean="0"/>
              <a:pPr/>
              <a:t>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623-0FED-4E0E-A665-79DFB278E0D3}" type="datetime1">
              <a:rPr lang="en-US" smtClean="0"/>
              <a:pPr/>
              <a:t>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773-C8FB-49F9-9CE0-C13C61717402}" type="datetime1">
              <a:rPr lang="en-US" smtClean="0"/>
              <a:pPr/>
              <a:t>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158-10E5-4339-9289-C78736EDA0EE}" type="datetime1">
              <a:rPr lang="en-US" smtClean="0"/>
              <a:pPr/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79A4-5A84-4668-BEF0-2A4BD511C100}" type="datetime1">
              <a:rPr lang="en-US" smtClean="0"/>
              <a:pPr/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47B5-42A5-419F-9476-254024B2DB89}" type="datetime1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putupanji@uny.ac.i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914400"/>
            <a:ext cx="6096000" cy="304800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>
              <a:alphaModFix amt="3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0"/>
            <a:ext cx="6705600" cy="16764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CONCEPTUAL</a:t>
            </a:r>
            <a:r>
              <a:rPr lang="en-US" sz="7200" b="1" dirty="0" smtClean="0"/>
              <a:t> LEARNING</a:t>
            </a:r>
            <a:endParaRPr lang="en-US" sz="7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4114800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Dr. Putu Sudira, M.P.</a:t>
            </a:r>
          </a:p>
          <a:p>
            <a:pPr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  <a:hlinkClick r:id="rId4"/>
              </a:rPr>
              <a:t>putupanji@uny.ac.id</a:t>
            </a:r>
            <a:r>
              <a:rPr lang="id-ID" sz="2400" b="1" dirty="0" smtClean="0">
                <a:latin typeface="+mj-lt"/>
                <a:ea typeface="+mj-ea"/>
                <a:cs typeface="+mj-cs"/>
              </a:rPr>
              <a:t> – </a:t>
            </a:r>
            <a:r>
              <a:rPr lang="id-ID" sz="2400" b="1" dirty="0" smtClean="0"/>
              <a:t>08164222678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</a:rPr>
              <a:t>http://staff.uny.ac.id/cari/staff?title=Putu+Sudira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Sek.Prodi</a:t>
            </a:r>
            <a:r>
              <a:rPr kumimoji="0" lang="id-ID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PTK PPs  UNY, peneliti terbaik Hibah Disertasi 2011, lulusan cumlaude S2  TP PPs UGM – S3 PTK PPS UNY; Kantor: Vocational and Technology Education Lantai II sayap   timur  Gedung Pascasarjana UNY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Concepts Are Learned Through Participation in Practices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7010400" cy="4419600"/>
          </a:xfrm>
          <a:noFill/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understanding the meanings of concepts at</a:t>
            </a:r>
            <a:r>
              <a:rPr lang="id-ID" sz="2800" b="1" dirty="0" smtClean="0">
                <a:solidFill>
                  <a:schemeClr val="tx1"/>
                </a:solidFill>
              </a:rPr>
              <a:t> multiple levels.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Many concepts are in the contents of the community's activity</a:t>
            </a:r>
            <a:r>
              <a:rPr lang="id-ID" sz="2800" b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800" b="1" dirty="0" smtClean="0">
                <a:solidFill>
                  <a:srgbClr val="002060"/>
                </a:solidFill>
              </a:rPr>
              <a:t>conceptual learning was </a:t>
            </a:r>
            <a:r>
              <a:rPr lang="id-ID" sz="2800" b="1" dirty="0" smtClean="0">
                <a:solidFill>
                  <a:schemeClr val="tx1"/>
                </a:solidFill>
              </a:rPr>
              <a:t>central in newcomers' learning</a:t>
            </a:r>
          </a:p>
          <a:p>
            <a:pPr marL="514350" indent="-514350" algn="l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1628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Concepts Evolve in the Activities of Communities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905000"/>
            <a:ext cx="7010400" cy="3505200"/>
          </a:xfrm>
          <a:noFill/>
        </p:spPr>
        <p:txBody>
          <a:bodyPr>
            <a:noAutofit/>
          </a:bodyPr>
          <a:lstStyle/>
          <a:p>
            <a:pPr marL="514350" indent="-514350" algn="l">
              <a:buFont typeface="Wingdings" pitchFamily="2" charset="2"/>
              <a:buChar char="v"/>
            </a:pPr>
            <a:r>
              <a:rPr lang="id-ID" sz="2800" dirty="0" smtClean="0">
                <a:solidFill>
                  <a:schemeClr val="tx1"/>
                </a:solidFill>
              </a:rPr>
              <a:t>Communities maintain practices.</a:t>
            </a:r>
          </a:p>
          <a:p>
            <a:pPr marL="971550" lvl="1" indent="-5143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stable meanings of the concepts that they use</a:t>
            </a:r>
            <a:r>
              <a:rPr lang="id-ID" dirty="0" smtClean="0">
                <a:solidFill>
                  <a:schemeClr val="tx1"/>
                </a:solidFill>
              </a:rPr>
              <a:t>.</a:t>
            </a:r>
          </a:p>
          <a:p>
            <a:pPr marL="971550" lvl="1" indent="-514350" algn="l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new concepts and </a:t>
            </a:r>
            <a:r>
              <a:rPr lang="en-US" dirty="0" smtClean="0">
                <a:solidFill>
                  <a:schemeClr val="tx1"/>
                </a:solidFill>
              </a:rPr>
              <a:t>changing the meanings of concepts.</a:t>
            </a:r>
            <a:r>
              <a:rPr lang="id-ID" dirty="0" smtClean="0">
                <a:solidFill>
                  <a:schemeClr val="tx1"/>
                </a:solidFill>
              </a:rPr>
              <a:t>  </a:t>
            </a:r>
          </a:p>
          <a:p>
            <a:pPr marL="971550" lvl="1" indent="-5143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efforts to improve the effectiveness of its</a:t>
            </a:r>
            <a:r>
              <a:rPr lang="id-ID" dirty="0" smtClean="0">
                <a:solidFill>
                  <a:schemeClr val="tx1"/>
                </a:solidFill>
              </a:rPr>
              <a:t> activities.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0104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Learning Concepts of Disciplines in School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7239000" cy="4800600"/>
          </a:xfrm>
          <a:noFill/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learn concepts and methods that have been </a:t>
            </a:r>
            <a:r>
              <a:rPr lang="id-ID" sz="2800" dirty="0" smtClean="0">
                <a:solidFill>
                  <a:schemeClr val="tx1"/>
                </a:solidFill>
              </a:rPr>
              <a:t>developed in intellectual </a:t>
            </a:r>
            <a:r>
              <a:rPr lang="en-US" sz="2800" dirty="0" smtClean="0">
                <a:solidFill>
                  <a:schemeClr val="tx1"/>
                </a:solidFill>
              </a:rPr>
              <a:t>disciplines and that are considered generally valuable for educated members of society.</a:t>
            </a:r>
            <a:r>
              <a:rPr lang="id-ID" sz="2800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The goal is to have students</a:t>
            </a:r>
            <a:r>
              <a:rPr lang="id-ID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learn to participate in practices that are </a:t>
            </a:r>
            <a:r>
              <a:rPr lang="id-ID" sz="2800" dirty="0" smtClean="0">
                <a:solidFill>
                  <a:schemeClr val="tx1"/>
                </a:solidFill>
              </a:rPr>
              <a:t>v</a:t>
            </a:r>
            <a:r>
              <a:rPr lang="en-US" sz="2800" dirty="0" err="1" smtClean="0">
                <a:solidFill>
                  <a:schemeClr val="tx1"/>
                </a:solidFill>
              </a:rPr>
              <a:t>alued</a:t>
            </a:r>
            <a:r>
              <a:rPr lang="en-US" sz="2800" dirty="0" smtClean="0">
                <a:solidFill>
                  <a:schemeClr val="tx1"/>
                </a:solidFill>
              </a:rPr>
              <a:t> in society, including practices that are preparatory</a:t>
            </a:r>
            <a:r>
              <a:rPr lang="id-ID" sz="2800" dirty="0" smtClean="0">
                <a:solidFill>
                  <a:schemeClr val="tx1"/>
                </a:solidFill>
              </a:rPr>
              <a:t> for further disciplinary learning.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800" dirty="0" smtClean="0">
                <a:solidFill>
                  <a:schemeClr val="tx1"/>
                </a:solidFill>
              </a:rPr>
              <a:t>to have value </a:t>
            </a:r>
            <a:r>
              <a:rPr lang="en-US" sz="2800" dirty="0" smtClean="0">
                <a:solidFill>
                  <a:schemeClr val="tx1"/>
                </a:solidFill>
              </a:rPr>
              <a:t>beyond its specific learning context</a:t>
            </a:r>
            <a:r>
              <a:rPr lang="id-ID" sz="2800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010400" cy="12791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Concepts Are Learned Through Participation in Practices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209800"/>
            <a:ext cx="5410200" cy="2895600"/>
          </a:xfrm>
          <a:noFill/>
        </p:spPr>
        <p:txBody>
          <a:bodyPr>
            <a:noAutofit/>
          </a:bodyPr>
          <a:lstStyle/>
          <a:p>
            <a:pPr algn="l"/>
            <a:r>
              <a:rPr lang="id-ID" sz="3600" b="1" dirty="0" smtClean="0">
                <a:solidFill>
                  <a:schemeClr val="tx1"/>
                </a:solidFill>
              </a:rPr>
              <a:t>make inferences </a:t>
            </a:r>
            <a:r>
              <a:rPr lang="en-US" sz="3600" b="1" dirty="0" smtClean="0">
                <a:solidFill>
                  <a:schemeClr val="tx1"/>
                </a:solidFill>
              </a:rPr>
              <a:t>about intervening events, trends, and what might happen to the population in the future</a:t>
            </a:r>
            <a:r>
              <a:rPr lang="id-ID" sz="3600" b="1" dirty="0" smtClean="0">
                <a:solidFill>
                  <a:schemeClr val="tx1"/>
                </a:solidFill>
              </a:rPr>
              <a:t>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010400" cy="1355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Concepts Evolve in the Activities of Communities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752600"/>
            <a:ext cx="6781800" cy="4267200"/>
          </a:xfrm>
          <a:noFill/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emphasizes that meanings and uses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concepts have important aspects that are local, including the histories of their local</a:t>
            </a:r>
            <a:r>
              <a:rPr lang="id-ID" dirty="0" smtClean="0">
                <a:solidFill>
                  <a:schemeClr val="tx1"/>
                </a:solidFill>
              </a:rPr>
              <a:t> development and use.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 local history of conceptual discourse shapes a group's understanding and meaning of a</a:t>
            </a:r>
            <a:r>
              <a:rPr lang="id-ID" dirty="0" smtClean="0">
                <a:solidFill>
                  <a:schemeClr val="tx1"/>
                </a:solidFill>
              </a:rPr>
              <a:t> Concept.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0104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1143000"/>
          </a:xfrm>
        </p:spPr>
        <p:txBody>
          <a:bodyPr>
            <a:normAutofit/>
          </a:bodyPr>
          <a:lstStyle/>
          <a:p>
            <a:r>
              <a:rPr lang="id-ID" b="1" dirty="0" smtClean="0"/>
              <a:t>QUESTIONS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752600"/>
            <a:ext cx="6248400" cy="4572000"/>
          </a:xfrm>
          <a:noFill/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id-ID" b="1" dirty="0" smtClean="0">
                <a:solidFill>
                  <a:schemeClr val="tx1"/>
                </a:solidFill>
              </a:rPr>
              <a:t>Bagaimana konsep belajar partisipatif dikaitkan dengan Pembelajaran pada pendidikan kejuruan untuk program Normatif, Adaptif, Produktif.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b="1" dirty="0" smtClean="0">
                <a:solidFill>
                  <a:schemeClr val="tx1"/>
                </a:solidFill>
              </a:rPr>
              <a:t>Bagaimana hubungan antara belajar partisipatif dengan ciri dan karakteristik pembelajaran pendidikan kejuruan.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0104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7010400" cy="1981200"/>
          </a:xfrm>
        </p:spPr>
        <p:txBody>
          <a:bodyPr>
            <a:normAutofit/>
          </a:bodyPr>
          <a:lstStyle/>
          <a:p>
            <a:r>
              <a:rPr lang="id-ID" b="1" dirty="0" smtClean="0"/>
              <a:t>Terimakasih</a:t>
            </a:r>
            <a:br>
              <a:rPr lang="id-ID" b="1" dirty="0" smtClean="0"/>
            </a:br>
            <a:r>
              <a:rPr lang="id-ID" sz="4000" b="1" dirty="0" smtClean="0">
                <a:solidFill>
                  <a:srgbClr val="C00000"/>
                </a:solidFill>
              </a:rPr>
              <a:t>Belajar Budayanya orang Hidup</a:t>
            </a:r>
            <a:br>
              <a:rPr lang="id-ID" sz="4000" b="1" dirty="0" smtClean="0">
                <a:solidFill>
                  <a:srgbClr val="C00000"/>
                </a:solidFill>
              </a:rPr>
            </a:br>
            <a:r>
              <a:rPr lang="id-ID" sz="1800" b="1" dirty="0" smtClean="0"/>
              <a:t> Panji Sudira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09800"/>
            <a:ext cx="7010400" cy="2117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0"/>
            <a:ext cx="70866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PARADIGM SHIFT IN</a:t>
            </a:r>
            <a:r>
              <a:rPr lang="en-US" b="1" dirty="0" smtClean="0"/>
              <a:t> </a:t>
            </a:r>
            <a:r>
              <a:rPr lang="id-ID" b="1" dirty="0" smtClean="0"/>
              <a:t>EDUCATION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397240"/>
            <a:ext cx="71628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 l="26869" t="29821" r="10522" b="20080"/>
          <a:stretch>
            <a:fillRect/>
          </a:stretch>
        </p:blipFill>
        <p:spPr bwMode="auto">
          <a:xfrm>
            <a:off x="1371600" y="1600200"/>
            <a:ext cx="746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68580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PARADIGM SHIFT IN</a:t>
            </a:r>
            <a:r>
              <a:rPr lang="en-US" b="1" dirty="0" smtClean="0"/>
              <a:t> </a:t>
            </a:r>
            <a:r>
              <a:rPr lang="en-US" b="1" dirty="0" smtClean="0"/>
              <a:t>LEARNING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39724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28235" t="30651" r="8235" b="12500"/>
          <a:stretch>
            <a:fillRect/>
          </a:stretch>
        </p:blipFill>
        <p:spPr bwMode="auto">
          <a:xfrm>
            <a:off x="1295400" y="16002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68580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PARADIGM SHIFT IN</a:t>
            </a:r>
            <a:r>
              <a:rPr lang="en-US" b="1" dirty="0" smtClean="0"/>
              <a:t> </a:t>
            </a:r>
            <a:r>
              <a:rPr lang="id-ID" b="1" dirty="0" smtClean="0"/>
              <a:t>TEACH</a:t>
            </a:r>
            <a:r>
              <a:rPr lang="en-US" b="1" dirty="0" smtClean="0"/>
              <a:t>ING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39724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28330" t="36978" r="12995" b="12127"/>
          <a:stretch>
            <a:fillRect/>
          </a:stretch>
        </p:blipFill>
        <p:spPr bwMode="auto">
          <a:xfrm>
            <a:off x="1295400" y="15240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09800" y="152400"/>
            <a:ext cx="6096000" cy="9743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6705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CONCEPTUAL LEARNING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371600"/>
            <a:ext cx="5791200" cy="1752600"/>
          </a:xfrm>
          <a:solidFill>
            <a:srgbClr val="00B050">
              <a:alpha val="45000"/>
            </a:srgbClr>
          </a:solidFill>
        </p:spPr>
        <p:txBody>
          <a:bodyPr>
            <a:normAutofit fontScale="92500"/>
          </a:bodyPr>
          <a:lstStyle/>
          <a:p>
            <a:pPr algn="l"/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ndividual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in a community involves progress from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peripheral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to FULL PARTICIPATION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1900" dirty="0" smtClean="0">
                <a:solidFill>
                  <a:srgbClr val="002060"/>
                </a:solidFill>
              </a:rPr>
              <a:t>(Lave &amp; Wenger, 1991)</a:t>
            </a:r>
            <a:endParaRPr lang="en-US" sz="1900" b="1" dirty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43000" y="1371600"/>
            <a:ext cx="1524000" cy="1752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00200" y="3657600"/>
            <a:ext cx="6248400" cy="2438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/>
              <a:t>full </a:t>
            </a:r>
            <a:r>
              <a:rPr lang="en-US" sz="3200" b="1" dirty="0" smtClean="0"/>
              <a:t>participation</a:t>
            </a:r>
            <a:r>
              <a:rPr lang="en-US" sz="3200" dirty="0" smtClean="0"/>
              <a:t>; 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200" dirty="0" smtClean="0"/>
              <a:t>a </a:t>
            </a:r>
            <a:r>
              <a:rPr lang="en-US" sz="3200" dirty="0"/>
              <a:t>group uses in coordinating activities, </a:t>
            </a:r>
            <a:endParaRPr lang="en-US" sz="3200" dirty="0" smtClean="0"/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200" dirty="0" smtClean="0"/>
              <a:t>deciding </a:t>
            </a:r>
            <a:r>
              <a:rPr lang="en-US" sz="3200" dirty="0"/>
              <a:t>on goals and plans, </a:t>
            </a:r>
            <a:endParaRPr lang="en-US" sz="3200" dirty="0" smtClean="0"/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200" dirty="0" smtClean="0"/>
              <a:t>evaluating and explaining </a:t>
            </a:r>
            <a:r>
              <a:rPr lang="en-US" sz="3200" dirty="0"/>
              <a:t>actions, </a:t>
            </a:r>
            <a:endParaRPr lang="en-US" sz="3200" dirty="0" smtClean="0"/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200" dirty="0" smtClean="0"/>
              <a:t>instructing </a:t>
            </a:r>
            <a:r>
              <a:rPr lang="en-US" sz="3200" dirty="0"/>
              <a:t>newcomers, and </a:t>
            </a:r>
            <a:endParaRPr lang="en-US" sz="3200" dirty="0" smtClean="0"/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200" dirty="0" smtClean="0"/>
              <a:t>communicating </a:t>
            </a:r>
            <a:r>
              <a:rPr lang="en-US" sz="3200" dirty="0"/>
              <a:t>with each other.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7239000" y="3886200"/>
            <a:ext cx="685800" cy="2133600"/>
          </a:xfrm>
          <a:prstGeom prst="rightBrace">
            <a:avLst>
              <a:gd name="adj1" fmla="val 41624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7924800" y="3581400"/>
            <a:ext cx="838200" cy="2667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d-ID" sz="3200" b="1" dirty="0" smtClean="0">
                <a:solidFill>
                  <a:srgbClr val="002060"/>
                </a:solidFill>
              </a:rPr>
              <a:t>Social Worlds</a:t>
            </a:r>
            <a:endParaRPr lang="id-ID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/>
          <a:lstStyle/>
          <a:p>
            <a:r>
              <a:rPr lang="en-US" b="1" dirty="0" smtClean="0"/>
              <a:t>CONCEPTUAL LEARNING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6858000" cy="4419600"/>
          </a:xfrm>
          <a:noFill/>
        </p:spPr>
        <p:txBody>
          <a:bodyPr>
            <a:normAutofit lnSpcReduction="10000"/>
          </a:bodyPr>
          <a:lstStyle/>
          <a:p>
            <a:pPr algn="l"/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Learners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develop identities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as full participants in the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community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l"/>
            <a:endParaRPr lang="id-ID" b="1" dirty="0" smtClean="0">
              <a:solidFill>
                <a:schemeClr val="tx1"/>
              </a:solidFill>
            </a:endParaRPr>
          </a:p>
          <a:p>
            <a:pPr algn="l"/>
            <a:r>
              <a:rPr lang="id-ID" b="1" dirty="0" smtClean="0">
                <a:solidFill>
                  <a:schemeClr val="tx1"/>
                </a:solidFill>
              </a:rPr>
              <a:t>SOCIALLY and CULTURALLY constructed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realms of activity and interpretation in which the meaning and significance of actions are</a:t>
            </a:r>
            <a:r>
              <a:rPr lang="id-ID" b="1" dirty="0" smtClean="0">
                <a:solidFill>
                  <a:schemeClr val="tx1"/>
                </a:solidFill>
              </a:rPr>
              <a:t> interpreted and evaluated.</a:t>
            </a:r>
            <a:endParaRPr lang="en-US" b="1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39724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/>
          <a:lstStyle/>
          <a:p>
            <a:r>
              <a:rPr lang="en-US" b="1" dirty="0" smtClean="0"/>
              <a:t>CONCEPTUAL LEARNING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7010400" cy="4419600"/>
          </a:xfrm>
          <a:noFill/>
        </p:spPr>
        <p:txBody>
          <a:bodyPr>
            <a:normAutofit/>
          </a:bodyPr>
          <a:lstStyle/>
          <a:p>
            <a:pPr algn="l"/>
            <a:r>
              <a:rPr lang="id-ID" sz="3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Learners develop </a:t>
            </a:r>
            <a:r>
              <a:rPr lang="en-US" sz="3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identities as full participants in the community as they come to share and </a:t>
            </a:r>
            <a:r>
              <a:rPr lang="id-ID" sz="3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3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ppropriate</a:t>
            </a:r>
            <a:r>
              <a:rPr lang="en-US" sz="3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patterns of</a:t>
            </a:r>
            <a:r>
              <a:rPr lang="id-ID" sz="3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interaction and interpretation afforded by the community's practices.</a:t>
            </a:r>
            <a:endParaRPr lang="en-US" sz="3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473440"/>
            <a:ext cx="7010400" cy="8981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6705600" cy="838200"/>
          </a:xfrm>
        </p:spPr>
        <p:txBody>
          <a:bodyPr/>
          <a:lstStyle/>
          <a:p>
            <a:r>
              <a:rPr lang="en-US" b="1" dirty="0" smtClean="0"/>
              <a:t>CONCEPTUAL LEARNING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7010400" cy="4419600"/>
          </a:xfrm>
          <a:noFill/>
        </p:spPr>
        <p:txBody>
          <a:bodyPr>
            <a:normAutofit/>
          </a:bodyPr>
          <a:lstStyle/>
          <a:p>
            <a:pPr marL="468000" indent="-468000" algn="l">
              <a:buFont typeface="Wingdings" pitchFamily="2" charset="2"/>
              <a:buChar char="v"/>
            </a:pPr>
            <a:r>
              <a:rPr lang="id-ID" sz="3600" b="1" dirty="0" smtClean="0">
                <a:solidFill>
                  <a:schemeClr val="tx1"/>
                </a:solidFill>
              </a:rPr>
              <a:t>Understanding </a:t>
            </a:r>
            <a:r>
              <a:rPr lang="en-US" sz="3600" b="1" dirty="0" smtClean="0">
                <a:solidFill>
                  <a:schemeClr val="tx1"/>
                </a:solidFill>
              </a:rPr>
              <a:t> a material and social environment</a:t>
            </a:r>
            <a:r>
              <a:rPr lang="id-ID" sz="3600" b="1" dirty="0" smtClean="0">
                <a:solidFill>
                  <a:schemeClr val="tx1"/>
                </a:solidFill>
              </a:rPr>
              <a:t>.</a:t>
            </a:r>
          </a:p>
          <a:p>
            <a:pPr marL="468000" indent="-468000" algn="l">
              <a:buFont typeface="Wingdings" pitchFamily="2" charset="2"/>
              <a:buChar char="v"/>
            </a:pPr>
            <a:r>
              <a:rPr lang="id-ID" sz="3600" b="1" dirty="0" smtClean="0">
                <a:solidFill>
                  <a:schemeClr val="tx1"/>
                </a:solidFill>
              </a:rPr>
              <a:t>Social or </a:t>
            </a:r>
            <a:r>
              <a:rPr lang="en-US" sz="3600" b="1" dirty="0" smtClean="0">
                <a:solidFill>
                  <a:schemeClr val="tx1"/>
                </a:solidFill>
              </a:rPr>
              <a:t>cultural activity</a:t>
            </a:r>
            <a:r>
              <a:rPr lang="id-ID" sz="3600" b="1" dirty="0" smtClean="0">
                <a:solidFill>
                  <a:schemeClr val="tx1"/>
                </a:solidFill>
              </a:rPr>
              <a:t>.</a:t>
            </a:r>
          </a:p>
          <a:p>
            <a:pPr marL="468000" indent="-468000" algn="l">
              <a:buFont typeface="Wingdings" pitchFamily="2" charset="2"/>
              <a:buChar char="v"/>
            </a:pPr>
            <a:r>
              <a:rPr lang="id-ID" sz="3600" b="1" dirty="0" smtClean="0">
                <a:solidFill>
                  <a:schemeClr val="tx1"/>
                </a:solidFill>
              </a:rPr>
              <a:t>T</a:t>
            </a:r>
            <a:r>
              <a:rPr lang="en-US" sz="3600" b="1" dirty="0" err="1" smtClean="0">
                <a:solidFill>
                  <a:schemeClr val="tx1"/>
                </a:solidFill>
              </a:rPr>
              <a:t>echnical</a:t>
            </a:r>
            <a:r>
              <a:rPr lang="en-US" sz="3600" b="1" dirty="0" smtClean="0">
                <a:solidFill>
                  <a:schemeClr val="tx1"/>
                </a:solidFill>
              </a:rPr>
              <a:t> or scientific activities</a:t>
            </a:r>
            <a:r>
              <a:rPr lang="id-ID" sz="3600" b="1" dirty="0" smtClean="0">
                <a:solidFill>
                  <a:schemeClr val="tx1"/>
                </a:solidFill>
              </a:rPr>
              <a:t>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244840"/>
            <a:ext cx="7010400" cy="8981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Learning and Developing Concepts Out of School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752600"/>
            <a:ext cx="7391400" cy="4419600"/>
          </a:xfrm>
          <a:noFill/>
        </p:spPr>
        <p:txBody>
          <a:bodyPr>
            <a:noAutofit/>
          </a:bodyPr>
          <a:lstStyle/>
          <a:p>
            <a:pPr marL="540000" indent="-54000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progressing from peripheral to full</a:t>
            </a:r>
            <a:r>
              <a:rPr lang="id-ID" sz="2800" b="1" dirty="0" smtClean="0">
                <a:solidFill>
                  <a:srgbClr val="002060"/>
                </a:solidFill>
              </a:rPr>
              <a:t> participation.</a:t>
            </a:r>
          </a:p>
          <a:p>
            <a:pPr marL="540000" indent="-54000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concepts and their meanings develop and evolve in </a:t>
            </a:r>
            <a:r>
              <a:rPr lang="id-ID" sz="2800" b="1" dirty="0" smtClean="0">
                <a:solidFill>
                  <a:srgbClr val="002060"/>
                </a:solidFill>
              </a:rPr>
              <a:t>settings of practice and </a:t>
            </a:r>
            <a:r>
              <a:rPr lang="en-US" sz="2800" b="1" dirty="0" smtClean="0">
                <a:solidFill>
                  <a:srgbClr val="002060"/>
                </a:solidFill>
              </a:rPr>
              <a:t>maintained in practices because they are useful in conducting the community's activities.</a:t>
            </a:r>
            <a:endParaRPr lang="id-ID" sz="2800" b="1" dirty="0" smtClean="0">
              <a:solidFill>
                <a:srgbClr val="002060"/>
              </a:solidFill>
            </a:endParaRPr>
          </a:p>
          <a:p>
            <a:pPr marL="540000" indent="-540000" algn="l">
              <a:buFont typeface="+mj-lt"/>
              <a:buAutoNum type="arabicPeriod"/>
            </a:pPr>
            <a:r>
              <a:rPr lang="id-ID" sz="2800" b="1" dirty="0" smtClean="0">
                <a:solidFill>
                  <a:srgbClr val="002060"/>
                </a:solidFill>
              </a:rPr>
              <a:t>migrate from one </a:t>
            </a:r>
            <a:r>
              <a:rPr lang="en-US" sz="2800" b="1" dirty="0" smtClean="0">
                <a:solidFill>
                  <a:srgbClr val="002060"/>
                </a:solidFill>
              </a:rPr>
              <a:t>community to another, and significant tailoring of a concept's meaning can occur as a community</a:t>
            </a:r>
            <a:r>
              <a:rPr lang="id-ID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adapts the concept to its practices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244840"/>
            <a:ext cx="70104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687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CONCEPTUAL LEARNING</vt:lpstr>
      <vt:lpstr>PARADIGM SHIFT IN EDUCATION</vt:lpstr>
      <vt:lpstr>PARADIGM SHIFT IN LEARNING</vt:lpstr>
      <vt:lpstr>PARADIGM SHIFT IN TEACHING</vt:lpstr>
      <vt:lpstr>CONCEPTUAL LEARNING</vt:lpstr>
      <vt:lpstr>CONCEPTUAL LEARNING</vt:lpstr>
      <vt:lpstr>CONCEPTUAL LEARNING</vt:lpstr>
      <vt:lpstr>CONCEPTUAL LEARNING</vt:lpstr>
      <vt:lpstr>Learning and Developing Concepts Out of School</vt:lpstr>
      <vt:lpstr>Concepts Are Learned Through Participation in Practices</vt:lpstr>
      <vt:lpstr>Concepts Evolve in the Activities of Communities</vt:lpstr>
      <vt:lpstr>Learning Concepts of Disciplines in School</vt:lpstr>
      <vt:lpstr>Concepts Are Learned Through Participation in Practices</vt:lpstr>
      <vt:lpstr>Concepts Evolve in the Activities of Communities</vt:lpstr>
      <vt:lpstr>QUESTIONS</vt:lpstr>
      <vt:lpstr>Terimakasih Belajar Budayanya orang Hidup  Panji Sudira</vt:lpstr>
    </vt:vector>
  </TitlesOfParts>
  <Company>komoputer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LEARNING</dc:title>
  <dc:creator>Putu Panji</dc:creator>
  <cp:lastModifiedBy>Putu Sudira</cp:lastModifiedBy>
  <cp:revision>30</cp:revision>
  <dcterms:created xsi:type="dcterms:W3CDTF">2012-01-26T22:45:00Z</dcterms:created>
  <dcterms:modified xsi:type="dcterms:W3CDTF">2013-02-15T23:05:57Z</dcterms:modified>
</cp:coreProperties>
</file>