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90" r:id="rId3"/>
    <p:sldId id="269" r:id="rId4"/>
    <p:sldId id="258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57" r:id="rId13"/>
    <p:sldId id="267" r:id="rId14"/>
    <p:sldId id="291" r:id="rId15"/>
    <p:sldId id="292" r:id="rId16"/>
    <p:sldId id="282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6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8" autoAdjust="0"/>
  </p:normalViewPr>
  <p:slideViewPr>
    <p:cSldViewPr>
      <p:cViewPr>
        <p:scale>
          <a:sx n="64" d="100"/>
          <a:sy n="64" d="100"/>
        </p:scale>
        <p:origin x="-155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E383F-168A-4788-8FD4-0BF2C0654577}" type="datetimeFigureOut">
              <a:rPr lang="id-ID" smtClean="0"/>
              <a:pPr/>
              <a:t>13/09/2014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B128C-0801-4791-B5A2-5B3D9CB9BFA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449B-03B6-46DE-BD3F-33C7AAB72BF1}" type="datetime1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2F7E-D0CE-447D-9EE8-4E901B492533}" type="datetime1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7F6B-1801-4953-8B16-B34F22BD6B24}" type="datetime1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0DD3-91C3-4E62-A18B-C043B37E14D4}" type="datetime1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C512-2565-4D3B-89A3-F80C43671B43}" type="datetime1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E442-0B89-48FD-96B6-64978E1519B1}" type="datetime1">
              <a:rPr lang="en-US" smtClean="0"/>
              <a:pPr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FF16-0ECF-4F13-8FC1-6CDE63682BAB}" type="datetime1">
              <a:rPr lang="en-US" smtClean="0"/>
              <a:pPr/>
              <a:t>9/13/2014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A623-0FED-4E0E-A665-79DFB278E0D3}" type="datetime1">
              <a:rPr lang="en-US" smtClean="0"/>
              <a:pPr/>
              <a:t>9/13/2014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1773-C8FB-49F9-9CE0-C13C61717402}" type="datetime1">
              <a:rPr lang="en-US" smtClean="0"/>
              <a:pPr/>
              <a:t>9/13/2014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A158-10E5-4339-9289-C78736EDA0EE}" type="datetime1">
              <a:rPr lang="en-US" smtClean="0"/>
              <a:pPr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79A4-5A84-4668-BEF0-2A4BD511C100}" type="datetime1">
              <a:rPr lang="en-US" smtClean="0"/>
              <a:pPr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747B5-42A5-419F-9476-254024B2DB89}" type="datetime1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putupanji@uny.ac.id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752600" y="914400"/>
            <a:ext cx="7010400" cy="3048000"/>
          </a:xfrm>
          <a:prstGeom prst="roundRect">
            <a:avLst>
              <a:gd name="adj" fmla="val 50000"/>
            </a:avLst>
          </a:prstGeom>
          <a:blipFill dpi="0" rotWithShape="1">
            <a:blip r:embed="rId3" cstate="print">
              <a:alphaModFix amt="33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524000"/>
            <a:ext cx="6705600" cy="1981200"/>
          </a:xfrm>
        </p:spPr>
        <p:txBody>
          <a:bodyPr>
            <a:noAutofit/>
          </a:bodyPr>
          <a:lstStyle/>
          <a:p>
            <a:r>
              <a:rPr lang="id-ID" sz="7200" b="1" dirty="0" smtClean="0">
                <a:solidFill>
                  <a:srgbClr val="002060"/>
                </a:solidFill>
              </a:rPr>
              <a:t>Research Design</a:t>
            </a:r>
            <a:br>
              <a:rPr lang="id-ID" sz="7200" b="1" dirty="0" smtClean="0">
                <a:solidFill>
                  <a:srgbClr val="002060"/>
                </a:solidFill>
              </a:rPr>
            </a:br>
            <a:r>
              <a:rPr lang="id-ID" sz="7200" b="1" dirty="0" smtClean="0">
                <a:solidFill>
                  <a:srgbClr val="002060"/>
                </a:solidFill>
              </a:rPr>
              <a:t>Problems</a:t>
            </a:r>
            <a:endParaRPr lang="en-US" sz="72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28800" y="4114800"/>
            <a:ext cx="67056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Dr. Putu Sudira, M.P.</a:t>
            </a:r>
          </a:p>
          <a:p>
            <a:pPr algn="ctr"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  <a:hlinkClick r:id="rId4"/>
              </a:rPr>
              <a:t>putupanji@uny.ac.id</a:t>
            </a:r>
            <a:r>
              <a:rPr lang="id-ID" sz="2400" b="1" dirty="0" smtClean="0">
                <a:latin typeface="+mj-lt"/>
                <a:ea typeface="+mj-ea"/>
                <a:cs typeface="+mj-cs"/>
              </a:rPr>
              <a:t> – </a:t>
            </a:r>
            <a:r>
              <a:rPr lang="id-ID" sz="2400" b="1" dirty="0" smtClean="0"/>
              <a:t>08164222678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</a:rPr>
              <a:t>http://staff.uny.ac.id/cari/staff?title=Putu+Sudira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Sek.Prodi</a:t>
            </a:r>
            <a:r>
              <a:rPr kumimoji="0" lang="id-ID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PTK PPs  UNY, peneliti terbaik Hibah Disertasi 2011, lulusan cumlaude S2  TP PPs UGM – S3 PTK PPS UNY; Kantor: Vocational and Technology Education Lantai II sayap   timur  Gedung Pascasarjana UNY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334000"/>
            <a:ext cx="1066800" cy="1267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09800" y="304800"/>
            <a:ext cx="6096000" cy="1219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0"/>
            <a:ext cx="6705600" cy="1371600"/>
          </a:xfrm>
        </p:spPr>
        <p:txBody>
          <a:bodyPr/>
          <a:lstStyle/>
          <a:p>
            <a:r>
              <a:rPr lang="id-ID" b="1" dirty="0" smtClean="0"/>
              <a:t>QUANTATIVE RESEARCH</a:t>
            </a:r>
            <a:endParaRPr lang="en-US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600200" y="1600200"/>
            <a:ext cx="7162800" cy="4800600"/>
          </a:xfrm>
        </p:spPr>
        <p:txBody>
          <a:bodyPr>
            <a:normAutofit lnSpcReduction="10000"/>
          </a:bodyPr>
          <a:lstStyle/>
          <a:p>
            <a:r>
              <a:rPr lang="id-ID" b="1" dirty="0" smtClean="0">
                <a:solidFill>
                  <a:srgbClr val="C00000"/>
                </a:solidFill>
              </a:rPr>
              <a:t>Proses penelitian:</a:t>
            </a:r>
          </a:p>
          <a:p>
            <a:pPr marL="360000" indent="-360000" algn="l">
              <a:buFont typeface="Arial" pitchFamily="34" charset="0"/>
              <a:buChar char="•"/>
            </a:pPr>
            <a:r>
              <a:rPr lang="id-ID" b="1" dirty="0" smtClean="0">
                <a:solidFill>
                  <a:srgbClr val="C00000"/>
                </a:solidFill>
              </a:rPr>
              <a:t>Memunculkan Permasalahan</a:t>
            </a:r>
          </a:p>
          <a:p>
            <a:pPr marL="360000" indent="-360000" algn="l">
              <a:buFont typeface="Arial" pitchFamily="34" charset="0"/>
              <a:buChar char="•"/>
            </a:pPr>
            <a:r>
              <a:rPr lang="id-ID" b="1" dirty="0" smtClean="0">
                <a:solidFill>
                  <a:srgbClr val="C00000"/>
                </a:solidFill>
              </a:rPr>
              <a:t>Meyusun langkah-langkah penelitian</a:t>
            </a:r>
          </a:p>
          <a:p>
            <a:pPr marL="360000" indent="-360000" algn="l">
              <a:buFont typeface="Arial" pitchFamily="34" charset="0"/>
              <a:buChar char="•"/>
            </a:pPr>
            <a:r>
              <a:rPr lang="id-ID" b="1" dirty="0" smtClean="0">
                <a:solidFill>
                  <a:srgbClr val="C00000"/>
                </a:solidFill>
              </a:rPr>
              <a:t>Pengumpulan data dari Sampel atau Populasi</a:t>
            </a:r>
          </a:p>
          <a:p>
            <a:pPr marL="360000" indent="-360000" algn="l">
              <a:buFont typeface="Arial" pitchFamily="34" charset="0"/>
              <a:buChar char="•"/>
            </a:pPr>
            <a:r>
              <a:rPr lang="id-ID" b="1" dirty="0" smtClean="0">
                <a:solidFill>
                  <a:srgbClr val="C00000"/>
                </a:solidFill>
              </a:rPr>
              <a:t> Analisis Data secara Statistik</a:t>
            </a:r>
          </a:p>
          <a:p>
            <a:pPr marL="360000" indent="-360000" algn="l">
              <a:buFont typeface="Arial" pitchFamily="34" charset="0"/>
              <a:buChar char="•"/>
            </a:pPr>
            <a:r>
              <a:rPr lang="id-ID" b="1" dirty="0" smtClean="0">
                <a:solidFill>
                  <a:srgbClr val="C00000"/>
                </a:solidFill>
              </a:rPr>
              <a:t>Membangun intepretasi dan pembahasab data</a:t>
            </a:r>
          </a:p>
          <a:p>
            <a:pPr marL="360000" indent="-360000" algn="l">
              <a:buFont typeface="Arial" pitchFamily="34" charset="0"/>
              <a:buChar char="•"/>
            </a:pPr>
            <a:r>
              <a:rPr lang="id-ID" b="1" dirty="0" smtClean="0">
                <a:solidFill>
                  <a:srgbClr val="C00000"/>
                </a:solidFill>
              </a:rPr>
              <a:t>Menulis laporan</a:t>
            </a:r>
          </a:p>
          <a:p>
            <a:endParaRPr lang="id-ID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09800" y="304800"/>
            <a:ext cx="6096000" cy="1219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0"/>
            <a:ext cx="6705600" cy="1371600"/>
          </a:xfrm>
        </p:spPr>
        <p:txBody>
          <a:bodyPr/>
          <a:lstStyle/>
          <a:p>
            <a:r>
              <a:rPr lang="id-ID" b="1" dirty="0" smtClean="0"/>
              <a:t>QUANTATIVE RESEARCH</a:t>
            </a:r>
            <a:endParaRPr lang="en-US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600200" y="1600200"/>
            <a:ext cx="7162800" cy="4800600"/>
          </a:xfrm>
        </p:spPr>
        <p:txBody>
          <a:bodyPr>
            <a:normAutofit lnSpcReduction="10000"/>
          </a:bodyPr>
          <a:lstStyle/>
          <a:p>
            <a:r>
              <a:rPr lang="id-ID" b="1" dirty="0" smtClean="0">
                <a:solidFill>
                  <a:srgbClr val="C00000"/>
                </a:solidFill>
              </a:rPr>
              <a:t>Proses penelitian:</a:t>
            </a:r>
          </a:p>
          <a:p>
            <a:pPr marL="360000" indent="-360000" algn="l">
              <a:buFont typeface="Arial" pitchFamily="34" charset="0"/>
              <a:buChar char="•"/>
            </a:pPr>
            <a:r>
              <a:rPr lang="id-ID" b="1" dirty="0" smtClean="0">
                <a:solidFill>
                  <a:srgbClr val="C00000"/>
                </a:solidFill>
              </a:rPr>
              <a:t>Memunculkan Permasalahan</a:t>
            </a:r>
          </a:p>
          <a:p>
            <a:pPr marL="360000" indent="-360000" algn="l">
              <a:buFont typeface="Arial" pitchFamily="34" charset="0"/>
              <a:buChar char="•"/>
            </a:pPr>
            <a:r>
              <a:rPr lang="id-ID" b="1" dirty="0" smtClean="0">
                <a:solidFill>
                  <a:srgbClr val="C00000"/>
                </a:solidFill>
              </a:rPr>
              <a:t>Meyusun langkah-langkah penelitian</a:t>
            </a:r>
          </a:p>
          <a:p>
            <a:pPr marL="360000" indent="-360000" algn="l">
              <a:buFont typeface="Arial" pitchFamily="34" charset="0"/>
              <a:buChar char="•"/>
            </a:pPr>
            <a:r>
              <a:rPr lang="id-ID" b="1" dirty="0" smtClean="0">
                <a:solidFill>
                  <a:srgbClr val="C00000"/>
                </a:solidFill>
              </a:rPr>
              <a:t>Pengumpulan data dari Sampel atau Populasi</a:t>
            </a:r>
          </a:p>
          <a:p>
            <a:pPr marL="360000" indent="-360000" algn="l">
              <a:buFont typeface="Arial" pitchFamily="34" charset="0"/>
              <a:buChar char="•"/>
            </a:pPr>
            <a:r>
              <a:rPr lang="id-ID" b="1" dirty="0" smtClean="0">
                <a:solidFill>
                  <a:srgbClr val="C00000"/>
                </a:solidFill>
              </a:rPr>
              <a:t> Analisis Data secara Statistik</a:t>
            </a:r>
          </a:p>
          <a:p>
            <a:pPr marL="360000" indent="-360000" algn="l">
              <a:buFont typeface="Arial" pitchFamily="34" charset="0"/>
              <a:buChar char="•"/>
            </a:pPr>
            <a:r>
              <a:rPr lang="id-ID" b="1" dirty="0" smtClean="0">
                <a:solidFill>
                  <a:srgbClr val="C00000"/>
                </a:solidFill>
              </a:rPr>
              <a:t>Membangun intepretasi dan pembahasab data</a:t>
            </a:r>
          </a:p>
          <a:p>
            <a:pPr marL="360000" indent="-360000" algn="l">
              <a:buFont typeface="Arial" pitchFamily="34" charset="0"/>
              <a:buChar char="•"/>
            </a:pPr>
            <a:r>
              <a:rPr lang="id-ID" b="1" dirty="0" smtClean="0">
                <a:solidFill>
                  <a:srgbClr val="C00000"/>
                </a:solidFill>
              </a:rPr>
              <a:t>Menulis laporan</a:t>
            </a:r>
          </a:p>
          <a:p>
            <a:endParaRPr lang="id-ID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752600" y="152400"/>
            <a:ext cx="6934200" cy="13716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762000" dist="50800" dir="12900000" sx="72000" sy="72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705600" cy="990600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atin typeface="Aharoni" pitchFamily="2" charset="-79"/>
                <a:cs typeface="Aharoni" pitchFamily="2" charset="-79"/>
              </a:rPr>
              <a:t>PROSES PENELITIAN KUANTITATIF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0" y="1905000"/>
            <a:ext cx="12954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Rumusan Masalah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0" y="2971800"/>
            <a:ext cx="12954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Landasan Teori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0" y="4038600"/>
            <a:ext cx="12954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Rumusan Hipotesis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52800" y="2514600"/>
            <a:ext cx="12954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Populasi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6800" y="2514600"/>
            <a:ext cx="12954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Sampel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52800" y="5029200"/>
            <a:ext cx="12954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Pengemb. Instrumen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76800" y="5029200"/>
            <a:ext cx="12954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Uji Instrumen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91000" y="3733800"/>
            <a:ext cx="18288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Pengumpulan DATA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72200" y="3733800"/>
            <a:ext cx="12954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Analisis Data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739920" y="3733800"/>
            <a:ext cx="12954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Simpulan  Saran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1981200" y="2667000"/>
            <a:ext cx="381000" cy="381000"/>
          </a:xfrm>
          <a:prstGeom prst="downArrow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Down Arrow 18"/>
          <p:cNvSpPr/>
          <p:nvPr/>
        </p:nvSpPr>
        <p:spPr>
          <a:xfrm>
            <a:off x="1981200" y="3763780"/>
            <a:ext cx="381000" cy="381000"/>
          </a:xfrm>
          <a:prstGeom prst="downArrow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39" name="Group 38"/>
          <p:cNvGrpSpPr/>
          <p:nvPr/>
        </p:nvGrpSpPr>
        <p:grpSpPr>
          <a:xfrm>
            <a:off x="2819400" y="2986790"/>
            <a:ext cx="624590" cy="1295400"/>
            <a:chOff x="2819400" y="2986790"/>
            <a:chExt cx="624590" cy="1295400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2819400" y="4267200"/>
              <a:ext cx="3048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139190" y="3001780"/>
              <a:ext cx="304800" cy="0"/>
            </a:xfrm>
            <a:prstGeom prst="line">
              <a:avLst/>
            </a:prstGeom>
            <a:ln w="38100">
              <a:solidFill>
                <a:srgbClr val="C0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2476500" y="3634490"/>
              <a:ext cx="12954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2819400" y="4572000"/>
            <a:ext cx="609600" cy="838200"/>
            <a:chOff x="2819400" y="4572000"/>
            <a:chExt cx="609600" cy="83820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3124200" y="5410200"/>
              <a:ext cx="304800" cy="0"/>
            </a:xfrm>
            <a:prstGeom prst="line">
              <a:avLst/>
            </a:prstGeom>
            <a:ln w="38100">
              <a:solidFill>
                <a:srgbClr val="C0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 39"/>
            <p:cNvGrpSpPr/>
            <p:nvPr/>
          </p:nvGrpSpPr>
          <p:grpSpPr>
            <a:xfrm>
              <a:off x="2819400" y="4572000"/>
              <a:ext cx="304800" cy="838200"/>
              <a:chOff x="2819400" y="4572000"/>
              <a:chExt cx="304800" cy="838200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2819400" y="4572000"/>
                <a:ext cx="304800" cy="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2705100" y="4991100"/>
                <a:ext cx="838200" cy="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2" name="Right Arrow 31"/>
          <p:cNvSpPr/>
          <p:nvPr/>
        </p:nvSpPr>
        <p:spPr>
          <a:xfrm>
            <a:off x="4618220" y="2819400"/>
            <a:ext cx="3048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3" name="Right Arrow 32"/>
          <p:cNvSpPr/>
          <p:nvPr/>
        </p:nvSpPr>
        <p:spPr>
          <a:xfrm>
            <a:off x="4618220" y="5334000"/>
            <a:ext cx="3048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4" name="Right Arrow 33"/>
          <p:cNvSpPr/>
          <p:nvPr/>
        </p:nvSpPr>
        <p:spPr>
          <a:xfrm>
            <a:off x="5989820" y="4038600"/>
            <a:ext cx="3048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Right Arrow 34"/>
          <p:cNvSpPr/>
          <p:nvPr/>
        </p:nvSpPr>
        <p:spPr>
          <a:xfrm>
            <a:off x="7437620" y="4038600"/>
            <a:ext cx="3048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Down Arrow 35"/>
          <p:cNvSpPr/>
          <p:nvPr/>
        </p:nvSpPr>
        <p:spPr>
          <a:xfrm>
            <a:off x="5196590" y="3336560"/>
            <a:ext cx="381000" cy="381000"/>
          </a:xfrm>
          <a:prstGeom prst="downArrow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7" name="Down Arrow 36"/>
          <p:cNvSpPr/>
          <p:nvPr/>
        </p:nvSpPr>
        <p:spPr>
          <a:xfrm rot="10800000">
            <a:off x="5257800" y="4586990"/>
            <a:ext cx="381000" cy="381000"/>
          </a:xfrm>
          <a:prstGeom prst="downArrow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2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/>
          </a:bodyPr>
          <a:lstStyle/>
          <a:p>
            <a:r>
              <a:rPr lang="id-ID" b="1" dirty="0" smtClean="0"/>
              <a:t>BAB 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1752600"/>
            <a:ext cx="6858000" cy="4572000"/>
          </a:xfrm>
          <a:noFill/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Latar Belakang Masalah tidak kontekstual (tektual), tidak sesuai dengan seting kondisi dan lokasi penelitian.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Masalah-masalah tidak diidentifikasi secara lengkap.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Rumusan masalah kurang tajam.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smtClean="0">
                <a:solidFill>
                  <a:schemeClr val="tx1"/>
                </a:solidFill>
              </a:rPr>
              <a:t>Tujuan penelitian mengambang.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/>
          </a:bodyPr>
          <a:lstStyle/>
          <a:p>
            <a:r>
              <a:rPr lang="id-ID" b="1" dirty="0" smtClean="0"/>
              <a:t>BAB I</a:t>
            </a:r>
            <a:r>
              <a:rPr lang="en-US" b="1" dirty="0" smtClean="0"/>
              <a:t>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1752600"/>
            <a:ext cx="6858000" cy="4572000"/>
          </a:xfrm>
          <a:noFill/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Belum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mencakup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semua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variabel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penelitian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Kajian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literatur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asing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belum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mencukupi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Tidak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ada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sistesis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Kerangka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pikir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tidak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tajam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Pertanyaan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penelitian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kurang</a:t>
            </a:r>
            <a:r>
              <a:rPr lang="en-US" b="1" dirty="0" smtClean="0">
                <a:solidFill>
                  <a:schemeClr val="tx1"/>
                </a:solidFill>
              </a:rPr>
              <a:t> detail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Hipotesis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mengambang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/>
          </a:bodyPr>
          <a:lstStyle/>
          <a:p>
            <a:r>
              <a:rPr lang="id-ID" b="1" dirty="0" smtClean="0"/>
              <a:t>BAB I</a:t>
            </a:r>
            <a:r>
              <a:rPr lang="en-US" b="1" dirty="0" smtClean="0"/>
              <a:t>II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1752600"/>
            <a:ext cx="6858000" cy="4572000"/>
          </a:xfrm>
          <a:noFill/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Kesalahan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Pemilihan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Metode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Kesalahan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Sampel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Kesalahan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Validasi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Instrumen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Persyaratan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Analisis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Teknik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Analisis</a:t>
            </a:r>
            <a:r>
              <a:rPr lang="en-US" b="1" dirty="0" smtClean="0">
                <a:solidFill>
                  <a:schemeClr val="tx1"/>
                </a:solidFill>
              </a:rPr>
              <a:t> Data</a:t>
            </a:r>
          </a:p>
          <a:p>
            <a:pPr marL="514350" indent="-514350" algn="l">
              <a:buFont typeface="+mj-lt"/>
              <a:buAutoNum type="arabicPeriod"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/>
          </a:bodyPr>
          <a:lstStyle/>
          <a:p>
            <a:r>
              <a:rPr lang="id-ID" b="1" dirty="0" smtClean="0"/>
              <a:t>QUESTIONS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752600"/>
            <a:ext cx="6248400" cy="4572000"/>
          </a:xfrm>
          <a:noFill/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Bagaimana Anda Dapat menemukan MASALAH PENELITIAN sesegera mungkin. 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Bagaimana Anda mengembangkan Proposal.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09800" y="457200"/>
            <a:ext cx="6096000" cy="1219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457200"/>
            <a:ext cx="6705600" cy="1143000"/>
          </a:xfrm>
        </p:spPr>
        <p:txBody>
          <a:bodyPr/>
          <a:lstStyle/>
          <a:p>
            <a:r>
              <a:rPr lang="id-ID" b="1" dirty="0" smtClean="0"/>
              <a:t>SUMBER MASALAH</a:t>
            </a:r>
            <a:endParaRPr lang="en-US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676400" y="2133600"/>
            <a:ext cx="6172200" cy="37338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rgbClr val="C00000"/>
                </a:solidFill>
              </a:rPr>
              <a:t>Penyimpangan antara Pengalaman dan Kenyataan.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rgbClr val="C00000"/>
                </a:solidFill>
              </a:rPr>
              <a:t>Penyimpangan antara Perencanaan dan Kenyataan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rgbClr val="C00000"/>
                </a:solidFill>
              </a:rPr>
              <a:t>Ada Pengaduan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smtClean="0">
                <a:solidFill>
                  <a:srgbClr val="C00000"/>
                </a:solidFill>
              </a:rPr>
              <a:t>Ada Kompetisi</a:t>
            </a:r>
            <a:endParaRPr lang="id-ID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/>
          </a:bodyPr>
          <a:lstStyle/>
          <a:p>
            <a:r>
              <a:rPr lang="id-ID" b="1" dirty="0" smtClean="0"/>
              <a:t>RUMUSAN MASALAH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752600"/>
            <a:ext cx="6248400" cy="4572000"/>
          </a:xfrm>
          <a:noFill/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PERTANYAAN yang akan dicari JAWABANNYA.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Pengumpulan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BENTUK RUMUSAN MASALAH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752600"/>
            <a:ext cx="6248400" cy="4572000"/>
          </a:xfrm>
          <a:noFill/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Deskriptif.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Komparatif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Asosiatif (Simetris, Kausal, Resiprokal)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Komparatif Asosiatif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W.  CRESWELL (2009). RESEARCH  DESIGN Qualitative, Quantitative, and Mixed Methods Approaches. </a:t>
            </a:r>
            <a:r>
              <a:rPr lang="en-US" dirty="0" err="1" smtClean="0"/>
              <a:t>London:SAGE</a:t>
            </a:r>
            <a:r>
              <a:rPr lang="en-US" dirty="0" smtClean="0"/>
              <a:t> </a:t>
            </a:r>
            <a:r>
              <a:rPr lang="en-US" dirty="0" err="1" smtClean="0"/>
              <a:t>Publicatios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FRED N. KERLINGER(2000). </a:t>
            </a:r>
            <a:r>
              <a:rPr lang="en-US" dirty="0" smtClean="0"/>
              <a:t>F</a:t>
            </a:r>
            <a:r>
              <a:rPr lang="id-ID" dirty="0" smtClean="0"/>
              <a:t>A</a:t>
            </a:r>
            <a:r>
              <a:rPr lang="en-US" dirty="0" smtClean="0"/>
              <a:t>UNDATION </a:t>
            </a:r>
            <a:r>
              <a:rPr lang="en-US" dirty="0" smtClean="0"/>
              <a:t>of BEHAVIORAL RESEARCH. London: Earl Mc-Peek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RUMUSAN MASALAH DESKRIPTIF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752600"/>
            <a:ext cx="6781800" cy="457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Keberadaan Variabel Mandiri, tidak membuat perbandingan,  tidak mencari hubungan antar variabel.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Seberapa kuat partisipasi Mahasiswa dalam perkuliahan MPP.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Bagaimana sikap Mahasiswa terhadap edaran Menteri Pendidikan tentang Publikasi Ilmiah sebagai syarat Kelulusan.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RUMUSAN MASALAH KOMPARATIF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752600"/>
            <a:ext cx="6781800" cy="457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MEMBANDINGKAN Keberadaan satu atau lebih Variabel pada dua atau lebih sampel, atau waktu berbeda.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Adakah perbedaan Kemampuan mengembangkan Program antara mahasiswa Putra dan Mahasiswa Putri.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RUMUSAN MASALAH KOMPARATIF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752600"/>
            <a:ext cx="6781800" cy="457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52000" lvl="1" indent="-25200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Adakah perbedaan motivasi dan prestasi belajar antara Siswa yang memiliki Laptop dengan Siswa yang tidak memiliki Laptop.</a:t>
            </a:r>
          </a:p>
          <a:p>
            <a:pPr marL="252000" lvl="1" indent="-25200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Adakah perbedaan performance Guru antara yang sudah tersertifikasi dengan guru yang belum tersertifikasi.</a:t>
            </a:r>
          </a:p>
          <a:p>
            <a:pPr marL="252000" lvl="1" indent="-25200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Adakah perbedaan performance Guru sebelum tersertifikasi dan sesudah tersertifikasi.</a:t>
            </a:r>
            <a:endParaRPr lang="en-US" b="1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Arial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RUMUSAN MASALAH ASOSIATIF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752600"/>
            <a:ext cx="6781800" cy="457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HUBUNGAN dua Variabel atau lebih.  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Simetris, Kausal, Resiprokal.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RUMUSAN MASALAH ASOSIATIF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752600"/>
            <a:ext cx="6781800" cy="457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HUBUNGAN dua Variabel atau lebih (SIMETRIS).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Adakah hubungan antara raut muka, waktu belajar, penamplan dosen  dengan penyerapan materi pembelajaran.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Adakah hubungan antara pemukiman di sekitar rel kereta api dengan Jumlah anak dalam keluarga.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RUMUSAN MASALAH ASOSIATIF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752600"/>
            <a:ext cx="6781800" cy="457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HUBUNGAN dua Variabel atau lebih (KAUSAL).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Adakah pengaruh Kualitas Pembelajaran dengan Prestasi Belajar Siswa SMK Petruk Mantuk.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Seberapa besar pengaruh Kurikulum, Lingkungan belajar, ICT, latar belakang pendidikan Orang Tua terhadap prestasi belajar Mahasiswa TI FT UNY.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RUMUSAN MASALAH ASOSIATIF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752600"/>
            <a:ext cx="6781800" cy="457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HUBUNGAN dua Variabel atau lebih (KAUSAL).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Adakah pengaruh Kualitas Pembelajaran dengan Prestasi Belajar Siswa SMK Petruk Mantuk.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Seberapa besar pengaruh Kurikulum, Lingkungan belajar, ICT, latar belakang pendidikan Orang Tua terhadap prestasi belajar Mahasiswa TI FT UNY.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RUMUSAN MASALAH ASOSIATIF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752600"/>
            <a:ext cx="6781800" cy="457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HUBUNGAN dua Variabel atau lebih (RESIPROKAL/timbal balik).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Adakah hubungan antara Motivasi dan Prestasi Belajar.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Adakah hubungan antara Kecerdasan dengan Kebahagiaan.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RUMUSAN MASALAH KOMPARATIF-ASOSIATIF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752600"/>
            <a:ext cx="6781800" cy="457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Menyatakan Perbandingan Korelasi dua Variabel atau lebih pada sampel atau populasi berbeda.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id-ID" b="1" smtClean="0">
                <a:solidFill>
                  <a:schemeClr val="tx1"/>
                </a:solidFill>
              </a:rPr>
              <a:t>Adakah perbedaan korelasi antara kualitas bahan ajar dengan prestasi belajar antara siswa SMK Petruk dengan SMK Gareng.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86000"/>
            <a:ext cx="7010400" cy="1981200"/>
          </a:xfrm>
        </p:spPr>
        <p:txBody>
          <a:bodyPr>
            <a:normAutofit/>
          </a:bodyPr>
          <a:lstStyle/>
          <a:p>
            <a:r>
              <a:rPr lang="id-ID" b="1" dirty="0" smtClean="0"/>
              <a:t>Terimakasih</a:t>
            </a:r>
            <a:br>
              <a:rPr lang="id-ID" b="1" dirty="0" smtClean="0"/>
            </a:br>
            <a:r>
              <a:rPr lang="id-ID" sz="4000" b="1" dirty="0" smtClean="0">
                <a:solidFill>
                  <a:srgbClr val="C00000"/>
                </a:solidFill>
              </a:rPr>
              <a:t>Belajar Budayanya orang Hidup</a:t>
            </a:r>
            <a:br>
              <a:rPr lang="id-ID" sz="4000" b="1" dirty="0" smtClean="0">
                <a:solidFill>
                  <a:srgbClr val="C00000"/>
                </a:solidFill>
              </a:rPr>
            </a:br>
            <a:r>
              <a:rPr lang="id-ID" sz="1800" b="1" dirty="0" smtClean="0"/>
              <a:t> Panji Sudira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0" y="2209800"/>
            <a:ext cx="7010400" cy="21173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0"/>
            <a:ext cx="1066800" cy="1267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33600" y="609600"/>
            <a:ext cx="6096000" cy="1600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6705600" cy="1371600"/>
          </a:xfrm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Research Designs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2209800" y="2743200"/>
            <a:ext cx="6096000" cy="3276600"/>
          </a:xfrm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b="1" dirty="0" smtClean="0">
                <a:solidFill>
                  <a:srgbClr val="C00000"/>
                </a:solidFill>
              </a:rPr>
              <a:t>Plans and Procedures for research   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b="1" dirty="0" smtClean="0">
                <a:solidFill>
                  <a:srgbClr val="C00000"/>
                </a:solidFill>
              </a:rPr>
              <a:t>the decitions from broard assumtions to detailled methods of </a:t>
            </a:r>
            <a:r>
              <a:rPr lang="id-ID" b="1" u="sng" dirty="0" smtClean="0">
                <a:solidFill>
                  <a:srgbClr val="C00000"/>
                </a:solidFill>
              </a:rPr>
              <a:t>data collection</a:t>
            </a:r>
            <a:r>
              <a:rPr lang="id-ID" b="1" dirty="0" smtClean="0">
                <a:solidFill>
                  <a:srgbClr val="C00000"/>
                </a:solidFill>
              </a:rPr>
              <a:t> and </a:t>
            </a:r>
            <a:r>
              <a:rPr lang="id-ID" b="1" u="sng" dirty="0" smtClean="0">
                <a:solidFill>
                  <a:srgbClr val="C00000"/>
                </a:solidFill>
              </a:rPr>
              <a:t>analysis</a:t>
            </a:r>
            <a:r>
              <a:rPr lang="id-ID" b="1" dirty="0" smtClean="0">
                <a:solidFill>
                  <a:srgbClr val="C00000"/>
                </a:solidFill>
              </a:rPr>
              <a:t> (Cresswell, 2009:3).</a:t>
            </a:r>
            <a:endParaRPr lang="id-ID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09800" y="762000"/>
            <a:ext cx="6096000" cy="1600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762000"/>
            <a:ext cx="6705600" cy="1371600"/>
          </a:xfrm>
        </p:spPr>
        <p:txBody>
          <a:bodyPr/>
          <a:lstStyle/>
          <a:p>
            <a:r>
              <a:rPr lang="id-ID" b="1" dirty="0" smtClean="0"/>
              <a:t>Tiga Tipe Desain</a:t>
            </a:r>
            <a:endParaRPr lang="en-US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2362200" y="2895600"/>
            <a:ext cx="5486400" cy="2286000"/>
          </a:xfrm>
        </p:spPr>
        <p:txBody>
          <a:bodyPr/>
          <a:lstStyle/>
          <a:p>
            <a:r>
              <a:rPr lang="id-ID" b="1" dirty="0" smtClean="0">
                <a:solidFill>
                  <a:srgbClr val="C00000"/>
                </a:solidFill>
              </a:rPr>
              <a:t>QUALITATIVE METHOD</a:t>
            </a:r>
          </a:p>
          <a:p>
            <a:r>
              <a:rPr lang="id-ID" b="1" dirty="0" smtClean="0">
                <a:solidFill>
                  <a:srgbClr val="C00000"/>
                </a:solidFill>
              </a:rPr>
              <a:t>QUANTITATIVE METHOD</a:t>
            </a:r>
          </a:p>
          <a:p>
            <a:r>
              <a:rPr lang="id-ID" b="1" dirty="0" smtClean="0">
                <a:solidFill>
                  <a:srgbClr val="C00000"/>
                </a:solidFill>
              </a:rPr>
              <a:t>MIXED METHOD</a:t>
            </a:r>
            <a:endParaRPr lang="id-ID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09800" y="762000"/>
            <a:ext cx="6096000" cy="1600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762000"/>
            <a:ext cx="6705600" cy="1371600"/>
          </a:xfrm>
        </p:spPr>
        <p:txBody>
          <a:bodyPr/>
          <a:lstStyle/>
          <a:p>
            <a:r>
              <a:rPr lang="id-ID" b="1" dirty="0" smtClean="0"/>
              <a:t>QUALITATIVE RESEARCH</a:t>
            </a:r>
            <a:endParaRPr lang="en-US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600200" y="2667000"/>
            <a:ext cx="7162800" cy="3276600"/>
          </a:xfrm>
        </p:spPr>
        <p:txBody>
          <a:bodyPr/>
          <a:lstStyle/>
          <a:p>
            <a:r>
              <a:rPr lang="id-ID" b="1" dirty="0" smtClean="0">
                <a:solidFill>
                  <a:srgbClr val="C00000"/>
                </a:solidFill>
              </a:rPr>
              <a:t>Exploring and understanding the meaning individuals or groups ascribe to social or human problem (Creswell: 4)</a:t>
            </a:r>
          </a:p>
          <a:p>
            <a:r>
              <a:rPr lang="id-ID" b="1" dirty="0" smtClean="0">
                <a:solidFill>
                  <a:srgbClr val="C00000"/>
                </a:solidFill>
              </a:rPr>
              <a:t>“</a:t>
            </a:r>
            <a:r>
              <a:rPr lang="id-ID" b="1" dirty="0" smtClean="0">
                <a:solidFill>
                  <a:schemeClr val="tx1"/>
                </a:solidFill>
              </a:rPr>
              <a:t>mengeskplorasi dan memahami makna masalah sosial atau kemanusiaan yang berasal dari seseorang atau kelompok</a:t>
            </a:r>
            <a:r>
              <a:rPr lang="id-ID" b="1" dirty="0" smtClean="0">
                <a:solidFill>
                  <a:srgbClr val="C00000"/>
                </a:solidFill>
              </a:rPr>
              <a:t>”</a:t>
            </a:r>
          </a:p>
          <a:p>
            <a:endParaRPr lang="id-ID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09800" y="304800"/>
            <a:ext cx="6096000" cy="1219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0"/>
            <a:ext cx="6705600" cy="1371600"/>
          </a:xfrm>
        </p:spPr>
        <p:txBody>
          <a:bodyPr/>
          <a:lstStyle/>
          <a:p>
            <a:r>
              <a:rPr lang="id-ID" b="1" dirty="0" smtClean="0"/>
              <a:t>QUALITATIVE RESEARCH</a:t>
            </a:r>
            <a:endParaRPr lang="en-US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600200" y="1600200"/>
            <a:ext cx="7162800" cy="4800600"/>
          </a:xfrm>
        </p:spPr>
        <p:txBody>
          <a:bodyPr>
            <a:normAutofit lnSpcReduction="10000"/>
          </a:bodyPr>
          <a:lstStyle/>
          <a:p>
            <a:r>
              <a:rPr lang="id-ID" b="1" dirty="0" smtClean="0">
                <a:solidFill>
                  <a:srgbClr val="C00000"/>
                </a:solidFill>
              </a:rPr>
              <a:t>Proses penelitian:</a:t>
            </a:r>
          </a:p>
          <a:p>
            <a:pPr marL="360000" indent="-360000" algn="l">
              <a:buFont typeface="Arial" pitchFamily="34" charset="0"/>
              <a:buChar char="•"/>
            </a:pPr>
            <a:r>
              <a:rPr lang="id-ID" b="1" dirty="0" smtClean="0">
                <a:solidFill>
                  <a:srgbClr val="C00000"/>
                </a:solidFill>
              </a:rPr>
              <a:t>Memunculkan pertanyaan-pertanyaan</a:t>
            </a:r>
          </a:p>
          <a:p>
            <a:pPr marL="360000" indent="-360000" algn="l">
              <a:buFont typeface="Arial" pitchFamily="34" charset="0"/>
              <a:buChar char="•"/>
            </a:pPr>
            <a:r>
              <a:rPr lang="id-ID" b="1" dirty="0" smtClean="0">
                <a:solidFill>
                  <a:srgbClr val="C00000"/>
                </a:solidFill>
              </a:rPr>
              <a:t>Meyusun langkah-langkah penelitian</a:t>
            </a:r>
          </a:p>
          <a:p>
            <a:pPr marL="360000" indent="-360000" algn="l">
              <a:buFont typeface="Arial" pitchFamily="34" charset="0"/>
              <a:buChar char="•"/>
            </a:pPr>
            <a:r>
              <a:rPr lang="id-ID" b="1" dirty="0" smtClean="0">
                <a:solidFill>
                  <a:srgbClr val="C00000"/>
                </a:solidFill>
              </a:rPr>
              <a:t>Pengumpulan dan pembangkitan data pada partisipant’s setting </a:t>
            </a:r>
          </a:p>
          <a:p>
            <a:pPr marL="360000" indent="-360000" algn="l">
              <a:buFont typeface="Arial" pitchFamily="34" charset="0"/>
              <a:buChar char="•"/>
            </a:pPr>
            <a:r>
              <a:rPr lang="id-ID" b="1" dirty="0" smtClean="0">
                <a:solidFill>
                  <a:srgbClr val="C00000"/>
                </a:solidFill>
              </a:rPr>
              <a:t> Analisis Data secara Induktif</a:t>
            </a:r>
          </a:p>
          <a:p>
            <a:pPr marL="360000" indent="-360000" algn="l">
              <a:buFont typeface="Arial" pitchFamily="34" charset="0"/>
              <a:buChar char="•"/>
            </a:pPr>
            <a:r>
              <a:rPr lang="id-ID" b="1" dirty="0" smtClean="0">
                <a:solidFill>
                  <a:srgbClr val="C00000"/>
                </a:solidFill>
              </a:rPr>
              <a:t>Membangun intepretasi dan pemaknaan data</a:t>
            </a:r>
          </a:p>
          <a:p>
            <a:pPr marL="360000" indent="-360000" algn="l">
              <a:buFont typeface="Arial" pitchFamily="34" charset="0"/>
              <a:buChar char="•"/>
            </a:pPr>
            <a:r>
              <a:rPr lang="id-ID" b="1" dirty="0" smtClean="0">
                <a:solidFill>
                  <a:srgbClr val="C00000"/>
                </a:solidFill>
              </a:rPr>
              <a:t>Menulis laporan</a:t>
            </a:r>
          </a:p>
          <a:p>
            <a:endParaRPr lang="id-ID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09800" y="304800"/>
            <a:ext cx="6096000" cy="1219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0"/>
            <a:ext cx="6705600" cy="1371600"/>
          </a:xfrm>
        </p:spPr>
        <p:txBody>
          <a:bodyPr/>
          <a:lstStyle/>
          <a:p>
            <a:r>
              <a:rPr lang="id-ID" b="1" dirty="0" smtClean="0"/>
              <a:t>QUANTATIVE RESEARCH</a:t>
            </a:r>
            <a:endParaRPr lang="en-US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600200" y="1600200"/>
            <a:ext cx="7162800" cy="5029200"/>
          </a:xfrm>
        </p:spPr>
        <p:txBody>
          <a:bodyPr>
            <a:normAutofit fontScale="92500" lnSpcReduction="20000"/>
          </a:bodyPr>
          <a:lstStyle/>
          <a:p>
            <a:r>
              <a:rPr lang="id-ID" b="1" dirty="0" smtClean="0">
                <a:solidFill>
                  <a:srgbClr val="C00000"/>
                </a:solidFill>
              </a:rPr>
              <a:t>Testing Objective Theories by examining</a:t>
            </a:r>
          </a:p>
          <a:p>
            <a:r>
              <a:rPr lang="id-ID" b="1" dirty="0" smtClean="0">
                <a:solidFill>
                  <a:srgbClr val="C00000"/>
                </a:solidFill>
              </a:rPr>
              <a:t> the relationship Variables. </a:t>
            </a:r>
          </a:p>
          <a:p>
            <a:r>
              <a:rPr lang="id-ID" b="1" dirty="0" smtClean="0">
                <a:solidFill>
                  <a:srgbClr val="C00000"/>
                </a:solidFill>
              </a:rPr>
              <a:t>“</a:t>
            </a:r>
            <a:r>
              <a:rPr lang="id-ID" b="1" dirty="0" smtClean="0">
                <a:solidFill>
                  <a:schemeClr val="tx1"/>
                </a:solidFill>
              </a:rPr>
              <a:t>Membuktikan teori objektif melalui pengujian hubungan   variabel</a:t>
            </a:r>
            <a:r>
              <a:rPr lang="id-ID" b="1" dirty="0" smtClean="0">
                <a:solidFill>
                  <a:srgbClr val="C00000"/>
                </a:solidFill>
              </a:rPr>
              <a:t>”  </a:t>
            </a:r>
          </a:p>
          <a:p>
            <a:pPr algn="l"/>
            <a:endParaRPr lang="id-ID" b="1" dirty="0" smtClean="0">
              <a:solidFill>
                <a:srgbClr val="C00000"/>
              </a:solidFill>
            </a:endParaRPr>
          </a:p>
          <a:p>
            <a:pPr algn="l"/>
            <a:r>
              <a:rPr lang="id-ID" b="1" dirty="0" smtClean="0">
                <a:solidFill>
                  <a:srgbClr val="C00000"/>
                </a:solidFill>
              </a:rPr>
              <a:t>Variabel harus dapat diukur secara khusus menggunakan instrumen. Data dalam bentuk angka dapat dianalisis menggunakan Statistik. Kajian Teori harus dilakukan secara matang untuk menghasilkan kerangka pikir dan Hipotesis penelitian.</a:t>
            </a:r>
            <a:endParaRPr lang="id-ID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09800" y="304800"/>
            <a:ext cx="6096000" cy="1219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0"/>
            <a:ext cx="6705600" cy="1371600"/>
          </a:xfrm>
        </p:spPr>
        <p:txBody>
          <a:bodyPr/>
          <a:lstStyle/>
          <a:p>
            <a:r>
              <a:rPr lang="id-ID" b="1" dirty="0" smtClean="0"/>
              <a:t>QUANTATIVE RESEARCH</a:t>
            </a:r>
            <a:endParaRPr lang="en-US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600200" y="1600200"/>
            <a:ext cx="7162800" cy="4800600"/>
          </a:xfrm>
        </p:spPr>
        <p:txBody>
          <a:bodyPr>
            <a:normAutofit lnSpcReduction="10000"/>
          </a:bodyPr>
          <a:lstStyle/>
          <a:p>
            <a:r>
              <a:rPr lang="id-ID" b="1" dirty="0" smtClean="0">
                <a:solidFill>
                  <a:srgbClr val="C00000"/>
                </a:solidFill>
              </a:rPr>
              <a:t>Proses penelitian:</a:t>
            </a:r>
          </a:p>
          <a:p>
            <a:pPr marL="360000" indent="-360000" algn="l">
              <a:buFont typeface="Arial" pitchFamily="34" charset="0"/>
              <a:buChar char="•"/>
            </a:pPr>
            <a:r>
              <a:rPr lang="id-ID" b="1" dirty="0" smtClean="0">
                <a:solidFill>
                  <a:srgbClr val="C00000"/>
                </a:solidFill>
              </a:rPr>
              <a:t>Memunculkan Permasalahan</a:t>
            </a:r>
          </a:p>
          <a:p>
            <a:pPr marL="360000" indent="-360000" algn="l">
              <a:buFont typeface="Arial" pitchFamily="34" charset="0"/>
              <a:buChar char="•"/>
            </a:pPr>
            <a:r>
              <a:rPr lang="id-ID" b="1" dirty="0" smtClean="0">
                <a:solidFill>
                  <a:srgbClr val="C00000"/>
                </a:solidFill>
              </a:rPr>
              <a:t>Meyusun langkah-langkah penelitian</a:t>
            </a:r>
          </a:p>
          <a:p>
            <a:pPr marL="360000" indent="-360000" algn="l">
              <a:buFont typeface="Arial" pitchFamily="34" charset="0"/>
              <a:buChar char="•"/>
            </a:pPr>
            <a:r>
              <a:rPr lang="id-ID" b="1" dirty="0" smtClean="0">
                <a:solidFill>
                  <a:srgbClr val="C00000"/>
                </a:solidFill>
              </a:rPr>
              <a:t>Pengumpulan data dari Sampel atau Populasi</a:t>
            </a:r>
          </a:p>
          <a:p>
            <a:pPr marL="360000" indent="-360000" algn="l">
              <a:buFont typeface="Arial" pitchFamily="34" charset="0"/>
              <a:buChar char="•"/>
            </a:pPr>
            <a:r>
              <a:rPr lang="id-ID" b="1" dirty="0" smtClean="0">
                <a:solidFill>
                  <a:srgbClr val="C00000"/>
                </a:solidFill>
              </a:rPr>
              <a:t> Analisis Data secara Statistik</a:t>
            </a:r>
          </a:p>
          <a:p>
            <a:pPr marL="360000" indent="-360000" algn="l">
              <a:buFont typeface="Arial" pitchFamily="34" charset="0"/>
              <a:buChar char="•"/>
            </a:pPr>
            <a:r>
              <a:rPr lang="id-ID" b="1" dirty="0" smtClean="0">
                <a:solidFill>
                  <a:srgbClr val="C00000"/>
                </a:solidFill>
              </a:rPr>
              <a:t>Membangun intepretasi dan pembahasa</a:t>
            </a:r>
            <a:r>
              <a:rPr lang="en-US" b="1" dirty="0" smtClean="0">
                <a:solidFill>
                  <a:srgbClr val="C00000"/>
                </a:solidFill>
              </a:rPr>
              <a:t>n</a:t>
            </a:r>
            <a:r>
              <a:rPr lang="id-ID" b="1" dirty="0" smtClean="0">
                <a:solidFill>
                  <a:srgbClr val="C00000"/>
                </a:solidFill>
              </a:rPr>
              <a:t> data</a:t>
            </a:r>
          </a:p>
          <a:p>
            <a:pPr marL="360000" indent="-360000" algn="l">
              <a:buFont typeface="Arial" pitchFamily="34" charset="0"/>
              <a:buChar char="•"/>
            </a:pPr>
            <a:r>
              <a:rPr lang="id-ID" b="1" dirty="0" smtClean="0">
                <a:solidFill>
                  <a:srgbClr val="C00000"/>
                </a:solidFill>
              </a:rPr>
              <a:t>Menulis laporan</a:t>
            </a:r>
          </a:p>
          <a:p>
            <a:endParaRPr lang="id-ID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676400" y="304800"/>
            <a:ext cx="7086600" cy="1219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0"/>
            <a:ext cx="6705600" cy="13716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MIXED METHODES RESEARCH</a:t>
            </a:r>
            <a:endParaRPr lang="en-US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600200" y="2133600"/>
            <a:ext cx="7162800" cy="32766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rgbClr val="C00000"/>
                </a:solidFill>
              </a:rPr>
              <a:t>Inquiry that combines or associates both qualitative and quantitative forms.</a:t>
            </a:r>
          </a:p>
          <a:p>
            <a:r>
              <a:rPr lang="id-ID" b="1" dirty="0" smtClean="0">
                <a:solidFill>
                  <a:srgbClr val="C00000"/>
                </a:solidFill>
              </a:rPr>
              <a:t>“penyelidikan yang mengkombinasikan atau memadukan bentuk penelitian kualitatif dan kuantitatif”</a:t>
            </a:r>
          </a:p>
          <a:p>
            <a:endParaRPr lang="id-ID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1158</Words>
  <Application>Microsoft Office PowerPoint</Application>
  <PresentationFormat>On-screen Show (4:3)</PresentationFormat>
  <Paragraphs>167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Research Design Problems</vt:lpstr>
      <vt:lpstr>REFERENCES</vt:lpstr>
      <vt:lpstr>Research Designs</vt:lpstr>
      <vt:lpstr>Tiga Tipe Desain</vt:lpstr>
      <vt:lpstr>QUALITATIVE RESEARCH</vt:lpstr>
      <vt:lpstr>QUALITATIVE RESEARCH</vt:lpstr>
      <vt:lpstr>QUANTATIVE RESEARCH</vt:lpstr>
      <vt:lpstr>QUANTATIVE RESEARCH</vt:lpstr>
      <vt:lpstr>MIXED METHODES RESEARCH</vt:lpstr>
      <vt:lpstr>QUANTATIVE RESEARCH</vt:lpstr>
      <vt:lpstr>QUANTATIVE RESEARCH</vt:lpstr>
      <vt:lpstr>PROSES PENELITIAN KUANTITATIF</vt:lpstr>
      <vt:lpstr>BAB I</vt:lpstr>
      <vt:lpstr>BAB II</vt:lpstr>
      <vt:lpstr>BAB III</vt:lpstr>
      <vt:lpstr>QUESTIONS</vt:lpstr>
      <vt:lpstr>SUMBER MASALAH</vt:lpstr>
      <vt:lpstr>RUMUSAN MASALAH</vt:lpstr>
      <vt:lpstr>BENTUK RUMUSAN MASALAH</vt:lpstr>
      <vt:lpstr>RUMUSAN MASALAH DESKRIPTIF</vt:lpstr>
      <vt:lpstr>RUMUSAN MASALAH KOMPARATIF</vt:lpstr>
      <vt:lpstr>RUMUSAN MASALAH KOMPARATIF</vt:lpstr>
      <vt:lpstr>RUMUSAN MASALAH ASOSIATIF</vt:lpstr>
      <vt:lpstr>RUMUSAN MASALAH ASOSIATIF</vt:lpstr>
      <vt:lpstr>RUMUSAN MASALAH ASOSIATIF</vt:lpstr>
      <vt:lpstr>RUMUSAN MASALAH ASOSIATIF</vt:lpstr>
      <vt:lpstr>RUMUSAN MASALAH ASOSIATIF</vt:lpstr>
      <vt:lpstr>RUMUSAN MASALAH KOMPARATIF-ASOSIATIF</vt:lpstr>
      <vt:lpstr>Terimakasih Belajar Budayanya orang Hidup  Panji Sudira</vt:lpstr>
    </vt:vector>
  </TitlesOfParts>
  <Company>komoputer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 LEARNING</dc:title>
  <dc:creator>Putu Panji</dc:creator>
  <cp:lastModifiedBy>Putu Sudira</cp:lastModifiedBy>
  <cp:revision>70</cp:revision>
  <dcterms:created xsi:type="dcterms:W3CDTF">2012-01-26T22:45:00Z</dcterms:created>
  <dcterms:modified xsi:type="dcterms:W3CDTF">2014-09-13T05:37:41Z</dcterms:modified>
</cp:coreProperties>
</file>