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6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9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3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7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1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32AB1-0677-4CA3-B82F-0509744BE1D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3A1C-7B5F-410D-B09C-9A0F76B5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0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4571999"/>
          </a:xfrm>
        </p:spPr>
        <p:txBody>
          <a:bodyPr>
            <a:normAutofit/>
          </a:bodyPr>
          <a:lstStyle/>
          <a:p>
            <a:r>
              <a:rPr lang="en-US" b="1" dirty="0" smtClean="0"/>
              <a:t>POKOK BAHASAN</a:t>
            </a:r>
            <a:br>
              <a:rPr lang="en-US" b="1" dirty="0" smtClean="0"/>
            </a:br>
            <a:r>
              <a:rPr lang="en-US" b="1" dirty="0" smtClean="0"/>
              <a:t>MATA KULIAH </a:t>
            </a:r>
            <a:br>
              <a:rPr lang="en-US" b="1" dirty="0" smtClean="0"/>
            </a:br>
            <a:r>
              <a:rPr lang="en-US" b="1" dirty="0" smtClean="0"/>
              <a:t>METODE PENELITIAN PENDIDIKAN BAHASA JAWA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660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1722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sz="5800" b="1" dirty="0" err="1" smtClean="0">
                <a:solidFill>
                  <a:srgbClr val="FF0000"/>
                </a:solidFill>
              </a:rPr>
              <a:t>Metode</a:t>
            </a:r>
            <a:r>
              <a:rPr lang="en-US" sz="5800" b="1" dirty="0" smtClean="0">
                <a:solidFill>
                  <a:srgbClr val="FF0000"/>
                </a:solidFill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</a:rPr>
              <a:t>Pengembangan</a:t>
            </a:r>
            <a:r>
              <a:rPr lang="en-US" sz="5800" b="1" dirty="0" smtClean="0">
                <a:solidFill>
                  <a:srgbClr val="FF0000"/>
                </a:solidFill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</a:rPr>
              <a:t>Ilmu</a:t>
            </a:r>
            <a:endParaRPr lang="en-US" sz="58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5800" b="1" dirty="0" err="1" smtClean="0">
                <a:solidFill>
                  <a:srgbClr val="FF0000"/>
                </a:solidFill>
              </a:rPr>
              <a:t>Metode</a:t>
            </a:r>
            <a:r>
              <a:rPr lang="en-US" sz="5800" b="1" dirty="0" smtClean="0">
                <a:solidFill>
                  <a:srgbClr val="FF0000"/>
                </a:solidFill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</a:rPr>
              <a:t>Penelitian</a:t>
            </a:r>
            <a:r>
              <a:rPr lang="en-US" sz="5800" b="1" dirty="0" smtClean="0">
                <a:solidFill>
                  <a:srgbClr val="FF0000"/>
                </a:solidFill>
              </a:rPr>
              <a:t>: </a:t>
            </a:r>
            <a:r>
              <a:rPr lang="en-US" sz="5800" b="1" dirty="0" err="1" smtClean="0">
                <a:solidFill>
                  <a:srgbClr val="FF0000"/>
                </a:solidFill>
              </a:rPr>
              <a:t>Filsafat</a:t>
            </a:r>
            <a:r>
              <a:rPr lang="en-US" sz="5800" b="1" dirty="0" smtClean="0">
                <a:solidFill>
                  <a:srgbClr val="FF0000"/>
                </a:solidFill>
              </a:rPr>
              <a:t>, </a:t>
            </a:r>
            <a:r>
              <a:rPr lang="en-US" sz="5800" b="1" dirty="0" err="1" smtClean="0">
                <a:solidFill>
                  <a:srgbClr val="FF0000"/>
                </a:solidFill>
              </a:rPr>
              <a:t>Hakekat</a:t>
            </a:r>
            <a:r>
              <a:rPr lang="en-US" sz="5800" b="1" dirty="0" smtClean="0">
                <a:solidFill>
                  <a:srgbClr val="FF0000"/>
                </a:solidFill>
              </a:rPr>
              <a:t>,  </a:t>
            </a:r>
            <a:r>
              <a:rPr lang="en-US" sz="5800" b="1" dirty="0" err="1" smtClean="0">
                <a:solidFill>
                  <a:srgbClr val="FF0000"/>
                </a:solidFill>
              </a:rPr>
              <a:t>dan</a:t>
            </a:r>
            <a:r>
              <a:rPr lang="en-US" sz="5800" b="1" dirty="0" smtClean="0">
                <a:solidFill>
                  <a:srgbClr val="FF0000"/>
                </a:solidFill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</a:rPr>
              <a:t>Metode</a:t>
            </a:r>
            <a:r>
              <a:rPr lang="en-US" sz="5800" b="1" dirty="0" smtClean="0">
                <a:solidFill>
                  <a:srgbClr val="FF0000"/>
                </a:solidFill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</a:rPr>
              <a:t>Ilmiah</a:t>
            </a:r>
            <a:endParaRPr lang="en-US" sz="58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5800" b="1" dirty="0" err="1" smtClean="0">
                <a:solidFill>
                  <a:srgbClr val="FF0000"/>
                </a:solidFill>
              </a:rPr>
              <a:t>Penelitian</a:t>
            </a:r>
            <a:r>
              <a:rPr lang="en-US" sz="5800" b="1" dirty="0" smtClean="0">
                <a:solidFill>
                  <a:srgbClr val="FF0000"/>
                </a:solidFill>
              </a:rPr>
              <a:t>  </a:t>
            </a:r>
            <a:r>
              <a:rPr lang="en-US" sz="5800" b="1" dirty="0" err="1" smtClean="0">
                <a:solidFill>
                  <a:srgbClr val="FF0000"/>
                </a:solidFill>
              </a:rPr>
              <a:t>Kuantitatif</a:t>
            </a:r>
            <a:r>
              <a:rPr lang="en-US" sz="58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a.    </a:t>
            </a:r>
            <a:r>
              <a:rPr lang="en-US" b="1" dirty="0" err="1" smtClean="0">
                <a:solidFill>
                  <a:srgbClr val="C00000"/>
                </a:solidFill>
              </a:rPr>
              <a:t>Hakikat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kuantitatif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Pengertian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penelitian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kuantitatif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Ruang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lingkup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penelitian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kuantitatif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dalam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pendidikan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b.  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rgbClr val="C00000"/>
                </a:solidFill>
              </a:rPr>
              <a:t>Jenis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kuantitatif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Penelitian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</a:t>
            </a:r>
            <a:r>
              <a:rPr lang="en-US" b="1" smtClean="0">
                <a:solidFill>
                  <a:srgbClr val="002060"/>
                </a:solidFill>
              </a:rPr>
              <a:t>urvei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Penelitian</a:t>
            </a:r>
            <a:r>
              <a:rPr lang="en-US" b="1" dirty="0" smtClean="0">
                <a:solidFill>
                  <a:srgbClr val="002060"/>
                </a:solidFill>
              </a:rPr>
              <a:t> Ex Post Facto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Penelitian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Eksperimen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c.     </a:t>
            </a:r>
            <a:r>
              <a:rPr lang="en-US" b="1" dirty="0" err="1" smtClean="0">
                <a:solidFill>
                  <a:srgbClr val="C00000"/>
                </a:solidFill>
              </a:rPr>
              <a:t>Permasalahan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judul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kuanitatif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dalam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pendidikan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.     </a:t>
            </a:r>
            <a:r>
              <a:rPr lang="en-US" b="1" dirty="0" err="1" smtClean="0">
                <a:solidFill>
                  <a:srgbClr val="C00000"/>
                </a:solidFill>
              </a:rPr>
              <a:t>Kajian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</a:t>
            </a:r>
            <a:r>
              <a:rPr lang="en-US" b="1" dirty="0" err="1" smtClean="0">
                <a:solidFill>
                  <a:srgbClr val="C00000"/>
                </a:solidFill>
              </a:rPr>
              <a:t>ustaka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</a:t>
            </a:r>
            <a:r>
              <a:rPr lang="en-US" b="1" dirty="0" err="1" smtClean="0">
                <a:solidFill>
                  <a:srgbClr val="C00000"/>
                </a:solidFill>
              </a:rPr>
              <a:t>erangka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teori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.     </a:t>
            </a:r>
            <a:r>
              <a:rPr lang="en-US" b="1" dirty="0" err="1" smtClean="0">
                <a:solidFill>
                  <a:srgbClr val="C00000"/>
                </a:solidFill>
              </a:rPr>
              <a:t>Hipotesis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f.      </a:t>
            </a:r>
            <a:r>
              <a:rPr lang="en-US" b="1" dirty="0" err="1" smtClean="0">
                <a:solidFill>
                  <a:srgbClr val="C00000"/>
                </a:solidFill>
              </a:rPr>
              <a:t>Populasi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</a:t>
            </a:r>
            <a:r>
              <a:rPr lang="en-US" b="1" dirty="0" err="1" smtClean="0">
                <a:solidFill>
                  <a:srgbClr val="C00000"/>
                </a:solidFill>
              </a:rPr>
              <a:t>ampel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lphaLcPeriod" startAt="7"/>
            </a:pPr>
            <a:r>
              <a:rPr lang="en-US" b="1" dirty="0" err="1" smtClean="0">
                <a:solidFill>
                  <a:srgbClr val="C00000"/>
                </a:solidFill>
              </a:rPr>
              <a:t>Instrumen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</a:t>
            </a:r>
            <a:r>
              <a:rPr lang="en-US" b="1" dirty="0" err="1" smtClean="0">
                <a:solidFill>
                  <a:srgbClr val="C00000"/>
                </a:solidFill>
              </a:rPr>
              <a:t>eknik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</a:t>
            </a:r>
            <a:r>
              <a:rPr lang="en-US" b="1" dirty="0" err="1" smtClean="0">
                <a:solidFill>
                  <a:srgbClr val="C00000"/>
                </a:solidFill>
              </a:rPr>
              <a:t>engumpulan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C00000"/>
                </a:solidFill>
              </a:rPr>
              <a:t>ata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lphaLcPeriod" startAt="7"/>
            </a:pPr>
            <a:r>
              <a:rPr lang="en-US" b="1" dirty="0" err="1" smtClean="0">
                <a:solidFill>
                  <a:srgbClr val="C00000"/>
                </a:solidFill>
              </a:rPr>
              <a:t>Validitas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r</a:t>
            </a:r>
            <a:r>
              <a:rPr lang="en-US" b="1" dirty="0" err="1" smtClean="0">
                <a:solidFill>
                  <a:srgbClr val="C00000"/>
                </a:solidFill>
              </a:rPr>
              <a:t>eliabilitas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lphaLcPeriod" startAt="7"/>
            </a:pPr>
            <a:r>
              <a:rPr lang="en-US" b="1" dirty="0" err="1" smtClean="0">
                <a:solidFill>
                  <a:srgbClr val="C00000"/>
                </a:solidFill>
              </a:rPr>
              <a:t>Teknik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analisis</a:t>
            </a:r>
            <a:r>
              <a:rPr lang="en-US" b="1" dirty="0" smtClean="0">
                <a:solidFill>
                  <a:srgbClr val="C00000"/>
                </a:solidFill>
              </a:rPr>
              <a:t> data</a:t>
            </a:r>
          </a:p>
          <a:p>
            <a:pPr marL="514350" indent="-514350">
              <a:buAutoNum type="alphaLcPeriod" startAt="7"/>
            </a:pPr>
            <a:r>
              <a:rPr lang="en-US" b="1" dirty="0" err="1" smtClean="0">
                <a:solidFill>
                  <a:srgbClr val="C00000"/>
                </a:solidFill>
              </a:rPr>
              <a:t>Menyusun</a:t>
            </a:r>
            <a:r>
              <a:rPr lang="en-US" b="1" dirty="0" smtClean="0">
                <a:solidFill>
                  <a:srgbClr val="C00000"/>
                </a:solidFill>
              </a:rPr>
              <a:t> proposal </a:t>
            </a:r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kuantitatif</a:t>
            </a:r>
            <a:endParaRPr 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7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248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4.</a:t>
            </a:r>
            <a:r>
              <a:rPr lang="en-US" sz="3900" b="1" dirty="0" smtClean="0">
                <a:solidFill>
                  <a:srgbClr val="FF0000"/>
                </a:solidFill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</a:rPr>
              <a:t>Penelitian</a:t>
            </a:r>
            <a:r>
              <a:rPr lang="en-US" sz="3900" b="1" dirty="0" smtClean="0">
                <a:solidFill>
                  <a:srgbClr val="FF0000"/>
                </a:solidFill>
              </a:rPr>
              <a:t>  </a:t>
            </a:r>
            <a:r>
              <a:rPr lang="en-US" sz="3900" b="1" dirty="0" err="1" smtClean="0">
                <a:solidFill>
                  <a:srgbClr val="FF0000"/>
                </a:solidFill>
              </a:rPr>
              <a:t>Kualitatif</a:t>
            </a:r>
            <a:r>
              <a:rPr lang="en-US" sz="3900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AutoNum type="alphaLcPeriod"/>
            </a:pPr>
            <a:r>
              <a:rPr lang="en-US" b="1" dirty="0" err="1" smtClean="0">
                <a:solidFill>
                  <a:srgbClr val="C00000"/>
                </a:solidFill>
              </a:rPr>
              <a:t>Hakikat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Kualitatif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Perbedaan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err="1"/>
              <a:t>p</a:t>
            </a:r>
            <a:r>
              <a:rPr lang="en-US" b="1" dirty="0" err="1" smtClean="0"/>
              <a:t>enelitian</a:t>
            </a:r>
            <a:r>
              <a:rPr lang="en-US" b="1" dirty="0" smtClean="0"/>
              <a:t> </a:t>
            </a:r>
            <a:r>
              <a:rPr lang="en-US" b="1" dirty="0" err="1"/>
              <a:t>k</a:t>
            </a:r>
            <a:r>
              <a:rPr lang="en-US" b="1" dirty="0" err="1" smtClean="0"/>
              <a:t>uantitatif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/>
              <a:t>k</a:t>
            </a:r>
            <a:r>
              <a:rPr lang="en-US" b="1" dirty="0" err="1" smtClean="0"/>
              <a:t>ualitatif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Ruang</a:t>
            </a:r>
            <a:r>
              <a:rPr lang="en-US" b="1" dirty="0" smtClean="0"/>
              <a:t> </a:t>
            </a:r>
            <a:r>
              <a:rPr lang="en-US" b="1" dirty="0" err="1" smtClean="0"/>
              <a:t>lingkup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</a:t>
            </a:r>
            <a:r>
              <a:rPr lang="en-US" b="1" dirty="0" err="1" smtClean="0"/>
              <a:t>kualitatif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b.  </a:t>
            </a:r>
            <a:r>
              <a:rPr lang="en-US" b="1" dirty="0" err="1" smtClean="0">
                <a:solidFill>
                  <a:srgbClr val="C00000"/>
                </a:solidFill>
              </a:rPr>
              <a:t>Masalah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fokus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judul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c.  </a:t>
            </a:r>
            <a:r>
              <a:rPr lang="en-US" b="1" dirty="0" err="1" smtClean="0">
                <a:solidFill>
                  <a:srgbClr val="C00000"/>
                </a:solidFill>
              </a:rPr>
              <a:t>Acuan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teori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d.  </a:t>
            </a:r>
            <a:r>
              <a:rPr lang="en-US" b="1" dirty="0" err="1" smtClean="0">
                <a:solidFill>
                  <a:srgbClr val="C00000"/>
                </a:solidFill>
              </a:rPr>
              <a:t>Subjek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seting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d.  </a:t>
            </a:r>
            <a:r>
              <a:rPr lang="en-US" b="1" dirty="0" err="1" smtClean="0">
                <a:solidFill>
                  <a:srgbClr val="C00000"/>
                </a:solidFill>
              </a:rPr>
              <a:t>Teknik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pengumpulan</a:t>
            </a:r>
            <a:r>
              <a:rPr lang="en-US" b="1" dirty="0" smtClean="0">
                <a:solidFill>
                  <a:srgbClr val="C00000"/>
                </a:solidFill>
              </a:rPr>
              <a:t> data </a:t>
            </a:r>
            <a:r>
              <a:rPr lang="en-US" b="1" dirty="0" err="1" smtClean="0">
                <a:solidFill>
                  <a:srgbClr val="C00000"/>
                </a:solidFill>
              </a:rPr>
              <a:t>dan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Instrumen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e.  </a:t>
            </a:r>
            <a:r>
              <a:rPr lang="en-US" b="1" dirty="0" err="1" smtClean="0">
                <a:solidFill>
                  <a:srgbClr val="C00000"/>
                </a:solidFill>
              </a:rPr>
              <a:t>Teknik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analisis</a:t>
            </a:r>
            <a:r>
              <a:rPr lang="en-US" b="1" dirty="0" smtClean="0">
                <a:solidFill>
                  <a:srgbClr val="C00000"/>
                </a:solidFill>
              </a:rPr>
              <a:t> data</a:t>
            </a:r>
          </a:p>
          <a:p>
            <a:pPr marL="514350" indent="-514350">
              <a:buAutoNum type="alphaLcPeriod" startAt="6"/>
            </a:pPr>
            <a:r>
              <a:rPr lang="en-US" b="1" dirty="0" err="1" smtClean="0">
                <a:solidFill>
                  <a:srgbClr val="C00000"/>
                </a:solidFill>
              </a:rPr>
              <a:t>Keabsahan</a:t>
            </a:r>
            <a:r>
              <a:rPr lang="en-US" b="1" dirty="0" smtClean="0">
                <a:solidFill>
                  <a:srgbClr val="C00000"/>
                </a:solidFill>
              </a:rPr>
              <a:t> data </a:t>
            </a:r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endParaRPr lang="en-US" b="1" dirty="0">
              <a:solidFill>
                <a:srgbClr val="C00000"/>
              </a:solidFill>
            </a:endParaRPr>
          </a:p>
          <a:p>
            <a:pPr marL="514350" indent="-514350">
              <a:buAutoNum type="alphaLcPeriod" startAt="6"/>
            </a:pPr>
            <a:r>
              <a:rPr lang="en-US" b="1" dirty="0" err="1" smtClean="0">
                <a:solidFill>
                  <a:srgbClr val="C00000"/>
                </a:solidFill>
              </a:rPr>
              <a:t>Menyusun</a:t>
            </a:r>
            <a:r>
              <a:rPr lang="en-US" b="1" dirty="0" smtClean="0">
                <a:solidFill>
                  <a:srgbClr val="C00000"/>
                </a:solidFill>
              </a:rPr>
              <a:t> proposal </a:t>
            </a:r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kualitatif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6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dirty="0" smtClean="0">
                <a:solidFill>
                  <a:srgbClr val="FF0000"/>
                </a:solidFill>
              </a:rPr>
              <a:t>5</a:t>
            </a:r>
            <a:r>
              <a:rPr lang="en-US" sz="5100" dirty="0" smtClean="0"/>
              <a:t>. </a:t>
            </a:r>
            <a:r>
              <a:rPr lang="en-US" sz="5100" b="1" dirty="0" err="1" smtClean="0">
                <a:solidFill>
                  <a:srgbClr val="FF0000"/>
                </a:solidFill>
              </a:rPr>
              <a:t>Penelitian</a:t>
            </a:r>
            <a:r>
              <a:rPr lang="en-US" sz="5100" b="1" dirty="0" smtClean="0">
                <a:solidFill>
                  <a:srgbClr val="FF0000"/>
                </a:solidFill>
              </a:rPr>
              <a:t>  Action Research  (AR) </a:t>
            </a:r>
            <a:endParaRPr lang="en-US" sz="51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100" b="1" dirty="0" smtClean="0">
                <a:solidFill>
                  <a:srgbClr val="FF0000"/>
                </a:solidFill>
              </a:rPr>
              <a:t>    </a:t>
            </a:r>
            <a:r>
              <a:rPr lang="en-US" sz="5100" b="1" dirty="0" err="1" smtClean="0">
                <a:solidFill>
                  <a:srgbClr val="FF0000"/>
                </a:solidFill>
              </a:rPr>
              <a:t>atau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Penelitian</a:t>
            </a:r>
            <a:r>
              <a:rPr lang="en-US" sz="5100" b="1" dirty="0" smtClean="0">
                <a:solidFill>
                  <a:srgbClr val="FF0000"/>
                </a:solidFill>
              </a:rPr>
              <a:t>  </a:t>
            </a:r>
            <a:r>
              <a:rPr lang="en-US" sz="5100" b="1" dirty="0" err="1" smtClean="0">
                <a:solidFill>
                  <a:srgbClr val="FF0000"/>
                </a:solidFill>
              </a:rPr>
              <a:t>Tindakan</a:t>
            </a:r>
            <a:r>
              <a:rPr lang="en-US" sz="5100" b="1" dirty="0" smtClean="0">
                <a:solidFill>
                  <a:srgbClr val="FF0000"/>
                </a:solidFill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</a:rPr>
              <a:t>Kelas</a:t>
            </a:r>
            <a:r>
              <a:rPr lang="en-US" sz="5100" b="1" dirty="0" smtClean="0">
                <a:solidFill>
                  <a:srgbClr val="FF0000"/>
                </a:solidFill>
              </a:rPr>
              <a:t> (PTK):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a.   </a:t>
            </a:r>
            <a:r>
              <a:rPr lang="en-US" b="1" dirty="0" err="1" smtClean="0">
                <a:solidFill>
                  <a:srgbClr val="002060"/>
                </a:solidFill>
              </a:rPr>
              <a:t>Hakikat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penelitian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tindakan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Pengertian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Asas-asas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Karakteristik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Tujuan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b.   </a:t>
            </a:r>
            <a:r>
              <a:rPr lang="en-US" b="1" dirty="0" err="1" smtClean="0">
                <a:solidFill>
                  <a:srgbClr val="002060"/>
                </a:solidFill>
              </a:rPr>
              <a:t>Prosedur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jenis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penelitian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tindakan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Prosedur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dasar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penelitian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tindakan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Jenis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penelitian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tindakan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c.   </a:t>
            </a:r>
            <a:r>
              <a:rPr lang="en-US" b="1" dirty="0" err="1" smtClean="0">
                <a:solidFill>
                  <a:srgbClr val="002060"/>
                </a:solidFill>
              </a:rPr>
              <a:t>Langkah-langkah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penelitian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tindakan</a:t>
            </a:r>
            <a:endParaRPr lang="en-US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Identifikasi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perumusan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masalah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Analisis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masalah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Hipotesis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tindakan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Rencana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tindakan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Pelaksanaan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tindakan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rgbClr val="0070C0"/>
                </a:solidFill>
              </a:rPr>
              <a:t>Analisis</a:t>
            </a:r>
            <a:r>
              <a:rPr lang="en-US" b="1" dirty="0" smtClean="0">
                <a:solidFill>
                  <a:srgbClr val="0070C0"/>
                </a:solidFill>
              </a:rPr>
              <a:t> data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d.  </a:t>
            </a:r>
            <a:r>
              <a:rPr lang="en-US" b="1" dirty="0" err="1" smtClean="0">
                <a:solidFill>
                  <a:srgbClr val="002060"/>
                </a:solidFill>
              </a:rPr>
              <a:t>Menyusun</a:t>
            </a:r>
            <a:r>
              <a:rPr lang="en-US" b="1" dirty="0" smtClean="0">
                <a:solidFill>
                  <a:srgbClr val="002060"/>
                </a:solidFill>
              </a:rPr>
              <a:t> proposal </a:t>
            </a:r>
            <a:r>
              <a:rPr lang="en-US" b="1" dirty="0" err="1" smtClean="0">
                <a:solidFill>
                  <a:srgbClr val="002060"/>
                </a:solidFill>
              </a:rPr>
              <a:t>penelitian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tindakan</a:t>
            </a:r>
            <a:endParaRPr lang="en-US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6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211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POKOK BAHASAN MATA KULIAH  METODE PENELITIAN PENDIDIKAN BAHASA JAWA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fujitsu</dc:creator>
  <cp:lastModifiedBy>fujitsu</cp:lastModifiedBy>
  <cp:revision>9</cp:revision>
  <dcterms:created xsi:type="dcterms:W3CDTF">2013-02-14T00:39:05Z</dcterms:created>
  <dcterms:modified xsi:type="dcterms:W3CDTF">2013-02-14T03:52:58Z</dcterms:modified>
</cp:coreProperties>
</file>