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8" r:id="rId3"/>
    <p:sldId id="259" r:id="rId4"/>
    <p:sldId id="261" r:id="rId5"/>
    <p:sldId id="262" r:id="rId6"/>
    <p:sldId id="263" r:id="rId7"/>
    <p:sldId id="265" r:id="rId8"/>
    <p:sldId id="267" r:id="rId9"/>
    <p:sldId id="286" r:id="rId10"/>
    <p:sldId id="288" r:id="rId11"/>
    <p:sldId id="285" r:id="rId12"/>
    <p:sldId id="293" r:id="rId13"/>
    <p:sldId id="269" r:id="rId14"/>
    <p:sldId id="271" r:id="rId15"/>
    <p:sldId id="273" r:id="rId16"/>
    <p:sldId id="275" r:id="rId17"/>
    <p:sldId id="292" r:id="rId18"/>
    <p:sldId id="289" r:id="rId19"/>
    <p:sldId id="290" r:id="rId20"/>
    <p:sldId id="291" r:id="rId21"/>
    <p:sldId id="294" r:id="rId22"/>
    <p:sldId id="295" r:id="rId23"/>
    <p:sldId id="296" r:id="rId24"/>
    <p:sldId id="276" r:id="rId25"/>
    <p:sldId id="297" r:id="rId26"/>
    <p:sldId id="298" r:id="rId27"/>
    <p:sldId id="299" r:id="rId28"/>
    <p:sldId id="278" r:id="rId29"/>
    <p:sldId id="284" r:id="rId30"/>
    <p:sldId id="300" r:id="rId31"/>
    <p:sldId id="301" r:id="rId32"/>
    <p:sldId id="280" r:id="rId33"/>
    <p:sldId id="302" r:id="rId34"/>
    <p:sldId id="282" r:id="rId35"/>
    <p:sldId id="303" r:id="rId36"/>
    <p:sldId id="304" r:id="rId3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388" autoAdjust="0"/>
  </p:normalViewPr>
  <p:slideViewPr>
    <p:cSldViewPr>
      <p:cViewPr varScale="1">
        <p:scale>
          <a:sx n="46" d="100"/>
          <a:sy n="46" d="100"/>
        </p:scale>
        <p:origin x="-8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AA1F676-5F40-43FC-BFE7-32D67540089B}" type="datetimeFigureOut">
              <a:rPr lang="en-US"/>
              <a:pPr>
                <a:defRPr/>
              </a:pPr>
              <a:t>8/14/2013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1F99395-7213-46D3-8D73-43F25B8AEFD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7FCB1A-F2C1-48D3-AD1F-344711A1C45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47A4A0-55C8-431C-9F02-716BD4A8520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05FCFA-57C7-4717-9098-4F13D99C48B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r>
              <a:rPr lang="en-US" noProof="0" smtClean="0"/>
              <a:t>Click icon to add clip art</a:t>
            </a:r>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D65C805-DE43-4A2B-A99A-3F4BA6086F5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FD3874-F435-4E17-B3E7-647797B181A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55955E-844C-43C7-9444-64DD36C116B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1405183-E328-427F-A1DF-839AD9B3D4B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6D73590-7E3A-43B5-B316-C195C4C2CE5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BDDE59E-3A43-484D-921B-18B93CCC468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38C6047-2757-490E-9549-74B814EB370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308E77-85BF-4371-9969-D6616B3AB73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343A2F-A66A-478F-8FF0-B114708BFC2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B670EBE-88B2-4198-8994-84273CA18C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12.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7388" y="1752600"/>
            <a:ext cx="7772400" cy="1143000"/>
          </a:xfrm>
        </p:spPr>
        <p:txBody>
          <a:bodyPr/>
          <a:lstStyle/>
          <a:p>
            <a:pPr eaLnBrk="1" hangingPunct="1">
              <a:defRPr/>
            </a:pPr>
            <a:r>
              <a:rPr lang="en-US" sz="4600" b="1" dirty="0" err="1" smtClean="0">
                <a:effectLst>
                  <a:outerShdw blurRad="38100" dist="38100" dir="2700000" algn="tl">
                    <a:srgbClr val="000000">
                      <a:alpha val="43137"/>
                    </a:srgbClr>
                  </a:outerShdw>
                </a:effectLst>
              </a:rPr>
              <a:t>Pengujian</a:t>
            </a:r>
            <a:r>
              <a:rPr lang="en-US" sz="4600" b="1" dirty="0" smtClean="0">
                <a:effectLst>
                  <a:outerShdw blurRad="38100" dist="38100" dir="2700000" algn="tl">
                    <a:srgbClr val="000000">
                      <a:alpha val="43137"/>
                    </a:srgbClr>
                  </a:outerShdw>
                </a:effectLst>
              </a:rPr>
              <a:t> </a:t>
            </a:r>
            <a:r>
              <a:rPr lang="en-US" sz="4600" b="1" dirty="0" err="1" smtClean="0">
                <a:effectLst>
                  <a:outerShdw blurRad="38100" dist="38100" dir="2700000" algn="tl">
                    <a:srgbClr val="000000">
                      <a:alpha val="43137"/>
                    </a:srgbClr>
                  </a:outerShdw>
                </a:effectLst>
              </a:rPr>
              <a:t>Hipotesis</a:t>
            </a:r>
            <a:r>
              <a:rPr lang="id-ID" sz="4600" b="1" dirty="0" smtClean="0">
                <a:effectLst>
                  <a:outerShdw blurRad="38100" dist="38100" dir="2700000" algn="tl">
                    <a:srgbClr val="000000">
                      <a:alpha val="43137"/>
                    </a:srgbClr>
                  </a:outerShdw>
                </a:effectLst>
              </a:rPr>
              <a:t/>
            </a:r>
            <a:br>
              <a:rPr lang="id-ID" sz="4600" b="1" dirty="0" smtClean="0">
                <a:effectLst>
                  <a:outerShdw blurRad="38100" dist="38100" dir="2700000" algn="tl">
                    <a:srgbClr val="000000">
                      <a:alpha val="43137"/>
                    </a:srgbClr>
                  </a:outerShdw>
                </a:effectLst>
              </a:rPr>
            </a:br>
            <a:r>
              <a:rPr lang="id-ID" sz="2000" b="1" dirty="0" smtClean="0">
                <a:effectLst>
                  <a:outerShdw blurRad="38100" dist="38100" dir="2700000" algn="tl">
                    <a:srgbClr val="000000">
                      <a:alpha val="43137"/>
                    </a:srgbClr>
                  </a:outerShdw>
                </a:effectLst>
              </a:rPr>
              <a:t>Oleh: </a:t>
            </a:r>
            <a:r>
              <a:rPr lang="id-ID" sz="2400" b="1" dirty="0" smtClean="0">
                <a:effectLst>
                  <a:outerShdw blurRad="38100" dist="38100" dir="2700000" algn="tl">
                    <a:srgbClr val="000000">
                      <a:alpha val="43137"/>
                    </a:srgbClr>
                  </a:outerShdw>
                </a:effectLst>
              </a:rPr>
              <a:t>ENDANG LISTYANI</a:t>
            </a:r>
            <a:endParaRPr lang="en-US" sz="4600" b="1" dirty="0" smtClean="0">
              <a:effectLst>
                <a:outerShdw blurRad="38100" dist="38100" dir="2700000" algn="tl">
                  <a:srgbClr val="000000">
                    <a:alpha val="43137"/>
                  </a:srgbClr>
                </a:outerShdw>
              </a:effectLst>
            </a:endParaRPr>
          </a:p>
        </p:txBody>
      </p:sp>
      <p:sp>
        <p:nvSpPr>
          <p:cNvPr id="12291" name="Slide Number Placeholder 2"/>
          <p:cNvSpPr>
            <a:spLocks noGrp="1"/>
          </p:cNvSpPr>
          <p:nvPr>
            <p:ph type="sldNum" sz="quarter" idx="12"/>
          </p:nvPr>
        </p:nvSpPr>
        <p:spPr>
          <a:noFill/>
        </p:spPr>
        <p:txBody>
          <a:bodyPr/>
          <a:lstStyle/>
          <a:p>
            <a:fld id="{E597C05B-1368-45D9-885B-71E2D4FFDEFE}" type="slidenum">
              <a:rPr lang="en-US" smtClean="0"/>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33400" y="163513"/>
            <a:ext cx="7772400" cy="228600"/>
          </a:xfrm>
        </p:spPr>
        <p:txBody>
          <a:bodyPr/>
          <a:lstStyle/>
          <a:p>
            <a:pPr algn="l"/>
            <a:r>
              <a:rPr lang="en-US" sz="3200" b="1" smtClean="0"/>
              <a:t>Soal 3</a:t>
            </a:r>
          </a:p>
        </p:txBody>
      </p:sp>
      <p:sp>
        <p:nvSpPr>
          <p:cNvPr id="19459" name="Slide Number Placeholder 3"/>
          <p:cNvSpPr>
            <a:spLocks noGrp="1"/>
          </p:cNvSpPr>
          <p:nvPr>
            <p:ph type="sldNum" sz="quarter" idx="12"/>
          </p:nvPr>
        </p:nvSpPr>
        <p:spPr>
          <a:noFill/>
        </p:spPr>
        <p:txBody>
          <a:bodyPr/>
          <a:lstStyle/>
          <a:p>
            <a:fld id="{15FED58F-3690-414D-B522-F0ACD3EE6BBD}" type="slidenum">
              <a:rPr lang="en-US" smtClean="0"/>
              <a:pPr/>
              <a:t>10</a:t>
            </a:fld>
            <a:endParaRPr lang="en-US" smtClean="0"/>
          </a:p>
        </p:txBody>
      </p:sp>
      <p:sp>
        <p:nvSpPr>
          <p:cNvPr id="19460" name="TextBox 6"/>
          <p:cNvSpPr txBox="1">
            <a:spLocks noChangeArrowheads="1"/>
          </p:cNvSpPr>
          <p:nvPr/>
        </p:nvSpPr>
        <p:spPr bwMode="auto">
          <a:xfrm>
            <a:off x="609600" y="517525"/>
            <a:ext cx="8001000" cy="2308225"/>
          </a:xfrm>
          <a:prstGeom prst="rect">
            <a:avLst/>
          </a:prstGeom>
          <a:noFill/>
          <a:ln w="9525">
            <a:noFill/>
            <a:miter lim="800000"/>
            <a:headEnd/>
            <a:tailEnd/>
          </a:ln>
        </p:spPr>
        <p:txBody>
          <a:bodyPr>
            <a:spAutoFit/>
          </a:bodyPr>
          <a:lstStyle/>
          <a:p>
            <a:r>
              <a:rPr lang="en-US"/>
              <a:t>Ujilah hipotesis bahwa rata-rata emisi nitrogen oksida yang dihasilkan mobil melebihi 0,1 gram/ml, bila emisi nitrogen oksida sampel acak 7 mobil adalah</a:t>
            </a:r>
          </a:p>
          <a:p>
            <a:r>
              <a:rPr lang="en-US"/>
              <a:t>0,06	0,11	0,16	0,15	0,14	0,08	0,15 .</a:t>
            </a:r>
          </a:p>
          <a:p>
            <a:r>
              <a:rPr lang="en-US"/>
              <a:t>Gunakan taraf nyata 0,01 dan asumsikan bahwa emisi nitrogen oksida tersebut menyebar normal.</a:t>
            </a:r>
          </a:p>
        </p:txBody>
      </p:sp>
      <p:sp>
        <p:nvSpPr>
          <p:cNvPr id="8" name="Content Placeholder 7"/>
          <p:cNvSpPr>
            <a:spLocks noGrp="1"/>
          </p:cNvSpPr>
          <p:nvPr>
            <p:ph idx="1"/>
          </p:nvPr>
        </p:nvSpPr>
        <p:spPr>
          <a:xfrm>
            <a:off x="587375" y="3105150"/>
            <a:ext cx="7772400" cy="2743200"/>
          </a:xfrm>
        </p:spPr>
        <p:txBody>
          <a:bodyPr/>
          <a:lstStyle/>
          <a:p>
            <a:pPr>
              <a:buFontTx/>
              <a:buNone/>
              <a:defRPr/>
            </a:pPr>
            <a:r>
              <a:rPr lang="en-US" b="1" dirty="0" err="1" smtClean="0"/>
              <a:t>Soal</a:t>
            </a:r>
            <a:r>
              <a:rPr lang="en-US" b="1" dirty="0" smtClean="0"/>
              <a:t> 4</a:t>
            </a:r>
          </a:p>
          <a:p>
            <a:pPr marL="0" indent="0">
              <a:buFontTx/>
              <a:buNone/>
              <a:defRPr/>
            </a:pPr>
            <a:r>
              <a:rPr lang="en-US" sz="2400" dirty="0" err="1" smtClean="0"/>
              <a:t>Suatu</a:t>
            </a:r>
            <a:r>
              <a:rPr lang="en-US" sz="2400" dirty="0" smtClean="0"/>
              <a:t> </a:t>
            </a:r>
            <a:r>
              <a:rPr lang="en-US" sz="2400" dirty="0" err="1" smtClean="0"/>
              <a:t>sampel</a:t>
            </a:r>
            <a:r>
              <a:rPr lang="en-US" sz="2400" dirty="0" smtClean="0"/>
              <a:t> </a:t>
            </a:r>
            <a:r>
              <a:rPr lang="en-US" sz="2400" dirty="0" err="1" smtClean="0"/>
              <a:t>acak</a:t>
            </a:r>
            <a:r>
              <a:rPr lang="en-US" sz="2400" dirty="0" smtClean="0"/>
              <a:t> 8 </a:t>
            </a:r>
            <a:r>
              <a:rPr lang="en-US" sz="2400" dirty="0" err="1" smtClean="0"/>
              <a:t>batang</a:t>
            </a:r>
            <a:r>
              <a:rPr lang="en-US" sz="2400" dirty="0" smtClean="0"/>
              <a:t> </a:t>
            </a:r>
            <a:r>
              <a:rPr lang="en-US" sz="2400" dirty="0" err="1" smtClean="0"/>
              <a:t>rokok</a:t>
            </a:r>
            <a:r>
              <a:rPr lang="en-US" sz="2400" dirty="0" smtClean="0"/>
              <a:t> </a:t>
            </a:r>
            <a:r>
              <a:rPr lang="en-US" sz="2400" dirty="0" err="1" smtClean="0"/>
              <a:t>merk</a:t>
            </a:r>
            <a:r>
              <a:rPr lang="en-US" sz="2400" dirty="0" smtClean="0"/>
              <a:t> </a:t>
            </a:r>
            <a:r>
              <a:rPr lang="en-US" sz="2400" dirty="0" err="1" smtClean="0"/>
              <a:t>tertentu</a:t>
            </a:r>
            <a:r>
              <a:rPr lang="en-US" sz="2400" dirty="0" smtClean="0"/>
              <a:t> </a:t>
            </a:r>
            <a:r>
              <a:rPr lang="en-US" sz="2400" dirty="0" err="1" smtClean="0"/>
              <a:t>mempunyai</a:t>
            </a:r>
            <a:r>
              <a:rPr lang="en-US" sz="2400" dirty="0" smtClean="0"/>
              <a:t> </a:t>
            </a:r>
            <a:r>
              <a:rPr lang="en-US" sz="2400" dirty="0" err="1" smtClean="0"/>
              <a:t>kadar</a:t>
            </a:r>
            <a:r>
              <a:rPr lang="en-US" sz="2400" dirty="0" smtClean="0"/>
              <a:t> </a:t>
            </a:r>
            <a:r>
              <a:rPr lang="en-US" sz="2400" dirty="0" err="1" smtClean="0"/>
              <a:t>nikotin</a:t>
            </a:r>
            <a:r>
              <a:rPr lang="en-US" sz="2400" dirty="0" smtClean="0"/>
              <a:t> rata-rata 4,2 mg </a:t>
            </a:r>
            <a:r>
              <a:rPr lang="en-US" sz="2400" dirty="0" err="1" smtClean="0"/>
              <a:t>dengan</a:t>
            </a:r>
            <a:r>
              <a:rPr lang="en-US" sz="2400" dirty="0" smtClean="0"/>
              <a:t> </a:t>
            </a:r>
            <a:r>
              <a:rPr lang="en-US" sz="2400" dirty="0" err="1" smtClean="0"/>
              <a:t>simpangan</a:t>
            </a:r>
            <a:r>
              <a:rPr lang="en-US" sz="2400" dirty="0" smtClean="0"/>
              <a:t> </a:t>
            </a:r>
            <a:r>
              <a:rPr lang="en-US" sz="2400" dirty="0" err="1" smtClean="0"/>
              <a:t>baku</a:t>
            </a:r>
            <a:r>
              <a:rPr lang="en-US" sz="2400" dirty="0" smtClean="0"/>
              <a:t> 1,4 mg. </a:t>
            </a:r>
            <a:r>
              <a:rPr lang="en-US" sz="2400" dirty="0" err="1" smtClean="0"/>
              <a:t>Apakah</a:t>
            </a:r>
            <a:r>
              <a:rPr lang="en-US" sz="2400" dirty="0" smtClean="0"/>
              <a:t> </a:t>
            </a:r>
            <a:r>
              <a:rPr lang="en-US" sz="2400" dirty="0" err="1" smtClean="0"/>
              <a:t>hasil</a:t>
            </a:r>
            <a:r>
              <a:rPr lang="en-US" sz="2400" dirty="0" smtClean="0"/>
              <a:t> </a:t>
            </a:r>
            <a:r>
              <a:rPr lang="en-US" sz="2400" dirty="0" err="1" smtClean="0"/>
              <a:t>analisis</a:t>
            </a:r>
            <a:r>
              <a:rPr lang="en-US" sz="2400" dirty="0" smtClean="0"/>
              <a:t> </a:t>
            </a:r>
            <a:r>
              <a:rPr lang="en-US" sz="2400" dirty="0" err="1" smtClean="0"/>
              <a:t>ini</a:t>
            </a:r>
            <a:r>
              <a:rPr lang="en-US" sz="2400" dirty="0" smtClean="0"/>
              <a:t> </a:t>
            </a:r>
            <a:r>
              <a:rPr lang="en-US" sz="2400" dirty="0" err="1" smtClean="0"/>
              <a:t>sejalan</a:t>
            </a:r>
            <a:r>
              <a:rPr lang="en-US" sz="2400" dirty="0" smtClean="0"/>
              <a:t> </a:t>
            </a:r>
            <a:r>
              <a:rPr lang="en-US" sz="2400" dirty="0" err="1" smtClean="0"/>
              <a:t>dengan</a:t>
            </a:r>
            <a:r>
              <a:rPr lang="en-US" sz="2400" dirty="0" smtClean="0"/>
              <a:t> </a:t>
            </a:r>
            <a:r>
              <a:rPr lang="en-US" sz="2400" dirty="0" err="1" smtClean="0"/>
              <a:t>pernyataan</a:t>
            </a:r>
            <a:r>
              <a:rPr lang="en-US" sz="2400" dirty="0" smtClean="0"/>
              <a:t> </a:t>
            </a:r>
            <a:r>
              <a:rPr lang="en-US" sz="2400" dirty="0" err="1" smtClean="0"/>
              <a:t>perusahaan</a:t>
            </a:r>
            <a:r>
              <a:rPr lang="en-US" sz="2400" dirty="0" smtClean="0"/>
              <a:t> </a:t>
            </a:r>
            <a:r>
              <a:rPr lang="en-US" sz="2400" dirty="0" err="1" smtClean="0"/>
              <a:t>tersebut</a:t>
            </a:r>
            <a:r>
              <a:rPr lang="en-US" sz="2400" dirty="0" smtClean="0"/>
              <a:t> </a:t>
            </a:r>
            <a:r>
              <a:rPr lang="en-US" sz="2400" dirty="0" err="1" smtClean="0"/>
              <a:t>bahwa</a:t>
            </a:r>
            <a:r>
              <a:rPr lang="en-US" sz="2400" dirty="0" smtClean="0"/>
              <a:t> </a:t>
            </a:r>
            <a:r>
              <a:rPr lang="en-US" sz="2400" dirty="0" err="1" smtClean="0"/>
              <a:t>kadar</a:t>
            </a:r>
            <a:r>
              <a:rPr lang="en-US" sz="2400" dirty="0" smtClean="0"/>
              <a:t> </a:t>
            </a:r>
            <a:r>
              <a:rPr lang="en-US" sz="2400" dirty="0" err="1" smtClean="0"/>
              <a:t>nikotin</a:t>
            </a:r>
            <a:r>
              <a:rPr lang="en-US" sz="2400" dirty="0" smtClean="0"/>
              <a:t> rata-rata </a:t>
            </a:r>
            <a:r>
              <a:rPr lang="en-US" sz="2400" dirty="0" err="1" smtClean="0"/>
              <a:t>pada</a:t>
            </a:r>
            <a:r>
              <a:rPr lang="en-US" sz="2400" dirty="0" smtClean="0"/>
              <a:t> </a:t>
            </a:r>
            <a:r>
              <a:rPr lang="en-US" sz="2400" dirty="0" err="1" smtClean="0"/>
              <a:t>rokok</a:t>
            </a:r>
            <a:r>
              <a:rPr lang="en-US" sz="2400" dirty="0" smtClean="0"/>
              <a:t> yang </a:t>
            </a:r>
            <a:r>
              <a:rPr lang="en-US" sz="2400" dirty="0" err="1" smtClean="0"/>
              <a:t>dihasilkannya</a:t>
            </a:r>
            <a:r>
              <a:rPr lang="en-US" sz="2400" dirty="0" smtClean="0"/>
              <a:t> </a:t>
            </a:r>
            <a:r>
              <a:rPr lang="en-US" sz="2400" dirty="0" err="1" smtClean="0"/>
              <a:t>tidak</a:t>
            </a:r>
            <a:r>
              <a:rPr lang="en-US" sz="2400" dirty="0" smtClean="0"/>
              <a:t> </a:t>
            </a:r>
            <a:r>
              <a:rPr lang="en-US" sz="2400" dirty="0" err="1" smtClean="0"/>
              <a:t>melebihi</a:t>
            </a:r>
            <a:r>
              <a:rPr lang="en-US" sz="2400" dirty="0" smtClean="0"/>
              <a:t> 3,5 mg? </a:t>
            </a:r>
            <a:r>
              <a:rPr lang="en-US" sz="2400" dirty="0" err="1" smtClean="0"/>
              <a:t>Gunakan</a:t>
            </a:r>
            <a:r>
              <a:rPr lang="en-US" sz="2400" dirty="0" smtClean="0"/>
              <a:t> </a:t>
            </a:r>
            <a:r>
              <a:rPr lang="en-US" sz="2400" dirty="0" err="1" smtClean="0"/>
              <a:t>taraf</a:t>
            </a:r>
            <a:r>
              <a:rPr lang="en-US" sz="2400" dirty="0" smtClean="0"/>
              <a:t> </a:t>
            </a:r>
            <a:r>
              <a:rPr lang="en-US" sz="2400" dirty="0" err="1" smtClean="0"/>
              <a:t>nyata</a:t>
            </a:r>
            <a:r>
              <a:rPr lang="en-US" sz="2400" dirty="0" smtClean="0"/>
              <a:t> 0,01 </a:t>
            </a:r>
            <a:r>
              <a:rPr lang="en-US" sz="2400" dirty="0" err="1" smtClean="0"/>
              <a:t>dan</a:t>
            </a:r>
            <a:r>
              <a:rPr lang="en-US" sz="2400" dirty="0" smtClean="0"/>
              <a:t> </a:t>
            </a:r>
            <a:r>
              <a:rPr lang="en-US" sz="2400" dirty="0" err="1" smtClean="0"/>
              <a:t>asumsikan</a:t>
            </a:r>
            <a:r>
              <a:rPr lang="en-US" sz="2400" dirty="0" smtClean="0"/>
              <a:t> </a:t>
            </a:r>
            <a:r>
              <a:rPr lang="en-US" sz="2400" dirty="0" err="1" smtClean="0"/>
              <a:t>bahwa</a:t>
            </a:r>
            <a:r>
              <a:rPr lang="en-US" sz="2400" dirty="0" smtClean="0"/>
              <a:t> </a:t>
            </a:r>
            <a:r>
              <a:rPr lang="en-US" sz="2400" dirty="0" err="1" smtClean="0"/>
              <a:t>sebaran</a:t>
            </a:r>
            <a:r>
              <a:rPr lang="en-US" sz="2400" dirty="0" smtClean="0"/>
              <a:t> </a:t>
            </a:r>
            <a:r>
              <a:rPr lang="en-US" sz="2400" dirty="0" err="1" smtClean="0"/>
              <a:t>kadar</a:t>
            </a:r>
            <a:r>
              <a:rPr lang="en-US" sz="2400" dirty="0" smtClean="0"/>
              <a:t> </a:t>
            </a:r>
            <a:r>
              <a:rPr lang="en-US" sz="2400" dirty="0" err="1" smtClean="0"/>
              <a:t>nikotin</a:t>
            </a:r>
            <a:r>
              <a:rPr lang="en-US" sz="2400" dirty="0" smtClean="0"/>
              <a:t> </a:t>
            </a:r>
            <a:r>
              <a:rPr lang="en-US" sz="2400" dirty="0" err="1" smtClean="0"/>
              <a:t>tersebut</a:t>
            </a:r>
            <a:r>
              <a:rPr lang="en-US" sz="2400" dirty="0" smtClean="0"/>
              <a:t> </a:t>
            </a:r>
            <a:r>
              <a:rPr lang="en-US" sz="2400" dirty="0" err="1" smtClean="0"/>
              <a:t>adalah</a:t>
            </a:r>
            <a:r>
              <a:rPr lang="en-US" sz="2400" dirty="0" smtClean="0"/>
              <a:t> normal.</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81000" y="-187325"/>
            <a:ext cx="7772400" cy="838200"/>
          </a:xfrm>
        </p:spPr>
        <p:txBody>
          <a:bodyPr/>
          <a:lstStyle/>
          <a:p>
            <a:pPr algn="l"/>
            <a:r>
              <a:rPr lang="en-US" sz="3200" b="1" smtClean="0"/>
              <a:t>Soal 5</a:t>
            </a:r>
          </a:p>
        </p:txBody>
      </p:sp>
      <p:sp>
        <p:nvSpPr>
          <p:cNvPr id="20483" name="Content Placeholder 2"/>
          <p:cNvSpPr>
            <a:spLocks noGrp="1"/>
          </p:cNvSpPr>
          <p:nvPr>
            <p:ph idx="1"/>
          </p:nvPr>
        </p:nvSpPr>
        <p:spPr>
          <a:xfrm>
            <a:off x="422275" y="603250"/>
            <a:ext cx="8229600" cy="2286000"/>
          </a:xfrm>
        </p:spPr>
        <p:txBody>
          <a:bodyPr/>
          <a:lstStyle/>
          <a:p>
            <a:pPr marL="0" indent="0" algn="just">
              <a:buFontTx/>
              <a:buNone/>
            </a:pPr>
            <a:r>
              <a:rPr lang="id-ID" sz="2400" smtClean="0"/>
              <a:t>Penelitian telah dilakukan untuk mengetahui tingkat kesejahteraan para guru honorer (guru tidak tetap). Dari sampel acak 100 guru Matematika SMP yang masih berstatus honorer (tidak tetap) di Propinsi Jateng dan DIY, diketahui distribusi frekuensi gaji mereka (dalam ribuan rupiah) per bulan sbb :</a:t>
            </a:r>
            <a:endParaRPr lang="en-US" sz="2400" smtClean="0"/>
          </a:p>
        </p:txBody>
      </p:sp>
      <p:sp>
        <p:nvSpPr>
          <p:cNvPr id="20484" name="Slide Number Placeholder 3"/>
          <p:cNvSpPr>
            <a:spLocks noGrp="1"/>
          </p:cNvSpPr>
          <p:nvPr>
            <p:ph type="sldNum" sz="quarter" idx="12"/>
          </p:nvPr>
        </p:nvSpPr>
        <p:spPr>
          <a:noFill/>
        </p:spPr>
        <p:txBody>
          <a:bodyPr/>
          <a:lstStyle/>
          <a:p>
            <a:fld id="{6A02FFC3-F1FF-4862-8F5B-B98C4894C6FA}" type="slidenum">
              <a:rPr lang="en-US" smtClean="0"/>
              <a:pPr/>
              <a:t>11</a:t>
            </a:fld>
            <a:endParaRPr lang="en-US" smtClean="0"/>
          </a:p>
        </p:txBody>
      </p:sp>
      <p:graphicFrame>
        <p:nvGraphicFramePr>
          <p:cNvPr id="5" name="Table 4"/>
          <p:cNvGraphicFramePr>
            <a:graphicFrameLocks noGrp="1"/>
          </p:cNvGraphicFramePr>
          <p:nvPr/>
        </p:nvGraphicFramePr>
        <p:xfrm>
          <a:off x="533400" y="2895600"/>
          <a:ext cx="3212782" cy="3364992"/>
        </p:xfrm>
        <a:graphic>
          <a:graphicData uri="http://schemas.openxmlformats.org/drawingml/2006/table">
            <a:tbl>
              <a:tblPr/>
              <a:tblGrid>
                <a:gridCol w="1443672"/>
                <a:gridCol w="1769110"/>
              </a:tblGrid>
              <a:tr h="0">
                <a:tc>
                  <a:txBody>
                    <a:bodyPr/>
                    <a:lstStyle/>
                    <a:p>
                      <a:pPr algn="ctr">
                        <a:lnSpc>
                          <a:spcPct val="115000"/>
                        </a:lnSpc>
                        <a:spcAft>
                          <a:spcPts val="0"/>
                        </a:spcAft>
                        <a:tabLst>
                          <a:tab pos="609600" algn="l"/>
                          <a:tab pos="1143000" algn="l"/>
                        </a:tabLst>
                      </a:pPr>
                      <a:r>
                        <a:rPr lang="id-ID" sz="2400" dirty="0">
                          <a:latin typeface="Calibri"/>
                          <a:ea typeface="Calibri"/>
                          <a:cs typeface="Calibri"/>
                        </a:rPr>
                        <a:t>Besar Gaji</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tabLst>
                          <a:tab pos="609600" algn="l"/>
                          <a:tab pos="1143000" algn="l"/>
                        </a:tabLst>
                      </a:pPr>
                      <a:r>
                        <a:rPr lang="id-ID" sz="2400">
                          <a:latin typeface="Calibri"/>
                          <a:ea typeface="Calibri"/>
                          <a:cs typeface="Calibri"/>
                        </a:rPr>
                        <a:t>Jumlah Guru</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a:txBody>
                    <a:bodyPr/>
                    <a:lstStyle/>
                    <a:p>
                      <a:pPr algn="ctr">
                        <a:lnSpc>
                          <a:spcPct val="115000"/>
                        </a:lnSpc>
                        <a:spcAft>
                          <a:spcPts val="0"/>
                        </a:spcAft>
                        <a:tabLst>
                          <a:tab pos="609600" algn="l"/>
                          <a:tab pos="1143000" algn="l"/>
                        </a:tabLst>
                      </a:pPr>
                      <a:r>
                        <a:rPr lang="id-ID" sz="2400" dirty="0" smtClean="0">
                          <a:latin typeface="Calibri"/>
                          <a:ea typeface="Calibri"/>
                          <a:cs typeface="Calibri"/>
                        </a:rPr>
                        <a:t>200 </a:t>
                      </a:r>
                      <a:r>
                        <a:rPr lang="id-ID" sz="2400" dirty="0">
                          <a:latin typeface="Calibri"/>
                          <a:ea typeface="Calibri"/>
                          <a:cs typeface="Calibri"/>
                        </a:rPr>
                        <a:t>– </a:t>
                      </a:r>
                      <a:r>
                        <a:rPr lang="id-ID" sz="2400" dirty="0" smtClean="0">
                          <a:latin typeface="Calibri"/>
                          <a:ea typeface="Calibri"/>
                          <a:cs typeface="Calibri"/>
                        </a:rPr>
                        <a:t>249</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tabLst>
                          <a:tab pos="609600" algn="l"/>
                          <a:tab pos="1143000" algn="l"/>
                        </a:tabLst>
                      </a:pPr>
                      <a:r>
                        <a:rPr lang="id-ID" sz="2400">
                          <a:latin typeface="Calibri"/>
                          <a:ea typeface="Calibri"/>
                          <a:cs typeface="Calibri"/>
                        </a:rPr>
                        <a:t>5</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a:txBody>
                    <a:bodyPr/>
                    <a:lstStyle/>
                    <a:p>
                      <a:pPr algn="ctr">
                        <a:lnSpc>
                          <a:spcPct val="115000"/>
                        </a:lnSpc>
                        <a:spcAft>
                          <a:spcPts val="0"/>
                        </a:spcAft>
                        <a:tabLst>
                          <a:tab pos="609600" algn="l"/>
                          <a:tab pos="1143000" algn="l"/>
                        </a:tabLst>
                      </a:pPr>
                      <a:r>
                        <a:rPr lang="id-ID" sz="2400" dirty="0" smtClean="0">
                          <a:latin typeface="Calibri"/>
                          <a:ea typeface="Calibri"/>
                          <a:cs typeface="Calibri"/>
                        </a:rPr>
                        <a:t>250 </a:t>
                      </a:r>
                      <a:r>
                        <a:rPr lang="id-ID" sz="2400" dirty="0">
                          <a:latin typeface="Calibri"/>
                          <a:ea typeface="Calibri"/>
                          <a:cs typeface="Calibri"/>
                        </a:rPr>
                        <a:t>– </a:t>
                      </a:r>
                      <a:r>
                        <a:rPr lang="id-ID" sz="2400" dirty="0" smtClean="0">
                          <a:latin typeface="Calibri"/>
                          <a:ea typeface="Calibri"/>
                          <a:cs typeface="Calibri"/>
                        </a:rPr>
                        <a:t>299</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tabLst>
                          <a:tab pos="609600" algn="l"/>
                          <a:tab pos="1143000" algn="l"/>
                        </a:tabLst>
                      </a:pPr>
                      <a:r>
                        <a:rPr lang="id-ID" sz="2400">
                          <a:latin typeface="Calibri"/>
                          <a:ea typeface="Calibri"/>
                          <a:cs typeface="Calibri"/>
                        </a:rPr>
                        <a:t>10</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a:txBody>
                    <a:bodyPr/>
                    <a:lstStyle/>
                    <a:p>
                      <a:pPr algn="ctr">
                        <a:lnSpc>
                          <a:spcPct val="115000"/>
                        </a:lnSpc>
                        <a:spcAft>
                          <a:spcPts val="0"/>
                        </a:spcAft>
                        <a:tabLst>
                          <a:tab pos="609600" algn="l"/>
                          <a:tab pos="1143000" algn="l"/>
                        </a:tabLst>
                      </a:pPr>
                      <a:r>
                        <a:rPr lang="id-ID" sz="2400" dirty="0" smtClean="0">
                          <a:latin typeface="Calibri"/>
                          <a:ea typeface="Calibri"/>
                          <a:cs typeface="Calibri"/>
                        </a:rPr>
                        <a:t>300 </a:t>
                      </a:r>
                      <a:r>
                        <a:rPr lang="id-ID" sz="2400" dirty="0">
                          <a:latin typeface="Calibri"/>
                          <a:ea typeface="Calibri"/>
                          <a:cs typeface="Calibri"/>
                        </a:rPr>
                        <a:t>– </a:t>
                      </a:r>
                      <a:r>
                        <a:rPr lang="id-ID" sz="2400" dirty="0" smtClean="0">
                          <a:latin typeface="Calibri"/>
                          <a:ea typeface="Calibri"/>
                          <a:cs typeface="Calibri"/>
                        </a:rPr>
                        <a:t>349</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tabLst>
                          <a:tab pos="609600" algn="l"/>
                          <a:tab pos="1143000" algn="l"/>
                        </a:tabLst>
                      </a:pPr>
                      <a:r>
                        <a:rPr lang="id-ID" sz="2400">
                          <a:latin typeface="Calibri"/>
                          <a:ea typeface="Calibri"/>
                          <a:cs typeface="Calibri"/>
                        </a:rPr>
                        <a:t>11</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a:txBody>
                    <a:bodyPr/>
                    <a:lstStyle/>
                    <a:p>
                      <a:pPr algn="ctr">
                        <a:lnSpc>
                          <a:spcPct val="115000"/>
                        </a:lnSpc>
                        <a:spcAft>
                          <a:spcPts val="0"/>
                        </a:spcAft>
                        <a:tabLst>
                          <a:tab pos="609600" algn="l"/>
                          <a:tab pos="1143000" algn="l"/>
                        </a:tabLst>
                      </a:pPr>
                      <a:r>
                        <a:rPr lang="id-ID" sz="2400" dirty="0" smtClean="0">
                          <a:latin typeface="Calibri"/>
                          <a:ea typeface="Calibri"/>
                          <a:cs typeface="Calibri"/>
                        </a:rPr>
                        <a:t>350 </a:t>
                      </a:r>
                      <a:r>
                        <a:rPr lang="id-ID" sz="2400" dirty="0">
                          <a:latin typeface="Calibri"/>
                          <a:ea typeface="Calibri"/>
                          <a:cs typeface="Calibri"/>
                        </a:rPr>
                        <a:t>– </a:t>
                      </a:r>
                      <a:r>
                        <a:rPr lang="id-ID" sz="2400" dirty="0" smtClean="0">
                          <a:latin typeface="Calibri"/>
                          <a:ea typeface="Calibri"/>
                          <a:cs typeface="Calibri"/>
                        </a:rPr>
                        <a:t>399</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tabLst>
                          <a:tab pos="609600" algn="l"/>
                          <a:tab pos="1143000" algn="l"/>
                        </a:tabLst>
                      </a:pPr>
                      <a:r>
                        <a:rPr lang="id-ID" sz="2400">
                          <a:latin typeface="Calibri"/>
                          <a:ea typeface="Calibri"/>
                          <a:cs typeface="Calibri"/>
                        </a:rPr>
                        <a:t>34</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a:txBody>
                    <a:bodyPr/>
                    <a:lstStyle/>
                    <a:p>
                      <a:pPr algn="ctr">
                        <a:lnSpc>
                          <a:spcPct val="115000"/>
                        </a:lnSpc>
                        <a:spcAft>
                          <a:spcPts val="0"/>
                        </a:spcAft>
                        <a:tabLst>
                          <a:tab pos="609600" algn="l"/>
                          <a:tab pos="1143000" algn="l"/>
                        </a:tabLst>
                      </a:pPr>
                      <a:r>
                        <a:rPr lang="id-ID" sz="2400" dirty="0" smtClean="0">
                          <a:latin typeface="Calibri"/>
                          <a:ea typeface="Calibri"/>
                          <a:cs typeface="Calibri"/>
                        </a:rPr>
                        <a:t>400 </a:t>
                      </a:r>
                      <a:r>
                        <a:rPr lang="id-ID" sz="2400" dirty="0">
                          <a:latin typeface="Calibri"/>
                          <a:ea typeface="Calibri"/>
                          <a:cs typeface="Calibri"/>
                        </a:rPr>
                        <a:t>– </a:t>
                      </a:r>
                      <a:r>
                        <a:rPr lang="id-ID" sz="2400" dirty="0" smtClean="0">
                          <a:latin typeface="Calibri"/>
                          <a:ea typeface="Calibri"/>
                          <a:cs typeface="Calibri"/>
                        </a:rPr>
                        <a:t>449</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tabLst>
                          <a:tab pos="609600" algn="l"/>
                          <a:tab pos="1143000" algn="l"/>
                        </a:tabLst>
                      </a:pPr>
                      <a:r>
                        <a:rPr lang="id-ID" sz="2400">
                          <a:latin typeface="Calibri"/>
                          <a:ea typeface="Calibri"/>
                          <a:cs typeface="Calibri"/>
                        </a:rPr>
                        <a:t>30</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a:txBody>
                    <a:bodyPr/>
                    <a:lstStyle/>
                    <a:p>
                      <a:pPr algn="ctr">
                        <a:lnSpc>
                          <a:spcPct val="115000"/>
                        </a:lnSpc>
                        <a:spcAft>
                          <a:spcPts val="0"/>
                        </a:spcAft>
                        <a:tabLst>
                          <a:tab pos="609600" algn="l"/>
                          <a:tab pos="1143000" algn="l"/>
                        </a:tabLst>
                      </a:pPr>
                      <a:r>
                        <a:rPr lang="id-ID" sz="2400" dirty="0" smtClean="0">
                          <a:latin typeface="Calibri"/>
                          <a:ea typeface="Calibri"/>
                          <a:cs typeface="Calibri"/>
                        </a:rPr>
                        <a:t>450 </a:t>
                      </a:r>
                      <a:r>
                        <a:rPr lang="id-ID" sz="2400" dirty="0">
                          <a:latin typeface="Calibri"/>
                          <a:ea typeface="Calibri"/>
                          <a:cs typeface="Calibri"/>
                        </a:rPr>
                        <a:t>– </a:t>
                      </a:r>
                      <a:r>
                        <a:rPr lang="id-ID" sz="2400" dirty="0" smtClean="0">
                          <a:latin typeface="Calibri"/>
                          <a:ea typeface="Calibri"/>
                          <a:cs typeface="Calibri"/>
                        </a:rPr>
                        <a:t>500</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tabLst>
                          <a:tab pos="609600" algn="l"/>
                          <a:tab pos="1143000" algn="l"/>
                        </a:tabLst>
                      </a:pPr>
                      <a:r>
                        <a:rPr lang="id-ID" sz="2400">
                          <a:latin typeface="Calibri"/>
                          <a:ea typeface="Calibri"/>
                          <a:cs typeface="Calibri"/>
                        </a:rPr>
                        <a:t>10</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a:txBody>
                    <a:bodyPr/>
                    <a:lstStyle/>
                    <a:p>
                      <a:pPr algn="ctr">
                        <a:lnSpc>
                          <a:spcPct val="115000"/>
                        </a:lnSpc>
                        <a:spcAft>
                          <a:spcPts val="0"/>
                        </a:spcAft>
                        <a:tabLst>
                          <a:tab pos="609600" algn="l"/>
                          <a:tab pos="1143000" algn="l"/>
                        </a:tabLst>
                      </a:pPr>
                      <a:r>
                        <a:rPr lang="id-ID" sz="2400">
                          <a:latin typeface="Calibri"/>
                          <a:ea typeface="Calibri"/>
                          <a:cs typeface="Calibri"/>
                        </a:rPr>
                        <a:t>Jumlah</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tabLst>
                          <a:tab pos="609600" algn="l"/>
                          <a:tab pos="1143000" algn="l"/>
                        </a:tabLst>
                      </a:pPr>
                      <a:r>
                        <a:rPr lang="id-ID" sz="2400" dirty="0">
                          <a:latin typeface="Calibri"/>
                          <a:ea typeface="Calibri"/>
                          <a:cs typeface="Calibri"/>
                        </a:rPr>
                        <a:t>100</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20514" name="TextBox 5"/>
          <p:cNvSpPr txBox="1">
            <a:spLocks noChangeArrowheads="1"/>
          </p:cNvSpPr>
          <p:nvPr/>
        </p:nvSpPr>
        <p:spPr bwMode="auto">
          <a:xfrm>
            <a:off x="3962400" y="2632075"/>
            <a:ext cx="4800600" cy="3816429"/>
          </a:xfrm>
          <a:prstGeom prst="rect">
            <a:avLst/>
          </a:prstGeom>
          <a:noFill/>
          <a:ln w="9525">
            <a:noFill/>
            <a:miter lim="800000"/>
            <a:headEnd/>
            <a:tailEnd/>
          </a:ln>
        </p:spPr>
        <p:txBody>
          <a:bodyPr>
            <a:spAutoFit/>
          </a:bodyPr>
          <a:lstStyle/>
          <a:p>
            <a:pPr marL="457200" indent="-457200">
              <a:buFont typeface="Times New Roman" pitchFamily="18" charset="0"/>
              <a:buAutoNum type="alphaLcParenR"/>
            </a:pPr>
            <a:r>
              <a:rPr lang="id-ID" sz="2200" dirty="0"/>
              <a:t>Menggunakan tingkat kepercayaan 95% perkirakan ada berapa persen guru SMP tidak tetap di Jateng dan DIY yang mempunyai gaji minimal Rp. </a:t>
            </a:r>
            <a:r>
              <a:rPr lang="id-ID" sz="2200" dirty="0" smtClean="0"/>
              <a:t>350.000</a:t>
            </a:r>
            <a:r>
              <a:rPr lang="id-ID" sz="2200" dirty="0"/>
              <a:t>,-</a:t>
            </a:r>
            <a:endParaRPr lang="en-US" sz="2200" dirty="0"/>
          </a:p>
          <a:p>
            <a:pPr marL="457200" indent="-457200">
              <a:buFont typeface="Times New Roman" pitchFamily="18" charset="0"/>
              <a:buAutoNum type="alphaLcParenR"/>
            </a:pPr>
            <a:r>
              <a:rPr lang="id-ID" sz="2200" dirty="0"/>
              <a:t>Apakah cukup alasan untuk menganggap rata-rata gaji guru SMP tidak tetap di Jateng dan DIY lebih dari Rp. </a:t>
            </a:r>
            <a:r>
              <a:rPr lang="id-ID" sz="2200" dirty="0" smtClean="0"/>
              <a:t>350.000</a:t>
            </a:r>
            <a:r>
              <a:rPr lang="id-ID" sz="2200" dirty="0"/>
              <a:t>,- per bulannya? Gunakan taraf nyata </a:t>
            </a:r>
            <a:r>
              <a:rPr lang="id-ID" sz="2200" dirty="0" smtClean="0"/>
              <a:t>0,05</a:t>
            </a:r>
            <a:endParaRPr lang="en-US" sz="2200" dirty="0"/>
          </a:p>
          <a:p>
            <a:pPr marL="457200" indent="-457200">
              <a:buFont typeface="Times New Roman" pitchFamily="18" charset="0"/>
              <a:buAutoNum type="alphaLcParenR"/>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304800"/>
            <a:ext cx="7772400" cy="457200"/>
          </a:xfrm>
        </p:spPr>
        <p:txBody>
          <a:bodyPr/>
          <a:lstStyle/>
          <a:p>
            <a:pPr algn="l"/>
            <a:r>
              <a:rPr lang="en-US" sz="3200" b="1" dirty="0" err="1" smtClean="0"/>
              <a:t>Soal</a:t>
            </a:r>
            <a:r>
              <a:rPr lang="en-US" sz="3200" b="1" dirty="0" smtClean="0"/>
              <a:t> </a:t>
            </a:r>
            <a:r>
              <a:rPr lang="id-ID" sz="3200" b="1" dirty="0" smtClean="0"/>
              <a:t>6</a:t>
            </a:r>
            <a:endParaRPr lang="en-US" sz="3200" b="1" dirty="0" smtClean="0"/>
          </a:p>
        </p:txBody>
      </p:sp>
      <p:sp>
        <p:nvSpPr>
          <p:cNvPr id="3" name="Content Placeholder 2"/>
          <p:cNvSpPr>
            <a:spLocks noGrp="1"/>
          </p:cNvSpPr>
          <p:nvPr>
            <p:ph idx="1"/>
          </p:nvPr>
        </p:nvSpPr>
        <p:spPr>
          <a:xfrm>
            <a:off x="685800" y="855663"/>
            <a:ext cx="7772400" cy="5029200"/>
          </a:xfrm>
        </p:spPr>
        <p:txBody>
          <a:bodyPr/>
          <a:lstStyle/>
          <a:p>
            <a:pPr marL="0" indent="0" algn="just">
              <a:buFontTx/>
              <a:buNone/>
              <a:defRPr/>
            </a:pPr>
            <a:r>
              <a:rPr lang="fi-FI" sz="2400" dirty="0" smtClean="0"/>
              <a:t>Rata-rata penghasilan buruh  per bulan di suatu perusahaan kosmetik adalah satu juta rupiah. Untuk menguji pernyataan tersebut diambil secara acak 20 buruh di perusahaan tersebut, diperoleh bahwa rata-rata penghasilannya adalah Rp. 950.000,- dengan simpangan baku Rp. 150.000,-. </a:t>
            </a:r>
            <a:r>
              <a:rPr lang="fi-FI" sz="2400" dirty="0" smtClean="0"/>
              <a:t>Lakukan pengujian hipotesis sesuai dengan yang dimaksud, gunakan taraf nyata </a:t>
            </a:r>
            <a:r>
              <a:rPr lang="fi-FI" sz="2400" dirty="0" smtClean="0"/>
              <a:t>0,05</a:t>
            </a:r>
            <a:endParaRPr lang="fi-FI" sz="2400" dirty="0" smtClean="0"/>
          </a:p>
          <a:p>
            <a:pPr marL="0" indent="0" algn="just">
              <a:buFontTx/>
              <a:buNone/>
              <a:defRPr/>
            </a:pPr>
            <a:r>
              <a:rPr lang="fi-FI" b="1" dirty="0" smtClean="0"/>
              <a:t>Soal </a:t>
            </a:r>
            <a:r>
              <a:rPr lang="id-ID" b="1" dirty="0" smtClean="0"/>
              <a:t>7</a:t>
            </a:r>
            <a:endParaRPr lang="fi-FI" b="1" dirty="0" smtClean="0"/>
          </a:p>
          <a:p>
            <a:pPr marL="0" indent="0" algn="just">
              <a:buFontTx/>
              <a:buNone/>
              <a:defRPr/>
            </a:pPr>
            <a:r>
              <a:rPr lang="en-US" sz="2400" dirty="0" err="1" smtClean="0"/>
              <a:t>Dalam</a:t>
            </a:r>
            <a:r>
              <a:rPr lang="en-US" sz="2400" dirty="0" smtClean="0"/>
              <a:t> </a:t>
            </a:r>
            <a:r>
              <a:rPr lang="en-US" sz="2400" dirty="0" err="1" smtClean="0"/>
              <a:t>sebuah</a:t>
            </a:r>
            <a:r>
              <a:rPr lang="en-US" sz="2400" dirty="0" smtClean="0"/>
              <a:t> </a:t>
            </a:r>
            <a:r>
              <a:rPr lang="en-US" sz="2400" dirty="0" err="1" smtClean="0"/>
              <a:t>iklan</a:t>
            </a:r>
            <a:r>
              <a:rPr lang="en-US" sz="2400" dirty="0" smtClean="0"/>
              <a:t>, </a:t>
            </a:r>
            <a:r>
              <a:rPr lang="en-US" sz="2400" dirty="0" err="1" smtClean="0"/>
              <a:t>sebuah</a:t>
            </a:r>
            <a:r>
              <a:rPr lang="en-US" sz="2400" dirty="0" smtClean="0"/>
              <a:t> </a:t>
            </a:r>
            <a:r>
              <a:rPr lang="id-ID" sz="2400" dirty="0" smtClean="0"/>
              <a:t>resto dengan delevery service </a:t>
            </a:r>
            <a:r>
              <a:rPr lang="en-US" sz="2400" dirty="0" err="1" smtClean="0"/>
              <a:t>menyatakan</a:t>
            </a:r>
            <a:r>
              <a:rPr lang="en-US" sz="2400" dirty="0" smtClean="0"/>
              <a:t> </a:t>
            </a:r>
            <a:r>
              <a:rPr lang="en-US" sz="2400" dirty="0" err="1" smtClean="0"/>
              <a:t>bahwa</a:t>
            </a:r>
            <a:r>
              <a:rPr lang="en-US" sz="2400" dirty="0" smtClean="0"/>
              <a:t> rata-rata </a:t>
            </a:r>
            <a:r>
              <a:rPr lang="en-US" sz="2400" dirty="0" err="1" smtClean="0"/>
              <a:t>waktu</a:t>
            </a:r>
            <a:r>
              <a:rPr lang="en-US" sz="2400" dirty="0" smtClean="0"/>
              <a:t> </a:t>
            </a:r>
            <a:r>
              <a:rPr lang="en-US" sz="2400" dirty="0" err="1" smtClean="0"/>
              <a:t>pengiriman</a:t>
            </a:r>
            <a:r>
              <a:rPr lang="en-US" sz="2400" dirty="0" smtClean="0"/>
              <a:t> </a:t>
            </a:r>
            <a:r>
              <a:rPr lang="en-US" sz="2400" dirty="0" err="1" smtClean="0"/>
              <a:t>kurang</a:t>
            </a:r>
            <a:r>
              <a:rPr lang="en-US" sz="2400" dirty="0" smtClean="0"/>
              <a:t> </a:t>
            </a:r>
            <a:r>
              <a:rPr lang="en-US" sz="2400" dirty="0" err="1" smtClean="0"/>
              <a:t>dari</a:t>
            </a:r>
            <a:r>
              <a:rPr lang="en-US" sz="2400" dirty="0" smtClean="0"/>
              <a:t> 30 </a:t>
            </a:r>
            <a:r>
              <a:rPr lang="en-US" sz="2400" dirty="0" err="1" smtClean="0"/>
              <a:t>menit</a:t>
            </a:r>
            <a:r>
              <a:rPr lang="en-US" sz="2400" dirty="0" smtClean="0"/>
              <a:t>. </a:t>
            </a:r>
            <a:r>
              <a:rPr lang="en-US" sz="2400" dirty="0" err="1" smtClean="0"/>
              <a:t>Sampel</a:t>
            </a:r>
            <a:r>
              <a:rPr lang="en-US" sz="2400" dirty="0" smtClean="0"/>
              <a:t> </a:t>
            </a:r>
            <a:r>
              <a:rPr lang="en-US" sz="2400" dirty="0" err="1" smtClean="0"/>
              <a:t>acak</a:t>
            </a:r>
            <a:r>
              <a:rPr lang="en-US" sz="2400" dirty="0" smtClean="0"/>
              <a:t> </a:t>
            </a:r>
            <a:r>
              <a:rPr lang="en-US" sz="2400" dirty="0" err="1" smtClean="0"/>
              <a:t>telah</a:t>
            </a:r>
            <a:r>
              <a:rPr lang="en-US" sz="2400" dirty="0" smtClean="0"/>
              <a:t> </a:t>
            </a:r>
            <a:r>
              <a:rPr lang="en-US" sz="2400" dirty="0" err="1" smtClean="0"/>
              <a:t>diambil</a:t>
            </a:r>
            <a:r>
              <a:rPr lang="en-US" sz="2400" dirty="0" smtClean="0"/>
              <a:t> </a:t>
            </a:r>
            <a:r>
              <a:rPr lang="en-US" sz="2400" dirty="0" err="1" smtClean="0"/>
              <a:t>yaitu</a:t>
            </a:r>
            <a:r>
              <a:rPr lang="en-US" sz="2400" dirty="0" smtClean="0"/>
              <a:t> 36 </a:t>
            </a:r>
            <a:r>
              <a:rPr lang="en-US" sz="2400" dirty="0" err="1" smtClean="0"/>
              <a:t>waktu</a:t>
            </a:r>
            <a:r>
              <a:rPr lang="en-US" sz="2400" dirty="0" smtClean="0"/>
              <a:t> </a:t>
            </a:r>
            <a:r>
              <a:rPr lang="en-US" sz="2400" dirty="0" err="1" smtClean="0"/>
              <a:t>pengiriman</a:t>
            </a:r>
            <a:r>
              <a:rPr lang="en-US" sz="2400" dirty="0" smtClean="0"/>
              <a:t>, </a:t>
            </a:r>
            <a:r>
              <a:rPr lang="en-US" sz="2400" dirty="0" err="1" smtClean="0"/>
              <a:t>dan</a:t>
            </a:r>
            <a:r>
              <a:rPr lang="en-US" sz="2400" dirty="0" smtClean="0"/>
              <a:t> </a:t>
            </a:r>
            <a:r>
              <a:rPr lang="en-US" sz="2400" dirty="0" err="1" smtClean="0"/>
              <a:t>diperoleh</a:t>
            </a:r>
            <a:r>
              <a:rPr lang="en-US" sz="2400" dirty="0" smtClean="0"/>
              <a:t> rata-rata 28,5 </a:t>
            </a:r>
            <a:r>
              <a:rPr lang="en-US" sz="2400" dirty="0" err="1" smtClean="0"/>
              <a:t>menit</a:t>
            </a:r>
            <a:r>
              <a:rPr lang="en-US" sz="2400" dirty="0" smtClean="0"/>
              <a:t> </a:t>
            </a:r>
            <a:r>
              <a:rPr lang="id-ID" sz="2400" dirty="0" smtClean="0"/>
              <a:t>dengan</a:t>
            </a:r>
            <a:r>
              <a:rPr lang="en-US" sz="2400" dirty="0" smtClean="0"/>
              <a:t> </a:t>
            </a:r>
            <a:r>
              <a:rPr lang="en-US" sz="2400" dirty="0" err="1" smtClean="0"/>
              <a:t>simpangan</a:t>
            </a:r>
            <a:r>
              <a:rPr lang="en-US" sz="2400" dirty="0" smtClean="0"/>
              <a:t> </a:t>
            </a:r>
            <a:r>
              <a:rPr lang="en-US" sz="2400" dirty="0" err="1" smtClean="0"/>
              <a:t>baku</a:t>
            </a:r>
            <a:r>
              <a:rPr lang="en-US" sz="2400" dirty="0" smtClean="0"/>
              <a:t> 3,5 </a:t>
            </a:r>
            <a:r>
              <a:rPr lang="en-US" sz="2400" dirty="0" err="1" smtClean="0"/>
              <a:t>menit</a:t>
            </a:r>
            <a:r>
              <a:rPr lang="en-US" sz="2400" dirty="0" smtClean="0"/>
              <a:t>. </a:t>
            </a:r>
            <a:r>
              <a:rPr lang="en-US" sz="2400" dirty="0" err="1" smtClean="0"/>
              <a:t>Apakah</a:t>
            </a:r>
            <a:r>
              <a:rPr lang="en-US" sz="2400" dirty="0" smtClean="0"/>
              <a:t> </a:t>
            </a:r>
            <a:r>
              <a:rPr lang="en-US" sz="2400" dirty="0" err="1" smtClean="0"/>
              <a:t>cukup</a:t>
            </a:r>
            <a:r>
              <a:rPr lang="en-US" sz="2400" dirty="0" smtClean="0"/>
              <a:t> </a:t>
            </a:r>
            <a:r>
              <a:rPr lang="en-US" sz="2400" dirty="0" err="1" smtClean="0"/>
              <a:t>bukti</a:t>
            </a:r>
            <a:r>
              <a:rPr lang="en-US" sz="2400" dirty="0" smtClean="0"/>
              <a:t> </a:t>
            </a:r>
            <a:r>
              <a:rPr lang="en-US" sz="2400" dirty="0" err="1" smtClean="0"/>
              <a:t>untuk</a:t>
            </a:r>
            <a:r>
              <a:rPr lang="en-US" sz="2400" dirty="0" smtClean="0"/>
              <a:t> </a:t>
            </a:r>
            <a:r>
              <a:rPr lang="en-US" sz="2400" dirty="0" err="1" smtClean="0"/>
              <a:t>mendukung</a:t>
            </a:r>
            <a:r>
              <a:rPr lang="en-US" sz="2400" dirty="0" smtClean="0"/>
              <a:t> </a:t>
            </a:r>
            <a:r>
              <a:rPr lang="en-US" sz="2400" dirty="0" err="1" smtClean="0"/>
              <a:t>pernyataan</a:t>
            </a:r>
            <a:r>
              <a:rPr lang="en-US" sz="2400" dirty="0" smtClean="0"/>
              <a:t> </a:t>
            </a:r>
            <a:r>
              <a:rPr lang="en-US" sz="2400" dirty="0" err="1" smtClean="0"/>
              <a:t>tersebut</a:t>
            </a:r>
            <a:r>
              <a:rPr lang="en-US" sz="2400" dirty="0" smtClean="0"/>
              <a:t>? </a:t>
            </a:r>
            <a:r>
              <a:rPr lang="en-US" sz="2400" dirty="0" err="1" smtClean="0"/>
              <a:t>Gunakan</a:t>
            </a:r>
            <a:r>
              <a:rPr lang="en-US" sz="2400" dirty="0" smtClean="0"/>
              <a:t> </a:t>
            </a:r>
            <a:r>
              <a:rPr lang="en-US" sz="2400" dirty="0" err="1" smtClean="0"/>
              <a:t>taraf</a:t>
            </a:r>
            <a:r>
              <a:rPr lang="en-US" sz="2400" dirty="0" smtClean="0"/>
              <a:t> </a:t>
            </a:r>
            <a:r>
              <a:rPr lang="en-US" sz="2400" dirty="0" err="1" smtClean="0"/>
              <a:t>nyata</a:t>
            </a:r>
            <a:r>
              <a:rPr lang="en-US" sz="2400" dirty="0" smtClean="0"/>
              <a:t> </a:t>
            </a:r>
            <a:r>
              <a:rPr lang="en-US" sz="2400" dirty="0" smtClean="0"/>
              <a:t>0,0</a:t>
            </a:r>
            <a:r>
              <a:rPr lang="id-ID" sz="2400" dirty="0" smtClean="0"/>
              <a:t>5</a:t>
            </a:r>
            <a:r>
              <a:rPr lang="en-US" sz="2400" dirty="0" smtClean="0"/>
              <a:t>.</a:t>
            </a:r>
            <a:endParaRPr lang="en-US" sz="2400" dirty="0" smtClean="0"/>
          </a:p>
          <a:p>
            <a:pPr marL="0" indent="0" algn="just">
              <a:buFontTx/>
              <a:buNone/>
              <a:defRPr/>
            </a:pPr>
            <a:endParaRPr lang="en-US" sz="2400" dirty="0" smtClean="0"/>
          </a:p>
          <a:p>
            <a:pPr>
              <a:defRPr/>
            </a:pPr>
            <a:endParaRPr lang="en-US" sz="2400" dirty="0"/>
          </a:p>
        </p:txBody>
      </p:sp>
      <p:sp>
        <p:nvSpPr>
          <p:cNvPr id="22532" name="Slide Number Placeholder 3"/>
          <p:cNvSpPr>
            <a:spLocks noGrp="1"/>
          </p:cNvSpPr>
          <p:nvPr>
            <p:ph type="sldNum" sz="quarter" idx="12"/>
          </p:nvPr>
        </p:nvSpPr>
        <p:spPr>
          <a:noFill/>
        </p:spPr>
        <p:txBody>
          <a:bodyPr/>
          <a:lstStyle/>
          <a:p>
            <a:fld id="{1221C40D-B201-4B02-8963-4182E9C021C2}" type="slidenum">
              <a:rPr lang="en-US" smtClean="0"/>
              <a:pPr/>
              <a:t>12</a:t>
            </a:fld>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458200" cy="1143000"/>
          </a:xfrm>
        </p:spPr>
        <p:txBody>
          <a:bodyPr/>
          <a:lstStyle/>
          <a:p>
            <a:pPr eaLnBrk="1" hangingPunct="1">
              <a:defRPr/>
            </a:pPr>
            <a:r>
              <a:rPr lang="en-US" sz="2900" b="1" dirty="0" err="1" smtClean="0">
                <a:effectLst>
                  <a:outerShdw blurRad="38100" dist="38100" dir="2700000" algn="tl">
                    <a:srgbClr val="000000">
                      <a:alpha val="43137"/>
                    </a:srgbClr>
                  </a:outerShdw>
                </a:effectLst>
              </a:rPr>
              <a:t>Pengujian</a:t>
            </a:r>
            <a:r>
              <a:rPr lang="en-US" sz="2900" b="1" dirty="0" smtClean="0">
                <a:effectLst>
                  <a:outerShdw blurRad="38100" dist="38100" dir="2700000" algn="tl">
                    <a:srgbClr val="000000">
                      <a:alpha val="43137"/>
                    </a:srgbClr>
                  </a:outerShdw>
                </a:effectLst>
              </a:rPr>
              <a:t> </a:t>
            </a:r>
            <a:r>
              <a:rPr lang="en-US" sz="2900" b="1" dirty="0" err="1" smtClean="0">
                <a:effectLst>
                  <a:outerShdw blurRad="38100" dist="38100" dir="2700000" algn="tl">
                    <a:srgbClr val="000000">
                      <a:alpha val="43137"/>
                    </a:srgbClr>
                  </a:outerShdw>
                </a:effectLst>
              </a:rPr>
              <a:t>Hipotesis</a:t>
            </a:r>
            <a:r>
              <a:rPr lang="en-US" sz="2900" b="1" dirty="0" smtClean="0">
                <a:effectLst>
                  <a:outerShdw blurRad="38100" dist="38100" dir="2700000" algn="tl">
                    <a:srgbClr val="000000">
                      <a:alpha val="43137"/>
                    </a:srgbClr>
                  </a:outerShdw>
                </a:effectLst>
              </a:rPr>
              <a:t> </a:t>
            </a:r>
            <a:r>
              <a:rPr lang="en-US" sz="2900" b="1" dirty="0" err="1" smtClean="0">
                <a:effectLst>
                  <a:outerShdw blurRad="38100" dist="38100" dir="2700000" algn="tl">
                    <a:srgbClr val="000000">
                      <a:alpha val="43137"/>
                    </a:srgbClr>
                  </a:outerShdw>
                </a:effectLst>
              </a:rPr>
              <a:t>bagi</a:t>
            </a:r>
            <a:r>
              <a:rPr lang="en-US" sz="2900" b="1" dirty="0" smtClean="0">
                <a:effectLst>
                  <a:outerShdw blurRad="38100" dist="38100" dir="2700000" algn="tl">
                    <a:srgbClr val="000000">
                      <a:alpha val="43137"/>
                    </a:srgbClr>
                  </a:outerShdw>
                </a:effectLst>
              </a:rPr>
              <a:t> </a:t>
            </a:r>
            <a:r>
              <a:rPr lang="en-US" sz="2900" b="1" dirty="0" err="1" smtClean="0">
                <a:effectLst>
                  <a:outerShdw blurRad="38100" dist="38100" dir="2700000" algn="tl">
                    <a:srgbClr val="000000">
                      <a:alpha val="43137"/>
                    </a:srgbClr>
                  </a:outerShdw>
                </a:effectLst>
              </a:rPr>
              <a:t>Bagi</a:t>
            </a:r>
            <a:r>
              <a:rPr lang="en-US" sz="2900" b="1" dirty="0" smtClean="0">
                <a:effectLst>
                  <a:outerShdw blurRad="38100" dist="38100" dir="2700000" algn="tl">
                    <a:srgbClr val="000000">
                      <a:alpha val="43137"/>
                    </a:srgbClr>
                  </a:outerShdw>
                </a:effectLst>
              </a:rPr>
              <a:t> Rata-rata 2 </a:t>
            </a:r>
            <a:r>
              <a:rPr lang="en-US" sz="2900" b="1" dirty="0" err="1" smtClean="0">
                <a:effectLst>
                  <a:outerShdw blurRad="38100" dist="38100" dir="2700000" algn="tl">
                    <a:srgbClr val="000000">
                      <a:alpha val="43137"/>
                    </a:srgbClr>
                  </a:outerShdw>
                </a:effectLst>
              </a:rPr>
              <a:t>Populasi</a:t>
            </a:r>
            <a:r>
              <a:rPr lang="en-US" sz="2900" b="1" dirty="0" smtClean="0">
                <a:effectLst>
                  <a:outerShdw blurRad="38100" dist="38100" dir="2700000" algn="tl">
                    <a:srgbClr val="000000">
                      <a:alpha val="43137"/>
                    </a:srgbClr>
                  </a:outerShdw>
                </a:effectLst>
              </a:rPr>
              <a:t/>
            </a:r>
            <a:br>
              <a:rPr lang="en-US" sz="2900" b="1" dirty="0" smtClean="0">
                <a:effectLst>
                  <a:outerShdw blurRad="38100" dist="38100" dir="2700000" algn="tl">
                    <a:srgbClr val="000000">
                      <a:alpha val="43137"/>
                    </a:srgbClr>
                  </a:outerShdw>
                </a:effectLst>
              </a:rPr>
            </a:br>
            <a:r>
              <a:rPr lang="en-US" sz="2900" b="1" dirty="0" smtClean="0">
                <a:effectLst>
                  <a:outerShdw blurRad="38100" dist="38100" dir="2700000" algn="tl">
                    <a:srgbClr val="000000">
                      <a:alpha val="43137"/>
                    </a:srgbClr>
                  </a:outerShdw>
                </a:effectLst>
                <a:sym typeface="Symbol"/>
              </a:rPr>
              <a:t></a:t>
            </a:r>
            <a:r>
              <a:rPr lang="en-US" sz="2900" b="1" baseline="-25000" dirty="0" smtClean="0">
                <a:effectLst>
                  <a:outerShdw blurRad="38100" dist="38100" dir="2700000" algn="tl">
                    <a:srgbClr val="000000">
                      <a:alpha val="43137"/>
                    </a:srgbClr>
                  </a:outerShdw>
                </a:effectLst>
                <a:sym typeface="Symbol"/>
              </a:rPr>
              <a:t>1</a:t>
            </a:r>
            <a:r>
              <a:rPr lang="en-US" sz="2900" b="1" baseline="30000" dirty="0" smtClean="0">
                <a:effectLst>
                  <a:outerShdw blurRad="38100" dist="38100" dir="2700000" algn="tl">
                    <a:srgbClr val="000000">
                      <a:alpha val="43137"/>
                    </a:srgbClr>
                  </a:outerShdw>
                </a:effectLst>
                <a:sym typeface="Symbol"/>
              </a:rPr>
              <a:t>2</a:t>
            </a:r>
            <a:r>
              <a:rPr lang="en-US" sz="2900" b="1" dirty="0" smtClean="0">
                <a:effectLst>
                  <a:outerShdw blurRad="38100" dist="38100" dir="2700000" algn="tl">
                    <a:srgbClr val="000000">
                      <a:alpha val="43137"/>
                    </a:srgbClr>
                  </a:outerShdw>
                </a:effectLst>
                <a:sym typeface="Symbol"/>
              </a:rPr>
              <a:t> </a:t>
            </a:r>
            <a:r>
              <a:rPr lang="en-US" sz="2900" b="1" dirty="0" err="1" smtClean="0">
                <a:effectLst>
                  <a:outerShdw blurRad="38100" dist="38100" dir="2700000" algn="tl">
                    <a:srgbClr val="000000">
                      <a:alpha val="43137"/>
                    </a:srgbClr>
                  </a:outerShdw>
                </a:effectLst>
                <a:sym typeface="Symbol"/>
              </a:rPr>
              <a:t>dan</a:t>
            </a:r>
            <a:r>
              <a:rPr lang="en-US" sz="2900" b="1" dirty="0" smtClean="0">
                <a:effectLst>
                  <a:outerShdw blurRad="38100" dist="38100" dir="2700000" algn="tl">
                    <a:srgbClr val="000000">
                      <a:alpha val="43137"/>
                    </a:srgbClr>
                  </a:outerShdw>
                </a:effectLst>
                <a:sym typeface="Symbol"/>
              </a:rPr>
              <a:t> </a:t>
            </a:r>
            <a:r>
              <a:rPr lang="en-US" sz="2900" b="1" baseline="-25000" dirty="0" smtClean="0">
                <a:effectLst>
                  <a:outerShdw blurRad="38100" dist="38100" dir="2700000" algn="tl">
                    <a:srgbClr val="000000">
                      <a:alpha val="43137"/>
                    </a:srgbClr>
                  </a:outerShdw>
                </a:effectLst>
                <a:sym typeface="Symbol"/>
              </a:rPr>
              <a:t>2</a:t>
            </a:r>
            <a:r>
              <a:rPr lang="en-US" sz="2900" b="1" baseline="30000" dirty="0" smtClean="0">
                <a:effectLst>
                  <a:outerShdw blurRad="38100" dist="38100" dir="2700000" algn="tl">
                    <a:srgbClr val="000000">
                      <a:alpha val="43137"/>
                    </a:srgbClr>
                  </a:outerShdw>
                </a:effectLst>
                <a:sym typeface="Symbol"/>
              </a:rPr>
              <a:t>2</a:t>
            </a:r>
            <a:r>
              <a:rPr lang="en-US" sz="2900" b="1" dirty="0" smtClean="0">
                <a:effectLst>
                  <a:outerShdw blurRad="38100" dist="38100" dir="2700000" algn="tl">
                    <a:srgbClr val="000000">
                      <a:alpha val="43137"/>
                    </a:srgbClr>
                  </a:outerShdw>
                </a:effectLst>
                <a:sym typeface="Symbol"/>
              </a:rPr>
              <a:t> </a:t>
            </a:r>
            <a:r>
              <a:rPr lang="en-US" sz="2900" b="1" dirty="0" err="1" smtClean="0">
                <a:effectLst>
                  <a:outerShdw blurRad="38100" dist="38100" dir="2700000" algn="tl">
                    <a:srgbClr val="000000">
                      <a:alpha val="43137"/>
                    </a:srgbClr>
                  </a:outerShdw>
                </a:effectLst>
                <a:sym typeface="Symbol"/>
              </a:rPr>
              <a:t>diketahui</a:t>
            </a:r>
            <a:endParaRPr lang="en-US" sz="2900" b="1" dirty="0" smtClean="0">
              <a:effectLst>
                <a:outerShdw blurRad="38100" dist="38100" dir="2700000" algn="tl">
                  <a:srgbClr val="000000">
                    <a:alpha val="43137"/>
                  </a:srgbClr>
                </a:outerShdw>
              </a:effectLst>
            </a:endParaRPr>
          </a:p>
        </p:txBody>
      </p:sp>
      <p:graphicFrame>
        <p:nvGraphicFramePr>
          <p:cNvPr id="5" name="Content Placeholder 4"/>
          <p:cNvGraphicFramePr>
            <a:graphicFrameLocks noGrp="1"/>
          </p:cNvGraphicFramePr>
          <p:nvPr>
            <p:ph idx="1"/>
          </p:nvPr>
        </p:nvGraphicFramePr>
        <p:xfrm>
          <a:off x="304800" y="2286000"/>
          <a:ext cx="8305800" cy="3840480"/>
        </p:xfrm>
        <a:graphic>
          <a:graphicData uri="http://schemas.openxmlformats.org/drawingml/2006/table">
            <a:tbl>
              <a:tblPr firstRow="1" bandRow="1">
                <a:tableStyleId>{5C22544A-7EE6-4342-B048-85BDC9FD1C3A}</a:tableStyleId>
              </a:tblPr>
              <a:tblGrid>
                <a:gridCol w="2076450"/>
                <a:gridCol w="2076450"/>
                <a:gridCol w="2076450"/>
                <a:gridCol w="2076450"/>
              </a:tblGrid>
              <a:tr h="370840">
                <a:tc>
                  <a:txBody>
                    <a:bodyPr/>
                    <a:lstStyle/>
                    <a:p>
                      <a:pPr algn="ctr"/>
                      <a:r>
                        <a:rPr lang="en-US" sz="2400" dirty="0" err="1" smtClean="0"/>
                        <a:t>Hipotesis</a:t>
                      </a:r>
                      <a:r>
                        <a:rPr lang="en-US" sz="2400" dirty="0" smtClean="0"/>
                        <a:t> </a:t>
                      </a:r>
                    </a:p>
                    <a:p>
                      <a:pPr algn="ctr"/>
                      <a:r>
                        <a:rPr lang="en-US" sz="2400" dirty="0" err="1" smtClean="0"/>
                        <a:t>Nol</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Hipotesis</a:t>
                      </a:r>
                      <a:r>
                        <a:rPr lang="en-US" sz="2400" dirty="0" smtClean="0"/>
                        <a:t> </a:t>
                      </a:r>
                      <a:r>
                        <a:rPr lang="en-US" sz="2400" dirty="0" err="1" smtClean="0"/>
                        <a:t>Alternatif</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Statistik</a:t>
                      </a:r>
                      <a:r>
                        <a:rPr lang="en-US" sz="2400" dirty="0" smtClean="0"/>
                        <a:t> </a:t>
                      </a:r>
                      <a:r>
                        <a:rPr lang="en-US" sz="2400" dirty="0" err="1" smtClean="0"/>
                        <a:t>Uji</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Kriteria</a:t>
                      </a:r>
                      <a:r>
                        <a:rPr lang="en-US" sz="2400" dirty="0" smtClean="0"/>
                        <a:t> </a:t>
                      </a:r>
                      <a:r>
                        <a:rPr lang="en-US" sz="2400" dirty="0" err="1" smtClean="0"/>
                        <a:t>Keputusan</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400" dirty="0" smtClean="0"/>
                        <a:t>H</a:t>
                      </a:r>
                      <a:r>
                        <a:rPr lang="en-US" sz="2400" baseline="-25000" dirty="0" smtClean="0"/>
                        <a:t>0</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H</a:t>
                      </a:r>
                      <a:r>
                        <a:rPr lang="en-US" sz="2400" baseline="-25000" dirty="0" smtClean="0"/>
                        <a:t>1</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H</a:t>
                      </a:r>
                      <a:r>
                        <a:rPr lang="en-US" sz="2000" baseline="-25000" dirty="0" smtClean="0"/>
                        <a:t>0</a:t>
                      </a:r>
                      <a:r>
                        <a:rPr lang="en-US" sz="2000" dirty="0" smtClean="0"/>
                        <a:t> </a:t>
                      </a:r>
                      <a:r>
                        <a:rPr lang="en-US" sz="2000" dirty="0" err="1" smtClean="0"/>
                        <a:t>ditolak</a:t>
                      </a:r>
                      <a:r>
                        <a:rPr lang="en-US" sz="2000" dirty="0" smtClean="0"/>
                        <a:t> </a:t>
                      </a:r>
                      <a:r>
                        <a:rPr lang="en-US" sz="2000" dirty="0" err="1" smtClean="0"/>
                        <a:t>jika</a:t>
                      </a:r>
                      <a:r>
                        <a:rPr lang="en-US" sz="2000" dirty="0" smtClean="0"/>
                        <a:t> </a:t>
                      </a:r>
                      <a:r>
                        <a:rPr lang="en-US" sz="2000" dirty="0" err="1" smtClean="0"/>
                        <a:t>z</a:t>
                      </a:r>
                      <a:r>
                        <a:rPr lang="en-US" sz="2000" baseline="-25000" dirty="0" err="1" smtClean="0"/>
                        <a:t>hit</a:t>
                      </a:r>
                      <a:r>
                        <a:rPr lang="en-US" sz="2000" baseline="0" dirty="0" smtClean="0"/>
                        <a:t> &gt; z</a:t>
                      </a:r>
                      <a:r>
                        <a:rPr lang="en-US" sz="2000" baseline="-25000" dirty="0" smtClean="0">
                          <a:sym typeface="Symbol"/>
                        </a:rPr>
                        <a:t>/2</a:t>
                      </a:r>
                      <a:r>
                        <a:rPr lang="en-US" sz="2000" baseline="0" dirty="0" smtClean="0">
                          <a:sym typeface="Symbol"/>
                        </a:rPr>
                        <a:t> </a:t>
                      </a:r>
                      <a:r>
                        <a:rPr lang="en-US" sz="2000" baseline="0" dirty="0" err="1" smtClean="0">
                          <a:sym typeface="Symbol"/>
                        </a:rPr>
                        <a:t>atau</a:t>
                      </a:r>
                      <a:r>
                        <a:rPr lang="en-US" sz="2000" baseline="0" dirty="0" smtClean="0">
                          <a:sym typeface="Symbol"/>
                        </a:rPr>
                        <a:t> </a:t>
                      </a:r>
                      <a:r>
                        <a:rPr lang="en-US" sz="2000" dirty="0" err="1" smtClean="0"/>
                        <a:t>z</a:t>
                      </a:r>
                      <a:r>
                        <a:rPr lang="en-US" sz="2000" baseline="-25000" dirty="0" err="1" smtClean="0"/>
                        <a:t>hit</a:t>
                      </a:r>
                      <a:r>
                        <a:rPr lang="en-US" sz="2000" baseline="0" dirty="0" smtClean="0"/>
                        <a:t> &lt; -z</a:t>
                      </a:r>
                      <a:r>
                        <a:rPr lang="en-US" sz="2000" baseline="-25000" dirty="0" smtClean="0">
                          <a:sym typeface="Symbol"/>
                        </a:rPr>
                        <a:t>/2</a:t>
                      </a:r>
                      <a:r>
                        <a:rPr lang="en-US" sz="2000" baseline="0" dirty="0" smtClean="0">
                          <a:sym typeface="Symbol"/>
                        </a:rPr>
                        <a:t> </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1</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&lt; d</a:t>
                      </a:r>
                      <a:r>
                        <a:rPr lang="en-US" sz="2400" baseline="-25000" dirty="0" smtClean="0">
                          <a:sym typeface="Symbol"/>
                        </a:rPr>
                        <a:t>0</a:t>
                      </a: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dirty="0" smtClean="0"/>
                    </a:p>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dirty="0" smtClean="0"/>
                        <a:t> </a:t>
                      </a:r>
                      <a:r>
                        <a:rPr lang="en-US" sz="2400" dirty="0" err="1" smtClean="0"/>
                        <a:t>ditolak</a:t>
                      </a:r>
                      <a:r>
                        <a:rPr lang="en-US" sz="2400" dirty="0" smtClean="0"/>
                        <a:t> </a:t>
                      </a:r>
                      <a:r>
                        <a:rPr lang="en-US" sz="2400" dirty="0" err="1" smtClean="0"/>
                        <a:t>jika</a:t>
                      </a:r>
                      <a:r>
                        <a:rPr lang="en-US" sz="2400" dirty="0" smtClean="0"/>
                        <a:t> </a:t>
                      </a:r>
                      <a:r>
                        <a:rPr lang="en-US" sz="2400" dirty="0" err="1" smtClean="0"/>
                        <a:t>z</a:t>
                      </a:r>
                      <a:r>
                        <a:rPr lang="en-US" sz="2400" baseline="-25000" dirty="0" err="1" smtClean="0"/>
                        <a:t>hit</a:t>
                      </a:r>
                      <a:r>
                        <a:rPr lang="en-US" sz="2400" baseline="0" dirty="0" smtClean="0"/>
                        <a:t> &lt; -z</a:t>
                      </a:r>
                      <a:r>
                        <a:rPr lang="en-US" sz="2400" baseline="-25000" dirty="0" smtClean="0">
                          <a:sym typeface="Symbol"/>
                        </a:rPr>
                        <a:t></a:t>
                      </a:r>
                      <a:r>
                        <a:rPr lang="en-US" sz="2400" baseline="0" dirty="0" smtClean="0">
                          <a:sym typeface="Symbol"/>
                        </a:rPr>
                        <a:t> </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1</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&gt; d</a:t>
                      </a:r>
                      <a:r>
                        <a:rPr lang="en-US" sz="2400" baseline="-25000" dirty="0" smtClean="0">
                          <a:sym typeface="Symbol"/>
                        </a:rPr>
                        <a:t>0</a:t>
                      </a:r>
                      <a:endParaRPr lang="en-US" sz="2400" dirty="0" smtClean="0"/>
                    </a:p>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dirty="0" smtClean="0"/>
                        <a:t> </a:t>
                      </a:r>
                      <a:r>
                        <a:rPr lang="en-US" sz="2400" dirty="0" err="1" smtClean="0"/>
                        <a:t>ditolak</a:t>
                      </a:r>
                      <a:r>
                        <a:rPr lang="en-US" sz="2400" dirty="0" smtClean="0"/>
                        <a:t> </a:t>
                      </a:r>
                      <a:r>
                        <a:rPr lang="en-US" sz="2400" dirty="0" err="1" smtClean="0"/>
                        <a:t>jika</a:t>
                      </a:r>
                      <a:r>
                        <a:rPr lang="en-US" sz="2400" dirty="0" smtClean="0"/>
                        <a:t> </a:t>
                      </a:r>
                      <a:r>
                        <a:rPr lang="en-US" sz="2400" dirty="0" err="1" smtClean="0"/>
                        <a:t>z</a:t>
                      </a:r>
                      <a:r>
                        <a:rPr lang="en-US" sz="2400" baseline="-25000" dirty="0" err="1" smtClean="0"/>
                        <a:t>hit</a:t>
                      </a:r>
                      <a:r>
                        <a:rPr lang="en-US" sz="2400" baseline="0" dirty="0" smtClean="0"/>
                        <a:t> &gt; z</a:t>
                      </a:r>
                      <a:r>
                        <a:rPr lang="en-US" sz="2400" baseline="-25000" dirty="0" smtClean="0">
                          <a:sym typeface="Symbol"/>
                        </a:rPr>
                        <a:t></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4098" name="Object 2"/>
          <p:cNvGraphicFramePr>
            <a:graphicFrameLocks noChangeAspect="1"/>
          </p:cNvGraphicFramePr>
          <p:nvPr/>
        </p:nvGraphicFramePr>
        <p:xfrm>
          <a:off x="4572000" y="3298825"/>
          <a:ext cx="1905000" cy="1238250"/>
        </p:xfrm>
        <a:graphic>
          <a:graphicData uri="http://schemas.openxmlformats.org/presentationml/2006/ole">
            <p:oleObj spid="_x0000_s4098" name="Equation" r:id="rId3" imgW="1054080" imgH="685800" progId="Equation.3">
              <p:embed/>
            </p:oleObj>
          </a:graphicData>
        </a:graphic>
      </p:graphicFrame>
      <p:sp>
        <p:nvSpPr>
          <p:cNvPr id="4127" name="Slide Number Placeholder 5"/>
          <p:cNvSpPr>
            <a:spLocks noGrp="1"/>
          </p:cNvSpPr>
          <p:nvPr>
            <p:ph type="sldNum" sz="quarter" idx="12"/>
          </p:nvPr>
        </p:nvSpPr>
        <p:spPr>
          <a:noFill/>
        </p:spPr>
        <p:txBody>
          <a:bodyPr/>
          <a:lstStyle/>
          <a:p>
            <a:fld id="{47F44F0C-B619-4BAF-AC79-BB9227D6AB9E}" type="slidenum">
              <a:rPr lang="en-US" smtClean="0"/>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93663"/>
            <a:ext cx="8305800" cy="1143000"/>
          </a:xfrm>
        </p:spPr>
        <p:txBody>
          <a:bodyPr/>
          <a:lstStyle/>
          <a:p>
            <a:pPr eaLnBrk="1" hangingPunct="1">
              <a:defRPr/>
            </a:pPr>
            <a:r>
              <a:rPr lang="en-US" sz="2900" b="1" dirty="0" err="1" smtClean="0">
                <a:effectLst>
                  <a:outerShdw blurRad="38100" dist="38100" dir="2700000" algn="tl">
                    <a:srgbClr val="000000">
                      <a:alpha val="43137"/>
                    </a:srgbClr>
                  </a:outerShdw>
                </a:effectLst>
              </a:rPr>
              <a:t>Pengujian</a:t>
            </a:r>
            <a:r>
              <a:rPr lang="en-US" sz="2900" b="1" dirty="0" smtClean="0">
                <a:effectLst>
                  <a:outerShdw blurRad="38100" dist="38100" dir="2700000" algn="tl">
                    <a:srgbClr val="000000">
                      <a:alpha val="43137"/>
                    </a:srgbClr>
                  </a:outerShdw>
                </a:effectLst>
              </a:rPr>
              <a:t> </a:t>
            </a:r>
            <a:r>
              <a:rPr lang="en-US" sz="2900" b="1" dirty="0" err="1" smtClean="0">
                <a:effectLst>
                  <a:outerShdw blurRad="38100" dist="38100" dir="2700000" algn="tl">
                    <a:srgbClr val="000000">
                      <a:alpha val="43137"/>
                    </a:srgbClr>
                  </a:outerShdw>
                </a:effectLst>
              </a:rPr>
              <a:t>Hipotesis</a:t>
            </a:r>
            <a:r>
              <a:rPr lang="en-US" sz="2900" b="1" dirty="0" smtClean="0">
                <a:effectLst>
                  <a:outerShdw blurRad="38100" dist="38100" dir="2700000" algn="tl">
                    <a:srgbClr val="000000">
                      <a:alpha val="43137"/>
                    </a:srgbClr>
                  </a:outerShdw>
                </a:effectLst>
              </a:rPr>
              <a:t> </a:t>
            </a:r>
            <a:r>
              <a:rPr lang="en-US" sz="2900" b="1" dirty="0" err="1" smtClean="0">
                <a:effectLst>
                  <a:outerShdw blurRad="38100" dist="38100" dir="2700000" algn="tl">
                    <a:srgbClr val="000000">
                      <a:alpha val="43137"/>
                    </a:srgbClr>
                  </a:outerShdw>
                </a:effectLst>
              </a:rPr>
              <a:t>bagi</a:t>
            </a:r>
            <a:r>
              <a:rPr lang="en-US" sz="2900" b="1" dirty="0" smtClean="0">
                <a:effectLst>
                  <a:outerShdw blurRad="38100" dist="38100" dir="2700000" algn="tl">
                    <a:srgbClr val="000000">
                      <a:alpha val="43137"/>
                    </a:srgbClr>
                  </a:outerShdw>
                </a:effectLst>
              </a:rPr>
              <a:t> </a:t>
            </a:r>
            <a:r>
              <a:rPr lang="en-US" sz="2900" b="1" dirty="0" err="1" smtClean="0">
                <a:effectLst>
                  <a:outerShdw blurRad="38100" dist="38100" dir="2700000" algn="tl">
                    <a:srgbClr val="000000">
                      <a:alpha val="43137"/>
                    </a:srgbClr>
                  </a:outerShdw>
                </a:effectLst>
              </a:rPr>
              <a:t>Bagi</a:t>
            </a:r>
            <a:r>
              <a:rPr lang="en-US" sz="2900" b="1" dirty="0" smtClean="0">
                <a:effectLst>
                  <a:outerShdw blurRad="38100" dist="38100" dir="2700000" algn="tl">
                    <a:srgbClr val="000000">
                      <a:alpha val="43137"/>
                    </a:srgbClr>
                  </a:outerShdw>
                </a:effectLst>
              </a:rPr>
              <a:t> Rata-rata 2 </a:t>
            </a:r>
            <a:r>
              <a:rPr lang="en-US" sz="2900" b="1" dirty="0" err="1" smtClean="0">
                <a:effectLst>
                  <a:outerShdw blurRad="38100" dist="38100" dir="2700000" algn="tl">
                    <a:srgbClr val="000000">
                      <a:alpha val="43137"/>
                    </a:srgbClr>
                  </a:outerShdw>
                </a:effectLst>
              </a:rPr>
              <a:t>Populasi</a:t>
            </a:r>
            <a:r>
              <a:rPr lang="en-US" sz="2900" b="1" dirty="0" smtClean="0">
                <a:effectLst>
                  <a:outerShdw blurRad="38100" dist="38100" dir="2700000" algn="tl">
                    <a:srgbClr val="000000">
                      <a:alpha val="43137"/>
                    </a:srgbClr>
                  </a:outerShdw>
                </a:effectLst>
              </a:rPr>
              <a:t/>
            </a:r>
            <a:br>
              <a:rPr lang="en-US" sz="2900" b="1" dirty="0" smtClean="0">
                <a:effectLst>
                  <a:outerShdw blurRad="38100" dist="38100" dir="2700000" algn="tl">
                    <a:srgbClr val="000000">
                      <a:alpha val="43137"/>
                    </a:srgbClr>
                  </a:outerShdw>
                </a:effectLst>
              </a:rPr>
            </a:br>
            <a:r>
              <a:rPr lang="en-US" sz="2900" b="1" dirty="0" smtClean="0">
                <a:effectLst>
                  <a:outerShdw blurRad="38100" dist="38100" dir="2700000" algn="tl">
                    <a:srgbClr val="000000">
                      <a:alpha val="43137"/>
                    </a:srgbClr>
                  </a:outerShdw>
                </a:effectLst>
                <a:sym typeface="Symbol"/>
              </a:rPr>
              <a:t></a:t>
            </a:r>
            <a:r>
              <a:rPr lang="en-US" sz="2900" b="1" baseline="-25000" dirty="0" smtClean="0">
                <a:effectLst>
                  <a:outerShdw blurRad="38100" dist="38100" dir="2700000" algn="tl">
                    <a:srgbClr val="000000">
                      <a:alpha val="43137"/>
                    </a:srgbClr>
                  </a:outerShdw>
                </a:effectLst>
                <a:sym typeface="Symbol"/>
              </a:rPr>
              <a:t>1</a:t>
            </a:r>
            <a:r>
              <a:rPr lang="en-US" sz="2900" b="1" baseline="30000" dirty="0" smtClean="0">
                <a:effectLst>
                  <a:outerShdw blurRad="38100" dist="38100" dir="2700000" algn="tl">
                    <a:srgbClr val="000000">
                      <a:alpha val="43137"/>
                    </a:srgbClr>
                  </a:outerShdw>
                </a:effectLst>
                <a:sym typeface="Symbol"/>
              </a:rPr>
              <a:t>2</a:t>
            </a:r>
            <a:r>
              <a:rPr lang="en-US" sz="2900" b="1" dirty="0" smtClean="0">
                <a:effectLst>
                  <a:outerShdw blurRad="38100" dist="38100" dir="2700000" algn="tl">
                    <a:srgbClr val="000000">
                      <a:alpha val="43137"/>
                    </a:srgbClr>
                  </a:outerShdw>
                </a:effectLst>
                <a:sym typeface="Symbol"/>
              </a:rPr>
              <a:t> </a:t>
            </a:r>
            <a:r>
              <a:rPr lang="en-US" sz="2900" b="1" dirty="0" err="1" smtClean="0">
                <a:effectLst>
                  <a:outerShdw blurRad="38100" dist="38100" dir="2700000" algn="tl">
                    <a:srgbClr val="000000">
                      <a:alpha val="43137"/>
                    </a:srgbClr>
                  </a:outerShdw>
                </a:effectLst>
                <a:sym typeface="Symbol"/>
              </a:rPr>
              <a:t>dan</a:t>
            </a:r>
            <a:r>
              <a:rPr lang="en-US" sz="2900" b="1" dirty="0" smtClean="0">
                <a:effectLst>
                  <a:outerShdw blurRad="38100" dist="38100" dir="2700000" algn="tl">
                    <a:srgbClr val="000000">
                      <a:alpha val="43137"/>
                    </a:srgbClr>
                  </a:outerShdw>
                </a:effectLst>
                <a:sym typeface="Symbol"/>
              </a:rPr>
              <a:t> </a:t>
            </a:r>
            <a:r>
              <a:rPr lang="en-US" sz="2900" b="1" baseline="-25000" dirty="0" smtClean="0">
                <a:effectLst>
                  <a:outerShdw blurRad="38100" dist="38100" dir="2700000" algn="tl">
                    <a:srgbClr val="000000">
                      <a:alpha val="43137"/>
                    </a:srgbClr>
                  </a:outerShdw>
                </a:effectLst>
                <a:sym typeface="Symbol"/>
              </a:rPr>
              <a:t>2</a:t>
            </a:r>
            <a:r>
              <a:rPr lang="en-US" sz="2900" b="1" baseline="30000" dirty="0" smtClean="0">
                <a:effectLst>
                  <a:outerShdw blurRad="38100" dist="38100" dir="2700000" algn="tl">
                    <a:srgbClr val="000000">
                      <a:alpha val="43137"/>
                    </a:srgbClr>
                  </a:outerShdw>
                </a:effectLst>
                <a:sym typeface="Symbol"/>
              </a:rPr>
              <a:t>2</a:t>
            </a:r>
            <a:r>
              <a:rPr lang="en-US" sz="2900" b="1" dirty="0" smtClean="0">
                <a:effectLst>
                  <a:outerShdw blurRad="38100" dist="38100" dir="2700000" algn="tl">
                    <a:srgbClr val="000000">
                      <a:alpha val="43137"/>
                    </a:srgbClr>
                  </a:outerShdw>
                </a:effectLst>
                <a:sym typeface="Symbol"/>
              </a:rPr>
              <a:t> </a:t>
            </a:r>
            <a:r>
              <a:rPr lang="en-US" sz="2900" b="1" dirty="0" err="1" smtClean="0">
                <a:effectLst>
                  <a:outerShdw blurRad="38100" dist="38100" dir="2700000" algn="tl">
                    <a:srgbClr val="000000">
                      <a:alpha val="43137"/>
                    </a:srgbClr>
                  </a:outerShdw>
                </a:effectLst>
                <a:sym typeface="Symbol"/>
              </a:rPr>
              <a:t>tidak</a:t>
            </a:r>
            <a:r>
              <a:rPr lang="en-US" sz="2900" b="1" dirty="0" smtClean="0">
                <a:effectLst>
                  <a:outerShdw blurRad="38100" dist="38100" dir="2700000" algn="tl">
                    <a:srgbClr val="000000">
                      <a:alpha val="43137"/>
                    </a:srgbClr>
                  </a:outerShdw>
                </a:effectLst>
                <a:sym typeface="Symbol"/>
              </a:rPr>
              <a:t> </a:t>
            </a:r>
            <a:r>
              <a:rPr lang="en-US" sz="2900" b="1" dirty="0" err="1" smtClean="0">
                <a:effectLst>
                  <a:outerShdw blurRad="38100" dist="38100" dir="2700000" algn="tl">
                    <a:srgbClr val="000000">
                      <a:alpha val="43137"/>
                    </a:srgbClr>
                  </a:outerShdw>
                </a:effectLst>
                <a:sym typeface="Symbol"/>
              </a:rPr>
              <a:t>diketahui</a:t>
            </a:r>
            <a:r>
              <a:rPr lang="en-US" sz="2900" b="1" dirty="0" smtClean="0">
                <a:effectLst>
                  <a:outerShdw blurRad="38100" dist="38100" dir="2700000" algn="tl">
                    <a:srgbClr val="000000">
                      <a:alpha val="43137"/>
                    </a:srgbClr>
                  </a:outerShdw>
                </a:effectLst>
                <a:sym typeface="Symbol"/>
              </a:rPr>
              <a:t> (</a:t>
            </a:r>
            <a:r>
              <a:rPr lang="en-US" sz="2900" b="1" baseline="-25000" dirty="0" smtClean="0">
                <a:effectLst>
                  <a:outerShdw blurRad="38100" dist="38100" dir="2700000" algn="tl">
                    <a:srgbClr val="000000">
                      <a:alpha val="43137"/>
                    </a:srgbClr>
                  </a:outerShdw>
                </a:effectLst>
                <a:sym typeface="Symbol"/>
              </a:rPr>
              <a:t>1</a:t>
            </a:r>
            <a:r>
              <a:rPr lang="en-US" sz="2900" b="1" baseline="30000" dirty="0" smtClean="0">
                <a:effectLst>
                  <a:outerShdw blurRad="38100" dist="38100" dir="2700000" algn="tl">
                    <a:srgbClr val="000000">
                      <a:alpha val="43137"/>
                    </a:srgbClr>
                  </a:outerShdw>
                </a:effectLst>
                <a:sym typeface="Symbol"/>
              </a:rPr>
              <a:t>2</a:t>
            </a:r>
            <a:r>
              <a:rPr lang="en-US" sz="2900" b="1" dirty="0" smtClean="0">
                <a:effectLst>
                  <a:outerShdw blurRad="38100" dist="38100" dir="2700000" algn="tl">
                    <a:srgbClr val="000000">
                      <a:alpha val="43137"/>
                    </a:srgbClr>
                  </a:outerShdw>
                </a:effectLst>
                <a:sym typeface="Symbol"/>
              </a:rPr>
              <a:t> = </a:t>
            </a:r>
            <a:r>
              <a:rPr lang="en-US" sz="2900" b="1" baseline="-25000" dirty="0" smtClean="0">
                <a:effectLst>
                  <a:outerShdw blurRad="38100" dist="38100" dir="2700000" algn="tl">
                    <a:srgbClr val="000000">
                      <a:alpha val="43137"/>
                    </a:srgbClr>
                  </a:outerShdw>
                </a:effectLst>
                <a:sym typeface="Symbol"/>
              </a:rPr>
              <a:t>2</a:t>
            </a:r>
            <a:r>
              <a:rPr lang="en-US" sz="2900" b="1" baseline="30000" dirty="0" smtClean="0">
                <a:effectLst>
                  <a:outerShdw blurRad="38100" dist="38100" dir="2700000" algn="tl">
                    <a:srgbClr val="000000">
                      <a:alpha val="43137"/>
                    </a:srgbClr>
                  </a:outerShdw>
                </a:effectLst>
                <a:sym typeface="Symbol"/>
              </a:rPr>
              <a:t>2</a:t>
            </a:r>
            <a:r>
              <a:rPr lang="en-US" sz="2900" b="1" dirty="0" smtClean="0">
                <a:effectLst>
                  <a:outerShdw blurRad="38100" dist="38100" dir="2700000" algn="tl">
                    <a:srgbClr val="000000">
                      <a:alpha val="43137"/>
                    </a:srgbClr>
                  </a:outerShdw>
                </a:effectLst>
                <a:sym typeface="Symbol"/>
              </a:rPr>
              <a:t>)</a:t>
            </a:r>
            <a:endParaRPr lang="en-US" sz="2900" b="1" dirty="0" smtClean="0">
              <a:effectLst>
                <a:outerShdw blurRad="38100" dist="38100" dir="2700000" algn="tl">
                  <a:srgbClr val="000000">
                    <a:alpha val="43137"/>
                  </a:srgbClr>
                </a:outerShdw>
              </a:effectLst>
            </a:endParaRPr>
          </a:p>
        </p:txBody>
      </p:sp>
      <p:graphicFrame>
        <p:nvGraphicFramePr>
          <p:cNvPr id="5" name="Content Placeholder 4"/>
          <p:cNvGraphicFramePr>
            <a:graphicFrameLocks noGrp="1"/>
          </p:cNvGraphicFramePr>
          <p:nvPr>
            <p:ph idx="1"/>
          </p:nvPr>
        </p:nvGraphicFramePr>
        <p:xfrm>
          <a:off x="134938" y="1527175"/>
          <a:ext cx="8916691" cy="3840480"/>
        </p:xfrm>
        <a:graphic>
          <a:graphicData uri="http://schemas.openxmlformats.org/drawingml/2006/table">
            <a:tbl>
              <a:tblPr firstRow="1" bandRow="1">
                <a:tableStyleId>{5C22544A-7EE6-4342-B048-85BDC9FD1C3A}</a:tableStyleId>
              </a:tblPr>
              <a:tblGrid>
                <a:gridCol w="2131402"/>
                <a:gridCol w="2131402"/>
                <a:gridCol w="2131402"/>
                <a:gridCol w="2522485"/>
              </a:tblGrid>
              <a:tr h="370840">
                <a:tc>
                  <a:txBody>
                    <a:bodyPr/>
                    <a:lstStyle/>
                    <a:p>
                      <a:pPr algn="ctr"/>
                      <a:r>
                        <a:rPr lang="en-US" sz="2400" dirty="0" err="1" smtClean="0"/>
                        <a:t>Hipotesis</a:t>
                      </a:r>
                      <a:r>
                        <a:rPr lang="en-US" sz="2400" dirty="0" smtClean="0"/>
                        <a:t> </a:t>
                      </a:r>
                    </a:p>
                    <a:p>
                      <a:pPr algn="ctr"/>
                      <a:r>
                        <a:rPr lang="en-US" sz="2400" dirty="0" err="1" smtClean="0"/>
                        <a:t>Nol</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Hipotesis</a:t>
                      </a:r>
                      <a:r>
                        <a:rPr lang="en-US" sz="2400" dirty="0" smtClean="0"/>
                        <a:t> </a:t>
                      </a:r>
                      <a:r>
                        <a:rPr lang="en-US" sz="2400" dirty="0" err="1" smtClean="0"/>
                        <a:t>Alternatif</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Statistik</a:t>
                      </a:r>
                      <a:r>
                        <a:rPr lang="en-US" sz="2400" dirty="0" smtClean="0"/>
                        <a:t> </a:t>
                      </a:r>
                      <a:r>
                        <a:rPr lang="en-US" sz="2400" dirty="0" err="1" smtClean="0"/>
                        <a:t>Uji</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Kriteria</a:t>
                      </a:r>
                      <a:r>
                        <a:rPr lang="en-US" sz="2400" dirty="0" smtClean="0"/>
                        <a:t> </a:t>
                      </a:r>
                      <a:r>
                        <a:rPr lang="en-US" sz="2400" dirty="0" err="1" smtClean="0"/>
                        <a:t>Keputusan</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400" dirty="0" smtClean="0"/>
                        <a:t>H</a:t>
                      </a:r>
                      <a:r>
                        <a:rPr lang="en-US" sz="2400" baseline="-25000" dirty="0" smtClean="0"/>
                        <a:t>0</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H</a:t>
                      </a:r>
                      <a:r>
                        <a:rPr lang="en-US" sz="2400" baseline="-25000" dirty="0" smtClean="0"/>
                        <a:t>1</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H</a:t>
                      </a:r>
                      <a:r>
                        <a:rPr lang="en-US" sz="2000" baseline="-25000" dirty="0" smtClean="0"/>
                        <a:t>0</a:t>
                      </a:r>
                      <a:r>
                        <a:rPr lang="en-US" sz="2000" dirty="0" smtClean="0"/>
                        <a:t> </a:t>
                      </a:r>
                      <a:r>
                        <a:rPr lang="en-US" sz="2000" dirty="0" err="1" smtClean="0"/>
                        <a:t>ditolak</a:t>
                      </a:r>
                      <a:r>
                        <a:rPr lang="en-US" sz="2000" dirty="0" smtClean="0"/>
                        <a:t> </a:t>
                      </a:r>
                      <a:r>
                        <a:rPr lang="en-US" sz="2000" dirty="0" err="1" smtClean="0"/>
                        <a:t>jika</a:t>
                      </a:r>
                      <a:r>
                        <a:rPr lang="en-US" sz="2000" dirty="0" smtClean="0"/>
                        <a:t> </a:t>
                      </a:r>
                      <a:r>
                        <a:rPr lang="en-US" sz="2000" dirty="0" err="1" smtClean="0"/>
                        <a:t>t</a:t>
                      </a:r>
                      <a:r>
                        <a:rPr lang="en-US" sz="2000" baseline="-25000" dirty="0" err="1" smtClean="0"/>
                        <a:t>hit</a:t>
                      </a:r>
                      <a:r>
                        <a:rPr lang="en-US" sz="2000" baseline="0" dirty="0" smtClean="0"/>
                        <a:t> &gt; t</a:t>
                      </a:r>
                      <a:r>
                        <a:rPr lang="en-US" sz="2000" baseline="-25000" dirty="0" smtClean="0">
                          <a:sym typeface="Symbol"/>
                        </a:rPr>
                        <a:t>/2; ()</a:t>
                      </a:r>
                      <a:r>
                        <a:rPr lang="en-US" sz="2000" baseline="0" dirty="0" smtClean="0">
                          <a:sym typeface="Symbol"/>
                        </a:rPr>
                        <a:t>  </a:t>
                      </a:r>
                      <a:r>
                        <a:rPr lang="en-US" sz="2000" baseline="0" dirty="0" err="1" smtClean="0">
                          <a:sym typeface="Symbol"/>
                        </a:rPr>
                        <a:t>atau</a:t>
                      </a:r>
                      <a:r>
                        <a:rPr lang="en-US" sz="2000" baseline="0" dirty="0" smtClean="0">
                          <a:sym typeface="Symbol"/>
                        </a:rPr>
                        <a:t> </a:t>
                      </a:r>
                    </a:p>
                    <a:p>
                      <a:r>
                        <a:rPr lang="en-US" sz="2000" dirty="0" err="1" smtClean="0"/>
                        <a:t>t</a:t>
                      </a:r>
                      <a:r>
                        <a:rPr lang="en-US" sz="2000" baseline="-25000" dirty="0" err="1" smtClean="0"/>
                        <a:t>hit</a:t>
                      </a:r>
                      <a:r>
                        <a:rPr lang="en-US" sz="2000" baseline="0" dirty="0" smtClean="0"/>
                        <a:t> &lt; -t</a:t>
                      </a:r>
                      <a:r>
                        <a:rPr lang="en-US" sz="2000" baseline="-25000" dirty="0" smtClean="0">
                          <a:sym typeface="Symbol"/>
                        </a:rPr>
                        <a:t>/2</a:t>
                      </a:r>
                      <a:r>
                        <a:rPr lang="en-US" sz="2000" baseline="0" dirty="0" smtClean="0">
                          <a:sym typeface="Symbol"/>
                        </a:rPr>
                        <a:t>;</a:t>
                      </a:r>
                      <a:r>
                        <a:rPr lang="en-US" sz="2000" baseline="-25000" dirty="0" smtClean="0">
                          <a:sym typeface="Symbol"/>
                        </a:rPr>
                        <a:t>()</a:t>
                      </a:r>
                      <a:r>
                        <a:rPr lang="en-US" sz="2000" baseline="0" dirty="0" smtClean="0">
                          <a:sym typeface="Symbol"/>
                        </a:rPr>
                        <a:t> </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1</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&lt; d</a:t>
                      </a:r>
                      <a:r>
                        <a:rPr lang="en-US" sz="2400" baseline="-25000" dirty="0" smtClean="0">
                          <a:sym typeface="Symbol"/>
                        </a:rPr>
                        <a:t>0</a:t>
                      </a: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dirty="0" smtClean="0"/>
                    </a:p>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dirty="0" smtClean="0"/>
                        <a:t> </a:t>
                      </a:r>
                      <a:r>
                        <a:rPr lang="en-US" sz="2400" dirty="0" err="1" smtClean="0"/>
                        <a:t>ditolak</a:t>
                      </a:r>
                      <a:r>
                        <a:rPr lang="en-US" sz="2400" dirty="0" smtClean="0"/>
                        <a:t> </a:t>
                      </a:r>
                      <a:r>
                        <a:rPr lang="en-US" sz="2400" dirty="0" err="1" smtClean="0"/>
                        <a:t>jika</a:t>
                      </a:r>
                      <a:r>
                        <a:rPr lang="en-US" sz="24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t</a:t>
                      </a:r>
                      <a:r>
                        <a:rPr lang="en-US" sz="2400" baseline="-25000" dirty="0" err="1" smtClean="0"/>
                        <a:t>hit</a:t>
                      </a:r>
                      <a:r>
                        <a:rPr lang="en-US" sz="2400" baseline="0" dirty="0" smtClean="0"/>
                        <a:t> &lt; -t</a:t>
                      </a:r>
                      <a:r>
                        <a:rPr lang="en-US" sz="2400" baseline="-25000" dirty="0" smtClean="0">
                          <a:sym typeface="Symbol"/>
                        </a:rPr>
                        <a:t>()</a:t>
                      </a:r>
                      <a:r>
                        <a:rPr lang="en-US" sz="2400" baseline="0" dirty="0" smtClean="0">
                          <a:sym typeface="Symbol"/>
                        </a:rPr>
                        <a:t> </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1</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&gt; d</a:t>
                      </a:r>
                      <a:r>
                        <a:rPr lang="en-US" sz="2400" baseline="-25000" dirty="0" smtClean="0">
                          <a:sym typeface="Symbol"/>
                        </a:rPr>
                        <a:t>0</a:t>
                      </a:r>
                      <a:endParaRPr lang="en-US" sz="2400" dirty="0" smtClean="0"/>
                    </a:p>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dirty="0" smtClean="0"/>
                        <a:t> </a:t>
                      </a:r>
                      <a:r>
                        <a:rPr lang="en-US" sz="2400" dirty="0" err="1" smtClean="0"/>
                        <a:t>ditolak</a:t>
                      </a:r>
                      <a:r>
                        <a:rPr lang="en-US" sz="2400" dirty="0" smtClean="0"/>
                        <a:t> </a:t>
                      </a:r>
                      <a:r>
                        <a:rPr lang="en-US" sz="2400" dirty="0" err="1" smtClean="0"/>
                        <a:t>jika</a:t>
                      </a:r>
                      <a:r>
                        <a:rPr lang="en-US" sz="24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t</a:t>
                      </a:r>
                      <a:r>
                        <a:rPr lang="en-US" sz="2400" baseline="-25000" dirty="0" err="1" smtClean="0"/>
                        <a:t>hit</a:t>
                      </a:r>
                      <a:r>
                        <a:rPr lang="en-US" sz="2400" baseline="0" dirty="0" smtClean="0"/>
                        <a:t> &gt; t</a:t>
                      </a:r>
                      <a:r>
                        <a:rPr lang="en-US" sz="2400" baseline="-25000" dirty="0" smtClean="0">
                          <a:sym typeface="Symbol"/>
                        </a:rPr>
                        <a:t>()</a:t>
                      </a:r>
                      <a:r>
                        <a:rPr lang="en-US" sz="2400" baseline="0" dirty="0" smtClean="0">
                          <a:sym typeface="Symbol"/>
                        </a:rPr>
                        <a:t> </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122" name="Object 2"/>
          <p:cNvGraphicFramePr>
            <a:graphicFrameLocks noChangeAspect="1"/>
          </p:cNvGraphicFramePr>
          <p:nvPr/>
        </p:nvGraphicFramePr>
        <p:xfrm>
          <a:off x="4495800" y="2819400"/>
          <a:ext cx="1858963" cy="1192213"/>
        </p:xfrm>
        <a:graphic>
          <a:graphicData uri="http://schemas.openxmlformats.org/presentationml/2006/ole">
            <p:oleObj spid="_x0000_s5122" name="Equation" r:id="rId3" imgW="1028520" imgH="660240" progId="Equation.3">
              <p:embed/>
            </p:oleObj>
          </a:graphicData>
        </a:graphic>
      </p:graphicFrame>
      <p:graphicFrame>
        <p:nvGraphicFramePr>
          <p:cNvPr id="5123" name="Object 3"/>
          <p:cNvGraphicFramePr>
            <a:graphicFrameLocks noChangeAspect="1"/>
          </p:cNvGraphicFramePr>
          <p:nvPr/>
        </p:nvGraphicFramePr>
        <p:xfrm>
          <a:off x="304800" y="5456238"/>
          <a:ext cx="3632200" cy="990600"/>
        </p:xfrm>
        <a:graphic>
          <a:graphicData uri="http://schemas.openxmlformats.org/presentationml/2006/ole">
            <p:oleObj spid="_x0000_s5123" name="Equation" r:id="rId4" imgW="1688760" imgH="495000" progId="Equation.3">
              <p:embed/>
            </p:oleObj>
          </a:graphicData>
        </a:graphic>
      </p:graphicFrame>
      <p:graphicFrame>
        <p:nvGraphicFramePr>
          <p:cNvPr id="5124" name="Object 4"/>
          <p:cNvGraphicFramePr>
            <a:graphicFrameLocks noChangeAspect="1"/>
          </p:cNvGraphicFramePr>
          <p:nvPr/>
        </p:nvGraphicFramePr>
        <p:xfrm>
          <a:off x="5257800" y="5656263"/>
          <a:ext cx="2509838" cy="609600"/>
        </p:xfrm>
        <a:graphic>
          <a:graphicData uri="http://schemas.openxmlformats.org/presentationml/2006/ole">
            <p:oleObj spid="_x0000_s5124" name="Equation" r:id="rId5" imgW="888840" imgH="215640" progId="Equation.3">
              <p:embed/>
            </p:oleObj>
          </a:graphicData>
        </a:graphic>
      </p:graphicFrame>
      <p:sp>
        <p:nvSpPr>
          <p:cNvPr id="5153" name="Slide Number Placeholder 6"/>
          <p:cNvSpPr>
            <a:spLocks noGrp="1"/>
          </p:cNvSpPr>
          <p:nvPr>
            <p:ph type="sldNum" sz="quarter" idx="12"/>
          </p:nvPr>
        </p:nvSpPr>
        <p:spPr>
          <a:noFill/>
        </p:spPr>
        <p:txBody>
          <a:bodyPr/>
          <a:lstStyle/>
          <a:p>
            <a:fld id="{9F473DB2-38C7-4368-B74B-959D1278674A}"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450" y="182563"/>
            <a:ext cx="8305800" cy="1143000"/>
          </a:xfrm>
        </p:spPr>
        <p:txBody>
          <a:bodyPr/>
          <a:lstStyle/>
          <a:p>
            <a:pPr eaLnBrk="1" hangingPunct="1">
              <a:defRPr/>
            </a:pPr>
            <a:r>
              <a:rPr lang="en-US" sz="2900" b="1" dirty="0" err="1" smtClean="0">
                <a:effectLst>
                  <a:outerShdw blurRad="38100" dist="38100" dir="2700000" algn="tl">
                    <a:srgbClr val="000000">
                      <a:alpha val="43137"/>
                    </a:srgbClr>
                  </a:outerShdw>
                </a:effectLst>
              </a:rPr>
              <a:t>Pengujian</a:t>
            </a:r>
            <a:r>
              <a:rPr lang="en-US" sz="2900" b="1" dirty="0" smtClean="0">
                <a:effectLst>
                  <a:outerShdw blurRad="38100" dist="38100" dir="2700000" algn="tl">
                    <a:srgbClr val="000000">
                      <a:alpha val="43137"/>
                    </a:srgbClr>
                  </a:outerShdw>
                </a:effectLst>
              </a:rPr>
              <a:t> </a:t>
            </a:r>
            <a:r>
              <a:rPr lang="en-US" sz="2900" b="1" dirty="0" err="1" smtClean="0">
                <a:effectLst>
                  <a:outerShdw blurRad="38100" dist="38100" dir="2700000" algn="tl">
                    <a:srgbClr val="000000">
                      <a:alpha val="43137"/>
                    </a:srgbClr>
                  </a:outerShdw>
                </a:effectLst>
              </a:rPr>
              <a:t>Hipotesis</a:t>
            </a:r>
            <a:r>
              <a:rPr lang="en-US" sz="2900" b="1" dirty="0" smtClean="0">
                <a:effectLst>
                  <a:outerShdw blurRad="38100" dist="38100" dir="2700000" algn="tl">
                    <a:srgbClr val="000000">
                      <a:alpha val="43137"/>
                    </a:srgbClr>
                  </a:outerShdw>
                </a:effectLst>
              </a:rPr>
              <a:t> </a:t>
            </a:r>
            <a:r>
              <a:rPr lang="en-US" sz="2900" b="1" dirty="0" err="1" smtClean="0">
                <a:effectLst>
                  <a:outerShdw blurRad="38100" dist="38100" dir="2700000" algn="tl">
                    <a:srgbClr val="000000">
                      <a:alpha val="43137"/>
                    </a:srgbClr>
                  </a:outerShdw>
                </a:effectLst>
              </a:rPr>
              <a:t>bagi</a:t>
            </a:r>
            <a:r>
              <a:rPr lang="en-US" sz="2900" b="1" dirty="0" smtClean="0">
                <a:effectLst>
                  <a:outerShdw blurRad="38100" dist="38100" dir="2700000" algn="tl">
                    <a:srgbClr val="000000">
                      <a:alpha val="43137"/>
                    </a:srgbClr>
                  </a:outerShdw>
                </a:effectLst>
              </a:rPr>
              <a:t> </a:t>
            </a:r>
            <a:r>
              <a:rPr lang="en-US" sz="2900" b="1" dirty="0" err="1" smtClean="0">
                <a:effectLst>
                  <a:outerShdw blurRad="38100" dist="38100" dir="2700000" algn="tl">
                    <a:srgbClr val="000000">
                      <a:alpha val="43137"/>
                    </a:srgbClr>
                  </a:outerShdw>
                </a:effectLst>
              </a:rPr>
              <a:t>Bagi</a:t>
            </a:r>
            <a:r>
              <a:rPr lang="en-US" sz="2900" b="1" dirty="0" smtClean="0">
                <a:effectLst>
                  <a:outerShdw blurRad="38100" dist="38100" dir="2700000" algn="tl">
                    <a:srgbClr val="000000">
                      <a:alpha val="43137"/>
                    </a:srgbClr>
                  </a:outerShdw>
                </a:effectLst>
              </a:rPr>
              <a:t> Rata-rata 2 </a:t>
            </a:r>
            <a:r>
              <a:rPr lang="en-US" sz="2900" b="1" dirty="0" err="1" smtClean="0">
                <a:effectLst>
                  <a:outerShdw blurRad="38100" dist="38100" dir="2700000" algn="tl">
                    <a:srgbClr val="000000">
                      <a:alpha val="43137"/>
                    </a:srgbClr>
                  </a:outerShdw>
                </a:effectLst>
              </a:rPr>
              <a:t>Populasi</a:t>
            </a:r>
            <a:r>
              <a:rPr lang="en-US" sz="2900" b="1" dirty="0" smtClean="0">
                <a:effectLst>
                  <a:outerShdw blurRad="38100" dist="38100" dir="2700000" algn="tl">
                    <a:srgbClr val="000000">
                      <a:alpha val="43137"/>
                    </a:srgbClr>
                  </a:outerShdw>
                </a:effectLst>
              </a:rPr>
              <a:t/>
            </a:r>
            <a:br>
              <a:rPr lang="en-US" sz="2900" b="1" dirty="0" smtClean="0">
                <a:effectLst>
                  <a:outerShdw blurRad="38100" dist="38100" dir="2700000" algn="tl">
                    <a:srgbClr val="000000">
                      <a:alpha val="43137"/>
                    </a:srgbClr>
                  </a:outerShdw>
                </a:effectLst>
              </a:rPr>
            </a:br>
            <a:r>
              <a:rPr lang="en-US" sz="2900" b="1" dirty="0" smtClean="0">
                <a:effectLst>
                  <a:outerShdw blurRad="38100" dist="38100" dir="2700000" algn="tl">
                    <a:srgbClr val="000000">
                      <a:alpha val="43137"/>
                    </a:srgbClr>
                  </a:outerShdw>
                </a:effectLst>
                <a:sym typeface="Symbol"/>
              </a:rPr>
              <a:t></a:t>
            </a:r>
            <a:r>
              <a:rPr lang="en-US" sz="2900" b="1" baseline="-25000" dirty="0" smtClean="0">
                <a:effectLst>
                  <a:outerShdw blurRad="38100" dist="38100" dir="2700000" algn="tl">
                    <a:srgbClr val="000000">
                      <a:alpha val="43137"/>
                    </a:srgbClr>
                  </a:outerShdw>
                </a:effectLst>
                <a:sym typeface="Symbol"/>
              </a:rPr>
              <a:t>1</a:t>
            </a:r>
            <a:r>
              <a:rPr lang="en-US" sz="2900" b="1" baseline="30000" dirty="0" smtClean="0">
                <a:effectLst>
                  <a:outerShdw blurRad="38100" dist="38100" dir="2700000" algn="tl">
                    <a:srgbClr val="000000">
                      <a:alpha val="43137"/>
                    </a:srgbClr>
                  </a:outerShdw>
                </a:effectLst>
                <a:sym typeface="Symbol"/>
              </a:rPr>
              <a:t>2</a:t>
            </a:r>
            <a:r>
              <a:rPr lang="en-US" sz="2900" b="1" dirty="0" smtClean="0">
                <a:effectLst>
                  <a:outerShdw blurRad="38100" dist="38100" dir="2700000" algn="tl">
                    <a:srgbClr val="000000">
                      <a:alpha val="43137"/>
                    </a:srgbClr>
                  </a:outerShdw>
                </a:effectLst>
                <a:sym typeface="Symbol"/>
              </a:rPr>
              <a:t> </a:t>
            </a:r>
            <a:r>
              <a:rPr lang="en-US" sz="2900" b="1" dirty="0" err="1" smtClean="0">
                <a:effectLst>
                  <a:outerShdw blurRad="38100" dist="38100" dir="2700000" algn="tl">
                    <a:srgbClr val="000000">
                      <a:alpha val="43137"/>
                    </a:srgbClr>
                  </a:outerShdw>
                </a:effectLst>
                <a:sym typeface="Symbol"/>
              </a:rPr>
              <a:t>dan</a:t>
            </a:r>
            <a:r>
              <a:rPr lang="en-US" sz="2900" b="1" dirty="0" smtClean="0">
                <a:effectLst>
                  <a:outerShdw blurRad="38100" dist="38100" dir="2700000" algn="tl">
                    <a:srgbClr val="000000">
                      <a:alpha val="43137"/>
                    </a:srgbClr>
                  </a:outerShdw>
                </a:effectLst>
                <a:sym typeface="Symbol"/>
              </a:rPr>
              <a:t> </a:t>
            </a:r>
            <a:r>
              <a:rPr lang="en-US" sz="2900" b="1" baseline="-25000" dirty="0" smtClean="0">
                <a:effectLst>
                  <a:outerShdw blurRad="38100" dist="38100" dir="2700000" algn="tl">
                    <a:srgbClr val="000000">
                      <a:alpha val="43137"/>
                    </a:srgbClr>
                  </a:outerShdw>
                </a:effectLst>
                <a:sym typeface="Symbol"/>
              </a:rPr>
              <a:t>2</a:t>
            </a:r>
            <a:r>
              <a:rPr lang="en-US" sz="2900" b="1" baseline="30000" dirty="0" smtClean="0">
                <a:effectLst>
                  <a:outerShdw blurRad="38100" dist="38100" dir="2700000" algn="tl">
                    <a:srgbClr val="000000">
                      <a:alpha val="43137"/>
                    </a:srgbClr>
                  </a:outerShdw>
                </a:effectLst>
                <a:sym typeface="Symbol"/>
              </a:rPr>
              <a:t>2</a:t>
            </a:r>
            <a:r>
              <a:rPr lang="en-US" sz="2900" b="1" dirty="0" smtClean="0">
                <a:effectLst>
                  <a:outerShdw blurRad="38100" dist="38100" dir="2700000" algn="tl">
                    <a:srgbClr val="000000">
                      <a:alpha val="43137"/>
                    </a:srgbClr>
                  </a:outerShdw>
                </a:effectLst>
                <a:sym typeface="Symbol"/>
              </a:rPr>
              <a:t> </a:t>
            </a:r>
            <a:r>
              <a:rPr lang="en-US" sz="2900" b="1" dirty="0" err="1" smtClean="0">
                <a:effectLst>
                  <a:outerShdw blurRad="38100" dist="38100" dir="2700000" algn="tl">
                    <a:srgbClr val="000000">
                      <a:alpha val="43137"/>
                    </a:srgbClr>
                  </a:outerShdw>
                </a:effectLst>
                <a:sym typeface="Symbol"/>
              </a:rPr>
              <a:t>tidak</a:t>
            </a:r>
            <a:r>
              <a:rPr lang="en-US" sz="2900" b="1" dirty="0" smtClean="0">
                <a:effectLst>
                  <a:outerShdw blurRad="38100" dist="38100" dir="2700000" algn="tl">
                    <a:srgbClr val="000000">
                      <a:alpha val="43137"/>
                    </a:srgbClr>
                  </a:outerShdw>
                </a:effectLst>
                <a:sym typeface="Symbol"/>
              </a:rPr>
              <a:t> </a:t>
            </a:r>
            <a:r>
              <a:rPr lang="en-US" sz="2900" b="1" dirty="0" err="1" smtClean="0">
                <a:effectLst>
                  <a:outerShdw blurRad="38100" dist="38100" dir="2700000" algn="tl">
                    <a:srgbClr val="000000">
                      <a:alpha val="43137"/>
                    </a:srgbClr>
                  </a:outerShdw>
                </a:effectLst>
                <a:sym typeface="Symbol"/>
              </a:rPr>
              <a:t>diketahui</a:t>
            </a:r>
            <a:r>
              <a:rPr lang="en-US" sz="2900" b="1" dirty="0" smtClean="0">
                <a:effectLst>
                  <a:outerShdw blurRad="38100" dist="38100" dir="2700000" algn="tl">
                    <a:srgbClr val="000000">
                      <a:alpha val="43137"/>
                    </a:srgbClr>
                  </a:outerShdw>
                </a:effectLst>
                <a:sym typeface="Symbol"/>
              </a:rPr>
              <a:t> (</a:t>
            </a:r>
            <a:r>
              <a:rPr lang="en-US" sz="2900" b="1" baseline="-25000" dirty="0" smtClean="0">
                <a:effectLst>
                  <a:outerShdw blurRad="38100" dist="38100" dir="2700000" algn="tl">
                    <a:srgbClr val="000000">
                      <a:alpha val="43137"/>
                    </a:srgbClr>
                  </a:outerShdw>
                </a:effectLst>
                <a:sym typeface="Symbol"/>
              </a:rPr>
              <a:t>1</a:t>
            </a:r>
            <a:r>
              <a:rPr lang="en-US" sz="2900" b="1" baseline="30000" dirty="0" smtClean="0">
                <a:effectLst>
                  <a:outerShdw blurRad="38100" dist="38100" dir="2700000" algn="tl">
                    <a:srgbClr val="000000">
                      <a:alpha val="43137"/>
                    </a:srgbClr>
                  </a:outerShdw>
                </a:effectLst>
                <a:sym typeface="Symbol"/>
              </a:rPr>
              <a:t>2</a:t>
            </a:r>
            <a:r>
              <a:rPr lang="en-US" sz="2900" b="1" dirty="0" smtClean="0">
                <a:effectLst>
                  <a:outerShdw blurRad="38100" dist="38100" dir="2700000" algn="tl">
                    <a:srgbClr val="000000">
                      <a:alpha val="43137"/>
                    </a:srgbClr>
                  </a:outerShdw>
                </a:effectLst>
                <a:sym typeface="Symbol"/>
              </a:rPr>
              <a:t>  </a:t>
            </a:r>
            <a:r>
              <a:rPr lang="en-US" sz="2900" b="1" baseline="-25000" dirty="0" smtClean="0">
                <a:effectLst>
                  <a:outerShdw blurRad="38100" dist="38100" dir="2700000" algn="tl">
                    <a:srgbClr val="000000">
                      <a:alpha val="43137"/>
                    </a:srgbClr>
                  </a:outerShdw>
                </a:effectLst>
                <a:sym typeface="Symbol"/>
              </a:rPr>
              <a:t>2</a:t>
            </a:r>
            <a:r>
              <a:rPr lang="en-US" sz="2900" b="1" baseline="30000" dirty="0" smtClean="0">
                <a:effectLst>
                  <a:outerShdw blurRad="38100" dist="38100" dir="2700000" algn="tl">
                    <a:srgbClr val="000000">
                      <a:alpha val="43137"/>
                    </a:srgbClr>
                  </a:outerShdw>
                </a:effectLst>
                <a:sym typeface="Symbol"/>
              </a:rPr>
              <a:t>2</a:t>
            </a:r>
            <a:r>
              <a:rPr lang="en-US" sz="2900" b="1" dirty="0" smtClean="0">
                <a:effectLst>
                  <a:outerShdw blurRad="38100" dist="38100" dir="2700000" algn="tl">
                    <a:srgbClr val="000000">
                      <a:alpha val="43137"/>
                    </a:srgbClr>
                  </a:outerShdw>
                </a:effectLst>
                <a:sym typeface="Symbol"/>
              </a:rPr>
              <a:t>)</a:t>
            </a:r>
            <a:endParaRPr lang="en-US" sz="2900" b="1" dirty="0" smtClean="0">
              <a:effectLst>
                <a:outerShdw blurRad="38100" dist="38100" dir="2700000" algn="tl">
                  <a:srgbClr val="000000">
                    <a:alpha val="43137"/>
                  </a:srgbClr>
                </a:outerShdw>
              </a:effectLst>
            </a:endParaRPr>
          </a:p>
        </p:txBody>
      </p:sp>
      <p:graphicFrame>
        <p:nvGraphicFramePr>
          <p:cNvPr id="5" name="Content Placeholder 4"/>
          <p:cNvGraphicFramePr>
            <a:graphicFrameLocks noGrp="1"/>
          </p:cNvGraphicFramePr>
          <p:nvPr>
            <p:ph idx="1"/>
          </p:nvPr>
        </p:nvGraphicFramePr>
        <p:xfrm>
          <a:off x="134938" y="1527175"/>
          <a:ext cx="8916691" cy="3840480"/>
        </p:xfrm>
        <a:graphic>
          <a:graphicData uri="http://schemas.openxmlformats.org/drawingml/2006/table">
            <a:tbl>
              <a:tblPr firstRow="1" bandRow="1">
                <a:tableStyleId>{5C22544A-7EE6-4342-B048-85BDC9FD1C3A}</a:tableStyleId>
              </a:tblPr>
              <a:tblGrid>
                <a:gridCol w="2131402"/>
                <a:gridCol w="2131402"/>
                <a:gridCol w="2131402"/>
                <a:gridCol w="2522485"/>
              </a:tblGrid>
              <a:tr h="370840">
                <a:tc>
                  <a:txBody>
                    <a:bodyPr/>
                    <a:lstStyle/>
                    <a:p>
                      <a:pPr algn="ctr"/>
                      <a:r>
                        <a:rPr lang="en-US" sz="2400" dirty="0" err="1" smtClean="0"/>
                        <a:t>Hipotesis</a:t>
                      </a:r>
                      <a:r>
                        <a:rPr lang="en-US" sz="2400" dirty="0" smtClean="0"/>
                        <a:t> </a:t>
                      </a:r>
                    </a:p>
                    <a:p>
                      <a:pPr algn="ctr"/>
                      <a:r>
                        <a:rPr lang="en-US" sz="2400" dirty="0" err="1" smtClean="0"/>
                        <a:t>Nol</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Hipotesis</a:t>
                      </a:r>
                      <a:r>
                        <a:rPr lang="en-US" sz="2400" dirty="0" smtClean="0"/>
                        <a:t> </a:t>
                      </a:r>
                      <a:r>
                        <a:rPr lang="en-US" sz="2400" dirty="0" err="1" smtClean="0"/>
                        <a:t>Alternatif</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Statistik</a:t>
                      </a:r>
                      <a:r>
                        <a:rPr lang="en-US" sz="2400" dirty="0" smtClean="0"/>
                        <a:t> </a:t>
                      </a:r>
                      <a:r>
                        <a:rPr lang="en-US" sz="2400" dirty="0" err="1" smtClean="0"/>
                        <a:t>Uji</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Kriteria</a:t>
                      </a:r>
                      <a:r>
                        <a:rPr lang="en-US" sz="2400" dirty="0" smtClean="0"/>
                        <a:t> </a:t>
                      </a:r>
                      <a:r>
                        <a:rPr lang="en-US" sz="2400" dirty="0" err="1" smtClean="0"/>
                        <a:t>Keputusan</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400" dirty="0" smtClean="0"/>
                        <a:t>H</a:t>
                      </a:r>
                      <a:r>
                        <a:rPr lang="en-US" sz="2400" baseline="-25000" dirty="0" smtClean="0"/>
                        <a:t>0</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H</a:t>
                      </a:r>
                      <a:r>
                        <a:rPr lang="en-US" sz="2400" baseline="-25000" dirty="0" smtClean="0"/>
                        <a:t>1</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H</a:t>
                      </a:r>
                      <a:r>
                        <a:rPr lang="en-US" sz="2000" baseline="-25000" dirty="0" smtClean="0"/>
                        <a:t>0</a:t>
                      </a:r>
                      <a:r>
                        <a:rPr lang="en-US" sz="2000" dirty="0" smtClean="0"/>
                        <a:t> </a:t>
                      </a:r>
                      <a:r>
                        <a:rPr lang="en-US" sz="2000" dirty="0" err="1" smtClean="0"/>
                        <a:t>ditolak</a:t>
                      </a:r>
                      <a:r>
                        <a:rPr lang="en-US" sz="2000" dirty="0" smtClean="0"/>
                        <a:t> </a:t>
                      </a:r>
                      <a:r>
                        <a:rPr lang="en-US" sz="2000" dirty="0" err="1" smtClean="0"/>
                        <a:t>jika</a:t>
                      </a:r>
                      <a:r>
                        <a:rPr lang="en-US" sz="2000" dirty="0" smtClean="0"/>
                        <a:t> </a:t>
                      </a:r>
                      <a:r>
                        <a:rPr lang="en-US" sz="2000" dirty="0" err="1" smtClean="0"/>
                        <a:t>t</a:t>
                      </a:r>
                      <a:r>
                        <a:rPr lang="en-US" sz="2000" baseline="-25000" dirty="0" err="1" smtClean="0"/>
                        <a:t>hit</a:t>
                      </a:r>
                      <a:r>
                        <a:rPr lang="en-US" sz="2000" baseline="0" dirty="0" smtClean="0"/>
                        <a:t> &gt; t</a:t>
                      </a:r>
                      <a:r>
                        <a:rPr lang="en-US" sz="2000" baseline="-25000" dirty="0" smtClean="0">
                          <a:sym typeface="Symbol"/>
                        </a:rPr>
                        <a:t>/2; ()</a:t>
                      </a:r>
                      <a:r>
                        <a:rPr lang="en-US" sz="2000" baseline="0" dirty="0" smtClean="0">
                          <a:sym typeface="Symbol"/>
                        </a:rPr>
                        <a:t>  </a:t>
                      </a:r>
                      <a:r>
                        <a:rPr lang="en-US" sz="2000" baseline="0" dirty="0" err="1" smtClean="0">
                          <a:sym typeface="Symbol"/>
                        </a:rPr>
                        <a:t>atau</a:t>
                      </a:r>
                      <a:r>
                        <a:rPr lang="en-US" sz="2000" baseline="0" dirty="0" smtClean="0">
                          <a:sym typeface="Symbol"/>
                        </a:rPr>
                        <a:t> </a:t>
                      </a:r>
                    </a:p>
                    <a:p>
                      <a:r>
                        <a:rPr lang="en-US" sz="2000" dirty="0" err="1" smtClean="0"/>
                        <a:t>t</a:t>
                      </a:r>
                      <a:r>
                        <a:rPr lang="en-US" sz="2000" baseline="-25000" dirty="0" err="1" smtClean="0"/>
                        <a:t>hit</a:t>
                      </a:r>
                      <a:r>
                        <a:rPr lang="en-US" sz="2000" baseline="0" dirty="0" smtClean="0"/>
                        <a:t> &lt; -t</a:t>
                      </a:r>
                      <a:r>
                        <a:rPr lang="en-US" sz="2000" baseline="-25000" dirty="0" smtClean="0">
                          <a:sym typeface="Symbol"/>
                        </a:rPr>
                        <a:t>/2</a:t>
                      </a:r>
                      <a:r>
                        <a:rPr lang="en-US" sz="2000" baseline="0" dirty="0" smtClean="0">
                          <a:sym typeface="Symbol"/>
                        </a:rPr>
                        <a:t>;</a:t>
                      </a:r>
                      <a:r>
                        <a:rPr lang="en-US" sz="2000" baseline="-25000" dirty="0" smtClean="0">
                          <a:sym typeface="Symbol"/>
                        </a:rPr>
                        <a:t>()</a:t>
                      </a:r>
                      <a:r>
                        <a:rPr lang="en-US" sz="2000" baseline="0" dirty="0" smtClean="0">
                          <a:sym typeface="Symbol"/>
                        </a:rPr>
                        <a:t> </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1</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&lt; d</a:t>
                      </a:r>
                      <a:r>
                        <a:rPr lang="en-US" sz="2400" baseline="-25000" dirty="0" smtClean="0">
                          <a:sym typeface="Symbol"/>
                        </a:rPr>
                        <a:t>0</a:t>
                      </a: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dirty="0" smtClean="0"/>
                    </a:p>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dirty="0" smtClean="0"/>
                        <a:t> </a:t>
                      </a:r>
                      <a:r>
                        <a:rPr lang="en-US" sz="2400" dirty="0" err="1" smtClean="0"/>
                        <a:t>ditolak</a:t>
                      </a:r>
                      <a:r>
                        <a:rPr lang="en-US" sz="2400" dirty="0" smtClean="0"/>
                        <a:t> </a:t>
                      </a:r>
                      <a:r>
                        <a:rPr lang="en-US" sz="2400" dirty="0" err="1" smtClean="0"/>
                        <a:t>jika</a:t>
                      </a:r>
                      <a:r>
                        <a:rPr lang="en-US" sz="24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t</a:t>
                      </a:r>
                      <a:r>
                        <a:rPr lang="en-US" sz="2400" baseline="-25000" dirty="0" err="1" smtClean="0"/>
                        <a:t>hit</a:t>
                      </a:r>
                      <a:r>
                        <a:rPr lang="en-US" sz="2400" baseline="0" dirty="0" smtClean="0"/>
                        <a:t> &lt; -t</a:t>
                      </a:r>
                      <a:r>
                        <a:rPr lang="en-US" sz="2400" baseline="-25000" dirty="0" smtClean="0">
                          <a:sym typeface="Symbol"/>
                        </a:rPr>
                        <a:t>()</a:t>
                      </a:r>
                      <a:r>
                        <a:rPr lang="en-US" sz="2400" baseline="0" dirty="0" smtClean="0">
                          <a:sym typeface="Symbol"/>
                        </a:rPr>
                        <a:t> </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1</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&gt; d</a:t>
                      </a:r>
                      <a:r>
                        <a:rPr lang="en-US" sz="2400" baseline="-25000" dirty="0" smtClean="0">
                          <a:sym typeface="Symbol"/>
                        </a:rPr>
                        <a:t>0</a:t>
                      </a:r>
                      <a:endParaRPr lang="en-US" sz="2400" dirty="0" smtClean="0"/>
                    </a:p>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dirty="0" smtClean="0"/>
                        <a:t> </a:t>
                      </a:r>
                      <a:r>
                        <a:rPr lang="en-US" sz="2400" dirty="0" err="1" smtClean="0"/>
                        <a:t>ditolak</a:t>
                      </a:r>
                      <a:r>
                        <a:rPr lang="en-US" sz="2400" dirty="0" smtClean="0"/>
                        <a:t> </a:t>
                      </a:r>
                      <a:r>
                        <a:rPr lang="en-US" sz="2400" dirty="0" err="1" smtClean="0"/>
                        <a:t>jika</a:t>
                      </a:r>
                      <a:r>
                        <a:rPr lang="en-US" sz="24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t</a:t>
                      </a:r>
                      <a:r>
                        <a:rPr lang="en-US" sz="2400" baseline="-25000" dirty="0" err="1" smtClean="0"/>
                        <a:t>hit</a:t>
                      </a:r>
                      <a:r>
                        <a:rPr lang="en-US" sz="2400" baseline="0" dirty="0" smtClean="0"/>
                        <a:t> &gt; t</a:t>
                      </a:r>
                      <a:r>
                        <a:rPr lang="en-US" sz="2400" baseline="-25000" dirty="0" smtClean="0">
                          <a:sym typeface="Symbol"/>
                        </a:rPr>
                        <a:t>()</a:t>
                      </a:r>
                      <a:r>
                        <a:rPr lang="en-US" sz="2400" baseline="0" dirty="0" smtClean="0">
                          <a:sym typeface="Symbol"/>
                        </a:rPr>
                        <a:t> </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146" name="Object 2"/>
          <p:cNvGraphicFramePr>
            <a:graphicFrameLocks noChangeAspect="1"/>
          </p:cNvGraphicFramePr>
          <p:nvPr/>
        </p:nvGraphicFramePr>
        <p:xfrm>
          <a:off x="4495800" y="2797175"/>
          <a:ext cx="1858963" cy="1238250"/>
        </p:xfrm>
        <a:graphic>
          <a:graphicData uri="http://schemas.openxmlformats.org/presentationml/2006/ole">
            <p:oleObj spid="_x0000_s6146" name="Equation" r:id="rId3" imgW="1028520" imgH="685800" progId="Equation.3">
              <p:embed/>
            </p:oleObj>
          </a:graphicData>
        </a:graphic>
      </p:graphicFrame>
      <p:sp>
        <p:nvSpPr>
          <p:cNvPr id="6176"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graphicFrame>
        <p:nvGraphicFramePr>
          <p:cNvPr id="6147" name="Object 5"/>
          <p:cNvGraphicFramePr>
            <a:graphicFrameLocks noChangeAspect="1"/>
          </p:cNvGraphicFramePr>
          <p:nvPr/>
        </p:nvGraphicFramePr>
        <p:xfrm>
          <a:off x="1219200" y="5410200"/>
          <a:ext cx="1876425" cy="1219200"/>
        </p:xfrm>
        <a:graphic>
          <a:graphicData uri="http://schemas.openxmlformats.org/presentationml/2006/ole">
            <p:oleObj spid="_x0000_s6147" name="Equation" r:id="rId4" imgW="1524000" imgH="990600" progId="Equation.3">
              <p:embed/>
            </p:oleObj>
          </a:graphicData>
        </a:graphic>
      </p:graphicFrame>
      <p:sp>
        <p:nvSpPr>
          <p:cNvPr id="6177" name="Slide Number Placeholder 6"/>
          <p:cNvSpPr>
            <a:spLocks noGrp="1"/>
          </p:cNvSpPr>
          <p:nvPr>
            <p:ph type="sldNum" sz="quarter" idx="12"/>
          </p:nvPr>
        </p:nvSpPr>
        <p:spPr>
          <a:noFill/>
        </p:spPr>
        <p:txBody>
          <a:bodyPr/>
          <a:lstStyle/>
          <a:p>
            <a:fld id="{753F2D00-A321-446A-9C29-3EA55F0AF26A}"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458200" cy="1143000"/>
          </a:xfrm>
        </p:spPr>
        <p:txBody>
          <a:bodyPr/>
          <a:lstStyle/>
          <a:p>
            <a:pPr eaLnBrk="1" hangingPunct="1">
              <a:defRPr/>
            </a:pPr>
            <a:r>
              <a:rPr lang="en-US" sz="3000" b="1" dirty="0" err="1" smtClean="0">
                <a:effectLst>
                  <a:outerShdw blurRad="38100" dist="38100" dir="2700000" algn="tl">
                    <a:srgbClr val="000000">
                      <a:alpha val="43137"/>
                    </a:srgbClr>
                  </a:outerShdw>
                </a:effectLst>
              </a:rPr>
              <a:t>Pengujian</a:t>
            </a:r>
            <a:r>
              <a:rPr lang="en-US" sz="3000" b="1" dirty="0" smtClean="0">
                <a:effectLst>
                  <a:outerShdw blurRad="38100" dist="38100" dir="2700000" algn="tl">
                    <a:srgbClr val="000000">
                      <a:alpha val="43137"/>
                    </a:srgbClr>
                  </a:outerShdw>
                </a:effectLst>
              </a:rPr>
              <a:t> </a:t>
            </a:r>
            <a:r>
              <a:rPr lang="en-US" sz="3000" b="1" dirty="0" err="1" smtClean="0">
                <a:effectLst>
                  <a:outerShdw blurRad="38100" dist="38100" dir="2700000" algn="tl">
                    <a:srgbClr val="000000">
                      <a:alpha val="43137"/>
                    </a:srgbClr>
                  </a:outerShdw>
                </a:effectLst>
              </a:rPr>
              <a:t>Hipotesis</a:t>
            </a:r>
            <a:r>
              <a:rPr lang="en-US" sz="3000" b="1" dirty="0" smtClean="0">
                <a:effectLst>
                  <a:outerShdw blurRad="38100" dist="38100" dir="2700000" algn="tl">
                    <a:srgbClr val="000000">
                      <a:alpha val="43137"/>
                    </a:srgbClr>
                  </a:outerShdw>
                </a:effectLst>
              </a:rPr>
              <a:t> </a:t>
            </a:r>
            <a:r>
              <a:rPr lang="en-US" sz="3000" b="1" dirty="0" err="1" smtClean="0">
                <a:effectLst>
                  <a:outerShdw blurRad="38100" dist="38100" dir="2700000" algn="tl">
                    <a:srgbClr val="000000">
                      <a:alpha val="43137"/>
                    </a:srgbClr>
                  </a:outerShdw>
                </a:effectLst>
              </a:rPr>
              <a:t>bagi</a:t>
            </a:r>
            <a:r>
              <a:rPr lang="en-US" sz="3000" b="1" dirty="0" smtClean="0">
                <a:effectLst>
                  <a:outerShdw blurRad="38100" dist="38100" dir="2700000" algn="tl">
                    <a:srgbClr val="000000">
                      <a:alpha val="43137"/>
                    </a:srgbClr>
                  </a:outerShdw>
                </a:effectLst>
              </a:rPr>
              <a:t> Rata-rata 2 </a:t>
            </a:r>
            <a:r>
              <a:rPr lang="en-US" sz="3000" b="1" dirty="0" err="1" smtClean="0">
                <a:effectLst>
                  <a:outerShdw blurRad="38100" dist="38100" dir="2700000" algn="tl">
                    <a:srgbClr val="000000">
                      <a:alpha val="43137"/>
                    </a:srgbClr>
                  </a:outerShdw>
                </a:effectLst>
              </a:rPr>
              <a:t>Populasi</a:t>
            </a:r>
            <a:r>
              <a:rPr lang="en-US" sz="3000" b="1" dirty="0" smtClean="0">
                <a:effectLst>
                  <a:outerShdw blurRad="38100" dist="38100" dir="2700000" algn="tl">
                    <a:srgbClr val="000000">
                      <a:alpha val="43137"/>
                    </a:srgbClr>
                  </a:outerShdw>
                </a:effectLst>
              </a:rPr>
              <a:t/>
            </a:r>
            <a:br>
              <a:rPr lang="en-US" sz="3000" b="1" dirty="0" smtClean="0">
                <a:effectLst>
                  <a:outerShdw blurRad="38100" dist="38100" dir="2700000" algn="tl">
                    <a:srgbClr val="000000">
                      <a:alpha val="43137"/>
                    </a:srgbClr>
                  </a:outerShdw>
                </a:effectLst>
              </a:rPr>
            </a:br>
            <a:r>
              <a:rPr lang="en-US" sz="3000" b="1" dirty="0" smtClean="0">
                <a:effectLst>
                  <a:outerShdw blurRad="38100" dist="38100" dir="2700000" algn="tl">
                    <a:srgbClr val="000000">
                      <a:alpha val="43137"/>
                    </a:srgbClr>
                  </a:outerShdw>
                </a:effectLst>
                <a:sym typeface="Symbol"/>
              </a:rPr>
              <a:t></a:t>
            </a:r>
            <a:r>
              <a:rPr lang="en-US" sz="3000" b="1" baseline="-25000" dirty="0" smtClean="0">
                <a:effectLst>
                  <a:outerShdw blurRad="38100" dist="38100" dir="2700000" algn="tl">
                    <a:srgbClr val="000000">
                      <a:alpha val="43137"/>
                    </a:srgbClr>
                  </a:outerShdw>
                </a:effectLst>
                <a:sym typeface="Symbol"/>
              </a:rPr>
              <a:t>1</a:t>
            </a:r>
            <a:r>
              <a:rPr lang="en-US" sz="3000" b="1" baseline="30000" dirty="0" smtClean="0">
                <a:effectLst>
                  <a:outerShdw blurRad="38100" dist="38100" dir="2700000" algn="tl">
                    <a:srgbClr val="000000">
                      <a:alpha val="43137"/>
                    </a:srgbClr>
                  </a:outerShdw>
                </a:effectLst>
                <a:sym typeface="Symbol"/>
              </a:rPr>
              <a:t>2</a:t>
            </a:r>
            <a:r>
              <a:rPr lang="en-US" sz="3000" b="1" dirty="0" smtClean="0">
                <a:effectLst>
                  <a:outerShdw blurRad="38100" dist="38100" dir="2700000" algn="tl">
                    <a:srgbClr val="000000">
                      <a:alpha val="43137"/>
                    </a:srgbClr>
                  </a:outerShdw>
                </a:effectLst>
                <a:sym typeface="Symbol"/>
              </a:rPr>
              <a:t> </a:t>
            </a:r>
            <a:r>
              <a:rPr lang="en-US" sz="3000" b="1" dirty="0" err="1" smtClean="0">
                <a:effectLst>
                  <a:outerShdw blurRad="38100" dist="38100" dir="2700000" algn="tl">
                    <a:srgbClr val="000000">
                      <a:alpha val="43137"/>
                    </a:srgbClr>
                  </a:outerShdw>
                </a:effectLst>
                <a:sym typeface="Symbol"/>
              </a:rPr>
              <a:t>dan</a:t>
            </a:r>
            <a:r>
              <a:rPr lang="en-US" sz="3000" b="1" dirty="0" smtClean="0">
                <a:effectLst>
                  <a:outerShdw blurRad="38100" dist="38100" dir="2700000" algn="tl">
                    <a:srgbClr val="000000">
                      <a:alpha val="43137"/>
                    </a:srgbClr>
                  </a:outerShdw>
                </a:effectLst>
                <a:sym typeface="Symbol"/>
              </a:rPr>
              <a:t> </a:t>
            </a:r>
            <a:r>
              <a:rPr lang="en-US" sz="3000" b="1" baseline="-25000" dirty="0" smtClean="0">
                <a:effectLst>
                  <a:outerShdw blurRad="38100" dist="38100" dir="2700000" algn="tl">
                    <a:srgbClr val="000000">
                      <a:alpha val="43137"/>
                    </a:srgbClr>
                  </a:outerShdw>
                </a:effectLst>
                <a:sym typeface="Symbol"/>
              </a:rPr>
              <a:t>2</a:t>
            </a:r>
            <a:r>
              <a:rPr lang="en-US" sz="3000" b="1" baseline="30000" dirty="0" smtClean="0">
                <a:effectLst>
                  <a:outerShdw blurRad="38100" dist="38100" dir="2700000" algn="tl">
                    <a:srgbClr val="000000">
                      <a:alpha val="43137"/>
                    </a:srgbClr>
                  </a:outerShdw>
                </a:effectLst>
                <a:sym typeface="Symbol"/>
              </a:rPr>
              <a:t>2</a:t>
            </a:r>
            <a:r>
              <a:rPr lang="en-US" sz="3000" b="1" dirty="0" smtClean="0">
                <a:effectLst>
                  <a:outerShdw blurRad="38100" dist="38100" dir="2700000" algn="tl">
                    <a:srgbClr val="000000">
                      <a:alpha val="43137"/>
                    </a:srgbClr>
                  </a:outerShdw>
                </a:effectLst>
                <a:sym typeface="Symbol"/>
              </a:rPr>
              <a:t> </a:t>
            </a:r>
            <a:r>
              <a:rPr lang="en-US" sz="3000" b="1" dirty="0" err="1" smtClean="0">
                <a:effectLst>
                  <a:outerShdw blurRad="38100" dist="38100" dir="2700000" algn="tl">
                    <a:srgbClr val="000000">
                      <a:alpha val="43137"/>
                    </a:srgbClr>
                  </a:outerShdw>
                </a:effectLst>
                <a:sym typeface="Symbol"/>
              </a:rPr>
              <a:t>tidak</a:t>
            </a:r>
            <a:r>
              <a:rPr lang="en-US" sz="3000" b="1" dirty="0" smtClean="0">
                <a:effectLst>
                  <a:outerShdw blurRad="38100" dist="38100" dir="2700000" algn="tl">
                    <a:srgbClr val="000000">
                      <a:alpha val="43137"/>
                    </a:srgbClr>
                  </a:outerShdw>
                </a:effectLst>
                <a:sym typeface="Symbol"/>
              </a:rPr>
              <a:t> </a:t>
            </a:r>
            <a:r>
              <a:rPr lang="en-US" sz="3000" b="1" dirty="0" err="1" smtClean="0">
                <a:effectLst>
                  <a:outerShdw blurRad="38100" dist="38100" dir="2700000" algn="tl">
                    <a:srgbClr val="000000">
                      <a:alpha val="43137"/>
                    </a:srgbClr>
                  </a:outerShdw>
                </a:effectLst>
                <a:sym typeface="Symbol"/>
              </a:rPr>
              <a:t>diketahui</a:t>
            </a:r>
            <a:r>
              <a:rPr lang="en-US" sz="3000" b="1" dirty="0" smtClean="0">
                <a:effectLst>
                  <a:outerShdw blurRad="38100" dist="38100" dir="2700000" algn="tl">
                    <a:srgbClr val="000000">
                      <a:alpha val="43137"/>
                    </a:srgbClr>
                  </a:outerShdw>
                </a:effectLst>
                <a:sym typeface="Symbol"/>
              </a:rPr>
              <a:t> (n</a:t>
            </a:r>
            <a:r>
              <a:rPr lang="en-US" sz="3000" b="1" baseline="-25000" dirty="0" smtClean="0">
                <a:effectLst>
                  <a:outerShdw blurRad="38100" dist="38100" dir="2700000" algn="tl">
                    <a:srgbClr val="000000">
                      <a:alpha val="43137"/>
                    </a:srgbClr>
                  </a:outerShdw>
                </a:effectLst>
                <a:sym typeface="Symbol"/>
              </a:rPr>
              <a:t>1</a:t>
            </a:r>
            <a:r>
              <a:rPr lang="en-US" sz="3000" b="1" dirty="0" smtClean="0">
                <a:effectLst>
                  <a:outerShdw blurRad="38100" dist="38100" dir="2700000" algn="tl">
                    <a:srgbClr val="000000">
                      <a:alpha val="43137"/>
                    </a:srgbClr>
                  </a:outerShdw>
                </a:effectLst>
                <a:sym typeface="Symbol"/>
              </a:rPr>
              <a:t>  30, n</a:t>
            </a:r>
            <a:r>
              <a:rPr lang="en-US" sz="3000" b="1" baseline="-25000" dirty="0" smtClean="0">
                <a:effectLst>
                  <a:outerShdw blurRad="38100" dist="38100" dir="2700000" algn="tl">
                    <a:srgbClr val="000000">
                      <a:alpha val="43137"/>
                    </a:srgbClr>
                  </a:outerShdw>
                </a:effectLst>
                <a:sym typeface="Symbol"/>
              </a:rPr>
              <a:t>2</a:t>
            </a:r>
            <a:r>
              <a:rPr lang="en-US" sz="3000" b="1" dirty="0" smtClean="0">
                <a:effectLst>
                  <a:outerShdw blurRad="38100" dist="38100" dir="2700000" algn="tl">
                    <a:srgbClr val="000000">
                      <a:alpha val="43137"/>
                    </a:srgbClr>
                  </a:outerShdw>
                </a:effectLst>
                <a:sym typeface="Symbol"/>
              </a:rPr>
              <a:t>  30)</a:t>
            </a:r>
            <a:endParaRPr lang="en-US" sz="3000" b="1" dirty="0" smtClean="0">
              <a:effectLst>
                <a:outerShdw blurRad="38100" dist="38100" dir="2700000" algn="tl">
                  <a:srgbClr val="000000">
                    <a:alpha val="43137"/>
                  </a:srgbClr>
                </a:outerShdw>
              </a:effectLst>
            </a:endParaRPr>
          </a:p>
        </p:txBody>
      </p:sp>
      <p:graphicFrame>
        <p:nvGraphicFramePr>
          <p:cNvPr id="5" name="Content Placeholder 4"/>
          <p:cNvGraphicFramePr>
            <a:graphicFrameLocks noGrp="1"/>
          </p:cNvGraphicFramePr>
          <p:nvPr>
            <p:ph idx="1"/>
          </p:nvPr>
        </p:nvGraphicFramePr>
        <p:xfrm>
          <a:off x="304800" y="2286000"/>
          <a:ext cx="8305800" cy="3840480"/>
        </p:xfrm>
        <a:graphic>
          <a:graphicData uri="http://schemas.openxmlformats.org/drawingml/2006/table">
            <a:tbl>
              <a:tblPr firstRow="1" bandRow="1">
                <a:tableStyleId>{5C22544A-7EE6-4342-B048-85BDC9FD1C3A}</a:tableStyleId>
              </a:tblPr>
              <a:tblGrid>
                <a:gridCol w="2076450"/>
                <a:gridCol w="2076450"/>
                <a:gridCol w="2076450"/>
                <a:gridCol w="2076450"/>
              </a:tblGrid>
              <a:tr h="370840">
                <a:tc>
                  <a:txBody>
                    <a:bodyPr/>
                    <a:lstStyle/>
                    <a:p>
                      <a:pPr algn="ctr"/>
                      <a:r>
                        <a:rPr lang="en-US" sz="2400" dirty="0" err="1" smtClean="0"/>
                        <a:t>Hipotesis</a:t>
                      </a:r>
                      <a:r>
                        <a:rPr lang="en-US" sz="2400" dirty="0" smtClean="0"/>
                        <a:t> </a:t>
                      </a:r>
                    </a:p>
                    <a:p>
                      <a:pPr algn="ctr"/>
                      <a:r>
                        <a:rPr lang="en-US" sz="2400" dirty="0" err="1" smtClean="0"/>
                        <a:t>Nol</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Hipotesis</a:t>
                      </a:r>
                      <a:r>
                        <a:rPr lang="en-US" sz="2400" dirty="0" smtClean="0"/>
                        <a:t> </a:t>
                      </a:r>
                      <a:r>
                        <a:rPr lang="en-US" sz="2400" dirty="0" err="1" smtClean="0"/>
                        <a:t>Alternatif</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Statistik</a:t>
                      </a:r>
                      <a:r>
                        <a:rPr lang="en-US" sz="2400" dirty="0" smtClean="0"/>
                        <a:t> </a:t>
                      </a:r>
                      <a:r>
                        <a:rPr lang="en-US" sz="2400" dirty="0" err="1" smtClean="0"/>
                        <a:t>Uji</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Kriteria</a:t>
                      </a:r>
                      <a:r>
                        <a:rPr lang="en-US" sz="2400" dirty="0" smtClean="0"/>
                        <a:t> </a:t>
                      </a:r>
                      <a:r>
                        <a:rPr lang="en-US" sz="2400" dirty="0" err="1" smtClean="0"/>
                        <a:t>Keputusan</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400" dirty="0" smtClean="0"/>
                        <a:t>H</a:t>
                      </a:r>
                      <a:r>
                        <a:rPr lang="en-US" sz="2400" baseline="-25000" dirty="0" smtClean="0"/>
                        <a:t>0</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H</a:t>
                      </a:r>
                      <a:r>
                        <a:rPr lang="en-US" sz="2400" baseline="-25000" dirty="0" smtClean="0"/>
                        <a:t>1</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H</a:t>
                      </a:r>
                      <a:r>
                        <a:rPr lang="en-US" sz="2000" baseline="-25000" dirty="0" smtClean="0"/>
                        <a:t>0</a:t>
                      </a:r>
                      <a:r>
                        <a:rPr lang="en-US" sz="2000" dirty="0" smtClean="0"/>
                        <a:t> </a:t>
                      </a:r>
                      <a:r>
                        <a:rPr lang="en-US" sz="2000" dirty="0" err="1" smtClean="0"/>
                        <a:t>ditolak</a:t>
                      </a:r>
                      <a:r>
                        <a:rPr lang="en-US" sz="2000" dirty="0" smtClean="0"/>
                        <a:t> </a:t>
                      </a:r>
                      <a:r>
                        <a:rPr lang="en-US" sz="2000" dirty="0" err="1" smtClean="0"/>
                        <a:t>jika</a:t>
                      </a:r>
                      <a:r>
                        <a:rPr lang="en-US" sz="2000" dirty="0" smtClean="0"/>
                        <a:t> </a:t>
                      </a:r>
                      <a:r>
                        <a:rPr lang="en-US" sz="2000" dirty="0" err="1" smtClean="0"/>
                        <a:t>z</a:t>
                      </a:r>
                      <a:r>
                        <a:rPr lang="en-US" sz="2000" baseline="-25000" dirty="0" err="1" smtClean="0"/>
                        <a:t>hit</a:t>
                      </a:r>
                      <a:r>
                        <a:rPr lang="en-US" sz="2000" baseline="0" dirty="0" smtClean="0"/>
                        <a:t> &gt; z</a:t>
                      </a:r>
                      <a:r>
                        <a:rPr lang="en-US" sz="2000" baseline="-25000" dirty="0" smtClean="0">
                          <a:sym typeface="Symbol"/>
                        </a:rPr>
                        <a:t>/2</a:t>
                      </a:r>
                      <a:r>
                        <a:rPr lang="en-US" sz="2000" baseline="0" dirty="0" smtClean="0">
                          <a:sym typeface="Symbol"/>
                        </a:rPr>
                        <a:t> </a:t>
                      </a:r>
                      <a:r>
                        <a:rPr lang="en-US" sz="2000" baseline="0" dirty="0" err="1" smtClean="0">
                          <a:sym typeface="Symbol"/>
                        </a:rPr>
                        <a:t>atau</a:t>
                      </a:r>
                      <a:r>
                        <a:rPr lang="en-US" sz="2000" baseline="0" dirty="0" smtClean="0">
                          <a:sym typeface="Symbol"/>
                        </a:rPr>
                        <a:t> </a:t>
                      </a:r>
                      <a:r>
                        <a:rPr lang="en-US" sz="2000" dirty="0" err="1" smtClean="0"/>
                        <a:t>z</a:t>
                      </a:r>
                      <a:r>
                        <a:rPr lang="en-US" sz="2000" baseline="-25000" dirty="0" err="1" smtClean="0"/>
                        <a:t>hit</a:t>
                      </a:r>
                      <a:r>
                        <a:rPr lang="en-US" sz="2000" baseline="0" dirty="0" smtClean="0"/>
                        <a:t> &lt; -z</a:t>
                      </a:r>
                      <a:r>
                        <a:rPr lang="en-US" sz="2000" baseline="-25000" dirty="0" smtClean="0">
                          <a:sym typeface="Symbol"/>
                        </a:rPr>
                        <a:t>/2</a:t>
                      </a:r>
                      <a:r>
                        <a:rPr lang="en-US" sz="2000" baseline="0" dirty="0" smtClean="0">
                          <a:sym typeface="Symbol"/>
                        </a:rPr>
                        <a:t> </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1</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&lt; d</a:t>
                      </a:r>
                      <a:r>
                        <a:rPr lang="en-US" sz="2400" baseline="-25000" dirty="0" smtClean="0">
                          <a:sym typeface="Symbol"/>
                        </a:rPr>
                        <a:t>0</a:t>
                      </a: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dirty="0" smtClean="0"/>
                    </a:p>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dirty="0" smtClean="0"/>
                        <a:t> </a:t>
                      </a:r>
                      <a:r>
                        <a:rPr lang="en-US" sz="2400" dirty="0" err="1" smtClean="0"/>
                        <a:t>ditolak</a:t>
                      </a:r>
                      <a:r>
                        <a:rPr lang="en-US" sz="2400" dirty="0" smtClean="0"/>
                        <a:t> </a:t>
                      </a:r>
                      <a:r>
                        <a:rPr lang="en-US" sz="2400" dirty="0" err="1" smtClean="0"/>
                        <a:t>jika</a:t>
                      </a:r>
                      <a:r>
                        <a:rPr lang="en-US" sz="2400" dirty="0" smtClean="0"/>
                        <a:t> </a:t>
                      </a:r>
                      <a:r>
                        <a:rPr lang="en-US" sz="2400" dirty="0" err="1" smtClean="0"/>
                        <a:t>z</a:t>
                      </a:r>
                      <a:r>
                        <a:rPr lang="en-US" sz="2400" baseline="-25000" dirty="0" err="1" smtClean="0"/>
                        <a:t>hit</a:t>
                      </a:r>
                      <a:r>
                        <a:rPr lang="en-US" sz="2400" baseline="0" dirty="0" smtClean="0"/>
                        <a:t> &lt; -z</a:t>
                      </a:r>
                      <a:r>
                        <a:rPr lang="en-US" sz="2400" baseline="-25000" dirty="0" smtClean="0">
                          <a:sym typeface="Symbol"/>
                        </a:rPr>
                        <a:t></a:t>
                      </a:r>
                      <a:r>
                        <a:rPr lang="en-US" sz="2400" baseline="0" dirty="0" smtClean="0">
                          <a:sym typeface="Symbol"/>
                        </a:rPr>
                        <a:t> </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 d</a:t>
                      </a:r>
                      <a:r>
                        <a:rPr lang="en-US" sz="2400" baseline="-25000" dirty="0" smtClean="0">
                          <a:sym typeface="Symbol"/>
                        </a:rPr>
                        <a:t>0</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1</a:t>
                      </a:r>
                      <a:r>
                        <a:rPr lang="en-US" sz="2400" baseline="0" dirty="0" smtClean="0"/>
                        <a:t> : </a:t>
                      </a:r>
                      <a:r>
                        <a:rPr lang="en-US" sz="2400" baseline="0" dirty="0" smtClean="0">
                          <a:sym typeface="Symbol"/>
                        </a:rPr>
                        <a:t></a:t>
                      </a:r>
                      <a:r>
                        <a:rPr lang="en-US" sz="2400" baseline="-25000" dirty="0" smtClean="0">
                          <a:sym typeface="Symbol"/>
                        </a:rPr>
                        <a:t>1</a:t>
                      </a:r>
                      <a:r>
                        <a:rPr lang="en-US" sz="2400" baseline="0" dirty="0" smtClean="0">
                          <a:sym typeface="Symbol"/>
                        </a:rPr>
                        <a:t>-</a:t>
                      </a:r>
                      <a:r>
                        <a:rPr lang="en-US" sz="2400" baseline="-25000" dirty="0" smtClean="0">
                          <a:sym typeface="Symbol"/>
                        </a:rPr>
                        <a:t>2</a:t>
                      </a:r>
                      <a:r>
                        <a:rPr lang="en-US" sz="2400" baseline="0" dirty="0" smtClean="0">
                          <a:sym typeface="Symbol"/>
                        </a:rPr>
                        <a:t> &gt; d</a:t>
                      </a:r>
                      <a:r>
                        <a:rPr lang="en-US" sz="2400" baseline="-25000" dirty="0" smtClean="0">
                          <a:sym typeface="Symbol"/>
                        </a:rPr>
                        <a:t>0</a:t>
                      </a:r>
                      <a:endParaRPr lang="en-US" sz="2400" dirty="0" smtClean="0"/>
                    </a:p>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dirty="0" smtClean="0"/>
                        <a:t> </a:t>
                      </a:r>
                      <a:r>
                        <a:rPr lang="en-US" sz="2400" dirty="0" err="1" smtClean="0"/>
                        <a:t>ditolak</a:t>
                      </a:r>
                      <a:r>
                        <a:rPr lang="en-US" sz="2400" dirty="0" smtClean="0"/>
                        <a:t> </a:t>
                      </a:r>
                      <a:r>
                        <a:rPr lang="en-US" sz="2400" dirty="0" err="1" smtClean="0"/>
                        <a:t>jika</a:t>
                      </a:r>
                      <a:r>
                        <a:rPr lang="en-US" sz="2400" dirty="0" smtClean="0"/>
                        <a:t> </a:t>
                      </a:r>
                      <a:r>
                        <a:rPr lang="en-US" sz="2400" dirty="0" err="1" smtClean="0"/>
                        <a:t>z</a:t>
                      </a:r>
                      <a:r>
                        <a:rPr lang="en-US" sz="2400" baseline="-25000" dirty="0" err="1" smtClean="0"/>
                        <a:t>hit</a:t>
                      </a:r>
                      <a:r>
                        <a:rPr lang="en-US" sz="2400" baseline="0" dirty="0" smtClean="0"/>
                        <a:t> &gt; z</a:t>
                      </a:r>
                      <a:r>
                        <a:rPr lang="en-US" sz="2400" baseline="-25000" dirty="0" smtClean="0">
                          <a:sym typeface="Symbol"/>
                        </a:rPr>
                        <a:t></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170" name="Object 2"/>
          <p:cNvGraphicFramePr>
            <a:graphicFrameLocks noChangeAspect="1"/>
          </p:cNvGraphicFramePr>
          <p:nvPr/>
        </p:nvGraphicFramePr>
        <p:xfrm>
          <a:off x="4572000" y="3298825"/>
          <a:ext cx="1905000" cy="1238250"/>
        </p:xfrm>
        <a:graphic>
          <a:graphicData uri="http://schemas.openxmlformats.org/presentationml/2006/ole">
            <p:oleObj spid="_x0000_s7170" name="Equation" r:id="rId3" imgW="1054080" imgH="685800" progId="Equation.3">
              <p:embed/>
            </p:oleObj>
          </a:graphicData>
        </a:graphic>
      </p:graphicFrame>
      <p:sp>
        <p:nvSpPr>
          <p:cNvPr id="7199" name="Slide Number Placeholder 5"/>
          <p:cNvSpPr>
            <a:spLocks noGrp="1"/>
          </p:cNvSpPr>
          <p:nvPr>
            <p:ph type="sldNum" sz="quarter" idx="12"/>
          </p:nvPr>
        </p:nvSpPr>
        <p:spPr>
          <a:noFill/>
        </p:spPr>
        <p:txBody>
          <a:bodyPr/>
          <a:lstStyle/>
          <a:p>
            <a:fld id="{DC6FF8DB-F892-484F-8B91-7ADF53B9A74F}" type="slidenum">
              <a:rPr lang="en-US" smtClean="0"/>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352425"/>
            <a:ext cx="7772400" cy="44450"/>
          </a:xfrm>
        </p:spPr>
        <p:txBody>
          <a:bodyPr/>
          <a:lstStyle/>
          <a:p>
            <a:pPr algn="l"/>
            <a:r>
              <a:rPr lang="en-US" sz="3200" b="1" dirty="0" err="1" smtClean="0"/>
              <a:t>Soal</a:t>
            </a:r>
            <a:r>
              <a:rPr lang="en-US" sz="3200" b="1" dirty="0" smtClean="0"/>
              <a:t> </a:t>
            </a:r>
            <a:r>
              <a:rPr lang="id-ID" sz="3200" b="1" dirty="0" smtClean="0"/>
              <a:t>8</a:t>
            </a:r>
            <a:endParaRPr lang="en-US" sz="3200" b="1" dirty="0" smtClean="0"/>
          </a:p>
        </p:txBody>
      </p:sp>
      <p:sp>
        <p:nvSpPr>
          <p:cNvPr id="23555" name="Content Placeholder 2"/>
          <p:cNvSpPr>
            <a:spLocks noGrp="1"/>
          </p:cNvSpPr>
          <p:nvPr>
            <p:ph idx="1"/>
          </p:nvPr>
        </p:nvSpPr>
        <p:spPr>
          <a:xfrm>
            <a:off x="685800" y="762000"/>
            <a:ext cx="7772400" cy="5334000"/>
          </a:xfrm>
        </p:spPr>
        <p:txBody>
          <a:bodyPr/>
          <a:lstStyle/>
          <a:p>
            <a:pPr marL="0" indent="0" algn="just">
              <a:buFontTx/>
              <a:buNone/>
            </a:pPr>
            <a:r>
              <a:rPr lang="en-US" sz="2400" smtClean="0"/>
              <a:t>Suatu sampel acak berukuran 25 mempunyai rata-rata 81, yang diambil dari populasi normal dengan simpangan baku 5,2.  Dari sampel acak yang lain berukuran 36 diperoleh rata-rata 76, yang diambil dari populasi normal dengan simpangan baku 3,4. Ujilah hipotesis pada taraf nyata 0,06 bahwa tidak ada perbedaan kedua rata-rata populasi tersebut.</a:t>
            </a:r>
          </a:p>
        </p:txBody>
      </p:sp>
      <p:sp>
        <p:nvSpPr>
          <p:cNvPr id="23556" name="Slide Number Placeholder 3"/>
          <p:cNvSpPr>
            <a:spLocks noGrp="1"/>
          </p:cNvSpPr>
          <p:nvPr>
            <p:ph type="sldNum" sz="quarter" idx="12"/>
          </p:nvPr>
        </p:nvSpPr>
        <p:spPr>
          <a:noFill/>
        </p:spPr>
        <p:txBody>
          <a:bodyPr/>
          <a:lstStyle/>
          <a:p>
            <a:fld id="{F2F387F2-1629-4531-8834-D8B220BF6D44}" type="slidenum">
              <a:rPr lang="en-US" smtClean="0"/>
              <a:pPr/>
              <a:t>17</a:t>
            </a:fld>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33400" y="457200"/>
            <a:ext cx="7772400" cy="152400"/>
          </a:xfrm>
        </p:spPr>
        <p:txBody>
          <a:bodyPr/>
          <a:lstStyle/>
          <a:p>
            <a:pPr algn="l"/>
            <a:r>
              <a:rPr lang="en-US" sz="3200" b="1" dirty="0" err="1" smtClean="0"/>
              <a:t>Soal</a:t>
            </a:r>
            <a:r>
              <a:rPr lang="en-US" sz="3200" b="1" dirty="0" smtClean="0"/>
              <a:t> </a:t>
            </a:r>
            <a:r>
              <a:rPr lang="id-ID" sz="3200" b="1" dirty="0" smtClean="0"/>
              <a:t>9</a:t>
            </a:r>
            <a:endParaRPr lang="en-US" sz="3200" b="1" dirty="0" smtClean="0"/>
          </a:p>
        </p:txBody>
      </p:sp>
      <p:sp>
        <p:nvSpPr>
          <p:cNvPr id="3" name="Content Placeholder 2"/>
          <p:cNvSpPr>
            <a:spLocks noGrp="1"/>
          </p:cNvSpPr>
          <p:nvPr>
            <p:ph idx="1"/>
          </p:nvPr>
        </p:nvSpPr>
        <p:spPr>
          <a:xfrm>
            <a:off x="533400" y="1371600"/>
            <a:ext cx="8229600" cy="4114800"/>
          </a:xfrm>
        </p:spPr>
        <p:txBody>
          <a:bodyPr/>
          <a:lstStyle/>
          <a:p>
            <a:pPr marL="0" indent="0" algn="just">
              <a:buFontTx/>
              <a:buNone/>
              <a:defRPr/>
            </a:pPr>
            <a:r>
              <a:rPr lang="sv-SE" sz="2100" dirty="0" smtClean="0"/>
              <a:t>Sebuah perusahaan penghasil bahan bakar mobil hendak memilih satu dari 2 ramuan kimia yang akan </a:t>
            </a:r>
            <a:r>
              <a:rPr lang="en-US" sz="2100" dirty="0" err="1" smtClean="0"/>
              <a:t>dijadikan</a:t>
            </a:r>
            <a:r>
              <a:rPr lang="en-US" sz="2100" dirty="0" smtClean="0"/>
              <a:t> </a:t>
            </a:r>
            <a:r>
              <a:rPr lang="en-US" sz="2100" dirty="0" err="1" smtClean="0"/>
              <a:t>campuran</a:t>
            </a:r>
            <a:r>
              <a:rPr lang="en-US" sz="2100" dirty="0" smtClean="0"/>
              <a:t> </a:t>
            </a:r>
            <a:r>
              <a:rPr lang="en-US" sz="2100" dirty="0" err="1" smtClean="0"/>
              <a:t>di</a:t>
            </a:r>
            <a:r>
              <a:rPr lang="en-US" sz="2100" dirty="0" smtClean="0"/>
              <a:t> </a:t>
            </a:r>
            <a:r>
              <a:rPr lang="en-US" sz="2100" dirty="0" err="1" smtClean="0"/>
              <a:t>dalam</a:t>
            </a:r>
            <a:r>
              <a:rPr lang="en-US" sz="2100" dirty="0" smtClean="0"/>
              <a:t> </a:t>
            </a:r>
            <a:r>
              <a:rPr lang="en-US" sz="2100" dirty="0" err="1" smtClean="0"/>
              <a:t>produknya</a:t>
            </a:r>
            <a:r>
              <a:rPr lang="en-US" sz="2100" dirty="0" smtClean="0"/>
              <a:t>. </a:t>
            </a:r>
            <a:r>
              <a:rPr lang="en-US" sz="2100" dirty="0" err="1" smtClean="0"/>
              <a:t>Ramuan</a:t>
            </a:r>
            <a:r>
              <a:rPr lang="en-US" sz="2100" dirty="0" smtClean="0"/>
              <a:t> </a:t>
            </a:r>
            <a:r>
              <a:rPr lang="en-US" sz="2100" dirty="0" err="1" smtClean="0"/>
              <a:t>tersebut</a:t>
            </a:r>
            <a:r>
              <a:rPr lang="en-US" sz="2100" dirty="0" smtClean="0"/>
              <a:t> </a:t>
            </a:r>
            <a:r>
              <a:rPr lang="en-US" sz="2100" dirty="0" err="1" smtClean="0"/>
              <a:t>adalah</a:t>
            </a:r>
            <a:r>
              <a:rPr lang="en-US" sz="2100" dirty="0" smtClean="0"/>
              <a:t> RDX </a:t>
            </a:r>
            <a:r>
              <a:rPr lang="en-US" sz="2100" dirty="0" err="1" smtClean="0"/>
              <a:t>dan</a:t>
            </a:r>
            <a:r>
              <a:rPr lang="en-US" sz="2100" dirty="0" smtClean="0"/>
              <a:t> DLL. </a:t>
            </a:r>
            <a:r>
              <a:rPr lang="en-US" sz="2100" dirty="0" err="1" smtClean="0"/>
              <a:t>Untuk</a:t>
            </a:r>
            <a:r>
              <a:rPr lang="en-US" sz="2100" dirty="0" smtClean="0"/>
              <a:t> </a:t>
            </a:r>
            <a:r>
              <a:rPr lang="en-US" sz="2100" dirty="0" err="1" smtClean="0"/>
              <a:t>memutuskannya</a:t>
            </a:r>
            <a:r>
              <a:rPr lang="en-US" sz="2100" dirty="0" smtClean="0"/>
              <a:t>, </a:t>
            </a:r>
            <a:r>
              <a:rPr lang="en-US" sz="2100" dirty="0" err="1" smtClean="0"/>
              <a:t>departemen</a:t>
            </a:r>
            <a:r>
              <a:rPr lang="en-US" sz="2100" dirty="0" smtClean="0"/>
              <a:t> </a:t>
            </a:r>
            <a:r>
              <a:rPr lang="en-US" sz="2100" dirty="0" err="1" smtClean="0"/>
              <a:t>riset</a:t>
            </a:r>
            <a:r>
              <a:rPr lang="en-US" sz="2100" dirty="0" smtClean="0"/>
              <a:t> </a:t>
            </a:r>
            <a:r>
              <a:rPr lang="en-US" sz="2100" dirty="0" err="1" smtClean="0"/>
              <a:t>perusahaan</a:t>
            </a:r>
            <a:r>
              <a:rPr lang="en-US" sz="2100" dirty="0" smtClean="0"/>
              <a:t> </a:t>
            </a:r>
            <a:r>
              <a:rPr lang="en-US" sz="2100" dirty="0" err="1" smtClean="0"/>
              <a:t>tersebut</a:t>
            </a:r>
            <a:r>
              <a:rPr lang="en-US" sz="2100" dirty="0" smtClean="0"/>
              <a:t> </a:t>
            </a:r>
            <a:r>
              <a:rPr lang="en-US" sz="2100" dirty="0" err="1" smtClean="0"/>
              <a:t>mengadakan</a:t>
            </a:r>
            <a:r>
              <a:rPr lang="en-US" sz="2100" dirty="0" smtClean="0"/>
              <a:t> </a:t>
            </a:r>
            <a:r>
              <a:rPr lang="en-US" sz="2100" dirty="0" err="1" smtClean="0"/>
              <a:t>penelitian</a:t>
            </a:r>
            <a:r>
              <a:rPr lang="en-US" sz="2100" dirty="0" smtClean="0"/>
              <a:t> </a:t>
            </a:r>
            <a:r>
              <a:rPr lang="en-US" sz="2100" dirty="0" err="1" smtClean="0"/>
              <a:t>untuk</a:t>
            </a:r>
            <a:r>
              <a:rPr lang="en-US" sz="2100" dirty="0" smtClean="0"/>
              <a:t> </a:t>
            </a:r>
            <a:r>
              <a:rPr lang="en-US" sz="2100" dirty="0" err="1" smtClean="0"/>
              <a:t>menguji</a:t>
            </a:r>
            <a:r>
              <a:rPr lang="en-US" sz="2100" dirty="0" smtClean="0"/>
              <a:t> </a:t>
            </a:r>
            <a:r>
              <a:rPr lang="en-US" sz="2100" dirty="0" err="1" smtClean="0"/>
              <a:t>efisiensi</a:t>
            </a:r>
            <a:r>
              <a:rPr lang="en-US" sz="2100" dirty="0" smtClean="0"/>
              <a:t> </a:t>
            </a:r>
            <a:r>
              <a:rPr lang="sv-SE" sz="2100" dirty="0" smtClean="0"/>
              <a:t>penggunaan bahan bakar setelah diberi kedua campuran ters</a:t>
            </a:r>
            <a:r>
              <a:rPr lang="en-US" sz="2100" dirty="0" smtClean="0"/>
              <a:t>e</a:t>
            </a:r>
            <a:r>
              <a:rPr lang="sv-SE" sz="2100" dirty="0" smtClean="0"/>
              <a:t>but. Dalam penelitian ini, digunakan 20 b</a:t>
            </a:r>
            <a:r>
              <a:rPr lang="en-US" sz="2100" dirty="0" err="1" smtClean="0"/>
              <a:t>uah</a:t>
            </a:r>
            <a:r>
              <a:rPr lang="en-US" sz="2100" dirty="0" smtClean="0"/>
              <a:t> </a:t>
            </a:r>
            <a:r>
              <a:rPr lang="en-US" sz="2100" dirty="0" err="1" smtClean="0"/>
              <a:t>mobil</a:t>
            </a:r>
            <a:r>
              <a:rPr lang="en-US" sz="2100" dirty="0" smtClean="0"/>
              <a:t> yang </a:t>
            </a:r>
            <a:r>
              <a:rPr lang="en-US" sz="2100" dirty="0" err="1" smtClean="0"/>
              <a:t>memiliki</a:t>
            </a:r>
            <a:r>
              <a:rPr lang="en-US" sz="2100" dirty="0" smtClean="0"/>
              <a:t> </a:t>
            </a:r>
            <a:r>
              <a:rPr lang="en-US" sz="2100" dirty="0" err="1" smtClean="0"/>
              <a:t>karakteristik</a:t>
            </a:r>
            <a:r>
              <a:rPr lang="en-US" sz="2100" dirty="0" smtClean="0"/>
              <a:t> yang </a:t>
            </a:r>
            <a:r>
              <a:rPr lang="en-US" sz="2100" dirty="0" err="1" smtClean="0"/>
              <a:t>homogen</a:t>
            </a:r>
            <a:r>
              <a:rPr lang="en-US" sz="2100" dirty="0" smtClean="0"/>
              <a:t>. Dari 20 </a:t>
            </a:r>
            <a:r>
              <a:rPr lang="en-US" sz="2100" dirty="0" err="1" smtClean="0"/>
              <a:t>mobil</a:t>
            </a:r>
            <a:r>
              <a:rPr lang="en-US" sz="2100" dirty="0" smtClean="0"/>
              <a:t>, </a:t>
            </a:r>
            <a:r>
              <a:rPr lang="en-US" sz="2100" dirty="0" err="1" smtClean="0"/>
              <a:t>sepuluh</a:t>
            </a:r>
            <a:r>
              <a:rPr lang="en-US" sz="2100" dirty="0" smtClean="0"/>
              <a:t> </a:t>
            </a:r>
            <a:r>
              <a:rPr lang="en-US" sz="2100" dirty="0" err="1" smtClean="0"/>
              <a:t>diantaranya</a:t>
            </a:r>
            <a:r>
              <a:rPr lang="en-US" sz="2100" dirty="0" smtClean="0"/>
              <a:t> </a:t>
            </a:r>
            <a:r>
              <a:rPr lang="en-US" sz="2100" dirty="0" err="1" smtClean="0"/>
              <a:t>diberi</a:t>
            </a:r>
            <a:r>
              <a:rPr lang="en-US" sz="2100" dirty="0" smtClean="0"/>
              <a:t> </a:t>
            </a:r>
            <a:r>
              <a:rPr lang="en-US" sz="2100" dirty="0" err="1" smtClean="0"/>
              <a:t>bahan</a:t>
            </a:r>
            <a:r>
              <a:rPr lang="en-US" sz="2100" dirty="0" smtClean="0"/>
              <a:t> </a:t>
            </a:r>
            <a:r>
              <a:rPr lang="en-US" sz="2100" dirty="0" err="1" smtClean="0"/>
              <a:t>bakar</a:t>
            </a:r>
            <a:r>
              <a:rPr lang="en-US" sz="2100" dirty="0" smtClean="0"/>
              <a:t> </a:t>
            </a:r>
            <a:r>
              <a:rPr lang="en-US" sz="2100" dirty="0" err="1" smtClean="0"/>
              <a:t>dengan</a:t>
            </a:r>
            <a:r>
              <a:rPr lang="en-US" sz="2100" dirty="0" smtClean="0"/>
              <a:t> </a:t>
            </a:r>
            <a:r>
              <a:rPr lang="en-US" sz="2100" dirty="0" err="1" smtClean="0"/>
              <a:t>campuran</a:t>
            </a:r>
            <a:r>
              <a:rPr lang="en-US" sz="2100" dirty="0" smtClean="0"/>
              <a:t> RDX </a:t>
            </a:r>
            <a:r>
              <a:rPr lang="en-US" sz="2100" dirty="0" err="1" smtClean="0"/>
              <a:t>dan</a:t>
            </a:r>
            <a:r>
              <a:rPr lang="en-US" sz="2100" dirty="0" smtClean="0"/>
              <a:t> </a:t>
            </a:r>
            <a:r>
              <a:rPr lang="en-US" sz="2100" dirty="0" err="1" smtClean="0"/>
              <a:t>sepuluh</a:t>
            </a:r>
            <a:r>
              <a:rPr lang="en-US" sz="2100" dirty="0" smtClean="0"/>
              <a:t> </a:t>
            </a:r>
            <a:r>
              <a:rPr lang="en-US" sz="2100" dirty="0" err="1" smtClean="0"/>
              <a:t>mobil</a:t>
            </a:r>
            <a:r>
              <a:rPr lang="en-US" sz="2100" dirty="0" smtClean="0"/>
              <a:t> </a:t>
            </a:r>
            <a:r>
              <a:rPr lang="en-US" sz="2100" dirty="0" err="1" smtClean="0"/>
              <a:t>sisanya</a:t>
            </a:r>
            <a:r>
              <a:rPr lang="en-US" sz="2100" dirty="0" smtClean="0"/>
              <a:t> </a:t>
            </a:r>
            <a:r>
              <a:rPr lang="en-US" sz="2100" dirty="0" err="1" smtClean="0"/>
              <a:t>diberi</a:t>
            </a:r>
            <a:r>
              <a:rPr lang="en-US" sz="2100" dirty="0" smtClean="0"/>
              <a:t> </a:t>
            </a:r>
            <a:r>
              <a:rPr lang="en-US" sz="2100" dirty="0" err="1" smtClean="0"/>
              <a:t>bahan</a:t>
            </a:r>
            <a:r>
              <a:rPr lang="en-US" sz="2100" dirty="0" smtClean="0"/>
              <a:t> </a:t>
            </a:r>
            <a:r>
              <a:rPr lang="en-US" sz="2100" dirty="0" err="1" smtClean="0"/>
              <a:t>bakar</a:t>
            </a:r>
            <a:r>
              <a:rPr lang="en-US" sz="2100" dirty="0" smtClean="0"/>
              <a:t> </a:t>
            </a:r>
            <a:r>
              <a:rPr lang="en-US" sz="2100" dirty="0" err="1" smtClean="0"/>
              <a:t>dengan</a:t>
            </a:r>
            <a:r>
              <a:rPr lang="en-US" sz="2100" dirty="0" smtClean="0"/>
              <a:t> </a:t>
            </a:r>
            <a:r>
              <a:rPr lang="en-US" sz="2100" dirty="0" err="1" smtClean="0"/>
              <a:t>campuran</a:t>
            </a:r>
            <a:r>
              <a:rPr lang="en-US" sz="2100" dirty="0" smtClean="0"/>
              <a:t> DLL. </a:t>
            </a:r>
            <a:r>
              <a:rPr lang="en-US" sz="2100" dirty="0" err="1" smtClean="0"/>
              <a:t>Keduapuluh</a:t>
            </a:r>
            <a:r>
              <a:rPr lang="en-US" sz="2100" dirty="0" smtClean="0"/>
              <a:t> </a:t>
            </a:r>
            <a:r>
              <a:rPr lang="en-US" sz="2100" dirty="0" err="1" smtClean="0"/>
              <a:t>mobil</a:t>
            </a:r>
            <a:r>
              <a:rPr lang="en-US" sz="2100" dirty="0" smtClean="0"/>
              <a:t> </a:t>
            </a:r>
            <a:r>
              <a:rPr lang="en-US" sz="2100" dirty="0" err="1" smtClean="0"/>
              <a:t>kemudian</a:t>
            </a:r>
            <a:r>
              <a:rPr lang="en-US" sz="2100" dirty="0" smtClean="0"/>
              <a:t> </a:t>
            </a:r>
            <a:r>
              <a:rPr lang="en-US" sz="2100" dirty="0" err="1" smtClean="0"/>
              <a:t>dijalankan</a:t>
            </a:r>
            <a:r>
              <a:rPr lang="en-US" sz="2100" dirty="0" smtClean="0"/>
              <a:t> </a:t>
            </a:r>
            <a:r>
              <a:rPr lang="en-US" sz="2100" dirty="0" err="1" smtClean="0"/>
              <a:t>oleh</a:t>
            </a:r>
            <a:r>
              <a:rPr lang="en-US" sz="2100" dirty="0" smtClean="0"/>
              <a:t> 20 </a:t>
            </a:r>
            <a:r>
              <a:rPr lang="en-US" sz="2100" dirty="0" err="1" smtClean="0"/>
              <a:t>orang</a:t>
            </a:r>
            <a:r>
              <a:rPr lang="en-US" sz="2100" dirty="0" smtClean="0"/>
              <a:t> </a:t>
            </a:r>
            <a:r>
              <a:rPr lang="en-US" sz="2100" dirty="0" err="1" smtClean="0"/>
              <a:t>pengemudi</a:t>
            </a:r>
            <a:r>
              <a:rPr lang="en-US" sz="2100" dirty="0" smtClean="0"/>
              <a:t> </a:t>
            </a:r>
            <a:r>
              <a:rPr lang="en-US" sz="2100" dirty="0" err="1" smtClean="0"/>
              <a:t>dengan</a:t>
            </a:r>
            <a:r>
              <a:rPr lang="en-US" sz="2100" dirty="0" smtClean="0"/>
              <a:t> </a:t>
            </a:r>
            <a:r>
              <a:rPr lang="en-US" sz="2100" dirty="0" err="1" smtClean="0"/>
              <a:t>kemampuan</a:t>
            </a:r>
            <a:r>
              <a:rPr lang="en-US" sz="2100" dirty="0" smtClean="0"/>
              <a:t> </a:t>
            </a:r>
            <a:r>
              <a:rPr lang="en-US" sz="2100" dirty="0" err="1" smtClean="0"/>
              <a:t>mengemudi</a:t>
            </a:r>
            <a:r>
              <a:rPr lang="en-US" sz="2100" dirty="0" smtClean="0"/>
              <a:t> yang </a:t>
            </a:r>
            <a:r>
              <a:rPr lang="en-US" sz="2100" dirty="0" err="1" smtClean="0"/>
              <a:t>homogen</a:t>
            </a:r>
            <a:r>
              <a:rPr lang="en-US" sz="2100" dirty="0" smtClean="0"/>
              <a:t> </a:t>
            </a:r>
            <a:r>
              <a:rPr lang="en-US" sz="2100" dirty="0" err="1" smtClean="0"/>
              <a:t>pada</a:t>
            </a:r>
            <a:r>
              <a:rPr lang="en-US" sz="2100" dirty="0" smtClean="0"/>
              <a:t> </a:t>
            </a:r>
            <a:r>
              <a:rPr lang="en-US" sz="2100" dirty="0" err="1" smtClean="0"/>
              <a:t>suatu</a:t>
            </a:r>
            <a:r>
              <a:rPr lang="en-US" sz="2100" dirty="0" smtClean="0"/>
              <a:t> </a:t>
            </a:r>
            <a:r>
              <a:rPr lang="en-US" sz="2100" dirty="0" err="1" smtClean="0"/>
              <a:t>lintasan</a:t>
            </a:r>
            <a:r>
              <a:rPr lang="en-US" sz="2100" dirty="0" smtClean="0"/>
              <a:t> </a:t>
            </a:r>
            <a:r>
              <a:rPr lang="en-US" sz="2100" dirty="0" err="1" smtClean="0"/>
              <a:t>tertentu</a:t>
            </a:r>
            <a:r>
              <a:rPr lang="en-US" sz="2100" dirty="0" smtClean="0"/>
              <a:t>. </a:t>
            </a:r>
            <a:r>
              <a:rPr lang="en-US" sz="2100" dirty="0" err="1" smtClean="0"/>
              <a:t>Dengan</a:t>
            </a:r>
            <a:r>
              <a:rPr lang="en-US" sz="2100" dirty="0" smtClean="0"/>
              <a:t> </a:t>
            </a:r>
            <a:r>
              <a:rPr lang="en-US" sz="2100" dirty="0" err="1" smtClean="0"/>
              <a:t>memberikan</a:t>
            </a:r>
            <a:r>
              <a:rPr lang="en-US" sz="2100" dirty="0" smtClean="0"/>
              <a:t> 1 liter </a:t>
            </a:r>
            <a:r>
              <a:rPr lang="en-US" sz="2100" dirty="0" err="1" smtClean="0"/>
              <a:t>bahan</a:t>
            </a:r>
            <a:r>
              <a:rPr lang="en-US" sz="2100" dirty="0" smtClean="0"/>
              <a:t> </a:t>
            </a:r>
            <a:r>
              <a:rPr lang="en-US" sz="2100" dirty="0" err="1" smtClean="0"/>
              <a:t>bakar</a:t>
            </a:r>
            <a:r>
              <a:rPr lang="en-US" sz="2100" dirty="0" smtClean="0"/>
              <a:t> </a:t>
            </a:r>
            <a:r>
              <a:rPr lang="en-US" sz="2100" dirty="0" err="1" smtClean="0"/>
              <a:t>untuk</a:t>
            </a:r>
            <a:r>
              <a:rPr lang="en-US" sz="2100" dirty="0" smtClean="0"/>
              <a:t> </a:t>
            </a:r>
            <a:r>
              <a:rPr lang="en-US" sz="2100" dirty="0" err="1" smtClean="0"/>
              <a:t>setiap</a:t>
            </a:r>
            <a:r>
              <a:rPr lang="en-US" sz="2100" dirty="0" smtClean="0"/>
              <a:t> </a:t>
            </a:r>
            <a:r>
              <a:rPr lang="en-US" sz="2100" dirty="0" err="1" smtClean="0"/>
              <a:t>mobil</a:t>
            </a:r>
            <a:r>
              <a:rPr lang="en-US" sz="2100" dirty="0" smtClean="0"/>
              <a:t>, </a:t>
            </a:r>
            <a:r>
              <a:rPr lang="en-US" sz="2100" dirty="0" err="1" smtClean="0"/>
              <a:t>jarak</a:t>
            </a:r>
            <a:r>
              <a:rPr lang="en-US" sz="2100" dirty="0" smtClean="0"/>
              <a:t> </a:t>
            </a:r>
            <a:r>
              <a:rPr lang="en-US" sz="2100" dirty="0" err="1" smtClean="0"/>
              <a:t>tempuh</a:t>
            </a:r>
            <a:r>
              <a:rPr lang="en-US" sz="2100" dirty="0" smtClean="0"/>
              <a:t> 10 </a:t>
            </a:r>
            <a:r>
              <a:rPr lang="en-US" sz="2100" dirty="0" err="1" smtClean="0"/>
              <a:t>mobil</a:t>
            </a:r>
            <a:r>
              <a:rPr lang="en-US" sz="2100" dirty="0" smtClean="0"/>
              <a:t> yang </a:t>
            </a:r>
            <a:r>
              <a:rPr lang="en-US" sz="2100" dirty="0" err="1" smtClean="0"/>
              <a:t>diberi</a:t>
            </a:r>
            <a:r>
              <a:rPr lang="en-US" sz="2100" dirty="0" smtClean="0"/>
              <a:t> </a:t>
            </a:r>
            <a:r>
              <a:rPr lang="en-US" sz="2100" dirty="0" err="1" smtClean="0"/>
              <a:t>bahan</a:t>
            </a:r>
            <a:r>
              <a:rPr lang="en-US" sz="2100" dirty="0" smtClean="0"/>
              <a:t> </a:t>
            </a:r>
            <a:r>
              <a:rPr lang="en-US" sz="2100" dirty="0" err="1" smtClean="0"/>
              <a:t>bakar</a:t>
            </a:r>
            <a:r>
              <a:rPr lang="en-US" sz="2100" dirty="0" smtClean="0"/>
              <a:t> </a:t>
            </a:r>
            <a:r>
              <a:rPr lang="en-US" sz="2100" dirty="0" err="1" smtClean="0"/>
              <a:t>bercampur</a:t>
            </a:r>
            <a:r>
              <a:rPr lang="en-US" sz="2100" dirty="0" smtClean="0"/>
              <a:t> RDX </a:t>
            </a:r>
            <a:r>
              <a:rPr lang="en-US" sz="2100" dirty="0" err="1" smtClean="0"/>
              <a:t>dan</a:t>
            </a:r>
            <a:r>
              <a:rPr lang="en-US" sz="2100" dirty="0" smtClean="0"/>
              <a:t> 10 </a:t>
            </a:r>
            <a:r>
              <a:rPr lang="en-US" sz="2100" dirty="0" err="1" smtClean="0"/>
              <a:t>mobil</a:t>
            </a:r>
            <a:r>
              <a:rPr lang="en-US" sz="2100" dirty="0" smtClean="0"/>
              <a:t> </a:t>
            </a:r>
            <a:r>
              <a:rPr lang="en-US" sz="2100" dirty="0" err="1" smtClean="0"/>
              <a:t>dengan</a:t>
            </a:r>
            <a:r>
              <a:rPr lang="en-US" sz="2100" dirty="0" smtClean="0"/>
              <a:t> </a:t>
            </a:r>
            <a:r>
              <a:rPr lang="en-US" sz="2100" dirty="0" err="1" smtClean="0"/>
              <a:t>bahan</a:t>
            </a:r>
            <a:r>
              <a:rPr lang="en-US" sz="2100" dirty="0" smtClean="0"/>
              <a:t> </a:t>
            </a:r>
            <a:r>
              <a:rPr lang="en-US" sz="2100" dirty="0" err="1" smtClean="0"/>
              <a:t>bakar</a:t>
            </a:r>
            <a:r>
              <a:rPr lang="en-US" sz="2100" dirty="0" smtClean="0"/>
              <a:t> </a:t>
            </a:r>
            <a:r>
              <a:rPr lang="en-US" sz="2100" dirty="0" err="1" smtClean="0"/>
              <a:t>bercampur</a:t>
            </a:r>
            <a:r>
              <a:rPr lang="en-US" sz="2100" dirty="0" smtClean="0"/>
              <a:t> DLL </a:t>
            </a:r>
            <a:r>
              <a:rPr lang="en-US" sz="2100" dirty="0" err="1" smtClean="0"/>
              <a:t>kemudian</a:t>
            </a:r>
            <a:r>
              <a:rPr lang="en-US" sz="2100" dirty="0" smtClean="0"/>
              <a:t> </a:t>
            </a:r>
            <a:r>
              <a:rPr lang="en-US" sz="2100" dirty="0" err="1" smtClean="0"/>
              <a:t>dicatat</a:t>
            </a:r>
            <a:r>
              <a:rPr lang="en-US" sz="2100" dirty="0" smtClean="0"/>
              <a:t>. Data </a:t>
            </a:r>
            <a:r>
              <a:rPr lang="en-US" sz="2100" dirty="0" err="1" smtClean="0"/>
              <a:t>jarak</a:t>
            </a:r>
            <a:r>
              <a:rPr lang="en-US" sz="2100" dirty="0" smtClean="0"/>
              <a:t> </a:t>
            </a:r>
            <a:r>
              <a:rPr lang="en-US" sz="2100" dirty="0" err="1" smtClean="0"/>
              <a:t>tempuh</a:t>
            </a:r>
            <a:r>
              <a:rPr lang="en-US" sz="2100" dirty="0" smtClean="0"/>
              <a:t> (</a:t>
            </a:r>
            <a:r>
              <a:rPr lang="en-US" sz="2100" dirty="0" err="1" smtClean="0"/>
              <a:t>dalam</a:t>
            </a:r>
            <a:r>
              <a:rPr lang="en-US" sz="2100" dirty="0" smtClean="0"/>
              <a:t> kilometer) </a:t>
            </a:r>
            <a:r>
              <a:rPr lang="en-US" sz="2100" dirty="0" err="1" smtClean="0"/>
              <a:t>disajikan</a:t>
            </a:r>
            <a:r>
              <a:rPr lang="en-US" sz="2100" dirty="0" smtClean="0"/>
              <a:t> </a:t>
            </a:r>
            <a:r>
              <a:rPr lang="en-US" sz="2100" dirty="0" err="1" smtClean="0"/>
              <a:t>pada</a:t>
            </a:r>
            <a:endParaRPr lang="en-US" sz="2100" dirty="0" smtClean="0"/>
          </a:p>
          <a:p>
            <a:pPr algn="just">
              <a:buFontTx/>
              <a:buNone/>
              <a:defRPr/>
            </a:pPr>
            <a:r>
              <a:rPr lang="en-US" sz="2100" dirty="0" err="1" smtClean="0"/>
              <a:t>tabel</a:t>
            </a:r>
            <a:r>
              <a:rPr lang="en-US" sz="2100" dirty="0" smtClean="0"/>
              <a:t> </a:t>
            </a:r>
            <a:r>
              <a:rPr lang="en-US" sz="2100" dirty="0" err="1" smtClean="0"/>
              <a:t>berikut</a:t>
            </a:r>
            <a:r>
              <a:rPr lang="en-US" sz="2100" dirty="0" smtClean="0"/>
              <a:t>:</a:t>
            </a:r>
            <a:endParaRPr lang="en-US" sz="2100" dirty="0"/>
          </a:p>
        </p:txBody>
      </p:sp>
      <p:sp>
        <p:nvSpPr>
          <p:cNvPr id="24580" name="Slide Number Placeholder 3"/>
          <p:cNvSpPr>
            <a:spLocks noGrp="1"/>
          </p:cNvSpPr>
          <p:nvPr>
            <p:ph type="sldNum" sz="quarter" idx="12"/>
          </p:nvPr>
        </p:nvSpPr>
        <p:spPr>
          <a:noFill/>
        </p:spPr>
        <p:txBody>
          <a:bodyPr/>
          <a:lstStyle/>
          <a:p>
            <a:fld id="{3D44E995-A9F1-416E-979C-3CC59D60C5AB}" type="slidenum">
              <a:rPr lang="en-US" smtClean="0"/>
              <a:pPr/>
              <a:t>18</a:t>
            </a:fld>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2"/>
          </p:nvPr>
        </p:nvSpPr>
        <p:spPr>
          <a:noFill/>
        </p:spPr>
        <p:txBody>
          <a:bodyPr/>
          <a:lstStyle/>
          <a:p>
            <a:fld id="{EAAECACD-8233-4218-BD9E-B17CA0CD17A0}" type="slidenum">
              <a:rPr lang="en-US" smtClean="0"/>
              <a:pPr/>
              <a:t>19</a:t>
            </a:fld>
            <a:endParaRPr lang="en-US" smtClean="0"/>
          </a:p>
        </p:txBody>
      </p:sp>
      <p:graphicFrame>
        <p:nvGraphicFramePr>
          <p:cNvPr id="6" name="Table 5"/>
          <p:cNvGraphicFramePr>
            <a:graphicFrameLocks noGrp="1"/>
          </p:cNvGraphicFramePr>
          <p:nvPr/>
        </p:nvGraphicFramePr>
        <p:xfrm>
          <a:off x="244475" y="304800"/>
          <a:ext cx="8828405" cy="1371600"/>
        </p:xfrm>
        <a:graphic>
          <a:graphicData uri="http://schemas.openxmlformats.org/drawingml/2006/table">
            <a:tbl>
              <a:tblPr firstRow="1" bandRow="1">
                <a:tableStyleId>{5C22544A-7EE6-4342-B048-85BDC9FD1C3A}</a:tableStyleId>
              </a:tblPr>
              <a:tblGrid>
                <a:gridCol w="903605"/>
                <a:gridCol w="792480"/>
                <a:gridCol w="792480"/>
                <a:gridCol w="792480"/>
                <a:gridCol w="792480"/>
                <a:gridCol w="792480"/>
                <a:gridCol w="792480"/>
                <a:gridCol w="792480"/>
                <a:gridCol w="792480"/>
                <a:gridCol w="792480"/>
                <a:gridCol w="792480"/>
              </a:tblGrid>
              <a:tr h="370840">
                <a:tc>
                  <a:txBody>
                    <a:bodyPr/>
                    <a:lstStyle/>
                    <a:p>
                      <a:r>
                        <a:rPr lang="en-US" sz="2400" dirty="0" smtClean="0"/>
                        <a:t>No</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4</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6</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7</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8</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9</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10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400" dirty="0" smtClean="0"/>
                        <a:t>RDX</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5,21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5,31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5,32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5,12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5,16</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5,4</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5,29</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5,14</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5,23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400" dirty="0" smtClean="0"/>
                        <a:t>DLL</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5,6</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5,21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5,43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5,34</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5,41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5,26</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5,24</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5,42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5,31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5,15</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5653" name="TextBox 6"/>
          <p:cNvSpPr txBox="1">
            <a:spLocks noChangeArrowheads="1"/>
          </p:cNvSpPr>
          <p:nvPr/>
        </p:nvSpPr>
        <p:spPr bwMode="auto">
          <a:xfrm>
            <a:off x="304800" y="2133600"/>
            <a:ext cx="8153400" cy="4278313"/>
          </a:xfrm>
          <a:prstGeom prst="rect">
            <a:avLst/>
          </a:prstGeom>
          <a:noFill/>
          <a:ln w="9525">
            <a:noFill/>
            <a:miter lim="800000"/>
            <a:headEnd/>
            <a:tailEnd/>
          </a:ln>
        </p:spPr>
        <p:txBody>
          <a:bodyPr>
            <a:spAutoFit/>
          </a:bodyPr>
          <a:lstStyle/>
          <a:p>
            <a:r>
              <a:rPr lang="en-US" dirty="0" err="1"/>
              <a:t>Apakah</a:t>
            </a:r>
            <a:r>
              <a:rPr lang="en-US" dirty="0"/>
              <a:t> </a:t>
            </a:r>
            <a:r>
              <a:rPr lang="en-US" dirty="0" err="1"/>
              <a:t>ada</a:t>
            </a:r>
            <a:r>
              <a:rPr lang="en-US" dirty="0"/>
              <a:t> </a:t>
            </a:r>
            <a:r>
              <a:rPr lang="en-US" dirty="0" err="1"/>
              <a:t>perbedaan</a:t>
            </a:r>
            <a:r>
              <a:rPr lang="en-US" dirty="0"/>
              <a:t> </a:t>
            </a:r>
            <a:r>
              <a:rPr lang="en-US" dirty="0" err="1"/>
              <a:t>antara</a:t>
            </a:r>
            <a:r>
              <a:rPr lang="en-US" dirty="0"/>
              <a:t> </a:t>
            </a:r>
            <a:r>
              <a:rPr lang="en-US" dirty="0" err="1"/>
              <a:t>kedua</a:t>
            </a:r>
            <a:r>
              <a:rPr lang="en-US" dirty="0"/>
              <a:t> </a:t>
            </a:r>
            <a:r>
              <a:rPr lang="en-US" dirty="0" err="1"/>
              <a:t>ramuan</a:t>
            </a:r>
            <a:r>
              <a:rPr lang="en-US" dirty="0"/>
              <a:t> </a:t>
            </a:r>
            <a:r>
              <a:rPr lang="en-US" dirty="0" err="1"/>
              <a:t>tersebut</a:t>
            </a:r>
            <a:r>
              <a:rPr lang="en-US" dirty="0"/>
              <a:t>? </a:t>
            </a:r>
            <a:r>
              <a:rPr lang="en-US" dirty="0" err="1"/>
              <a:t>Gunakan</a:t>
            </a:r>
            <a:r>
              <a:rPr lang="en-US" dirty="0"/>
              <a:t> </a:t>
            </a:r>
            <a:r>
              <a:rPr lang="en-US" dirty="0" err="1"/>
              <a:t>taraf</a:t>
            </a:r>
            <a:r>
              <a:rPr lang="en-US" dirty="0"/>
              <a:t> </a:t>
            </a:r>
            <a:r>
              <a:rPr lang="en-US" dirty="0" err="1"/>
              <a:t>nyata</a:t>
            </a:r>
            <a:r>
              <a:rPr lang="en-US" dirty="0"/>
              <a:t> 0,01. </a:t>
            </a:r>
            <a:r>
              <a:rPr lang="en-US" dirty="0" err="1"/>
              <a:t>Asumsikan</a:t>
            </a:r>
            <a:r>
              <a:rPr lang="en-US" dirty="0"/>
              <a:t> </a:t>
            </a:r>
            <a:r>
              <a:rPr lang="en-US" dirty="0" err="1"/>
              <a:t>bahwa</a:t>
            </a:r>
            <a:r>
              <a:rPr lang="en-US" dirty="0"/>
              <a:t> </a:t>
            </a:r>
            <a:r>
              <a:rPr lang="en-US" dirty="0" err="1"/>
              <a:t>kedua</a:t>
            </a:r>
            <a:r>
              <a:rPr lang="en-US" dirty="0"/>
              <a:t> </a:t>
            </a:r>
            <a:r>
              <a:rPr lang="en-US" dirty="0" err="1"/>
              <a:t>populasi</a:t>
            </a:r>
            <a:r>
              <a:rPr lang="en-US" dirty="0"/>
              <a:t> </a:t>
            </a:r>
            <a:r>
              <a:rPr lang="en-US" dirty="0" err="1"/>
              <a:t>menyebar</a:t>
            </a:r>
            <a:r>
              <a:rPr lang="en-US" dirty="0"/>
              <a:t> normal.</a:t>
            </a:r>
          </a:p>
          <a:p>
            <a:endParaRPr lang="en-US" dirty="0"/>
          </a:p>
          <a:p>
            <a:r>
              <a:rPr lang="en-US" sz="3200" b="1" dirty="0" err="1"/>
              <a:t>Soal</a:t>
            </a:r>
            <a:r>
              <a:rPr lang="en-US" sz="3200" b="1" dirty="0"/>
              <a:t> </a:t>
            </a:r>
            <a:r>
              <a:rPr lang="en-US" sz="3200" b="1" dirty="0" smtClean="0"/>
              <a:t>1</a:t>
            </a:r>
            <a:r>
              <a:rPr lang="id-ID" sz="3200" b="1" dirty="0" smtClean="0"/>
              <a:t>0</a:t>
            </a:r>
            <a:endParaRPr lang="en-US" sz="3200" b="1" dirty="0"/>
          </a:p>
          <a:p>
            <a:pPr algn="just"/>
            <a:r>
              <a:rPr lang="en-US" dirty="0" err="1"/>
              <a:t>Seorang</a:t>
            </a:r>
            <a:r>
              <a:rPr lang="en-US" dirty="0"/>
              <a:t> guru </a:t>
            </a:r>
            <a:r>
              <a:rPr lang="en-US" dirty="0" err="1"/>
              <a:t>berpendapat</a:t>
            </a:r>
            <a:r>
              <a:rPr lang="en-US" dirty="0"/>
              <a:t> </a:t>
            </a:r>
            <a:r>
              <a:rPr lang="en-US" dirty="0" err="1"/>
              <a:t>bahwa</a:t>
            </a:r>
            <a:r>
              <a:rPr lang="en-US" dirty="0"/>
              <a:t> </a:t>
            </a:r>
            <a:r>
              <a:rPr lang="en-US" dirty="0" err="1"/>
              <a:t>metode</a:t>
            </a:r>
            <a:r>
              <a:rPr lang="en-US" dirty="0"/>
              <a:t> </a:t>
            </a:r>
            <a:r>
              <a:rPr lang="en-US" dirty="0" err="1"/>
              <a:t>pembelajaran</a:t>
            </a:r>
            <a:r>
              <a:rPr lang="en-US" dirty="0"/>
              <a:t> I </a:t>
            </a:r>
            <a:r>
              <a:rPr lang="en-US" dirty="0" err="1"/>
              <a:t>lebih</a:t>
            </a:r>
            <a:r>
              <a:rPr lang="en-US" dirty="0"/>
              <a:t> </a:t>
            </a:r>
            <a:r>
              <a:rPr lang="en-US" dirty="0" err="1"/>
              <a:t>baik</a:t>
            </a:r>
            <a:r>
              <a:rPr lang="en-US" dirty="0"/>
              <a:t> </a:t>
            </a:r>
            <a:r>
              <a:rPr lang="en-US" dirty="0" err="1"/>
              <a:t>dari</a:t>
            </a:r>
            <a:r>
              <a:rPr lang="en-US" dirty="0"/>
              <a:t> </a:t>
            </a:r>
            <a:r>
              <a:rPr lang="en-US" dirty="0" err="1"/>
              <a:t>metode</a:t>
            </a:r>
            <a:r>
              <a:rPr lang="en-US" dirty="0"/>
              <a:t> </a:t>
            </a:r>
            <a:r>
              <a:rPr lang="en-US" dirty="0" err="1"/>
              <a:t>pembelajaran</a:t>
            </a:r>
            <a:r>
              <a:rPr lang="en-US" dirty="0"/>
              <a:t> II </a:t>
            </a:r>
            <a:r>
              <a:rPr lang="en-US" dirty="0" err="1"/>
              <a:t>pada</a:t>
            </a:r>
            <a:r>
              <a:rPr lang="en-US" dirty="0"/>
              <a:t> </a:t>
            </a:r>
            <a:r>
              <a:rPr lang="en-US" dirty="0" err="1"/>
              <a:t>pokok</a:t>
            </a:r>
            <a:r>
              <a:rPr lang="en-US" dirty="0"/>
              <a:t> </a:t>
            </a:r>
            <a:r>
              <a:rPr lang="en-US" dirty="0" err="1"/>
              <a:t>bahasan</a:t>
            </a:r>
            <a:r>
              <a:rPr lang="en-US" dirty="0"/>
              <a:t> </a:t>
            </a:r>
            <a:r>
              <a:rPr lang="en-US" dirty="0" err="1"/>
              <a:t>trigonometri</a:t>
            </a:r>
            <a:r>
              <a:rPr lang="en-US" dirty="0"/>
              <a:t>. </a:t>
            </a:r>
            <a:r>
              <a:rPr lang="en-US" dirty="0" err="1"/>
              <a:t>Diambil</a:t>
            </a:r>
            <a:r>
              <a:rPr lang="en-US" dirty="0"/>
              <a:t> </a:t>
            </a:r>
            <a:r>
              <a:rPr lang="en-US" dirty="0" err="1"/>
              <a:t>sampel</a:t>
            </a:r>
            <a:r>
              <a:rPr lang="en-US" dirty="0"/>
              <a:t> </a:t>
            </a:r>
            <a:r>
              <a:rPr lang="en-US" dirty="0" err="1"/>
              <a:t>dua</a:t>
            </a:r>
            <a:r>
              <a:rPr lang="en-US" dirty="0"/>
              <a:t> </a:t>
            </a:r>
            <a:r>
              <a:rPr lang="en-US" dirty="0" err="1"/>
              <a:t>kelas</a:t>
            </a:r>
            <a:r>
              <a:rPr lang="en-US" dirty="0"/>
              <a:t> </a:t>
            </a:r>
            <a:r>
              <a:rPr lang="en-US" dirty="0" err="1"/>
              <a:t>masing-masing</a:t>
            </a:r>
            <a:r>
              <a:rPr lang="en-US" dirty="0"/>
              <a:t> </a:t>
            </a:r>
            <a:r>
              <a:rPr lang="en-US" dirty="0" err="1"/>
              <a:t>dengan</a:t>
            </a:r>
            <a:r>
              <a:rPr lang="en-US" dirty="0"/>
              <a:t> </a:t>
            </a:r>
            <a:r>
              <a:rPr lang="en-US" dirty="0" err="1"/>
              <a:t>jumlah</a:t>
            </a:r>
            <a:r>
              <a:rPr lang="en-US" dirty="0"/>
              <a:t> </a:t>
            </a:r>
            <a:r>
              <a:rPr lang="en-US" dirty="0" err="1"/>
              <a:t>siswa</a:t>
            </a:r>
            <a:r>
              <a:rPr lang="en-US" dirty="0"/>
              <a:t> 40 </a:t>
            </a:r>
            <a:r>
              <a:rPr lang="en-US" dirty="0" err="1"/>
              <a:t>dan</a:t>
            </a:r>
            <a:r>
              <a:rPr lang="en-US" dirty="0"/>
              <a:t> 44 </a:t>
            </a:r>
            <a:r>
              <a:rPr lang="en-US" dirty="0" err="1"/>
              <a:t>dengan</a:t>
            </a:r>
            <a:r>
              <a:rPr lang="en-US" dirty="0"/>
              <a:t> rata-rata </a:t>
            </a:r>
            <a:r>
              <a:rPr lang="en-US" dirty="0" err="1"/>
              <a:t>nilai</a:t>
            </a:r>
            <a:r>
              <a:rPr lang="en-US" dirty="0"/>
              <a:t> </a:t>
            </a:r>
            <a:r>
              <a:rPr lang="en-US" dirty="0" err="1"/>
              <a:t>ujian</a:t>
            </a:r>
            <a:r>
              <a:rPr lang="en-US" dirty="0"/>
              <a:t> </a:t>
            </a:r>
            <a:r>
              <a:rPr lang="en-US" dirty="0" err="1"/>
              <a:t>dan</a:t>
            </a:r>
            <a:r>
              <a:rPr lang="en-US" dirty="0"/>
              <a:t> </a:t>
            </a:r>
            <a:r>
              <a:rPr lang="en-US" dirty="0" err="1"/>
              <a:t>simpangan</a:t>
            </a:r>
            <a:r>
              <a:rPr lang="en-US" dirty="0"/>
              <a:t> </a:t>
            </a:r>
            <a:r>
              <a:rPr lang="en-US" dirty="0" err="1"/>
              <a:t>baku</a:t>
            </a:r>
            <a:r>
              <a:rPr lang="en-US" dirty="0"/>
              <a:t> 6,8 </a:t>
            </a:r>
            <a:r>
              <a:rPr lang="en-US" dirty="0" err="1"/>
              <a:t>dan</a:t>
            </a:r>
            <a:r>
              <a:rPr lang="en-US" dirty="0"/>
              <a:t> 4,2 </a:t>
            </a:r>
            <a:r>
              <a:rPr lang="en-US" dirty="0" err="1"/>
              <a:t>serta</a:t>
            </a:r>
            <a:r>
              <a:rPr lang="en-US" dirty="0"/>
              <a:t> 7,2 </a:t>
            </a:r>
            <a:r>
              <a:rPr lang="en-US" dirty="0" err="1"/>
              <a:t>dan</a:t>
            </a:r>
            <a:r>
              <a:rPr lang="en-US" dirty="0"/>
              <a:t> 5,6. </a:t>
            </a:r>
            <a:r>
              <a:rPr lang="en-US" dirty="0" err="1"/>
              <a:t>Ujilah</a:t>
            </a:r>
            <a:r>
              <a:rPr lang="en-US" dirty="0"/>
              <a:t> </a:t>
            </a:r>
            <a:r>
              <a:rPr lang="en-US" dirty="0" err="1"/>
              <a:t>pendapat</a:t>
            </a:r>
            <a:r>
              <a:rPr lang="en-US" dirty="0"/>
              <a:t> </a:t>
            </a:r>
            <a:r>
              <a:rPr lang="en-US" dirty="0" err="1"/>
              <a:t>tersebut</a:t>
            </a:r>
            <a:r>
              <a:rPr lang="en-US" dirty="0"/>
              <a:t> </a:t>
            </a:r>
            <a:r>
              <a:rPr lang="en-US" dirty="0" err="1"/>
              <a:t>dengan</a:t>
            </a:r>
            <a:r>
              <a:rPr lang="en-US" dirty="0"/>
              <a:t> </a:t>
            </a:r>
            <a:r>
              <a:rPr lang="en-US" dirty="0">
                <a:sym typeface="Symbol" pitchFamily="18" charset="2"/>
              </a:rPr>
              <a:t></a:t>
            </a:r>
            <a:r>
              <a:rPr lang="en-US" dirty="0"/>
              <a:t> = 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pPr eaLnBrk="1" hangingPunct="1">
              <a:defRPr/>
            </a:pPr>
            <a:r>
              <a:rPr lang="en-US" b="1" dirty="0" err="1" smtClean="0">
                <a:effectLst>
                  <a:outerShdw blurRad="38100" dist="38100" dir="2700000" algn="tl">
                    <a:srgbClr val="000000">
                      <a:alpha val="43137"/>
                    </a:srgbClr>
                  </a:outerShdw>
                </a:effectLst>
              </a:rPr>
              <a:t>Pengertian</a:t>
            </a:r>
            <a:endParaRPr lang="en-US" b="1" dirty="0" smtClean="0">
              <a:effectLst>
                <a:outerShdw blurRad="38100" dist="38100" dir="2700000" algn="tl">
                  <a:srgbClr val="000000">
                    <a:alpha val="43137"/>
                  </a:srgbClr>
                </a:outerShdw>
              </a:effectLst>
            </a:endParaRPr>
          </a:p>
        </p:txBody>
      </p:sp>
      <p:sp>
        <p:nvSpPr>
          <p:cNvPr id="13315" name="Content Placeholder 4"/>
          <p:cNvSpPr>
            <a:spLocks noGrp="1"/>
          </p:cNvSpPr>
          <p:nvPr>
            <p:ph idx="1"/>
          </p:nvPr>
        </p:nvSpPr>
        <p:spPr>
          <a:xfrm>
            <a:off x="685800" y="1600200"/>
            <a:ext cx="7772400" cy="4648200"/>
          </a:xfrm>
        </p:spPr>
        <p:txBody>
          <a:bodyPr/>
          <a:lstStyle/>
          <a:p>
            <a:pPr eaLnBrk="1" hangingPunct="1"/>
            <a:r>
              <a:rPr lang="id-ID" sz="2400" dirty="0" smtClean="0"/>
              <a:t>Hipotesis adalah asumsi/dugaan mengenai sesuatu hal yang dibuat untuk menjelaskan hal tersebut yang menuntut adanya pengecekan.  </a:t>
            </a:r>
            <a:endParaRPr lang="en-US" sz="2400" dirty="0" smtClean="0"/>
          </a:p>
          <a:p>
            <a:pPr eaLnBrk="1" hangingPunct="1">
              <a:buFontTx/>
              <a:buNone/>
            </a:pPr>
            <a:endParaRPr lang="en-US" sz="2400" dirty="0" smtClean="0"/>
          </a:p>
          <a:p>
            <a:pPr eaLnBrk="1" hangingPunct="1"/>
            <a:r>
              <a:rPr lang="id-ID" sz="2400" dirty="0" smtClean="0"/>
              <a:t>Hipotesis Statistik adalah suatu anggapan atau pernyataan, yang mungkin benar atau salah, mengenai satu populasi atau lebih.</a:t>
            </a:r>
            <a:endParaRPr lang="en-US" sz="2400" dirty="0" smtClean="0"/>
          </a:p>
          <a:p>
            <a:pPr eaLnBrk="1" hangingPunct="1">
              <a:buFontTx/>
              <a:buNone/>
            </a:pPr>
            <a:endParaRPr lang="en-US" sz="2400" dirty="0" smtClean="0"/>
          </a:p>
          <a:p>
            <a:pPr eaLnBrk="1" hangingPunct="1"/>
            <a:r>
              <a:rPr lang="id-ID" sz="2400" dirty="0" smtClean="0"/>
              <a:t>Hipotesis nol (H</a:t>
            </a:r>
            <a:r>
              <a:rPr lang="id-ID" sz="2400" baseline="-25000" dirty="0" smtClean="0"/>
              <a:t>0</a:t>
            </a:r>
            <a:r>
              <a:rPr lang="id-ID" sz="2400" dirty="0" smtClean="0"/>
              <a:t>) adalah hipotesis yang dirumuskan dengan harapan akan ditolak. </a:t>
            </a:r>
            <a:r>
              <a:rPr lang="id-ID" sz="2400" dirty="0" smtClean="0"/>
              <a:t>Pernyataan Ho mengandung arti tidak ada perbedaan</a:t>
            </a:r>
          </a:p>
          <a:p>
            <a:pPr eaLnBrk="1" hangingPunct="1"/>
            <a:r>
              <a:rPr lang="id-ID" sz="2400" dirty="0" smtClean="0"/>
              <a:t>Penolakan </a:t>
            </a:r>
            <a:r>
              <a:rPr lang="id-ID" sz="2400" dirty="0" smtClean="0"/>
              <a:t>H</a:t>
            </a:r>
            <a:r>
              <a:rPr lang="id-ID" sz="2400" baseline="-25000" dirty="0" smtClean="0"/>
              <a:t>0</a:t>
            </a:r>
            <a:r>
              <a:rPr lang="id-ID" sz="2400" dirty="0" smtClean="0"/>
              <a:t> mengakibatkan penerimaan statu</a:t>
            </a:r>
            <a:r>
              <a:rPr lang="en-US" sz="2400" dirty="0" smtClean="0"/>
              <a:t>s</a:t>
            </a:r>
            <a:r>
              <a:rPr lang="id-ID" sz="2400" dirty="0" smtClean="0"/>
              <a:t> hip</a:t>
            </a:r>
            <a:r>
              <a:rPr lang="en-US" sz="2400" dirty="0" smtClean="0"/>
              <a:t>o</a:t>
            </a:r>
            <a:r>
              <a:rPr lang="id-ID" sz="2400" dirty="0" smtClean="0"/>
              <a:t>tesis alternatif (H</a:t>
            </a:r>
            <a:r>
              <a:rPr lang="id-ID" sz="2400" baseline="-25000" dirty="0" smtClean="0"/>
              <a:t>1</a:t>
            </a:r>
            <a:r>
              <a:rPr lang="id-ID" sz="2400" dirty="0" smtClean="0"/>
              <a:t> atau H</a:t>
            </a:r>
            <a:r>
              <a:rPr lang="id-ID" sz="2400" baseline="-25000" dirty="0" smtClean="0"/>
              <a:t>a</a:t>
            </a:r>
            <a:r>
              <a:rPr lang="id-ID" sz="2400" dirty="0" smtClean="0"/>
              <a:t>).</a:t>
            </a:r>
            <a:endParaRPr lang="en-US" sz="2400" dirty="0" smtClean="0"/>
          </a:p>
          <a:p>
            <a:pPr eaLnBrk="1" hangingPunct="1"/>
            <a:endParaRPr lang="en-US" sz="2400" dirty="0" smtClean="0"/>
          </a:p>
        </p:txBody>
      </p:sp>
      <p:sp>
        <p:nvSpPr>
          <p:cNvPr id="13316" name="Slide Number Placeholder 3"/>
          <p:cNvSpPr>
            <a:spLocks noGrp="1"/>
          </p:cNvSpPr>
          <p:nvPr>
            <p:ph type="sldNum" sz="quarter" idx="12"/>
          </p:nvPr>
        </p:nvSpPr>
        <p:spPr>
          <a:noFill/>
        </p:spPr>
        <p:txBody>
          <a:bodyPr/>
          <a:lstStyle/>
          <a:p>
            <a:fld id="{0E82C8A8-9B5E-43EB-859C-DA525D827FB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09600" y="304800"/>
            <a:ext cx="7772400" cy="457200"/>
          </a:xfrm>
        </p:spPr>
        <p:txBody>
          <a:bodyPr/>
          <a:lstStyle/>
          <a:p>
            <a:pPr algn="l"/>
            <a:r>
              <a:rPr lang="en-US" sz="3200" b="1" dirty="0" err="1" smtClean="0"/>
              <a:t>Soal</a:t>
            </a:r>
            <a:r>
              <a:rPr lang="en-US" sz="3200" b="1" dirty="0" smtClean="0"/>
              <a:t> </a:t>
            </a:r>
            <a:r>
              <a:rPr lang="id-ID" sz="3200" b="1" dirty="0" smtClean="0"/>
              <a:t>11</a:t>
            </a:r>
            <a:endParaRPr lang="en-US" sz="3200" b="1" dirty="0" smtClean="0"/>
          </a:p>
        </p:txBody>
      </p:sp>
      <p:sp>
        <p:nvSpPr>
          <p:cNvPr id="3" name="Content Placeholder 2"/>
          <p:cNvSpPr>
            <a:spLocks noGrp="1"/>
          </p:cNvSpPr>
          <p:nvPr>
            <p:ph idx="1"/>
          </p:nvPr>
        </p:nvSpPr>
        <p:spPr>
          <a:xfrm>
            <a:off x="609600" y="1066800"/>
            <a:ext cx="7772400" cy="4114800"/>
          </a:xfrm>
        </p:spPr>
        <p:txBody>
          <a:bodyPr/>
          <a:lstStyle/>
          <a:p>
            <a:pPr marL="47625" indent="-47625" algn="just">
              <a:buFontTx/>
              <a:buNone/>
              <a:defRPr/>
            </a:pPr>
            <a:r>
              <a:rPr lang="id-ID" sz="2200" dirty="0" smtClean="0"/>
              <a:t>Sebuah penelitian telah dilakukan untuk membandingkan hasil belajar Matematika di kelas I SMP untuk siswa putra dan putri. Untuk keperluan tersebut telah dipilih secara acak 40 siswa putra dan 35 siswa putri kelas I SMP dengan kemampuan awal relatif sama. Kedua kelas mendapatkan materi pelajaran Matematika dari guru yang sama dan dengan metode yang sama. Hasil ujian (terhadap soal yang sama dan dalam waktu yang sama) dari siswa-siswi tersebut adalah sebagai berikut :</a:t>
            </a:r>
            <a:endParaRPr lang="en-US" sz="2200" dirty="0" smtClean="0"/>
          </a:p>
          <a:p>
            <a:pPr algn="just">
              <a:buFontTx/>
              <a:buNone/>
              <a:defRPr/>
            </a:pPr>
            <a:endParaRPr lang="en-US" sz="2200" dirty="0"/>
          </a:p>
        </p:txBody>
      </p:sp>
      <p:sp>
        <p:nvSpPr>
          <p:cNvPr id="26628" name="Slide Number Placeholder 3"/>
          <p:cNvSpPr>
            <a:spLocks noGrp="1"/>
          </p:cNvSpPr>
          <p:nvPr>
            <p:ph type="sldNum" sz="quarter" idx="12"/>
          </p:nvPr>
        </p:nvSpPr>
        <p:spPr>
          <a:noFill/>
        </p:spPr>
        <p:txBody>
          <a:bodyPr/>
          <a:lstStyle/>
          <a:p>
            <a:fld id="{5857A425-B5FC-4D48-B8B0-E0CE9B8DE003}" type="slidenum">
              <a:rPr lang="en-US" smtClean="0"/>
              <a:pPr/>
              <a:t>20</a:t>
            </a:fld>
            <a:endParaRPr lang="en-US" smtClean="0"/>
          </a:p>
        </p:txBody>
      </p:sp>
      <p:graphicFrame>
        <p:nvGraphicFramePr>
          <p:cNvPr id="5" name="Table 4"/>
          <p:cNvGraphicFramePr>
            <a:graphicFrameLocks noGrp="1"/>
          </p:cNvGraphicFramePr>
          <p:nvPr/>
        </p:nvGraphicFramePr>
        <p:xfrm>
          <a:off x="315913" y="3833813"/>
          <a:ext cx="8604377" cy="1156716"/>
        </p:xfrm>
        <a:graphic>
          <a:graphicData uri="http://schemas.openxmlformats.org/drawingml/2006/table">
            <a:tbl>
              <a:tblPr/>
              <a:tblGrid>
                <a:gridCol w="2703005"/>
                <a:gridCol w="609600"/>
                <a:gridCol w="609600"/>
                <a:gridCol w="609600"/>
                <a:gridCol w="609600"/>
                <a:gridCol w="609600"/>
                <a:gridCol w="609600"/>
                <a:gridCol w="609600"/>
                <a:gridCol w="609600"/>
                <a:gridCol w="1024572"/>
              </a:tblGrid>
              <a:tr h="0">
                <a:tc>
                  <a:txBody>
                    <a:bodyPr/>
                    <a:lstStyle/>
                    <a:p>
                      <a:pPr algn="just">
                        <a:lnSpc>
                          <a:spcPct val="115000"/>
                        </a:lnSpc>
                        <a:spcAft>
                          <a:spcPts val="0"/>
                        </a:spcAft>
                        <a:tabLst>
                          <a:tab pos="1381125" algn="l"/>
                        </a:tabLst>
                      </a:pPr>
                      <a:r>
                        <a:rPr lang="id-ID" sz="2200" b="1" dirty="0">
                          <a:latin typeface="Calibri"/>
                          <a:ea typeface="Calibri"/>
                          <a:cs typeface="Calibri"/>
                        </a:rPr>
                        <a:t>Nilai</a:t>
                      </a:r>
                      <a:endParaRPr lang="en-US"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3</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4</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5</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6</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7</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8</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9</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10</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tabLst>
                          <a:tab pos="1381125" algn="l"/>
                        </a:tabLst>
                      </a:pPr>
                      <a:r>
                        <a:rPr lang="id-ID" sz="2200" b="1">
                          <a:latin typeface="Calibri"/>
                          <a:ea typeface="Calibri"/>
                          <a:cs typeface="Calibri"/>
                        </a:rPr>
                        <a:t>Jumlah</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a:txBody>
                    <a:bodyPr/>
                    <a:lstStyle/>
                    <a:p>
                      <a:pPr algn="just">
                        <a:lnSpc>
                          <a:spcPct val="115000"/>
                        </a:lnSpc>
                        <a:spcAft>
                          <a:spcPts val="0"/>
                        </a:spcAft>
                        <a:tabLst>
                          <a:tab pos="1381125" algn="l"/>
                        </a:tabLst>
                      </a:pPr>
                      <a:r>
                        <a:rPr lang="id-ID" sz="2200" b="1">
                          <a:latin typeface="Calibri"/>
                          <a:ea typeface="Calibri"/>
                          <a:cs typeface="Calibri"/>
                        </a:rPr>
                        <a:t>Frekuensi siswa putra</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1</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5</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14</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10</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3</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3</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3</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1</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tabLst>
                          <a:tab pos="1381125" algn="l"/>
                        </a:tabLst>
                      </a:pPr>
                      <a:r>
                        <a:rPr lang="id-ID" sz="2200" b="1">
                          <a:latin typeface="Calibri"/>
                          <a:ea typeface="Calibri"/>
                          <a:cs typeface="Calibri"/>
                        </a:rPr>
                        <a:t>40</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a:txBody>
                    <a:bodyPr/>
                    <a:lstStyle/>
                    <a:p>
                      <a:pPr algn="just">
                        <a:lnSpc>
                          <a:spcPct val="115000"/>
                        </a:lnSpc>
                        <a:spcAft>
                          <a:spcPts val="0"/>
                        </a:spcAft>
                        <a:tabLst>
                          <a:tab pos="1381125" algn="l"/>
                        </a:tabLst>
                      </a:pPr>
                      <a:r>
                        <a:rPr lang="id-ID" sz="2200" b="1">
                          <a:latin typeface="Calibri"/>
                          <a:ea typeface="Calibri"/>
                          <a:cs typeface="Calibri"/>
                        </a:rPr>
                        <a:t>Frekuensi siswa putri </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1</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5</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3</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dirty="0">
                          <a:latin typeface="Calibri"/>
                          <a:ea typeface="Calibri"/>
                          <a:cs typeface="Calibri"/>
                        </a:rPr>
                        <a:t>3</a:t>
                      </a:r>
                      <a:endParaRPr lang="en-US"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3</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10</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5</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15000"/>
                        </a:lnSpc>
                        <a:spcAft>
                          <a:spcPts val="0"/>
                        </a:spcAft>
                        <a:tabLst>
                          <a:tab pos="1381125" algn="l"/>
                        </a:tabLst>
                      </a:pPr>
                      <a:r>
                        <a:rPr lang="id-ID" sz="2200">
                          <a:latin typeface="Calibri"/>
                          <a:ea typeface="Calibri"/>
                          <a:cs typeface="Calibri"/>
                        </a:rPr>
                        <a:t>5</a:t>
                      </a:r>
                      <a:endParaRPr lang="en-US"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tabLst>
                          <a:tab pos="1381125" algn="l"/>
                        </a:tabLst>
                      </a:pPr>
                      <a:r>
                        <a:rPr lang="id-ID" sz="2200" b="1" dirty="0">
                          <a:latin typeface="Calibri"/>
                          <a:ea typeface="Calibri"/>
                          <a:cs typeface="Calibri"/>
                        </a:rPr>
                        <a:t>35</a:t>
                      </a:r>
                      <a:endParaRPr lang="en-US"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48129" name="Rectangle 1"/>
          <p:cNvSpPr>
            <a:spLocks noChangeArrowheads="1"/>
          </p:cNvSpPr>
          <p:nvPr/>
        </p:nvSpPr>
        <p:spPr bwMode="auto">
          <a:xfrm>
            <a:off x="838200" y="4730750"/>
            <a:ext cx="7772400" cy="2308225"/>
          </a:xfrm>
          <a:prstGeom prst="rect">
            <a:avLst/>
          </a:prstGeom>
          <a:noFill/>
          <a:ln w="9525">
            <a:noFill/>
            <a:miter lim="800000"/>
            <a:headEnd/>
            <a:tailEnd/>
          </a:ln>
          <a:effectLst/>
        </p:spPr>
        <p:txBody>
          <a:bodyPr anchor="ctr">
            <a:spAutoFit/>
          </a:bodyPr>
          <a:lstStyle/>
          <a:p>
            <a:pPr algn="just" eaLnBrk="0" hangingPunct="0">
              <a:defRPr/>
            </a:pPr>
            <a:endParaRPr lang="en-US" dirty="0">
              <a:latin typeface="+mj-lt"/>
              <a:ea typeface="Calibri" pitchFamily="34" charset="0"/>
              <a:cs typeface="Calibri" pitchFamily="34" charset="0"/>
            </a:endParaRPr>
          </a:p>
          <a:p>
            <a:pPr algn="just" eaLnBrk="0" hangingPunct="0">
              <a:defRPr/>
            </a:pPr>
            <a:r>
              <a:rPr lang="id-ID" dirty="0">
                <a:latin typeface="+mj-lt"/>
                <a:ea typeface="Calibri" pitchFamily="34" charset="0"/>
                <a:cs typeface="Calibri" pitchFamily="34" charset="0"/>
              </a:rPr>
              <a:t>Apakah dapat disimpulkan bahwa rata-rata prestasi siswa putri lebih baik dari rata-rata prestasi siswa putra? Gunakan taraf nyata 0,025</a:t>
            </a:r>
            <a:r>
              <a:rPr lang="en-US" dirty="0">
                <a:latin typeface="+mj-lt"/>
                <a:ea typeface="Calibri" pitchFamily="34" charset="0"/>
                <a:cs typeface="Calibri" pitchFamily="34" charset="0"/>
              </a:rPr>
              <a:t>. </a:t>
            </a:r>
            <a:r>
              <a:rPr lang="en-US" dirty="0" err="1">
                <a:latin typeface="+mj-lt"/>
                <a:ea typeface="Calibri" pitchFamily="34" charset="0"/>
                <a:cs typeface="Calibri" pitchFamily="34" charset="0"/>
              </a:rPr>
              <a:t>Asumsikan</a:t>
            </a:r>
            <a:r>
              <a:rPr lang="en-US" dirty="0">
                <a:latin typeface="+mj-lt"/>
                <a:ea typeface="Calibri" pitchFamily="34" charset="0"/>
                <a:cs typeface="Calibri" pitchFamily="34" charset="0"/>
              </a:rPr>
              <a:t> </a:t>
            </a:r>
            <a:r>
              <a:rPr lang="en-US" dirty="0" err="1">
                <a:latin typeface="+mj-lt"/>
                <a:ea typeface="Calibri" pitchFamily="34" charset="0"/>
                <a:cs typeface="Calibri" pitchFamily="34" charset="0"/>
              </a:rPr>
              <a:t>bahwa</a:t>
            </a:r>
            <a:r>
              <a:rPr lang="en-US" dirty="0">
                <a:latin typeface="+mj-lt"/>
                <a:ea typeface="Calibri" pitchFamily="34" charset="0"/>
                <a:cs typeface="Calibri" pitchFamily="34" charset="0"/>
              </a:rPr>
              <a:t>  </a:t>
            </a:r>
            <a:r>
              <a:rPr lang="en-US" dirty="0" err="1">
                <a:latin typeface="+mj-lt"/>
                <a:ea typeface="Calibri" pitchFamily="34" charset="0"/>
                <a:cs typeface="Calibri" pitchFamily="34" charset="0"/>
              </a:rPr>
              <a:t>kedua</a:t>
            </a:r>
            <a:r>
              <a:rPr lang="en-US" dirty="0">
                <a:latin typeface="+mj-lt"/>
                <a:ea typeface="Calibri" pitchFamily="34" charset="0"/>
                <a:cs typeface="Calibri" pitchFamily="34" charset="0"/>
              </a:rPr>
              <a:t> </a:t>
            </a:r>
            <a:r>
              <a:rPr lang="en-US" dirty="0" err="1">
                <a:latin typeface="+mj-lt"/>
                <a:ea typeface="Calibri" pitchFamily="34" charset="0"/>
                <a:cs typeface="Calibri" pitchFamily="34" charset="0"/>
              </a:rPr>
              <a:t>populasi</a:t>
            </a:r>
            <a:r>
              <a:rPr lang="en-US" dirty="0">
                <a:latin typeface="+mj-lt"/>
                <a:ea typeface="Calibri" pitchFamily="34" charset="0"/>
                <a:cs typeface="Calibri" pitchFamily="34" charset="0"/>
              </a:rPr>
              <a:t> </a:t>
            </a:r>
            <a:r>
              <a:rPr lang="en-US" dirty="0" err="1">
                <a:latin typeface="+mj-lt"/>
                <a:ea typeface="Calibri" pitchFamily="34" charset="0"/>
                <a:cs typeface="Calibri" pitchFamily="34" charset="0"/>
              </a:rPr>
              <a:t>menyebar</a:t>
            </a:r>
            <a:r>
              <a:rPr lang="en-US" dirty="0">
                <a:latin typeface="+mj-lt"/>
                <a:ea typeface="Calibri" pitchFamily="34" charset="0"/>
                <a:cs typeface="Calibri" pitchFamily="34" charset="0"/>
              </a:rPr>
              <a:t> </a:t>
            </a:r>
            <a:r>
              <a:rPr lang="en-US" dirty="0" err="1">
                <a:latin typeface="+mj-lt"/>
                <a:ea typeface="Calibri" pitchFamily="34" charset="0"/>
                <a:cs typeface="Calibri" pitchFamily="34" charset="0"/>
              </a:rPr>
              <a:t>menghampiri</a:t>
            </a:r>
            <a:r>
              <a:rPr lang="en-US" dirty="0">
                <a:latin typeface="+mj-lt"/>
                <a:ea typeface="Calibri" pitchFamily="34" charset="0"/>
                <a:cs typeface="Calibri" pitchFamily="34" charset="0"/>
              </a:rPr>
              <a:t> normal.</a:t>
            </a:r>
            <a:endParaRPr lang="en-US" dirty="0">
              <a:latin typeface="+mj-lt"/>
            </a:endParaRPr>
          </a:p>
          <a:p>
            <a:pPr algn="just" eaLnBrk="0" hangingPunct="0">
              <a:defRPr/>
            </a:pPr>
            <a:endParaRPr lang="en-US" dirty="0">
              <a:latin typeface="+mj-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68325" y="93663"/>
            <a:ext cx="7772400" cy="457200"/>
          </a:xfrm>
        </p:spPr>
        <p:txBody>
          <a:bodyPr/>
          <a:lstStyle/>
          <a:p>
            <a:pPr algn="l"/>
            <a:r>
              <a:rPr lang="en-US" sz="3200" b="1" dirty="0" err="1" smtClean="0"/>
              <a:t>Soal</a:t>
            </a:r>
            <a:r>
              <a:rPr lang="en-US" sz="3200" b="1" dirty="0" smtClean="0"/>
              <a:t> </a:t>
            </a:r>
            <a:r>
              <a:rPr lang="id-ID" sz="3200" b="1" dirty="0" smtClean="0"/>
              <a:t>12</a:t>
            </a:r>
            <a:endParaRPr lang="en-US" sz="3200" b="1" dirty="0" smtClean="0"/>
          </a:p>
        </p:txBody>
      </p:sp>
      <p:sp>
        <p:nvSpPr>
          <p:cNvPr id="27651" name="Content Placeholder 2"/>
          <p:cNvSpPr>
            <a:spLocks noGrp="1"/>
          </p:cNvSpPr>
          <p:nvPr>
            <p:ph idx="1"/>
          </p:nvPr>
        </p:nvSpPr>
        <p:spPr>
          <a:xfrm>
            <a:off x="533400" y="609600"/>
            <a:ext cx="8229600" cy="4114800"/>
          </a:xfrm>
        </p:spPr>
        <p:txBody>
          <a:bodyPr/>
          <a:lstStyle/>
          <a:p>
            <a:pPr marL="0" indent="0" algn="just">
              <a:buFontTx/>
              <a:buNone/>
            </a:pPr>
            <a:r>
              <a:rPr lang="en-US" sz="2400" smtClean="0"/>
              <a:t>Sebuah laporan menyebutkan bahwa rata-rata gaji bulanan direktur bank di Jakarta lebih tinggi </a:t>
            </a:r>
            <a:r>
              <a:rPr lang="it-IT" sz="2400" smtClean="0"/>
              <a:t>dari pada di Bandung. Untuk menyelidiki </a:t>
            </a:r>
            <a:r>
              <a:rPr lang="en-US" sz="2400" smtClean="0"/>
              <a:t>kebenaran hal ini, seorang peneliti mengumpulkan data yang diambil secara acak </a:t>
            </a:r>
            <a:r>
              <a:rPr lang="it-IT" sz="2400" smtClean="0"/>
              <a:t>di Jakarta dan di Bandung, sebagaimana </a:t>
            </a:r>
            <a:r>
              <a:rPr lang="pt-BR" sz="2400" smtClean="0"/>
              <a:t>tercantum dalam data berikut (dalam juta </a:t>
            </a:r>
            <a:r>
              <a:rPr lang="en-US" sz="2400" smtClean="0"/>
              <a:t>rupiah). Dengan menggunakan taraf nyata </a:t>
            </a:r>
            <a:r>
              <a:rPr lang="el-GR" sz="2400" smtClean="0"/>
              <a:t>α = 5%, </a:t>
            </a:r>
            <a:r>
              <a:rPr lang="en-US" sz="2400" smtClean="0"/>
              <a:t>kesimpulan apa yang dapat ditarik mengenai laporan tersebut di atas.</a:t>
            </a:r>
          </a:p>
        </p:txBody>
      </p:sp>
      <p:sp>
        <p:nvSpPr>
          <p:cNvPr id="27652" name="Slide Number Placeholder 3"/>
          <p:cNvSpPr>
            <a:spLocks noGrp="1"/>
          </p:cNvSpPr>
          <p:nvPr>
            <p:ph type="sldNum" sz="quarter" idx="12"/>
          </p:nvPr>
        </p:nvSpPr>
        <p:spPr>
          <a:noFill/>
        </p:spPr>
        <p:txBody>
          <a:bodyPr/>
          <a:lstStyle/>
          <a:p>
            <a:fld id="{4D5B9F0F-85CD-4B2A-AEEB-9F990A70B884}" type="slidenum">
              <a:rPr lang="en-US" smtClean="0"/>
              <a:pPr/>
              <a:t>21</a:t>
            </a:fld>
            <a:endParaRPr lang="en-US" smtClean="0"/>
          </a:p>
        </p:txBody>
      </p:sp>
      <p:graphicFrame>
        <p:nvGraphicFramePr>
          <p:cNvPr id="6" name="Table 5"/>
          <p:cNvGraphicFramePr>
            <a:graphicFrameLocks noGrp="1"/>
          </p:cNvGraphicFramePr>
          <p:nvPr/>
        </p:nvGraphicFramePr>
        <p:xfrm>
          <a:off x="685800" y="3429000"/>
          <a:ext cx="7391400" cy="2377440"/>
        </p:xfrm>
        <a:graphic>
          <a:graphicData uri="http://schemas.openxmlformats.org/drawingml/2006/table">
            <a:tbl>
              <a:tblPr firstRow="1" bandRow="1">
                <a:tableStyleId>{22838BEF-8BB2-4498-84A7-C5851F593DF1}</a:tableStyleId>
              </a:tblPr>
              <a:tblGrid>
                <a:gridCol w="3657600"/>
                <a:gridCol w="3733800"/>
              </a:tblGrid>
              <a:tr h="370840">
                <a:tc>
                  <a:txBody>
                    <a:bodyPr/>
                    <a:lstStyle/>
                    <a:p>
                      <a:r>
                        <a:rPr lang="en-US" sz="2400" dirty="0" smtClean="0"/>
                        <a:t>Jakarta</a:t>
                      </a:r>
                      <a:endParaRPr lang="en-US" sz="2400" dirty="0"/>
                    </a:p>
                  </a:txBody>
                  <a:tcPr/>
                </a:tc>
                <a:tc>
                  <a:txBody>
                    <a:bodyPr/>
                    <a:lstStyle/>
                    <a:p>
                      <a:r>
                        <a:rPr lang="en-US" sz="2400" dirty="0" smtClean="0"/>
                        <a:t>Bandung</a:t>
                      </a:r>
                      <a:endParaRPr lang="en-US" sz="2400" dirty="0"/>
                    </a:p>
                  </a:txBody>
                  <a:tcPr/>
                </a:tc>
              </a:tr>
              <a:tr h="370840">
                <a:tc>
                  <a:txBody>
                    <a:bodyPr/>
                    <a:lstStyle/>
                    <a:p>
                      <a:r>
                        <a:rPr lang="en-US" sz="2400" dirty="0" smtClean="0"/>
                        <a:t>5,6;</a:t>
                      </a:r>
                      <a:r>
                        <a:rPr lang="en-US" sz="2400" baseline="0" dirty="0" smtClean="0"/>
                        <a:t> 7,1; 6,8; 10,2; 12,5; 13,5; 6,8; 5,8; 9,9; 10,2; 15,6; 7,7; 9,8; 6,8; 5,8; 6,8; 8,9; 9,4; 10,5; 12,6</a:t>
                      </a:r>
                      <a:endParaRPr lang="en-US" sz="2400" dirty="0" smtClean="0"/>
                    </a:p>
                  </a:txBody>
                  <a:tcPr/>
                </a:tc>
                <a:tc>
                  <a:txBody>
                    <a:bodyPr/>
                    <a:lstStyle/>
                    <a:p>
                      <a:r>
                        <a:rPr lang="en-US" sz="2400" dirty="0" smtClean="0"/>
                        <a:t>8,1;</a:t>
                      </a:r>
                      <a:r>
                        <a:rPr lang="en-US" sz="2400" baseline="0" dirty="0" smtClean="0"/>
                        <a:t> 7,9; 5,4; 4,5; 5,6; 6,8; 9,2; 8,1; 7,2; 4,5; 5,2; 6,8; 6,7; 5,7; 5,8; 5,8; 10,3; 4,5; 5,8; 10,2; 9,8; 5,8; 5,5; 5,6; 7,2</a:t>
                      </a:r>
                      <a:endParaRPr lang="en-US" sz="2400"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85800" y="304800"/>
            <a:ext cx="7772400" cy="304800"/>
          </a:xfrm>
        </p:spPr>
        <p:txBody>
          <a:bodyPr/>
          <a:lstStyle/>
          <a:p>
            <a:pPr algn="l"/>
            <a:r>
              <a:rPr lang="en-US" sz="3200" b="1" dirty="0" err="1" smtClean="0"/>
              <a:t>Soal</a:t>
            </a:r>
            <a:r>
              <a:rPr lang="en-US" sz="3200" b="1" dirty="0" smtClean="0"/>
              <a:t> </a:t>
            </a:r>
            <a:r>
              <a:rPr lang="id-ID" sz="3200" b="1" dirty="0" smtClean="0"/>
              <a:t>13</a:t>
            </a:r>
            <a:endParaRPr lang="en-US" sz="3200" b="1" dirty="0" smtClean="0"/>
          </a:p>
        </p:txBody>
      </p:sp>
      <p:sp>
        <p:nvSpPr>
          <p:cNvPr id="28675" name="Content Placeholder 2"/>
          <p:cNvSpPr>
            <a:spLocks noGrp="1"/>
          </p:cNvSpPr>
          <p:nvPr>
            <p:ph idx="1"/>
          </p:nvPr>
        </p:nvSpPr>
        <p:spPr>
          <a:xfrm>
            <a:off x="304800" y="762000"/>
            <a:ext cx="8534400" cy="5334000"/>
          </a:xfrm>
        </p:spPr>
        <p:txBody>
          <a:bodyPr/>
          <a:lstStyle/>
          <a:p>
            <a:pPr marL="0" indent="0" algn="just">
              <a:buFontTx/>
              <a:buNone/>
            </a:pPr>
            <a:r>
              <a:rPr lang="en-US" sz="2400" smtClean="0"/>
              <a:t>Sebuah lembaga kursus Bahasa Inggris mengklaim bahwa apabila seseorang mengikuti kursus selama 2 </a:t>
            </a:r>
            <a:r>
              <a:rPr lang="sv-SE" sz="2400" smtClean="0"/>
              <a:t>bulan di lembaga tersebut, maka nilai TOEFL orang </a:t>
            </a:r>
            <a:r>
              <a:rPr lang="en-US" sz="2400" smtClean="0"/>
              <a:t>tersebut akan meningkat sedikitnya 30. Untuk menguji klaim tersebut, 11 orang diukur nilai TOEFL mereka </a:t>
            </a:r>
            <a:r>
              <a:rPr lang="sv-SE" sz="2400" smtClean="0"/>
              <a:t>sebelum dan sesudah mengikuti kursus Bahasa Inggris </a:t>
            </a:r>
            <a:r>
              <a:rPr lang="it-IT" sz="2400" smtClean="0"/>
              <a:t>di lembaga tersebut. Data terlampir. Dengan </a:t>
            </a:r>
            <a:r>
              <a:rPr lang="en-US" sz="2400" smtClean="0"/>
              <a:t>menggunakan </a:t>
            </a:r>
            <a:r>
              <a:rPr lang="el-GR" sz="2400" smtClean="0"/>
              <a:t>α = 10%, </a:t>
            </a:r>
            <a:r>
              <a:rPr lang="en-US" sz="2400" smtClean="0"/>
              <a:t>kesimpulan apakah yang dapat ditarik mengenai klaim lembaga tersebut? Asumsikan perbedaan nilai TOEFL sebelum dan sesudah kursus terdistribusi normal</a:t>
            </a:r>
          </a:p>
        </p:txBody>
      </p:sp>
      <p:sp>
        <p:nvSpPr>
          <p:cNvPr id="28676" name="Slide Number Placeholder 3"/>
          <p:cNvSpPr>
            <a:spLocks noGrp="1"/>
          </p:cNvSpPr>
          <p:nvPr>
            <p:ph type="sldNum" sz="quarter" idx="12"/>
          </p:nvPr>
        </p:nvSpPr>
        <p:spPr>
          <a:noFill/>
        </p:spPr>
        <p:txBody>
          <a:bodyPr/>
          <a:lstStyle/>
          <a:p>
            <a:fld id="{813D2621-F111-4918-9482-E3D401D381DB}" type="slidenum">
              <a:rPr lang="en-US" smtClean="0"/>
              <a:pPr/>
              <a:t>22</a:t>
            </a:fld>
            <a:endParaRPr lang="en-US" smtClean="0"/>
          </a:p>
        </p:txBody>
      </p:sp>
      <p:graphicFrame>
        <p:nvGraphicFramePr>
          <p:cNvPr id="6" name="Table 5"/>
          <p:cNvGraphicFramePr>
            <a:graphicFrameLocks noGrp="1"/>
          </p:cNvGraphicFramePr>
          <p:nvPr/>
        </p:nvGraphicFramePr>
        <p:xfrm>
          <a:off x="457200" y="4343400"/>
          <a:ext cx="8263890" cy="1112520"/>
        </p:xfrm>
        <a:graphic>
          <a:graphicData uri="http://schemas.openxmlformats.org/drawingml/2006/table">
            <a:tbl>
              <a:tblPr firstRow="1" bandRow="1">
                <a:tableStyleId>{22838BEF-8BB2-4498-84A7-C5851F593DF1}</a:tableStyleId>
              </a:tblPr>
              <a:tblGrid>
                <a:gridCol w="1268730"/>
                <a:gridCol w="582930"/>
                <a:gridCol w="582930"/>
                <a:gridCol w="582930"/>
                <a:gridCol w="582930"/>
                <a:gridCol w="582930"/>
                <a:gridCol w="582930"/>
                <a:gridCol w="582930"/>
                <a:gridCol w="582930"/>
                <a:gridCol w="582930"/>
                <a:gridCol w="582930"/>
                <a:gridCol w="582930"/>
                <a:gridCol w="582930"/>
              </a:tblGrid>
              <a:tr h="370840">
                <a:tc>
                  <a:txBody>
                    <a:bodyPr/>
                    <a:lstStyle/>
                    <a:p>
                      <a:r>
                        <a:rPr lang="en-US" dirty="0" err="1" smtClean="0"/>
                        <a:t>Karyawan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err="1" smtClean="0"/>
                        <a:t>Sebelum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503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435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370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525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378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440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522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533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err="1" smtClean="0"/>
                        <a:t>Sesudah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470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535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433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570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555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480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555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535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566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381000"/>
            <a:ext cx="7772400" cy="609600"/>
          </a:xfrm>
        </p:spPr>
        <p:txBody>
          <a:bodyPr/>
          <a:lstStyle/>
          <a:p>
            <a:pPr algn="l"/>
            <a:r>
              <a:rPr lang="en-US" sz="3200" b="1" dirty="0" err="1" smtClean="0"/>
              <a:t>Soal</a:t>
            </a:r>
            <a:r>
              <a:rPr lang="en-US" sz="3200" b="1" dirty="0" smtClean="0"/>
              <a:t> </a:t>
            </a:r>
            <a:r>
              <a:rPr lang="id-ID" sz="3200" b="1" dirty="0" smtClean="0"/>
              <a:t>14</a:t>
            </a:r>
            <a:endParaRPr lang="en-US" sz="3200" b="1" dirty="0" smtClean="0"/>
          </a:p>
        </p:txBody>
      </p:sp>
      <p:sp>
        <p:nvSpPr>
          <p:cNvPr id="3" name="Content Placeholder 2"/>
          <p:cNvSpPr>
            <a:spLocks noGrp="1"/>
          </p:cNvSpPr>
          <p:nvPr>
            <p:ph idx="1"/>
          </p:nvPr>
        </p:nvSpPr>
        <p:spPr>
          <a:xfrm>
            <a:off x="685800" y="1143000"/>
            <a:ext cx="7772400" cy="4114800"/>
          </a:xfrm>
        </p:spPr>
        <p:txBody>
          <a:bodyPr/>
          <a:lstStyle/>
          <a:p>
            <a:pPr marL="0" indent="0" algn="just">
              <a:buFontTx/>
              <a:buNone/>
              <a:defRPr/>
            </a:pPr>
            <a:r>
              <a:rPr lang="en-US" sz="2400" dirty="0" err="1" smtClean="0"/>
              <a:t>Berikut</a:t>
            </a:r>
            <a:r>
              <a:rPr lang="en-US" sz="2400" dirty="0" smtClean="0"/>
              <a:t> </a:t>
            </a:r>
            <a:r>
              <a:rPr lang="en-US" sz="2400" dirty="0" err="1" smtClean="0"/>
              <a:t>adalah</a:t>
            </a:r>
            <a:r>
              <a:rPr lang="en-US" sz="2400" dirty="0" smtClean="0"/>
              <a:t> data </a:t>
            </a:r>
            <a:r>
              <a:rPr lang="en-US" sz="2400" dirty="0" err="1" smtClean="0"/>
              <a:t>kerusakan</a:t>
            </a:r>
            <a:r>
              <a:rPr lang="en-US" sz="2400" dirty="0" smtClean="0"/>
              <a:t> </a:t>
            </a:r>
            <a:r>
              <a:rPr lang="en-US" sz="2400" dirty="0" err="1" smtClean="0"/>
              <a:t>produk</a:t>
            </a:r>
            <a:r>
              <a:rPr lang="en-US" sz="2400" dirty="0" smtClean="0"/>
              <a:t> yang </a:t>
            </a:r>
            <a:r>
              <a:rPr lang="en-US" sz="2400" dirty="0" err="1" smtClean="0"/>
              <a:t>dibuat</a:t>
            </a:r>
            <a:r>
              <a:rPr lang="en-US" sz="2400" dirty="0" smtClean="0"/>
              <a:t> </a:t>
            </a:r>
            <a:r>
              <a:rPr lang="en-US" sz="2400" dirty="0" err="1" smtClean="0"/>
              <a:t>oleh</a:t>
            </a:r>
            <a:r>
              <a:rPr lang="en-US" sz="2400" dirty="0" smtClean="0"/>
              <a:t> </a:t>
            </a:r>
            <a:r>
              <a:rPr lang="en-US" sz="2400" dirty="0" err="1" smtClean="0"/>
              <a:t>karyawan</a:t>
            </a:r>
            <a:r>
              <a:rPr lang="en-US" sz="2400" dirty="0" smtClean="0"/>
              <a:t> shift </a:t>
            </a:r>
            <a:r>
              <a:rPr lang="en-US" sz="2400" dirty="0" err="1" smtClean="0"/>
              <a:t>malam</a:t>
            </a:r>
            <a:r>
              <a:rPr lang="en-US" sz="2400" dirty="0" smtClean="0"/>
              <a:t> </a:t>
            </a:r>
            <a:r>
              <a:rPr lang="en-US" sz="2400" dirty="0" err="1" smtClean="0"/>
              <a:t>dan</a:t>
            </a:r>
            <a:r>
              <a:rPr lang="en-US" sz="2400" dirty="0" smtClean="0"/>
              <a:t> </a:t>
            </a:r>
            <a:r>
              <a:rPr lang="en-US" sz="2400" dirty="0" err="1" smtClean="0"/>
              <a:t>siang</a:t>
            </a:r>
            <a:r>
              <a:rPr lang="en-US" sz="2400" dirty="0" smtClean="0"/>
              <a:t>.</a:t>
            </a:r>
          </a:p>
          <a:p>
            <a:pPr marL="0" indent="0" algn="just">
              <a:buFontTx/>
              <a:buNone/>
              <a:defRPr/>
            </a:pPr>
            <a:endParaRPr lang="en-US" sz="2400" dirty="0" smtClean="0"/>
          </a:p>
          <a:p>
            <a:pPr marL="0" indent="0" algn="just">
              <a:buFontTx/>
              <a:buNone/>
              <a:defRPr/>
            </a:pPr>
            <a:endParaRPr lang="en-US" sz="2400" dirty="0" smtClean="0"/>
          </a:p>
          <a:p>
            <a:pPr marL="0" indent="0" algn="just">
              <a:buFontTx/>
              <a:buNone/>
              <a:defRPr/>
            </a:pPr>
            <a:endParaRPr lang="en-US" sz="2400" dirty="0" smtClean="0"/>
          </a:p>
          <a:p>
            <a:pPr marL="0" indent="0" algn="just">
              <a:buFontTx/>
              <a:buNone/>
              <a:defRPr/>
            </a:pPr>
            <a:endParaRPr lang="en-US" sz="2400" dirty="0" smtClean="0"/>
          </a:p>
          <a:p>
            <a:pPr marL="0" indent="0" algn="just">
              <a:buFontTx/>
              <a:buNone/>
              <a:defRPr/>
            </a:pPr>
            <a:endParaRPr lang="en-US" sz="2400" dirty="0" smtClean="0"/>
          </a:p>
          <a:p>
            <a:pPr marL="0" indent="0" algn="just">
              <a:buFontTx/>
              <a:buNone/>
              <a:defRPr/>
            </a:pPr>
            <a:endParaRPr lang="en-US" sz="2400" dirty="0" smtClean="0"/>
          </a:p>
          <a:p>
            <a:pPr marL="0" indent="0" algn="just">
              <a:buFontTx/>
              <a:buNone/>
              <a:defRPr/>
            </a:pPr>
            <a:endParaRPr lang="en-US" sz="2400" dirty="0" smtClean="0"/>
          </a:p>
          <a:p>
            <a:pPr marL="0" indent="0" algn="just">
              <a:buFontTx/>
              <a:buNone/>
              <a:defRPr/>
            </a:pPr>
            <a:r>
              <a:rPr lang="en-US" sz="2400" dirty="0" err="1" smtClean="0"/>
              <a:t>Apakah</a:t>
            </a:r>
            <a:r>
              <a:rPr lang="en-US" sz="2400" dirty="0" smtClean="0"/>
              <a:t> </a:t>
            </a:r>
            <a:r>
              <a:rPr lang="en-US" sz="2400" dirty="0" err="1" smtClean="0"/>
              <a:t>dapat</a:t>
            </a:r>
            <a:r>
              <a:rPr lang="en-US" sz="2400" dirty="0" smtClean="0"/>
              <a:t> </a:t>
            </a:r>
            <a:r>
              <a:rPr lang="en-US" sz="2400" dirty="0" err="1" smtClean="0"/>
              <a:t>disimpulkan</a:t>
            </a:r>
            <a:r>
              <a:rPr lang="en-US" sz="2400" dirty="0" smtClean="0"/>
              <a:t> </a:t>
            </a:r>
            <a:r>
              <a:rPr lang="en-US" sz="2400" dirty="0" err="1" smtClean="0"/>
              <a:t>perbedaan</a:t>
            </a:r>
            <a:r>
              <a:rPr lang="en-US" sz="2400" dirty="0" smtClean="0"/>
              <a:t> rata-rata </a:t>
            </a:r>
            <a:r>
              <a:rPr lang="en-US" sz="2400" dirty="0" err="1" smtClean="0"/>
              <a:t>kerusakan</a:t>
            </a:r>
            <a:r>
              <a:rPr lang="en-US" sz="2400" dirty="0" smtClean="0"/>
              <a:t> </a:t>
            </a:r>
            <a:r>
              <a:rPr lang="en-US" sz="2400" dirty="0" err="1" smtClean="0"/>
              <a:t>kurang</a:t>
            </a:r>
            <a:r>
              <a:rPr lang="en-US" sz="2400" dirty="0" smtClean="0"/>
              <a:t> </a:t>
            </a:r>
            <a:r>
              <a:rPr lang="en-US" sz="2400" dirty="0" err="1" smtClean="0"/>
              <a:t>dari</a:t>
            </a:r>
            <a:r>
              <a:rPr lang="en-US" sz="2400" dirty="0" smtClean="0"/>
              <a:t> 10. </a:t>
            </a:r>
            <a:r>
              <a:rPr lang="en-US" sz="2400" dirty="0" err="1" smtClean="0"/>
              <a:t>Gunakan</a:t>
            </a:r>
            <a:r>
              <a:rPr lang="en-US" sz="2400" dirty="0" smtClean="0"/>
              <a:t> </a:t>
            </a:r>
            <a:r>
              <a:rPr lang="en-US" sz="2400" dirty="0" err="1" smtClean="0"/>
              <a:t>taraf</a:t>
            </a:r>
            <a:r>
              <a:rPr lang="en-US" sz="2400" dirty="0" smtClean="0"/>
              <a:t> </a:t>
            </a:r>
            <a:r>
              <a:rPr lang="en-US" sz="2400" dirty="0" err="1" smtClean="0"/>
              <a:t>nyata</a:t>
            </a:r>
            <a:r>
              <a:rPr lang="en-US" sz="2400" dirty="0" smtClean="0"/>
              <a:t> 0,05.</a:t>
            </a:r>
          </a:p>
          <a:p>
            <a:pPr marL="0" indent="0" algn="just">
              <a:buFontTx/>
              <a:buNone/>
              <a:defRPr/>
            </a:pPr>
            <a:endParaRPr lang="en-US" sz="2400" dirty="0" smtClean="0"/>
          </a:p>
          <a:p>
            <a:pPr>
              <a:buFontTx/>
              <a:buNone/>
              <a:defRPr/>
            </a:pPr>
            <a:endParaRPr lang="en-US" sz="2400" dirty="0"/>
          </a:p>
        </p:txBody>
      </p:sp>
      <p:sp>
        <p:nvSpPr>
          <p:cNvPr id="29700" name="Slide Number Placeholder 3"/>
          <p:cNvSpPr>
            <a:spLocks noGrp="1"/>
          </p:cNvSpPr>
          <p:nvPr>
            <p:ph type="sldNum" sz="quarter" idx="12"/>
          </p:nvPr>
        </p:nvSpPr>
        <p:spPr>
          <a:noFill/>
        </p:spPr>
        <p:txBody>
          <a:bodyPr/>
          <a:lstStyle/>
          <a:p>
            <a:fld id="{C43B5B4A-E164-4CCD-8D0A-FB4320C93498}" type="slidenum">
              <a:rPr lang="en-US" smtClean="0"/>
              <a:pPr/>
              <a:t>23</a:t>
            </a:fld>
            <a:endParaRPr lang="en-US" smtClean="0"/>
          </a:p>
        </p:txBody>
      </p:sp>
      <p:graphicFrame>
        <p:nvGraphicFramePr>
          <p:cNvPr id="7" name="Table 6"/>
          <p:cNvGraphicFramePr>
            <a:graphicFrameLocks noGrp="1"/>
          </p:cNvGraphicFramePr>
          <p:nvPr/>
        </p:nvGraphicFramePr>
        <p:xfrm>
          <a:off x="762000" y="2362200"/>
          <a:ext cx="7531418" cy="2129790"/>
        </p:xfrm>
        <a:graphic>
          <a:graphicData uri="http://schemas.openxmlformats.org/drawingml/2006/table">
            <a:tbl>
              <a:tblPr/>
              <a:tblGrid>
                <a:gridCol w="3453448"/>
                <a:gridCol w="2143760"/>
                <a:gridCol w="1934210"/>
              </a:tblGrid>
              <a:tr h="447294">
                <a:tc>
                  <a:txBody>
                    <a:bodyPr/>
                    <a:lstStyle/>
                    <a:p>
                      <a:pPr marL="457200" algn="just">
                        <a:lnSpc>
                          <a:spcPct val="115000"/>
                        </a:lnSpc>
                        <a:spcAft>
                          <a:spcPts val="0"/>
                        </a:spcAft>
                      </a:pPr>
                      <a:endParaRPr lang="id-ID" sz="2400" dirty="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457200" algn="just">
                        <a:lnSpc>
                          <a:spcPct val="115000"/>
                        </a:lnSpc>
                        <a:spcAft>
                          <a:spcPts val="0"/>
                        </a:spcAft>
                      </a:pPr>
                      <a:r>
                        <a:rPr lang="en-US" sz="2400">
                          <a:latin typeface="+mj-lt"/>
                          <a:ea typeface="Calibri"/>
                          <a:cs typeface="Times New Roman"/>
                        </a:rPr>
                        <a:t>Shift malam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457200" algn="just">
                        <a:lnSpc>
                          <a:spcPct val="115000"/>
                        </a:lnSpc>
                        <a:spcAft>
                          <a:spcPts val="0"/>
                        </a:spcAft>
                      </a:pPr>
                      <a:r>
                        <a:rPr lang="en-US" sz="2400">
                          <a:latin typeface="+mj-lt"/>
                          <a:ea typeface="Calibri"/>
                          <a:cs typeface="Times New Roman"/>
                        </a:rPr>
                        <a:t>Shift siang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0">
                <a:tc>
                  <a:txBody>
                    <a:bodyPr/>
                    <a:lstStyle/>
                    <a:p>
                      <a:pPr marL="457200" algn="just">
                        <a:lnSpc>
                          <a:spcPct val="115000"/>
                        </a:lnSpc>
                        <a:spcAft>
                          <a:spcPts val="0"/>
                        </a:spcAft>
                      </a:pPr>
                      <a:r>
                        <a:rPr lang="en-US" sz="2400">
                          <a:latin typeface="+mj-lt"/>
                          <a:ea typeface="Calibri"/>
                          <a:cs typeface="Times New Roman"/>
                        </a:rPr>
                        <a:t>Rata-rata kerusakan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457200" algn="ctr">
                        <a:lnSpc>
                          <a:spcPct val="115000"/>
                        </a:lnSpc>
                        <a:spcAft>
                          <a:spcPts val="0"/>
                        </a:spcAft>
                      </a:pPr>
                      <a:r>
                        <a:rPr lang="en-US" sz="2400">
                          <a:latin typeface="+mj-lt"/>
                          <a:ea typeface="Calibri"/>
                          <a:cs typeface="Times New Roman"/>
                        </a:rPr>
                        <a:t>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457200" algn="ctr">
                        <a:lnSpc>
                          <a:spcPct val="115000"/>
                        </a:lnSpc>
                        <a:spcAft>
                          <a:spcPts val="0"/>
                        </a:spcAft>
                      </a:pPr>
                      <a:r>
                        <a:rPr lang="en-US" sz="2400">
                          <a:latin typeface="+mj-lt"/>
                          <a:ea typeface="Calibri"/>
                          <a:cs typeface="Times New Roman"/>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0">
                <a:tc>
                  <a:txBody>
                    <a:bodyPr/>
                    <a:lstStyle/>
                    <a:p>
                      <a:pPr marL="457200" algn="just">
                        <a:lnSpc>
                          <a:spcPct val="115000"/>
                        </a:lnSpc>
                        <a:spcAft>
                          <a:spcPts val="0"/>
                        </a:spcAft>
                      </a:pPr>
                      <a:r>
                        <a:rPr lang="en-US" sz="2400">
                          <a:latin typeface="+mj-lt"/>
                          <a:ea typeface="Calibri"/>
                          <a:cs typeface="Times New Roman"/>
                        </a:rPr>
                        <a:t>Ragam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457200" algn="ctr">
                        <a:lnSpc>
                          <a:spcPct val="115000"/>
                        </a:lnSpc>
                        <a:spcAft>
                          <a:spcPts val="0"/>
                        </a:spcAft>
                      </a:pPr>
                      <a:r>
                        <a:rPr lang="en-US" sz="2400">
                          <a:latin typeface="+mj-lt"/>
                          <a:ea typeface="Calibri"/>
                          <a:cs typeface="Times New Roman"/>
                        </a:rPr>
                        <a:t>3,9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457200" algn="ctr">
                        <a:lnSpc>
                          <a:spcPct val="115000"/>
                        </a:lnSpc>
                        <a:spcAft>
                          <a:spcPts val="0"/>
                        </a:spcAft>
                      </a:pPr>
                      <a:r>
                        <a:rPr lang="en-US" sz="2400">
                          <a:latin typeface="+mj-lt"/>
                          <a:ea typeface="Calibri"/>
                          <a:cs typeface="Times New Roman"/>
                        </a:rPr>
                        <a:t>0,72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0">
                <a:tc>
                  <a:txBody>
                    <a:bodyPr/>
                    <a:lstStyle/>
                    <a:p>
                      <a:pPr marL="457200" algn="just">
                        <a:lnSpc>
                          <a:spcPct val="115000"/>
                        </a:lnSpc>
                        <a:spcAft>
                          <a:spcPts val="0"/>
                        </a:spcAft>
                      </a:pPr>
                      <a:r>
                        <a:rPr lang="en-US" sz="2400" dirty="0" err="1">
                          <a:latin typeface="+mj-lt"/>
                          <a:ea typeface="Calibri"/>
                          <a:cs typeface="Times New Roman"/>
                        </a:rPr>
                        <a:t>Ukuran</a:t>
                      </a:r>
                      <a:r>
                        <a:rPr lang="en-US" sz="2400" dirty="0">
                          <a:latin typeface="+mj-lt"/>
                          <a:ea typeface="Calibri"/>
                          <a:cs typeface="Times New Roman"/>
                        </a:rPr>
                        <a:t> </a:t>
                      </a:r>
                      <a:r>
                        <a:rPr lang="en-US" sz="2400" dirty="0" err="1" smtClean="0">
                          <a:latin typeface="+mj-lt"/>
                          <a:ea typeface="Calibri"/>
                          <a:cs typeface="Times New Roman"/>
                        </a:rPr>
                        <a:t>sampel</a:t>
                      </a:r>
                      <a:endParaRPr lang="en-US" sz="2400" dirty="0" smtClean="0">
                        <a:latin typeface="+mj-lt"/>
                        <a:ea typeface="Calibri"/>
                        <a:cs typeface="Times New Roman"/>
                      </a:endParaRPr>
                    </a:p>
                    <a:p>
                      <a:pPr marL="457200" algn="just">
                        <a:lnSpc>
                          <a:spcPct val="115000"/>
                        </a:lnSpc>
                        <a:spcAft>
                          <a:spcPts val="0"/>
                        </a:spcAft>
                      </a:pPr>
                      <a:r>
                        <a:rPr lang="en-US" sz="2400" dirty="0" smtClean="0">
                          <a:latin typeface="+mj-lt"/>
                          <a:ea typeface="Calibri"/>
                          <a:cs typeface="Times New Roman"/>
                        </a:rPr>
                        <a:t>(</a:t>
                      </a:r>
                      <a:r>
                        <a:rPr lang="en-US" sz="2400" dirty="0" err="1" smtClean="0">
                          <a:latin typeface="+mj-lt"/>
                          <a:ea typeface="Calibri"/>
                          <a:cs typeface="Times New Roman"/>
                        </a:rPr>
                        <a:t>banyaknya</a:t>
                      </a:r>
                      <a:r>
                        <a:rPr lang="en-US" sz="2400" dirty="0" smtClean="0">
                          <a:latin typeface="+mj-lt"/>
                          <a:ea typeface="Calibri"/>
                          <a:cs typeface="Times New Roman"/>
                        </a:rPr>
                        <a:t> </a:t>
                      </a:r>
                      <a:r>
                        <a:rPr lang="en-US" sz="2400" dirty="0" err="1" smtClean="0">
                          <a:latin typeface="+mj-lt"/>
                          <a:ea typeface="Calibri"/>
                          <a:cs typeface="Times New Roman"/>
                        </a:rPr>
                        <a:t>karyawan</a:t>
                      </a:r>
                      <a:r>
                        <a:rPr lang="en-US" sz="2400" dirty="0" smtClean="0">
                          <a:latin typeface="+mj-lt"/>
                          <a:ea typeface="Calibri"/>
                          <a:cs typeface="Times New Roman"/>
                        </a:rPr>
                        <a:t>)</a:t>
                      </a:r>
                      <a:endParaRPr lang="en-US" sz="2400" dirty="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457200" algn="ctr">
                        <a:lnSpc>
                          <a:spcPct val="115000"/>
                        </a:lnSpc>
                        <a:spcAft>
                          <a:spcPts val="0"/>
                        </a:spcAft>
                      </a:pPr>
                      <a:r>
                        <a:rPr lang="en-US" sz="2400">
                          <a:latin typeface="+mj-lt"/>
                          <a:ea typeface="Calibri"/>
                          <a:cs typeface="Times New Roman"/>
                        </a:rPr>
                        <a:t>13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457200" algn="ctr">
                        <a:lnSpc>
                          <a:spcPct val="115000"/>
                        </a:lnSpc>
                        <a:spcAft>
                          <a:spcPts val="0"/>
                        </a:spcAft>
                      </a:pPr>
                      <a:r>
                        <a:rPr lang="en-US" sz="2400" dirty="0">
                          <a:latin typeface="+mj-lt"/>
                          <a:ea typeface="Calibri"/>
                          <a:cs typeface="Times New Roman"/>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b="1" dirty="0" err="1" smtClean="0">
                <a:effectLst>
                  <a:outerShdw blurRad="38100" dist="38100" dir="2700000" algn="tl">
                    <a:srgbClr val="000000">
                      <a:alpha val="43137"/>
                    </a:srgbClr>
                  </a:outerShdw>
                </a:effectLst>
              </a:rPr>
              <a:t>Pengujian</a:t>
            </a:r>
            <a:r>
              <a:rPr lang="en-US" sz="3200" b="1" dirty="0" smtClean="0">
                <a:effectLst>
                  <a:outerShdw blurRad="38100" dist="38100" dir="2700000" algn="tl">
                    <a:srgbClr val="000000">
                      <a:alpha val="43137"/>
                    </a:srgbClr>
                  </a:outerShdw>
                </a:effectLst>
              </a:rPr>
              <a:t> </a:t>
            </a:r>
            <a:r>
              <a:rPr lang="en-US" sz="3200" b="1" dirty="0" err="1" smtClean="0">
                <a:effectLst>
                  <a:outerShdw blurRad="38100" dist="38100" dir="2700000" algn="tl">
                    <a:srgbClr val="000000">
                      <a:alpha val="43137"/>
                    </a:srgbClr>
                  </a:outerShdw>
                </a:effectLst>
              </a:rPr>
              <a:t>Hipotesis</a:t>
            </a:r>
            <a:r>
              <a:rPr lang="en-US" sz="3200" b="1" dirty="0" smtClean="0">
                <a:effectLst>
                  <a:outerShdw blurRad="38100" dist="38100" dir="2700000" algn="tl">
                    <a:srgbClr val="000000">
                      <a:alpha val="43137"/>
                    </a:srgbClr>
                  </a:outerShdw>
                </a:effectLst>
              </a:rPr>
              <a:t> </a:t>
            </a:r>
            <a:r>
              <a:rPr lang="en-US" sz="3200" b="1" dirty="0" err="1" smtClean="0">
                <a:effectLst>
                  <a:outerShdw blurRad="38100" dist="38100" dir="2700000" algn="tl">
                    <a:srgbClr val="000000">
                      <a:alpha val="43137"/>
                    </a:srgbClr>
                  </a:outerShdw>
                </a:effectLst>
              </a:rPr>
              <a:t>bagi</a:t>
            </a:r>
            <a:r>
              <a:rPr lang="en-US" sz="3200" b="1" dirty="0" smtClean="0">
                <a:effectLst>
                  <a:outerShdw blurRad="38100" dist="38100" dir="2700000" algn="tl">
                    <a:srgbClr val="000000">
                      <a:alpha val="43137"/>
                    </a:srgbClr>
                  </a:outerShdw>
                </a:effectLst>
              </a:rPr>
              <a:t> </a:t>
            </a:r>
            <a:r>
              <a:rPr lang="en-US" sz="3200" b="1" dirty="0" err="1" smtClean="0">
                <a:effectLst>
                  <a:outerShdw blurRad="38100" dist="38100" dir="2700000" algn="tl">
                    <a:srgbClr val="000000">
                      <a:alpha val="43137"/>
                    </a:srgbClr>
                  </a:outerShdw>
                </a:effectLst>
              </a:rPr>
              <a:t>Proporsi</a:t>
            </a:r>
            <a:r>
              <a:rPr lang="en-US" sz="3200" b="1" dirty="0" smtClean="0">
                <a:effectLst>
                  <a:outerShdw blurRad="38100" dist="38100" dir="2700000" algn="tl">
                    <a:srgbClr val="000000">
                      <a:alpha val="43137"/>
                    </a:srgbClr>
                  </a:outerShdw>
                </a:effectLst>
              </a:rPr>
              <a:t> </a:t>
            </a:r>
            <a:r>
              <a:rPr lang="en-US" sz="3200" b="1" dirty="0" err="1" smtClean="0">
                <a:effectLst>
                  <a:outerShdw blurRad="38100" dist="38100" dir="2700000" algn="tl">
                    <a:srgbClr val="000000">
                      <a:alpha val="43137"/>
                    </a:srgbClr>
                  </a:outerShdw>
                </a:effectLst>
              </a:rPr>
              <a:t>Populasi</a:t>
            </a:r>
            <a:endParaRPr lang="en-US" sz="3200" b="1" dirty="0" smtClean="0">
              <a:effectLst>
                <a:outerShdw blurRad="38100" dist="38100" dir="2700000" algn="tl">
                  <a:srgbClr val="000000">
                    <a:alpha val="43137"/>
                  </a:srgbClr>
                </a:outerShdw>
              </a:effectLst>
            </a:endParaRPr>
          </a:p>
        </p:txBody>
      </p:sp>
      <p:graphicFrame>
        <p:nvGraphicFramePr>
          <p:cNvPr id="4" name="Content Placeholder 4"/>
          <p:cNvGraphicFramePr>
            <a:graphicFrameLocks noGrp="1"/>
          </p:cNvGraphicFramePr>
          <p:nvPr>
            <p:ph idx="1"/>
          </p:nvPr>
        </p:nvGraphicFramePr>
        <p:xfrm>
          <a:off x="304800" y="2209800"/>
          <a:ext cx="8635365" cy="3206496"/>
        </p:xfrm>
        <a:graphic>
          <a:graphicData uri="http://schemas.openxmlformats.org/drawingml/2006/table">
            <a:tbl>
              <a:tblPr firstRow="1" bandRow="1">
                <a:tableStyleId>{5C22544A-7EE6-4342-B048-85BDC9FD1C3A}</a:tableStyleId>
              </a:tblPr>
              <a:tblGrid>
                <a:gridCol w="1943100"/>
                <a:gridCol w="1485900"/>
                <a:gridCol w="2133600"/>
                <a:gridCol w="3072765"/>
              </a:tblGrid>
              <a:tr h="370840">
                <a:tc>
                  <a:txBody>
                    <a:bodyPr/>
                    <a:lstStyle/>
                    <a:p>
                      <a:pPr algn="ctr"/>
                      <a:r>
                        <a:rPr lang="en-US" sz="2400" dirty="0" err="1" smtClean="0"/>
                        <a:t>Hipotesis</a:t>
                      </a:r>
                      <a:r>
                        <a:rPr lang="en-US" sz="2400" dirty="0" smtClean="0"/>
                        <a:t> </a:t>
                      </a:r>
                    </a:p>
                    <a:p>
                      <a:pPr algn="ctr"/>
                      <a:r>
                        <a:rPr lang="en-US" sz="2400" dirty="0" err="1" smtClean="0"/>
                        <a:t>Nol</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Hipotesis</a:t>
                      </a:r>
                      <a:r>
                        <a:rPr lang="en-US" sz="2400" dirty="0" smtClean="0"/>
                        <a:t> </a:t>
                      </a:r>
                    </a:p>
                    <a:p>
                      <a:pPr algn="ctr"/>
                      <a:r>
                        <a:rPr lang="en-US" sz="2400" dirty="0" err="1" smtClean="0"/>
                        <a:t>Alternatif</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Statistik</a:t>
                      </a:r>
                      <a:r>
                        <a:rPr lang="en-US" sz="2400" dirty="0" smtClean="0"/>
                        <a:t> </a:t>
                      </a:r>
                      <a:r>
                        <a:rPr lang="en-US" sz="2400" dirty="0" err="1" smtClean="0"/>
                        <a:t>Uji</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Kriteria</a:t>
                      </a:r>
                      <a:r>
                        <a:rPr lang="en-US" sz="2400" dirty="0" smtClean="0"/>
                        <a:t> </a:t>
                      </a:r>
                      <a:r>
                        <a:rPr lang="en-US" sz="2400" dirty="0" err="1" smtClean="0"/>
                        <a:t>Keputusan</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lnSpc>
                          <a:spcPct val="115000"/>
                        </a:lnSpc>
                        <a:spcAft>
                          <a:spcPts val="0"/>
                        </a:spcAft>
                      </a:pPr>
                      <a:r>
                        <a:rPr lang="en-US" sz="2400">
                          <a:latin typeface="+mj-lt"/>
                          <a:ea typeface="Calibri"/>
                          <a:cs typeface="TimesNewRomanPS"/>
                        </a:rPr>
                        <a:t>H</a:t>
                      </a:r>
                      <a:r>
                        <a:rPr lang="en-US" sz="2400" baseline="-25000">
                          <a:latin typeface="+mj-lt"/>
                          <a:ea typeface="Calibri"/>
                          <a:cs typeface="TimesNewRomanPS"/>
                        </a:rPr>
                        <a:t>0 </a:t>
                      </a:r>
                      <a:r>
                        <a:rPr lang="en-US" sz="2400">
                          <a:latin typeface="+mj-lt"/>
                          <a:ea typeface="Calibri"/>
                          <a:cs typeface="TimesNewRomanPS"/>
                        </a:rPr>
                        <a:t>: </a:t>
                      </a:r>
                      <a:r>
                        <a:rPr lang="en-US" sz="2400" i="1">
                          <a:latin typeface="+mj-lt"/>
                          <a:ea typeface="Calibri"/>
                          <a:cs typeface="TimesNewRomanPS"/>
                        </a:rPr>
                        <a:t>p</a:t>
                      </a:r>
                      <a:r>
                        <a:rPr lang="en-US" sz="2400">
                          <a:latin typeface="+mj-lt"/>
                          <a:ea typeface="Calibri"/>
                          <a:cs typeface="TimesNewRomanPS"/>
                        </a:rPr>
                        <a:t> = </a:t>
                      </a:r>
                      <a:r>
                        <a:rPr lang="en-US" sz="2400" i="1">
                          <a:latin typeface="+mj-lt"/>
                          <a:ea typeface="Calibri"/>
                          <a:cs typeface="TimesNewRomanPS"/>
                        </a:rPr>
                        <a:t>p</a:t>
                      </a:r>
                      <a:r>
                        <a:rPr lang="en-US" sz="2400" baseline="-25000">
                          <a:latin typeface="+mj-lt"/>
                          <a:ea typeface="Calibri"/>
                          <a:cs typeface="TimesNewRomanPS"/>
                        </a:rPr>
                        <a:t>0</a:t>
                      </a:r>
                      <a:endParaRPr lang="en-US" sz="240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2400">
                          <a:latin typeface="+mj-lt"/>
                          <a:ea typeface="Calibri"/>
                          <a:cs typeface="TimesNewRomanPS"/>
                        </a:rPr>
                        <a:t>H</a:t>
                      </a:r>
                      <a:r>
                        <a:rPr lang="en-US" sz="2400" baseline="-25000">
                          <a:latin typeface="+mj-lt"/>
                          <a:ea typeface="Calibri"/>
                          <a:cs typeface="TimesNewRomanPS"/>
                        </a:rPr>
                        <a:t>1</a:t>
                      </a:r>
                      <a:r>
                        <a:rPr lang="en-US" sz="2400">
                          <a:latin typeface="+mj-lt"/>
                          <a:ea typeface="Calibri"/>
                          <a:cs typeface="TimesNewRomanPS"/>
                        </a:rPr>
                        <a:t>: </a:t>
                      </a:r>
                      <a:r>
                        <a:rPr lang="en-US" sz="2400" i="1">
                          <a:latin typeface="+mj-lt"/>
                          <a:ea typeface="Calibri"/>
                          <a:cs typeface="TimesNewRomanPS"/>
                        </a:rPr>
                        <a:t>p</a:t>
                      </a:r>
                      <a:r>
                        <a:rPr lang="en-US" sz="2400">
                          <a:latin typeface="+mj-lt"/>
                          <a:ea typeface="Calibri"/>
                          <a:cs typeface="TimesNewRomanPS"/>
                        </a:rPr>
                        <a:t> </a:t>
                      </a:r>
                      <a:r>
                        <a:rPr lang="en-US" sz="2400">
                          <a:latin typeface="+mj-lt"/>
                          <a:ea typeface="Calibri"/>
                          <a:cs typeface="TimesNewRomanPS"/>
                          <a:sym typeface="Symbol"/>
                        </a:rPr>
                        <a:t></a:t>
                      </a:r>
                      <a:r>
                        <a:rPr lang="en-US" sz="2400">
                          <a:latin typeface="+mj-lt"/>
                          <a:ea typeface="Calibri"/>
                          <a:cs typeface="TimesNewRomanPS"/>
                        </a:rPr>
                        <a:t> </a:t>
                      </a:r>
                      <a:r>
                        <a:rPr lang="en-US" sz="2400" i="1">
                          <a:latin typeface="+mj-lt"/>
                          <a:ea typeface="Calibri"/>
                          <a:cs typeface="TimesNewRomanPS"/>
                        </a:rPr>
                        <a:t>p</a:t>
                      </a:r>
                      <a:r>
                        <a:rPr lang="en-US" sz="2400" baseline="-25000">
                          <a:latin typeface="+mj-lt"/>
                          <a:ea typeface="Calibri"/>
                          <a:cs typeface="TimesNewRomanPS"/>
                        </a:rPr>
                        <a:t>0</a:t>
                      </a:r>
                      <a:endParaRPr lang="en-US" sz="240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just">
                        <a:lnSpc>
                          <a:spcPct val="115000"/>
                        </a:lnSpc>
                        <a:spcAft>
                          <a:spcPts val="0"/>
                        </a:spcAft>
                      </a:pPr>
                      <a:endParaRPr lang="en-US" sz="2400" dirty="0">
                        <a:solidFill>
                          <a:srgbClr val="000000"/>
                        </a:solidFill>
                        <a:latin typeface="+mj-lt"/>
                        <a:ea typeface="Calibri"/>
                        <a:cs typeface="TimesNewRomanP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000" dirty="0" smtClean="0">
                          <a:latin typeface="+mj-lt"/>
                          <a:ea typeface="Calibri"/>
                          <a:cs typeface="TimesNewRomanPS"/>
                        </a:rPr>
                        <a:t>H</a:t>
                      </a:r>
                      <a:r>
                        <a:rPr lang="en-US" sz="2000" baseline="-25000" dirty="0" smtClean="0">
                          <a:latin typeface="+mj-lt"/>
                          <a:ea typeface="Calibri"/>
                          <a:cs typeface="TimesNewRomanPS"/>
                        </a:rPr>
                        <a:t>0</a:t>
                      </a:r>
                      <a:r>
                        <a:rPr lang="en-US" sz="2000" dirty="0" smtClean="0">
                          <a:latin typeface="+mj-lt"/>
                          <a:ea typeface="Calibri"/>
                          <a:cs typeface="TimesNewRomanPS"/>
                        </a:rPr>
                        <a:t> </a:t>
                      </a:r>
                      <a:r>
                        <a:rPr lang="en-US" sz="2000" dirty="0" err="1" smtClean="0">
                          <a:latin typeface="+mj-lt"/>
                          <a:ea typeface="Calibri"/>
                          <a:cs typeface="TimesNewRomanPS"/>
                        </a:rPr>
                        <a:t>ditolak</a:t>
                      </a:r>
                      <a:r>
                        <a:rPr lang="en-US" sz="2000" dirty="0" smtClean="0">
                          <a:latin typeface="+mj-lt"/>
                          <a:ea typeface="Calibri"/>
                          <a:cs typeface="TimesNewRomanPS"/>
                        </a:rPr>
                        <a:t> </a:t>
                      </a:r>
                      <a:r>
                        <a:rPr lang="en-US" sz="2000" dirty="0" err="1" smtClean="0">
                          <a:latin typeface="+mj-lt"/>
                          <a:ea typeface="Calibri"/>
                          <a:cs typeface="TimesNewRomanPS"/>
                        </a:rPr>
                        <a:t>jika</a:t>
                      </a:r>
                      <a:r>
                        <a:rPr lang="en-US" sz="2000" dirty="0" smtClean="0">
                          <a:latin typeface="+mj-lt"/>
                          <a:ea typeface="Calibri"/>
                          <a:cs typeface="TimesNewRomanPS"/>
                        </a:rPr>
                        <a:t> </a:t>
                      </a:r>
                      <a:r>
                        <a:rPr lang="en-US" sz="2000" dirty="0" err="1" smtClean="0">
                          <a:latin typeface="+mj-lt"/>
                          <a:ea typeface="Calibri"/>
                          <a:cs typeface="TimesNewRomanPS"/>
                        </a:rPr>
                        <a:t>z</a:t>
                      </a:r>
                      <a:r>
                        <a:rPr lang="en-US" sz="2000" baseline="-25000" dirty="0" err="1" smtClean="0">
                          <a:latin typeface="+mj-lt"/>
                          <a:ea typeface="Calibri"/>
                          <a:cs typeface="TimesNewRomanPS"/>
                        </a:rPr>
                        <a:t>hit</a:t>
                      </a:r>
                      <a:r>
                        <a:rPr lang="en-US" sz="2000" dirty="0" smtClean="0">
                          <a:latin typeface="+mj-lt"/>
                          <a:ea typeface="Calibri"/>
                          <a:cs typeface="TimesNewRomanPS"/>
                        </a:rPr>
                        <a:t> </a:t>
                      </a:r>
                      <a:r>
                        <a:rPr lang="en-US" sz="2000" dirty="0">
                          <a:latin typeface="+mj-lt"/>
                          <a:ea typeface="Calibri"/>
                          <a:cs typeface="TimesNewRomanPS"/>
                        </a:rPr>
                        <a:t>&gt; z</a:t>
                      </a:r>
                      <a:r>
                        <a:rPr lang="en-US" sz="2000" baseline="-25000" dirty="0">
                          <a:latin typeface="+mj-lt"/>
                          <a:ea typeface="Calibri"/>
                          <a:cs typeface="TimesNewRomanPS"/>
                          <a:sym typeface="Symbol"/>
                        </a:rPr>
                        <a:t></a:t>
                      </a:r>
                      <a:r>
                        <a:rPr lang="en-US" sz="2000" baseline="-25000" dirty="0">
                          <a:latin typeface="+mj-lt"/>
                          <a:ea typeface="Calibri"/>
                          <a:cs typeface="TimesNewRomanPS"/>
                        </a:rPr>
                        <a:t>/2 </a:t>
                      </a:r>
                      <a:r>
                        <a:rPr lang="en-US" sz="2000" dirty="0" err="1" smtClean="0">
                          <a:latin typeface="+mj-lt"/>
                          <a:ea typeface="Calibri"/>
                          <a:cs typeface="TimesNewRomanPS"/>
                        </a:rPr>
                        <a:t>atau</a:t>
                      </a:r>
                      <a:r>
                        <a:rPr lang="en-US" sz="2000" dirty="0" smtClean="0">
                          <a:latin typeface="+mj-lt"/>
                          <a:ea typeface="Calibri"/>
                          <a:cs typeface="TimesNewRomanPS"/>
                        </a:rPr>
                        <a:t> </a:t>
                      </a:r>
                      <a:r>
                        <a:rPr lang="en-US" sz="2000" dirty="0" err="1" smtClean="0">
                          <a:latin typeface="+mj-lt"/>
                          <a:ea typeface="Calibri"/>
                          <a:cs typeface="TimesNewRomanPS"/>
                        </a:rPr>
                        <a:t>z</a:t>
                      </a:r>
                      <a:r>
                        <a:rPr lang="en-US" sz="2000" baseline="-25000" dirty="0" err="1" smtClean="0">
                          <a:latin typeface="+mj-lt"/>
                          <a:ea typeface="Calibri"/>
                          <a:cs typeface="TimesNewRomanPS"/>
                        </a:rPr>
                        <a:t>hit</a:t>
                      </a:r>
                      <a:r>
                        <a:rPr lang="en-US" sz="2000" dirty="0" smtClean="0">
                          <a:latin typeface="+mj-lt"/>
                          <a:ea typeface="Calibri"/>
                          <a:cs typeface="TimesNewRomanPS"/>
                        </a:rPr>
                        <a:t> </a:t>
                      </a:r>
                      <a:r>
                        <a:rPr lang="en-US" sz="2000" dirty="0">
                          <a:latin typeface="+mj-lt"/>
                          <a:ea typeface="Calibri"/>
                          <a:cs typeface="TimesNewRomanPS"/>
                        </a:rPr>
                        <a:t>&lt; - z</a:t>
                      </a:r>
                      <a:r>
                        <a:rPr lang="en-US" sz="2000" baseline="-25000" dirty="0">
                          <a:latin typeface="+mj-lt"/>
                          <a:ea typeface="Calibri"/>
                          <a:cs typeface="TimesNewRomanPS"/>
                          <a:sym typeface="Symbol"/>
                        </a:rPr>
                        <a:t></a:t>
                      </a:r>
                      <a:r>
                        <a:rPr lang="en-US" sz="2000" baseline="-25000" dirty="0">
                          <a:latin typeface="+mj-lt"/>
                          <a:ea typeface="Calibri"/>
                          <a:cs typeface="TimesNewRomanPS"/>
                        </a:rPr>
                        <a:t>/2</a:t>
                      </a:r>
                      <a:endParaRPr lang="en-US" sz="2000" dirty="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lnSpc>
                          <a:spcPct val="115000"/>
                        </a:lnSpc>
                        <a:spcAft>
                          <a:spcPts val="0"/>
                        </a:spcAft>
                      </a:pPr>
                      <a:r>
                        <a:rPr lang="en-US" sz="2400">
                          <a:latin typeface="+mj-lt"/>
                          <a:ea typeface="Calibri"/>
                          <a:cs typeface="TimesNewRomanPS"/>
                        </a:rPr>
                        <a:t>H</a:t>
                      </a:r>
                      <a:r>
                        <a:rPr lang="en-US" sz="2400" baseline="-25000">
                          <a:latin typeface="+mj-lt"/>
                          <a:ea typeface="Calibri"/>
                          <a:cs typeface="TimesNewRomanPS"/>
                        </a:rPr>
                        <a:t>0 </a:t>
                      </a:r>
                      <a:r>
                        <a:rPr lang="en-US" sz="2400">
                          <a:latin typeface="+mj-lt"/>
                          <a:ea typeface="Calibri"/>
                          <a:cs typeface="TimesNewRomanPS"/>
                        </a:rPr>
                        <a:t>: </a:t>
                      </a:r>
                      <a:r>
                        <a:rPr lang="en-US" sz="2400" i="1">
                          <a:latin typeface="+mj-lt"/>
                          <a:ea typeface="Calibri"/>
                          <a:cs typeface="TimesNewRomanPS"/>
                        </a:rPr>
                        <a:t>p</a:t>
                      </a:r>
                      <a:r>
                        <a:rPr lang="en-US" sz="2400">
                          <a:latin typeface="+mj-lt"/>
                          <a:ea typeface="Calibri"/>
                          <a:cs typeface="TimesNewRomanPS"/>
                        </a:rPr>
                        <a:t> = </a:t>
                      </a:r>
                      <a:r>
                        <a:rPr lang="en-US" sz="2400" i="1">
                          <a:latin typeface="+mj-lt"/>
                          <a:ea typeface="Calibri"/>
                          <a:cs typeface="TimesNewRomanPS"/>
                        </a:rPr>
                        <a:t>p</a:t>
                      </a:r>
                      <a:r>
                        <a:rPr lang="en-US" sz="2400" baseline="-25000">
                          <a:latin typeface="+mj-lt"/>
                          <a:ea typeface="Calibri"/>
                          <a:cs typeface="TimesNewRomanPS"/>
                        </a:rPr>
                        <a:t>0</a:t>
                      </a:r>
                      <a:endParaRPr lang="en-US" sz="2400">
                        <a:latin typeface="+mj-lt"/>
                        <a:ea typeface="Calibri"/>
                        <a:cs typeface="Times New Roman"/>
                      </a:endParaRPr>
                    </a:p>
                    <a:p>
                      <a:pPr algn="just">
                        <a:lnSpc>
                          <a:spcPct val="115000"/>
                        </a:lnSpc>
                        <a:spcAft>
                          <a:spcPts val="0"/>
                        </a:spcAft>
                      </a:pPr>
                      <a:r>
                        <a:rPr lang="en-US" sz="2400">
                          <a:latin typeface="+mj-lt"/>
                          <a:ea typeface="Calibri"/>
                          <a:cs typeface="TimesNewRomanPS"/>
                        </a:rPr>
                        <a:t>H</a:t>
                      </a:r>
                      <a:r>
                        <a:rPr lang="en-US" sz="2400" baseline="-25000">
                          <a:latin typeface="+mj-lt"/>
                          <a:ea typeface="Calibri"/>
                          <a:cs typeface="TimesNewRomanPS"/>
                        </a:rPr>
                        <a:t>0 </a:t>
                      </a:r>
                      <a:r>
                        <a:rPr lang="en-US" sz="2400">
                          <a:latin typeface="+mj-lt"/>
                          <a:ea typeface="Calibri"/>
                          <a:cs typeface="TimesNewRomanPS"/>
                        </a:rPr>
                        <a:t>: </a:t>
                      </a:r>
                      <a:r>
                        <a:rPr lang="en-US" sz="2400" i="1">
                          <a:latin typeface="+mj-lt"/>
                          <a:ea typeface="Calibri"/>
                          <a:cs typeface="TimesNewRomanPS"/>
                        </a:rPr>
                        <a:t>p</a:t>
                      </a:r>
                      <a:r>
                        <a:rPr lang="en-US" sz="2400">
                          <a:latin typeface="+mj-lt"/>
                          <a:ea typeface="Calibri"/>
                          <a:cs typeface="TimesNewRomanPS"/>
                        </a:rPr>
                        <a:t> </a:t>
                      </a:r>
                      <a:r>
                        <a:rPr lang="en-US" sz="2400">
                          <a:latin typeface="+mj-lt"/>
                          <a:ea typeface="Calibri"/>
                          <a:cs typeface="TimesNewRomanPS"/>
                          <a:sym typeface="Symbol"/>
                        </a:rPr>
                        <a:t></a:t>
                      </a:r>
                      <a:r>
                        <a:rPr lang="en-US" sz="2400">
                          <a:latin typeface="+mj-lt"/>
                          <a:ea typeface="Calibri"/>
                          <a:cs typeface="TimesNewRomanPS"/>
                        </a:rPr>
                        <a:t> </a:t>
                      </a:r>
                      <a:r>
                        <a:rPr lang="en-US" sz="2400" i="1">
                          <a:latin typeface="+mj-lt"/>
                          <a:ea typeface="Calibri"/>
                          <a:cs typeface="TimesNewRomanPS"/>
                        </a:rPr>
                        <a:t>p</a:t>
                      </a:r>
                      <a:r>
                        <a:rPr lang="en-US" sz="2400" baseline="-25000">
                          <a:latin typeface="+mj-lt"/>
                          <a:ea typeface="Calibri"/>
                          <a:cs typeface="TimesNewRomanPS"/>
                        </a:rPr>
                        <a:t>0</a:t>
                      </a:r>
                      <a:endParaRPr lang="en-US" sz="240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400">
                          <a:latin typeface="+mj-lt"/>
                          <a:ea typeface="Calibri"/>
                          <a:cs typeface="TimesNewRomanPS"/>
                        </a:rPr>
                        <a:t>H</a:t>
                      </a:r>
                      <a:r>
                        <a:rPr lang="en-US" sz="2400" baseline="-25000">
                          <a:latin typeface="+mj-lt"/>
                          <a:ea typeface="Calibri"/>
                          <a:cs typeface="TimesNewRomanPS"/>
                        </a:rPr>
                        <a:t>1</a:t>
                      </a:r>
                      <a:r>
                        <a:rPr lang="en-US" sz="2400">
                          <a:latin typeface="+mj-lt"/>
                          <a:ea typeface="Calibri"/>
                          <a:cs typeface="TimesNewRomanPS"/>
                        </a:rPr>
                        <a:t>: </a:t>
                      </a:r>
                      <a:r>
                        <a:rPr lang="en-US" sz="2400" i="1">
                          <a:latin typeface="+mj-lt"/>
                          <a:ea typeface="Calibri"/>
                          <a:cs typeface="TimesNewRomanPS"/>
                        </a:rPr>
                        <a:t>p</a:t>
                      </a:r>
                      <a:r>
                        <a:rPr lang="en-US" sz="2400">
                          <a:latin typeface="+mj-lt"/>
                          <a:ea typeface="Calibri"/>
                          <a:cs typeface="TimesNewRomanPS"/>
                        </a:rPr>
                        <a:t> &lt; </a:t>
                      </a:r>
                      <a:r>
                        <a:rPr lang="en-US" sz="2400" i="1">
                          <a:latin typeface="+mj-lt"/>
                          <a:ea typeface="Calibri"/>
                          <a:cs typeface="TimesNewRomanPS"/>
                        </a:rPr>
                        <a:t>p</a:t>
                      </a:r>
                      <a:r>
                        <a:rPr lang="en-US" sz="2400" baseline="-25000">
                          <a:latin typeface="+mj-lt"/>
                          <a:ea typeface="Calibri"/>
                          <a:cs typeface="TimesNewRomanPS"/>
                        </a:rPr>
                        <a:t>0</a:t>
                      </a:r>
                      <a:endParaRPr lang="en-US" sz="240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000" dirty="0" smtClean="0">
                          <a:latin typeface="+mj-lt"/>
                          <a:ea typeface="Calibri"/>
                          <a:cs typeface="TimesNewRomanPS"/>
                        </a:rPr>
                        <a:t>H</a:t>
                      </a:r>
                      <a:r>
                        <a:rPr lang="en-US" sz="2000" baseline="-25000" dirty="0" smtClean="0">
                          <a:latin typeface="+mj-lt"/>
                          <a:ea typeface="Calibri"/>
                          <a:cs typeface="TimesNewRomanPS"/>
                        </a:rPr>
                        <a:t>0</a:t>
                      </a:r>
                      <a:r>
                        <a:rPr lang="en-US" sz="2000" dirty="0" smtClean="0">
                          <a:latin typeface="+mj-lt"/>
                          <a:ea typeface="Calibri"/>
                          <a:cs typeface="TimesNewRomanPS"/>
                        </a:rPr>
                        <a:t> </a:t>
                      </a:r>
                      <a:r>
                        <a:rPr lang="en-US" sz="2000" dirty="0" err="1" smtClean="0">
                          <a:latin typeface="+mj-lt"/>
                          <a:ea typeface="Calibri"/>
                          <a:cs typeface="TimesNewRomanPS"/>
                        </a:rPr>
                        <a:t>ditolak</a:t>
                      </a:r>
                      <a:r>
                        <a:rPr lang="en-US" sz="2000" dirty="0" smtClean="0">
                          <a:latin typeface="+mj-lt"/>
                          <a:ea typeface="Calibri"/>
                          <a:cs typeface="TimesNewRomanPS"/>
                        </a:rPr>
                        <a:t> </a:t>
                      </a:r>
                      <a:r>
                        <a:rPr lang="en-US" sz="2000" dirty="0" err="1" smtClean="0">
                          <a:latin typeface="+mj-lt"/>
                          <a:ea typeface="Calibri"/>
                          <a:cs typeface="TimesNewRomanPS"/>
                        </a:rPr>
                        <a:t>jika</a:t>
                      </a:r>
                      <a:r>
                        <a:rPr lang="en-US" sz="2000" dirty="0" smtClean="0">
                          <a:latin typeface="+mj-lt"/>
                          <a:ea typeface="Calibri"/>
                          <a:cs typeface="TimesNewRomanPS"/>
                        </a:rPr>
                        <a:t> </a:t>
                      </a:r>
                      <a:r>
                        <a:rPr lang="en-US" sz="2000" dirty="0" err="1" smtClean="0">
                          <a:latin typeface="+mj-lt"/>
                          <a:ea typeface="Calibri"/>
                          <a:cs typeface="TimesNewRomanPS"/>
                        </a:rPr>
                        <a:t>z</a:t>
                      </a:r>
                      <a:r>
                        <a:rPr lang="en-US" sz="2000" baseline="-25000" dirty="0" err="1" smtClean="0">
                          <a:latin typeface="+mj-lt"/>
                          <a:ea typeface="Calibri"/>
                          <a:cs typeface="TimesNewRomanPS"/>
                        </a:rPr>
                        <a:t>hit</a:t>
                      </a:r>
                      <a:r>
                        <a:rPr lang="en-US" sz="2000" dirty="0" smtClean="0">
                          <a:latin typeface="+mj-lt"/>
                          <a:ea typeface="Calibri"/>
                          <a:cs typeface="TimesNewRomanPS"/>
                        </a:rPr>
                        <a:t> </a:t>
                      </a:r>
                      <a:r>
                        <a:rPr lang="en-US" sz="2000" dirty="0">
                          <a:latin typeface="+mj-lt"/>
                          <a:ea typeface="Calibri"/>
                          <a:cs typeface="TimesNewRomanPS"/>
                        </a:rPr>
                        <a:t>&lt; - z</a:t>
                      </a:r>
                      <a:r>
                        <a:rPr lang="en-US" sz="2000" baseline="-25000" dirty="0">
                          <a:latin typeface="+mj-lt"/>
                          <a:ea typeface="Calibri"/>
                          <a:cs typeface="TimesNewRomanPS"/>
                          <a:sym typeface="Symbol"/>
                        </a:rPr>
                        <a:t></a:t>
                      </a:r>
                      <a:endParaRPr lang="en-US" sz="2000" dirty="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lnSpc>
                          <a:spcPct val="115000"/>
                        </a:lnSpc>
                        <a:spcAft>
                          <a:spcPts val="0"/>
                        </a:spcAft>
                      </a:pPr>
                      <a:r>
                        <a:rPr lang="en-US" sz="2400">
                          <a:latin typeface="+mj-lt"/>
                          <a:ea typeface="Calibri"/>
                          <a:cs typeface="TimesNewRomanPS"/>
                        </a:rPr>
                        <a:t>H</a:t>
                      </a:r>
                      <a:r>
                        <a:rPr lang="en-US" sz="2400" baseline="-25000">
                          <a:latin typeface="+mj-lt"/>
                          <a:ea typeface="Calibri"/>
                          <a:cs typeface="TimesNewRomanPS"/>
                        </a:rPr>
                        <a:t>0 </a:t>
                      </a:r>
                      <a:r>
                        <a:rPr lang="en-US" sz="2400">
                          <a:latin typeface="+mj-lt"/>
                          <a:ea typeface="Calibri"/>
                          <a:cs typeface="TimesNewRomanPS"/>
                        </a:rPr>
                        <a:t>: </a:t>
                      </a:r>
                      <a:r>
                        <a:rPr lang="en-US" sz="2400" i="1">
                          <a:latin typeface="+mj-lt"/>
                          <a:ea typeface="Calibri"/>
                          <a:cs typeface="TimesNewRomanPS"/>
                        </a:rPr>
                        <a:t>p</a:t>
                      </a:r>
                      <a:r>
                        <a:rPr lang="en-US" sz="2400">
                          <a:latin typeface="+mj-lt"/>
                          <a:ea typeface="Calibri"/>
                          <a:cs typeface="TimesNewRomanPS"/>
                        </a:rPr>
                        <a:t> = </a:t>
                      </a:r>
                      <a:r>
                        <a:rPr lang="en-US" sz="2400" i="1">
                          <a:latin typeface="+mj-lt"/>
                          <a:ea typeface="Calibri"/>
                          <a:cs typeface="TimesNewRomanPS"/>
                        </a:rPr>
                        <a:t>p</a:t>
                      </a:r>
                      <a:r>
                        <a:rPr lang="en-US" sz="2400" baseline="-25000">
                          <a:latin typeface="+mj-lt"/>
                          <a:ea typeface="Calibri"/>
                          <a:cs typeface="TimesNewRomanPS"/>
                        </a:rPr>
                        <a:t>0</a:t>
                      </a:r>
                      <a:endParaRPr lang="en-US" sz="2400">
                        <a:latin typeface="+mj-lt"/>
                        <a:ea typeface="Calibri"/>
                        <a:cs typeface="Times New Roman"/>
                      </a:endParaRPr>
                    </a:p>
                    <a:p>
                      <a:pPr algn="just">
                        <a:lnSpc>
                          <a:spcPct val="115000"/>
                        </a:lnSpc>
                        <a:spcAft>
                          <a:spcPts val="0"/>
                        </a:spcAft>
                      </a:pPr>
                      <a:r>
                        <a:rPr lang="en-US" sz="2400">
                          <a:latin typeface="+mj-lt"/>
                          <a:ea typeface="Calibri"/>
                          <a:cs typeface="TimesNewRomanPS"/>
                        </a:rPr>
                        <a:t>H</a:t>
                      </a:r>
                      <a:r>
                        <a:rPr lang="en-US" sz="2400" baseline="-25000">
                          <a:latin typeface="+mj-lt"/>
                          <a:ea typeface="Calibri"/>
                          <a:cs typeface="TimesNewRomanPS"/>
                        </a:rPr>
                        <a:t>0 </a:t>
                      </a:r>
                      <a:r>
                        <a:rPr lang="en-US" sz="2400">
                          <a:latin typeface="+mj-lt"/>
                          <a:ea typeface="Calibri"/>
                          <a:cs typeface="TimesNewRomanPS"/>
                        </a:rPr>
                        <a:t>: </a:t>
                      </a:r>
                      <a:r>
                        <a:rPr lang="en-US" sz="2400" i="1">
                          <a:latin typeface="+mj-lt"/>
                          <a:ea typeface="Calibri"/>
                          <a:cs typeface="TimesNewRomanPS"/>
                        </a:rPr>
                        <a:t>p</a:t>
                      </a:r>
                      <a:r>
                        <a:rPr lang="en-US" sz="2400">
                          <a:latin typeface="+mj-lt"/>
                          <a:ea typeface="Calibri"/>
                          <a:cs typeface="TimesNewRomanPS"/>
                        </a:rPr>
                        <a:t> </a:t>
                      </a:r>
                      <a:r>
                        <a:rPr lang="en-US" sz="2400">
                          <a:latin typeface="+mj-lt"/>
                          <a:ea typeface="Calibri"/>
                          <a:cs typeface="TimesNewRomanPS"/>
                          <a:sym typeface="Symbol"/>
                        </a:rPr>
                        <a:t></a:t>
                      </a:r>
                      <a:r>
                        <a:rPr lang="en-US" sz="2400">
                          <a:latin typeface="+mj-lt"/>
                          <a:ea typeface="Calibri"/>
                          <a:cs typeface="TimesNewRomanPS"/>
                        </a:rPr>
                        <a:t> </a:t>
                      </a:r>
                      <a:r>
                        <a:rPr lang="en-US" sz="2400" i="1">
                          <a:latin typeface="+mj-lt"/>
                          <a:ea typeface="Calibri"/>
                          <a:cs typeface="TimesNewRomanPS"/>
                        </a:rPr>
                        <a:t>p</a:t>
                      </a:r>
                      <a:r>
                        <a:rPr lang="en-US" sz="2400" baseline="-25000">
                          <a:latin typeface="+mj-lt"/>
                          <a:ea typeface="Calibri"/>
                          <a:cs typeface="TimesNewRomanPS"/>
                        </a:rPr>
                        <a:t>0</a:t>
                      </a:r>
                      <a:endParaRPr lang="en-US" sz="240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400">
                          <a:latin typeface="+mj-lt"/>
                          <a:ea typeface="Calibri"/>
                          <a:cs typeface="TimesNewRomanPS"/>
                        </a:rPr>
                        <a:t>H</a:t>
                      </a:r>
                      <a:r>
                        <a:rPr lang="en-US" sz="2400" baseline="-25000">
                          <a:latin typeface="+mj-lt"/>
                          <a:ea typeface="Calibri"/>
                          <a:cs typeface="TimesNewRomanPS"/>
                        </a:rPr>
                        <a:t>1</a:t>
                      </a:r>
                      <a:r>
                        <a:rPr lang="en-US" sz="2400">
                          <a:latin typeface="+mj-lt"/>
                          <a:ea typeface="Calibri"/>
                          <a:cs typeface="TimesNewRomanPS"/>
                        </a:rPr>
                        <a:t>: </a:t>
                      </a:r>
                      <a:r>
                        <a:rPr lang="en-US" sz="2400" i="1">
                          <a:latin typeface="+mj-lt"/>
                          <a:ea typeface="Calibri"/>
                          <a:cs typeface="TimesNewRomanPS"/>
                        </a:rPr>
                        <a:t>p</a:t>
                      </a:r>
                      <a:r>
                        <a:rPr lang="en-US" sz="2400">
                          <a:latin typeface="+mj-lt"/>
                          <a:ea typeface="Calibri"/>
                          <a:cs typeface="TimesNewRomanPS"/>
                        </a:rPr>
                        <a:t> &gt; </a:t>
                      </a:r>
                      <a:r>
                        <a:rPr lang="en-US" sz="2400" i="1">
                          <a:latin typeface="+mj-lt"/>
                          <a:ea typeface="Calibri"/>
                          <a:cs typeface="TimesNewRomanPS"/>
                        </a:rPr>
                        <a:t>p</a:t>
                      </a:r>
                      <a:r>
                        <a:rPr lang="en-US" sz="2400" baseline="-25000">
                          <a:latin typeface="+mj-lt"/>
                          <a:ea typeface="Calibri"/>
                          <a:cs typeface="TimesNewRomanPS"/>
                        </a:rPr>
                        <a:t>0</a:t>
                      </a:r>
                      <a:endParaRPr lang="en-US" sz="240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000" kern="1200" dirty="0" smtClean="0">
                          <a:solidFill>
                            <a:schemeClr val="dk1"/>
                          </a:solidFill>
                          <a:latin typeface="+mn-lt"/>
                          <a:ea typeface="Calibri"/>
                          <a:cs typeface="TimesNewRomanPS"/>
                        </a:rPr>
                        <a:t>H</a:t>
                      </a:r>
                      <a:r>
                        <a:rPr lang="en-US" sz="2000" kern="1200" baseline="-25000" dirty="0" smtClean="0">
                          <a:solidFill>
                            <a:schemeClr val="dk1"/>
                          </a:solidFill>
                          <a:latin typeface="+mn-lt"/>
                          <a:ea typeface="Calibri"/>
                          <a:cs typeface="TimesNewRomanPS"/>
                        </a:rPr>
                        <a:t>0</a:t>
                      </a:r>
                      <a:r>
                        <a:rPr lang="en-US" sz="2000" kern="1200" dirty="0" smtClean="0">
                          <a:solidFill>
                            <a:schemeClr val="dk1"/>
                          </a:solidFill>
                          <a:latin typeface="+mn-lt"/>
                          <a:ea typeface="Calibri"/>
                          <a:cs typeface="TimesNewRomanPS"/>
                        </a:rPr>
                        <a:t> </a:t>
                      </a:r>
                      <a:r>
                        <a:rPr lang="en-US" sz="2000" kern="1200" dirty="0" err="1" smtClean="0">
                          <a:solidFill>
                            <a:schemeClr val="dk1"/>
                          </a:solidFill>
                          <a:latin typeface="+mn-lt"/>
                          <a:ea typeface="Calibri"/>
                          <a:cs typeface="TimesNewRomanPS"/>
                        </a:rPr>
                        <a:t>ditolak</a:t>
                      </a:r>
                      <a:r>
                        <a:rPr lang="en-US" sz="2000" kern="1200" dirty="0" smtClean="0">
                          <a:solidFill>
                            <a:schemeClr val="dk1"/>
                          </a:solidFill>
                          <a:latin typeface="+mn-lt"/>
                          <a:ea typeface="Calibri"/>
                          <a:cs typeface="TimesNewRomanPS"/>
                        </a:rPr>
                        <a:t> </a:t>
                      </a:r>
                      <a:r>
                        <a:rPr lang="en-US" sz="2000" kern="1200" dirty="0" err="1" smtClean="0">
                          <a:solidFill>
                            <a:schemeClr val="dk1"/>
                          </a:solidFill>
                          <a:latin typeface="+mn-lt"/>
                          <a:ea typeface="Calibri"/>
                          <a:cs typeface="TimesNewRomanPS"/>
                        </a:rPr>
                        <a:t>jika</a:t>
                      </a:r>
                      <a:r>
                        <a:rPr lang="en-US" sz="2000" kern="1200" dirty="0" smtClean="0">
                          <a:solidFill>
                            <a:schemeClr val="dk1"/>
                          </a:solidFill>
                          <a:latin typeface="+mn-lt"/>
                          <a:ea typeface="Calibri"/>
                          <a:cs typeface="TimesNewRomanPS"/>
                        </a:rPr>
                        <a:t> </a:t>
                      </a:r>
                      <a:r>
                        <a:rPr lang="en-US" sz="2000" kern="1200" dirty="0" err="1" smtClean="0">
                          <a:solidFill>
                            <a:schemeClr val="dk1"/>
                          </a:solidFill>
                          <a:latin typeface="+mn-lt"/>
                          <a:ea typeface="Calibri"/>
                          <a:cs typeface="TimesNewRomanPS"/>
                        </a:rPr>
                        <a:t>z</a:t>
                      </a:r>
                      <a:r>
                        <a:rPr lang="en-US" sz="2000" kern="1200" baseline="-25000" dirty="0" err="1" smtClean="0">
                          <a:solidFill>
                            <a:schemeClr val="dk1"/>
                          </a:solidFill>
                          <a:latin typeface="+mn-lt"/>
                          <a:ea typeface="Calibri"/>
                          <a:cs typeface="TimesNewRomanPS"/>
                        </a:rPr>
                        <a:t>hit</a:t>
                      </a:r>
                      <a:r>
                        <a:rPr lang="en-US" sz="2000" kern="1200" dirty="0" smtClean="0">
                          <a:solidFill>
                            <a:schemeClr val="dk1"/>
                          </a:solidFill>
                          <a:latin typeface="+mn-lt"/>
                          <a:ea typeface="Calibri"/>
                          <a:cs typeface="TimesNewRomanPS"/>
                        </a:rPr>
                        <a:t> </a:t>
                      </a:r>
                      <a:r>
                        <a:rPr lang="en-US" sz="2000" dirty="0" smtClean="0">
                          <a:latin typeface="+mj-lt"/>
                          <a:ea typeface="Calibri"/>
                          <a:cs typeface="TimesNewRomanPS"/>
                        </a:rPr>
                        <a:t>&gt; </a:t>
                      </a:r>
                      <a:r>
                        <a:rPr lang="en-US" sz="2000" dirty="0">
                          <a:latin typeface="+mj-lt"/>
                          <a:ea typeface="Calibri"/>
                          <a:cs typeface="TimesNewRomanPS"/>
                        </a:rPr>
                        <a:t>z</a:t>
                      </a:r>
                      <a:r>
                        <a:rPr lang="en-US" sz="2000" baseline="-25000" dirty="0">
                          <a:latin typeface="+mj-lt"/>
                          <a:ea typeface="Calibri"/>
                          <a:cs typeface="TimesNewRomanPS"/>
                          <a:sym typeface="Symbol"/>
                        </a:rPr>
                        <a:t></a:t>
                      </a:r>
                      <a:endParaRPr lang="en-US" sz="2000" dirty="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22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graphicFrame>
        <p:nvGraphicFramePr>
          <p:cNvPr id="8194" name="Object 4"/>
          <p:cNvGraphicFramePr>
            <a:graphicFrameLocks noChangeAspect="1"/>
          </p:cNvGraphicFramePr>
          <p:nvPr/>
        </p:nvGraphicFramePr>
        <p:xfrm>
          <a:off x="3810000" y="3200400"/>
          <a:ext cx="1928813" cy="762000"/>
        </p:xfrm>
        <a:graphic>
          <a:graphicData uri="http://schemas.openxmlformats.org/presentationml/2006/ole">
            <p:oleObj spid="_x0000_s8194" name="Equation" r:id="rId3" imgW="1180588" imgH="469696" progId="Equation.3">
              <p:embed/>
            </p:oleObj>
          </a:graphicData>
        </a:graphic>
      </p:graphicFrame>
      <p:sp>
        <p:nvSpPr>
          <p:cNvPr id="8225" name="Slide Number Placeholder 6"/>
          <p:cNvSpPr>
            <a:spLocks noGrp="1"/>
          </p:cNvSpPr>
          <p:nvPr>
            <p:ph type="sldNum" sz="quarter" idx="12"/>
          </p:nvPr>
        </p:nvSpPr>
        <p:spPr>
          <a:noFill/>
        </p:spPr>
        <p:txBody>
          <a:bodyPr/>
          <a:lstStyle/>
          <a:p>
            <a:fld id="{7F1777B8-8BD9-4A3E-95DA-744B55E24B86}" type="slidenum">
              <a:rPr lang="en-US" smtClean="0"/>
              <a:pPr/>
              <a:t>24</a:t>
            </a:fld>
            <a:endParaRPr lang="en-US" smtClean="0"/>
          </a:p>
        </p:txBody>
      </p:sp>
      <p:graphicFrame>
        <p:nvGraphicFramePr>
          <p:cNvPr id="8195" name="Object 33"/>
          <p:cNvGraphicFramePr>
            <a:graphicFrameLocks noChangeAspect="1"/>
          </p:cNvGraphicFramePr>
          <p:nvPr/>
        </p:nvGraphicFramePr>
        <p:xfrm>
          <a:off x="1600200" y="5715000"/>
          <a:ext cx="1103313" cy="457200"/>
        </p:xfrm>
        <a:graphic>
          <a:graphicData uri="http://schemas.openxmlformats.org/presentationml/2006/ole">
            <p:oleObj spid="_x0000_s8195" name="Equation" r:id="rId4" imgW="520560" imgH="215640"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98463" y="169863"/>
            <a:ext cx="7772400" cy="381000"/>
          </a:xfrm>
        </p:spPr>
        <p:txBody>
          <a:bodyPr/>
          <a:lstStyle/>
          <a:p>
            <a:pPr algn="l"/>
            <a:r>
              <a:rPr lang="en-US" sz="3200" b="1" dirty="0" err="1" smtClean="0"/>
              <a:t>Soal</a:t>
            </a:r>
            <a:r>
              <a:rPr lang="en-US" sz="3200" b="1" dirty="0" smtClean="0"/>
              <a:t> </a:t>
            </a:r>
            <a:r>
              <a:rPr lang="id-ID" sz="3200" b="1" dirty="0" smtClean="0"/>
              <a:t>15</a:t>
            </a:r>
            <a:endParaRPr lang="en-US" sz="3200" b="1" dirty="0" smtClean="0"/>
          </a:p>
        </p:txBody>
      </p:sp>
      <p:sp>
        <p:nvSpPr>
          <p:cNvPr id="3" name="Content Placeholder 2"/>
          <p:cNvSpPr>
            <a:spLocks noGrp="1"/>
          </p:cNvSpPr>
          <p:nvPr>
            <p:ph idx="1"/>
          </p:nvPr>
        </p:nvSpPr>
        <p:spPr>
          <a:xfrm>
            <a:off x="381000" y="620713"/>
            <a:ext cx="8382000" cy="5334000"/>
          </a:xfrm>
        </p:spPr>
        <p:txBody>
          <a:bodyPr/>
          <a:lstStyle/>
          <a:p>
            <a:pPr marL="0" indent="0" algn="just">
              <a:buFontTx/>
              <a:buNone/>
              <a:defRPr/>
            </a:pPr>
            <a:r>
              <a:rPr lang="id-ID" sz="2400" dirty="0" smtClean="0"/>
              <a:t>Suatu penelitian telah dilakukan untuk menduga besarnya persentase siswa kelas I SD di kabupaten Sleman yang takut terhadap mata pelajaran Matematika. Dari sampel acak sejumlah 800 anak kelas I SD (dari berbagai SD di Sleman) ditemukan hanya 274 siswa yang tidak merasa takut terhadap mata pelajaran Matematika.</a:t>
            </a:r>
            <a:r>
              <a:rPr lang="en-US" sz="2400" dirty="0" smtClean="0"/>
              <a:t> </a:t>
            </a:r>
            <a:r>
              <a:rPr lang="id-ID" sz="2400" dirty="0" smtClean="0"/>
              <a:t>Apakah dapat disimpulkan bahwa persentase siswa kelas I yang tidak takut mata pelajaran Matematika lebih dari 30%? Gunakan taraf nyata </a:t>
            </a:r>
            <a:r>
              <a:rPr lang="id-ID" sz="2400" dirty="0" smtClean="0">
                <a:sym typeface="Symbol"/>
              </a:rPr>
              <a:t></a:t>
            </a:r>
            <a:r>
              <a:rPr lang="id-ID" sz="2400" dirty="0" smtClean="0"/>
              <a:t> = 5%. </a:t>
            </a:r>
            <a:endParaRPr lang="en-US" sz="2400" dirty="0" smtClean="0"/>
          </a:p>
          <a:p>
            <a:pPr marL="0" indent="0" algn="just">
              <a:buFontTx/>
              <a:buNone/>
              <a:defRPr/>
            </a:pPr>
            <a:endParaRPr lang="en-US" sz="800" dirty="0" smtClean="0"/>
          </a:p>
          <a:p>
            <a:pPr marL="0" indent="0" algn="just">
              <a:buFontTx/>
              <a:buNone/>
              <a:defRPr/>
            </a:pPr>
            <a:r>
              <a:rPr lang="en-US" b="1" dirty="0" err="1" smtClean="0"/>
              <a:t>Soal</a:t>
            </a:r>
            <a:r>
              <a:rPr lang="en-US" b="1" dirty="0" smtClean="0"/>
              <a:t> </a:t>
            </a:r>
            <a:r>
              <a:rPr lang="en-US" b="1" dirty="0" smtClean="0"/>
              <a:t>1</a:t>
            </a:r>
            <a:r>
              <a:rPr lang="id-ID" b="1" dirty="0" smtClean="0"/>
              <a:t>6</a:t>
            </a:r>
            <a:endParaRPr lang="en-US" b="1" dirty="0" smtClean="0"/>
          </a:p>
          <a:p>
            <a:pPr marL="0" indent="0" algn="just">
              <a:buFontTx/>
              <a:buNone/>
              <a:defRPr/>
            </a:pPr>
            <a:r>
              <a:rPr lang="en-US" sz="2400" dirty="0" err="1" smtClean="0"/>
              <a:t>Sebuah</a:t>
            </a:r>
            <a:r>
              <a:rPr lang="en-US" sz="2400" dirty="0" smtClean="0"/>
              <a:t> </a:t>
            </a:r>
            <a:r>
              <a:rPr lang="en-US" sz="2400" dirty="0" err="1" smtClean="0"/>
              <a:t>perusahaan</a:t>
            </a:r>
            <a:r>
              <a:rPr lang="en-US" sz="2400" dirty="0" smtClean="0"/>
              <a:t> </a:t>
            </a:r>
            <a:r>
              <a:rPr lang="en-US" sz="2400" dirty="0" err="1" smtClean="0"/>
              <a:t>rokok</a:t>
            </a:r>
            <a:r>
              <a:rPr lang="en-US" sz="2400" dirty="0" smtClean="0"/>
              <a:t> </a:t>
            </a:r>
            <a:r>
              <a:rPr lang="en-US" sz="2400" dirty="0" err="1" smtClean="0"/>
              <a:t>mengatakan</a:t>
            </a:r>
            <a:r>
              <a:rPr lang="en-US" sz="2400" dirty="0" smtClean="0"/>
              <a:t> </a:t>
            </a:r>
            <a:r>
              <a:rPr lang="en-US" sz="2400" dirty="0" err="1" smtClean="0"/>
              <a:t>bahwa</a:t>
            </a:r>
            <a:r>
              <a:rPr lang="en-US" sz="2400" dirty="0" smtClean="0"/>
              <a:t> 20% </a:t>
            </a:r>
            <a:r>
              <a:rPr lang="en-US" sz="2400" dirty="0" err="1" smtClean="0"/>
              <a:t>diantara</a:t>
            </a:r>
            <a:r>
              <a:rPr lang="en-US" sz="2400" dirty="0" smtClean="0"/>
              <a:t> </a:t>
            </a:r>
            <a:r>
              <a:rPr lang="en-US" sz="2400" dirty="0" err="1" smtClean="0"/>
              <a:t>para</a:t>
            </a:r>
            <a:r>
              <a:rPr lang="en-US" sz="2400" dirty="0" smtClean="0"/>
              <a:t> </a:t>
            </a:r>
            <a:r>
              <a:rPr lang="en-US" sz="2400" dirty="0" err="1" smtClean="0"/>
              <a:t>perokok</a:t>
            </a:r>
            <a:r>
              <a:rPr lang="en-US" sz="2400" dirty="0" smtClean="0"/>
              <a:t> </a:t>
            </a:r>
            <a:r>
              <a:rPr lang="en-US" sz="2400" dirty="0" err="1" smtClean="0"/>
              <a:t>lebih</a:t>
            </a:r>
            <a:r>
              <a:rPr lang="en-US" sz="2400" dirty="0" smtClean="0"/>
              <a:t> </a:t>
            </a:r>
            <a:r>
              <a:rPr lang="en-US" sz="2400" dirty="0" err="1" smtClean="0"/>
              <a:t>menyukai</a:t>
            </a:r>
            <a:r>
              <a:rPr lang="en-US" sz="2400" dirty="0" smtClean="0"/>
              <a:t> </a:t>
            </a:r>
            <a:r>
              <a:rPr lang="en-US" sz="2400" dirty="0" err="1" smtClean="0"/>
              <a:t>rokok</a:t>
            </a:r>
            <a:r>
              <a:rPr lang="en-US" sz="2400" dirty="0" smtClean="0"/>
              <a:t> </a:t>
            </a:r>
            <a:r>
              <a:rPr lang="en-US" sz="2400" dirty="0" err="1" smtClean="0"/>
              <a:t>merk</a:t>
            </a:r>
            <a:r>
              <a:rPr lang="en-US" sz="2400" dirty="0" smtClean="0"/>
              <a:t> X. </a:t>
            </a:r>
            <a:r>
              <a:rPr lang="en-US" sz="2400" dirty="0" err="1" smtClean="0"/>
              <a:t>Untuk</a:t>
            </a:r>
            <a:r>
              <a:rPr lang="en-US" sz="2400" dirty="0" smtClean="0"/>
              <a:t> </a:t>
            </a:r>
            <a:r>
              <a:rPr lang="en-US" sz="2400" dirty="0" err="1" smtClean="0"/>
              <a:t>menguji</a:t>
            </a:r>
            <a:r>
              <a:rPr lang="en-US" sz="2400" dirty="0" smtClean="0"/>
              <a:t>  </a:t>
            </a:r>
            <a:r>
              <a:rPr lang="en-US" sz="2400" dirty="0" err="1" smtClean="0"/>
              <a:t>pendapat</a:t>
            </a:r>
            <a:r>
              <a:rPr lang="en-US" sz="2400" dirty="0" smtClean="0"/>
              <a:t> </a:t>
            </a:r>
            <a:r>
              <a:rPr lang="en-US" sz="2400" dirty="0" err="1" smtClean="0"/>
              <a:t>ini</a:t>
            </a:r>
            <a:r>
              <a:rPr lang="en-US" sz="2400" dirty="0" smtClean="0"/>
              <a:t>, </a:t>
            </a:r>
            <a:r>
              <a:rPr lang="en-US" sz="2400" dirty="0" err="1" smtClean="0"/>
              <a:t>diambil</a:t>
            </a:r>
            <a:r>
              <a:rPr lang="en-US" sz="2400" dirty="0" smtClean="0"/>
              <a:t> 20 </a:t>
            </a:r>
            <a:r>
              <a:rPr lang="en-US" sz="2400" dirty="0" err="1" smtClean="0"/>
              <a:t>perokok</a:t>
            </a:r>
            <a:r>
              <a:rPr lang="en-US" sz="2400" dirty="0" smtClean="0"/>
              <a:t> </a:t>
            </a:r>
            <a:r>
              <a:rPr lang="en-US" sz="2400" dirty="0" err="1" smtClean="0"/>
              <a:t>secara</a:t>
            </a:r>
            <a:r>
              <a:rPr lang="en-US" sz="2400" dirty="0" smtClean="0"/>
              <a:t> </a:t>
            </a:r>
            <a:r>
              <a:rPr lang="en-US" sz="2400" dirty="0" err="1" smtClean="0"/>
              <a:t>acak</a:t>
            </a:r>
            <a:r>
              <a:rPr lang="en-US" sz="2400" dirty="0" smtClean="0"/>
              <a:t> </a:t>
            </a:r>
            <a:r>
              <a:rPr lang="en-US" sz="2400" dirty="0" err="1" smtClean="0"/>
              <a:t>dan</a:t>
            </a:r>
            <a:r>
              <a:rPr lang="en-US" sz="2400" dirty="0" smtClean="0"/>
              <a:t> </a:t>
            </a:r>
            <a:r>
              <a:rPr lang="en-US" sz="2400" dirty="0" err="1" smtClean="0"/>
              <a:t>ditanyakan</a:t>
            </a:r>
            <a:r>
              <a:rPr lang="en-US" sz="2400" dirty="0" smtClean="0"/>
              <a:t> </a:t>
            </a:r>
            <a:r>
              <a:rPr lang="en-US" sz="2400" dirty="0" err="1" smtClean="0"/>
              <a:t>rokok</a:t>
            </a:r>
            <a:r>
              <a:rPr lang="en-US" sz="2400" dirty="0" smtClean="0"/>
              <a:t> </a:t>
            </a:r>
            <a:r>
              <a:rPr lang="en-US" sz="2400" dirty="0" err="1" smtClean="0"/>
              <a:t>merk</a:t>
            </a:r>
            <a:r>
              <a:rPr lang="en-US" sz="2400" dirty="0" smtClean="0"/>
              <a:t> </a:t>
            </a:r>
            <a:r>
              <a:rPr lang="en-US" sz="2400" dirty="0" err="1" smtClean="0"/>
              <a:t>apa</a:t>
            </a:r>
            <a:r>
              <a:rPr lang="en-US" sz="2400" dirty="0" smtClean="0"/>
              <a:t> yang </a:t>
            </a:r>
            <a:r>
              <a:rPr lang="en-US" sz="2400" dirty="0" err="1" smtClean="0"/>
              <a:t>mereka</a:t>
            </a:r>
            <a:r>
              <a:rPr lang="en-US" sz="2400" dirty="0" smtClean="0"/>
              <a:t> </a:t>
            </a:r>
            <a:r>
              <a:rPr lang="en-US" sz="2400" dirty="0" err="1" smtClean="0"/>
              <a:t>sukai</a:t>
            </a:r>
            <a:r>
              <a:rPr lang="en-US" sz="2400" dirty="0" smtClean="0"/>
              <a:t>. </a:t>
            </a:r>
            <a:r>
              <a:rPr lang="en-US" sz="2400" dirty="0" err="1" smtClean="0"/>
              <a:t>Bila</a:t>
            </a:r>
            <a:r>
              <a:rPr lang="en-US" sz="2400" dirty="0" smtClean="0"/>
              <a:t> 6 </a:t>
            </a:r>
            <a:r>
              <a:rPr lang="en-US" sz="2400" dirty="0" err="1" smtClean="0"/>
              <a:t>diantara</a:t>
            </a:r>
            <a:r>
              <a:rPr lang="en-US" sz="2400" dirty="0" smtClean="0"/>
              <a:t> 20 </a:t>
            </a:r>
            <a:r>
              <a:rPr lang="en-US" sz="2400" dirty="0" err="1" smtClean="0"/>
              <a:t>perokok</a:t>
            </a:r>
            <a:r>
              <a:rPr lang="en-US" sz="2400" dirty="0" smtClean="0"/>
              <a:t> </a:t>
            </a:r>
            <a:r>
              <a:rPr lang="en-US" sz="2400" dirty="0" err="1" smtClean="0"/>
              <a:t>itu</a:t>
            </a:r>
            <a:r>
              <a:rPr lang="en-US" sz="2400" dirty="0" smtClean="0"/>
              <a:t> </a:t>
            </a:r>
            <a:r>
              <a:rPr lang="en-US" sz="2400" dirty="0" err="1" smtClean="0"/>
              <a:t>menyukai</a:t>
            </a:r>
            <a:r>
              <a:rPr lang="en-US" sz="2400" dirty="0" smtClean="0"/>
              <a:t> </a:t>
            </a:r>
            <a:r>
              <a:rPr lang="en-US" sz="2400" dirty="0" err="1" smtClean="0"/>
              <a:t>merk</a:t>
            </a:r>
            <a:r>
              <a:rPr lang="en-US" sz="2400" dirty="0" smtClean="0"/>
              <a:t> X, </a:t>
            </a:r>
            <a:r>
              <a:rPr lang="en-US" sz="2400" dirty="0" err="1" smtClean="0"/>
              <a:t>kesimpulan</a:t>
            </a:r>
            <a:r>
              <a:rPr lang="en-US" sz="2400" dirty="0" smtClean="0"/>
              <a:t> </a:t>
            </a:r>
            <a:r>
              <a:rPr lang="en-US" sz="2400" dirty="0" err="1" smtClean="0"/>
              <a:t>apa</a:t>
            </a:r>
            <a:r>
              <a:rPr lang="en-US" sz="2400" dirty="0" smtClean="0"/>
              <a:t> yang </a:t>
            </a:r>
            <a:r>
              <a:rPr lang="en-US" sz="2400" dirty="0" err="1" smtClean="0"/>
              <a:t>dapat</a:t>
            </a:r>
            <a:r>
              <a:rPr lang="en-US" sz="2400" dirty="0" smtClean="0"/>
              <a:t> </a:t>
            </a:r>
            <a:r>
              <a:rPr lang="en-US" sz="2400" dirty="0" err="1" smtClean="0"/>
              <a:t>ditarik</a:t>
            </a:r>
            <a:r>
              <a:rPr lang="en-US" sz="2400" dirty="0" smtClean="0"/>
              <a:t>? </a:t>
            </a:r>
            <a:r>
              <a:rPr lang="en-US" sz="2400" dirty="0" err="1" smtClean="0"/>
              <a:t>Gunakan</a:t>
            </a:r>
            <a:r>
              <a:rPr lang="en-US" sz="2400" dirty="0" smtClean="0"/>
              <a:t> </a:t>
            </a:r>
            <a:r>
              <a:rPr lang="en-US" sz="2400" dirty="0" err="1" smtClean="0"/>
              <a:t>taraf</a:t>
            </a:r>
            <a:r>
              <a:rPr lang="en-US" sz="2400" dirty="0" smtClean="0"/>
              <a:t> </a:t>
            </a:r>
            <a:r>
              <a:rPr lang="en-US" sz="2400" dirty="0" err="1" smtClean="0"/>
              <a:t>nyata</a:t>
            </a:r>
            <a:r>
              <a:rPr lang="en-US" sz="2400" dirty="0" smtClean="0"/>
              <a:t> 0,05.</a:t>
            </a:r>
          </a:p>
          <a:p>
            <a:pPr>
              <a:buFontTx/>
              <a:buNone/>
              <a:defRPr/>
            </a:pPr>
            <a:endParaRPr lang="en-US" sz="2400" dirty="0"/>
          </a:p>
        </p:txBody>
      </p:sp>
      <p:sp>
        <p:nvSpPr>
          <p:cNvPr id="30724" name="Slide Number Placeholder 3"/>
          <p:cNvSpPr>
            <a:spLocks noGrp="1"/>
          </p:cNvSpPr>
          <p:nvPr>
            <p:ph type="sldNum" sz="quarter" idx="12"/>
          </p:nvPr>
        </p:nvSpPr>
        <p:spPr>
          <a:noFill/>
        </p:spPr>
        <p:txBody>
          <a:bodyPr/>
          <a:lstStyle/>
          <a:p>
            <a:fld id="{FBFFC20C-41A4-4C2D-A8CA-97A9ED10CDFD}" type="slidenum">
              <a:rPr lang="en-US" smtClean="0"/>
              <a:pPr/>
              <a:t>25</a:t>
            </a:fld>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15950" y="234950"/>
            <a:ext cx="7772400" cy="381000"/>
          </a:xfrm>
        </p:spPr>
        <p:txBody>
          <a:bodyPr/>
          <a:lstStyle/>
          <a:p>
            <a:pPr algn="l"/>
            <a:r>
              <a:rPr lang="en-US" sz="3200" b="1" dirty="0" err="1" smtClean="0"/>
              <a:t>Soal</a:t>
            </a:r>
            <a:r>
              <a:rPr lang="en-US" sz="3200" b="1" dirty="0" smtClean="0"/>
              <a:t> </a:t>
            </a:r>
            <a:r>
              <a:rPr lang="id-ID" sz="3200" b="1" dirty="0" smtClean="0"/>
              <a:t>17</a:t>
            </a:r>
            <a:endParaRPr lang="en-US" sz="3200" b="1" dirty="0" smtClean="0"/>
          </a:p>
        </p:txBody>
      </p:sp>
      <p:sp>
        <p:nvSpPr>
          <p:cNvPr id="31747" name="Content Placeholder 2"/>
          <p:cNvSpPr>
            <a:spLocks noGrp="1"/>
          </p:cNvSpPr>
          <p:nvPr>
            <p:ph idx="1"/>
          </p:nvPr>
        </p:nvSpPr>
        <p:spPr>
          <a:xfrm>
            <a:off x="609600" y="674688"/>
            <a:ext cx="7772400" cy="4114800"/>
          </a:xfrm>
        </p:spPr>
        <p:txBody>
          <a:bodyPr/>
          <a:lstStyle/>
          <a:p>
            <a:pPr marL="0" indent="0" algn="just">
              <a:buFontTx/>
              <a:buNone/>
            </a:pPr>
            <a:r>
              <a:rPr lang="en-US" sz="2400" dirty="0" err="1" smtClean="0"/>
              <a:t>Diperkirakan</a:t>
            </a:r>
            <a:r>
              <a:rPr lang="en-US" sz="2400" dirty="0" smtClean="0"/>
              <a:t> </a:t>
            </a:r>
            <a:r>
              <a:rPr lang="en-US" sz="2400" dirty="0" err="1" smtClean="0"/>
              <a:t>murid</a:t>
            </a:r>
            <a:r>
              <a:rPr lang="en-US" sz="2400" dirty="0" smtClean="0"/>
              <a:t> </a:t>
            </a:r>
            <a:r>
              <a:rPr lang="en-US" sz="2400" dirty="0" err="1" smtClean="0"/>
              <a:t>di</a:t>
            </a:r>
            <a:r>
              <a:rPr lang="en-US" sz="2400" dirty="0" smtClean="0"/>
              <a:t> </a:t>
            </a:r>
            <a:r>
              <a:rPr lang="en-US" sz="2400" dirty="0" err="1" smtClean="0"/>
              <a:t>sebuah</a:t>
            </a:r>
            <a:r>
              <a:rPr lang="en-US" sz="2400" dirty="0" smtClean="0"/>
              <a:t> SMU yang </a:t>
            </a:r>
            <a:r>
              <a:rPr lang="en-US" sz="2400" dirty="0" err="1" smtClean="0"/>
              <a:t>menyenangi</a:t>
            </a:r>
            <a:r>
              <a:rPr lang="en-US" sz="2400" dirty="0" smtClean="0"/>
              <a:t> </a:t>
            </a:r>
            <a:r>
              <a:rPr lang="en-US" sz="2400" dirty="0" err="1" smtClean="0"/>
              <a:t>mata</a:t>
            </a:r>
            <a:r>
              <a:rPr lang="en-US" sz="2400" dirty="0" smtClean="0"/>
              <a:t> </a:t>
            </a:r>
            <a:r>
              <a:rPr lang="en-US" sz="2400" dirty="0" err="1" smtClean="0"/>
              <a:t>pelajaran</a:t>
            </a:r>
            <a:r>
              <a:rPr lang="en-US" sz="2400" dirty="0" smtClean="0"/>
              <a:t> </a:t>
            </a:r>
            <a:r>
              <a:rPr lang="en-US" sz="2400" dirty="0" err="1" smtClean="0"/>
              <a:t>matematika</a:t>
            </a:r>
            <a:r>
              <a:rPr lang="en-US" sz="2400" dirty="0" smtClean="0"/>
              <a:t> </a:t>
            </a:r>
            <a:r>
              <a:rPr lang="en-US" sz="2400" dirty="0" err="1" smtClean="0"/>
              <a:t>tidak</a:t>
            </a:r>
            <a:r>
              <a:rPr lang="en-US" sz="2400" dirty="0" smtClean="0"/>
              <a:t> </a:t>
            </a:r>
            <a:r>
              <a:rPr lang="en-US" sz="2400" dirty="0" err="1" smtClean="0"/>
              <a:t>lebih</a:t>
            </a:r>
            <a:r>
              <a:rPr lang="en-US" sz="2400" dirty="0" smtClean="0"/>
              <a:t> </a:t>
            </a:r>
            <a:r>
              <a:rPr lang="en-US" sz="2400" dirty="0" err="1" smtClean="0"/>
              <a:t>dari</a:t>
            </a:r>
            <a:r>
              <a:rPr lang="en-US" sz="2400" dirty="0" smtClean="0"/>
              <a:t> 10%. </a:t>
            </a:r>
            <a:r>
              <a:rPr lang="en-US" sz="2400" dirty="0" err="1" smtClean="0"/>
              <a:t>Untuk</a:t>
            </a:r>
            <a:r>
              <a:rPr lang="en-US" sz="2400" dirty="0" smtClean="0"/>
              <a:t> </a:t>
            </a:r>
            <a:r>
              <a:rPr lang="en-US" sz="2400" dirty="0" err="1" smtClean="0"/>
              <a:t>menguji</a:t>
            </a:r>
            <a:r>
              <a:rPr lang="en-US" sz="2400" dirty="0" smtClean="0"/>
              <a:t> </a:t>
            </a:r>
            <a:r>
              <a:rPr lang="en-US" sz="2400" dirty="0" err="1" smtClean="0"/>
              <a:t>pernyataan</a:t>
            </a:r>
            <a:r>
              <a:rPr lang="en-US" sz="2400" dirty="0" smtClean="0"/>
              <a:t> </a:t>
            </a:r>
            <a:r>
              <a:rPr lang="en-US" sz="2400" dirty="0" err="1" smtClean="0"/>
              <a:t>tersebut</a:t>
            </a:r>
            <a:r>
              <a:rPr lang="en-US" sz="2400" dirty="0" smtClean="0"/>
              <a:t>, </a:t>
            </a:r>
            <a:r>
              <a:rPr lang="en-US" sz="2400" dirty="0" err="1" smtClean="0"/>
              <a:t>diambil</a:t>
            </a:r>
            <a:r>
              <a:rPr lang="en-US" sz="2400" dirty="0" smtClean="0"/>
              <a:t> 20 </a:t>
            </a:r>
            <a:r>
              <a:rPr lang="en-US" sz="2400" dirty="0" err="1" smtClean="0"/>
              <a:t>siswa</a:t>
            </a:r>
            <a:r>
              <a:rPr lang="en-US" sz="2400" dirty="0" smtClean="0"/>
              <a:t> </a:t>
            </a:r>
            <a:r>
              <a:rPr lang="en-US" sz="2400" dirty="0" err="1" smtClean="0"/>
              <a:t>secara</a:t>
            </a:r>
            <a:r>
              <a:rPr lang="en-US" sz="2400" dirty="0" smtClean="0"/>
              <a:t> </a:t>
            </a:r>
            <a:r>
              <a:rPr lang="en-US" sz="2400" dirty="0" err="1" smtClean="0"/>
              <a:t>acak</a:t>
            </a:r>
            <a:r>
              <a:rPr lang="en-US" sz="2400" dirty="0" smtClean="0"/>
              <a:t> </a:t>
            </a:r>
            <a:r>
              <a:rPr lang="en-US" sz="2400" dirty="0" err="1" smtClean="0"/>
              <a:t>diperoleh</a:t>
            </a:r>
            <a:r>
              <a:rPr lang="en-US" sz="2400" dirty="0" smtClean="0"/>
              <a:t> 4 </a:t>
            </a:r>
            <a:r>
              <a:rPr lang="en-US" sz="2400" dirty="0" err="1" smtClean="0"/>
              <a:t>siswa</a:t>
            </a:r>
            <a:r>
              <a:rPr lang="en-US" sz="2400" dirty="0" smtClean="0"/>
              <a:t> </a:t>
            </a:r>
            <a:r>
              <a:rPr lang="en-US" sz="2400" dirty="0" err="1" smtClean="0"/>
              <a:t>menyatakan</a:t>
            </a:r>
            <a:r>
              <a:rPr lang="en-US" sz="2400" dirty="0" smtClean="0"/>
              <a:t> </a:t>
            </a:r>
            <a:r>
              <a:rPr lang="en-US" sz="2400" dirty="0" err="1" smtClean="0"/>
              <a:t>menyenangi</a:t>
            </a:r>
            <a:r>
              <a:rPr lang="en-US" sz="2400" dirty="0" smtClean="0"/>
              <a:t> </a:t>
            </a:r>
            <a:r>
              <a:rPr lang="en-US" sz="2400" dirty="0" err="1" smtClean="0"/>
              <a:t>mata</a:t>
            </a:r>
            <a:r>
              <a:rPr lang="en-US" sz="2400" dirty="0" smtClean="0"/>
              <a:t> </a:t>
            </a:r>
            <a:r>
              <a:rPr lang="en-US" sz="2400" dirty="0" err="1" smtClean="0"/>
              <a:t>pelajaran</a:t>
            </a:r>
            <a:r>
              <a:rPr lang="en-US" sz="2400" dirty="0" smtClean="0"/>
              <a:t> </a:t>
            </a:r>
            <a:r>
              <a:rPr lang="en-US" sz="2400" dirty="0" err="1" smtClean="0"/>
              <a:t>matematika</a:t>
            </a:r>
            <a:r>
              <a:rPr lang="en-US" sz="2400" dirty="0" smtClean="0"/>
              <a:t>. </a:t>
            </a:r>
            <a:r>
              <a:rPr lang="en-US" sz="2400" dirty="0" err="1" smtClean="0"/>
              <a:t>Ujilah</a:t>
            </a:r>
            <a:r>
              <a:rPr lang="en-US" sz="2400" dirty="0" smtClean="0"/>
              <a:t> </a:t>
            </a:r>
            <a:r>
              <a:rPr lang="en-US" sz="2400" dirty="0" err="1" smtClean="0"/>
              <a:t>pernyataan</a:t>
            </a:r>
            <a:r>
              <a:rPr lang="en-US" sz="2400" dirty="0" smtClean="0"/>
              <a:t> </a:t>
            </a:r>
            <a:r>
              <a:rPr lang="en-US" sz="2400" dirty="0" err="1" smtClean="0"/>
              <a:t>tersebut</a:t>
            </a:r>
            <a:r>
              <a:rPr lang="en-US" sz="2400" dirty="0" smtClean="0"/>
              <a:t> </a:t>
            </a:r>
            <a:r>
              <a:rPr lang="en-US" sz="2400" dirty="0" err="1" smtClean="0"/>
              <a:t>dengan</a:t>
            </a:r>
            <a:r>
              <a:rPr lang="en-US" sz="2400" dirty="0" smtClean="0"/>
              <a:t> </a:t>
            </a:r>
            <a:r>
              <a:rPr lang="en-US" sz="2400" dirty="0" err="1" smtClean="0"/>
              <a:t>taraf</a:t>
            </a:r>
            <a:r>
              <a:rPr lang="en-US" sz="2400" dirty="0" smtClean="0"/>
              <a:t> </a:t>
            </a:r>
            <a:r>
              <a:rPr lang="en-US" sz="2400" dirty="0" err="1" smtClean="0"/>
              <a:t>nyata</a:t>
            </a:r>
            <a:r>
              <a:rPr lang="en-US" sz="2400" dirty="0" smtClean="0"/>
              <a:t> 0,01.</a:t>
            </a:r>
          </a:p>
          <a:p>
            <a:pPr marL="0" indent="0" algn="just">
              <a:buFontTx/>
              <a:buNone/>
            </a:pPr>
            <a:endParaRPr lang="en-US" sz="2400" dirty="0" smtClean="0"/>
          </a:p>
          <a:p>
            <a:pPr marL="0" indent="0" algn="just">
              <a:buFontTx/>
              <a:buNone/>
            </a:pPr>
            <a:r>
              <a:rPr lang="en-US" b="1" dirty="0" err="1" smtClean="0"/>
              <a:t>Soal</a:t>
            </a:r>
            <a:r>
              <a:rPr lang="en-US" b="1" dirty="0" smtClean="0"/>
              <a:t> </a:t>
            </a:r>
            <a:r>
              <a:rPr lang="id-ID" b="1" dirty="0" smtClean="0"/>
              <a:t>18</a:t>
            </a:r>
            <a:endParaRPr lang="en-US" b="1" dirty="0" smtClean="0"/>
          </a:p>
          <a:p>
            <a:pPr marL="0" indent="0" algn="just">
              <a:buFontTx/>
              <a:buNone/>
            </a:pPr>
            <a:r>
              <a:rPr lang="en-US" sz="2400" dirty="0" err="1" smtClean="0"/>
              <a:t>Seorang</a:t>
            </a:r>
            <a:r>
              <a:rPr lang="en-US" sz="2400" dirty="0" smtClean="0"/>
              <a:t> </a:t>
            </a:r>
            <a:r>
              <a:rPr lang="en-US" sz="2400" dirty="0" err="1" smtClean="0"/>
              <a:t>pejabat</a:t>
            </a:r>
            <a:r>
              <a:rPr lang="en-US" sz="2400" dirty="0" smtClean="0"/>
              <a:t> BKKBN </a:t>
            </a:r>
            <a:r>
              <a:rPr lang="en-US" sz="2400" dirty="0" err="1" smtClean="0"/>
              <a:t>berpendapat</a:t>
            </a:r>
            <a:r>
              <a:rPr lang="en-US" sz="2400" dirty="0" smtClean="0"/>
              <a:t> </a:t>
            </a:r>
            <a:r>
              <a:rPr lang="en-US" sz="2400" dirty="0" err="1" smtClean="0"/>
              <a:t>bahwa</a:t>
            </a:r>
            <a:r>
              <a:rPr lang="en-US" sz="2400" dirty="0" smtClean="0"/>
              <a:t> 40% </a:t>
            </a:r>
            <a:r>
              <a:rPr lang="en-US" sz="2400" dirty="0" err="1" smtClean="0"/>
              <a:t>penduduk</a:t>
            </a:r>
            <a:r>
              <a:rPr lang="en-US" sz="2400" dirty="0" smtClean="0"/>
              <a:t> </a:t>
            </a:r>
            <a:r>
              <a:rPr lang="en-US" sz="2400" dirty="0" err="1" smtClean="0"/>
              <a:t>suatu</a:t>
            </a:r>
            <a:r>
              <a:rPr lang="en-US" sz="2400" dirty="0" smtClean="0"/>
              <a:t> </a:t>
            </a:r>
            <a:r>
              <a:rPr lang="en-US" sz="2400" dirty="0" err="1" smtClean="0"/>
              <a:t>desa</a:t>
            </a:r>
            <a:r>
              <a:rPr lang="en-US" sz="2400" dirty="0" smtClean="0"/>
              <a:t> yang </a:t>
            </a:r>
            <a:r>
              <a:rPr lang="en-US" sz="2400" dirty="0" err="1" smtClean="0"/>
              <a:t>tidak</a:t>
            </a:r>
            <a:r>
              <a:rPr lang="en-US" sz="2400" dirty="0" smtClean="0"/>
              <a:t> </a:t>
            </a:r>
            <a:r>
              <a:rPr lang="en-US" sz="2400" dirty="0" err="1" smtClean="0"/>
              <a:t>setuju</a:t>
            </a:r>
            <a:r>
              <a:rPr lang="en-US" sz="2400" dirty="0" smtClean="0"/>
              <a:t> KB. </a:t>
            </a:r>
            <a:r>
              <a:rPr lang="en-US" sz="2400" dirty="0" err="1" smtClean="0"/>
              <a:t>Untuk</a:t>
            </a:r>
            <a:r>
              <a:rPr lang="en-US" sz="2400" dirty="0" smtClean="0"/>
              <a:t> </a:t>
            </a:r>
            <a:r>
              <a:rPr lang="en-US" sz="2400" dirty="0" err="1" smtClean="0"/>
              <a:t>menguji</a:t>
            </a:r>
            <a:r>
              <a:rPr lang="en-US" sz="2400" dirty="0" smtClean="0"/>
              <a:t> </a:t>
            </a:r>
            <a:r>
              <a:rPr lang="en-US" sz="2400" dirty="0" err="1" smtClean="0"/>
              <a:t>pendapat</a:t>
            </a:r>
            <a:r>
              <a:rPr lang="en-US" sz="2400" dirty="0" smtClean="0"/>
              <a:t> </a:t>
            </a:r>
            <a:r>
              <a:rPr lang="en-US" sz="2400" dirty="0" err="1" smtClean="0"/>
              <a:t>tersebut</a:t>
            </a:r>
            <a:r>
              <a:rPr lang="en-US" sz="2400" dirty="0" smtClean="0"/>
              <a:t>, </a:t>
            </a:r>
            <a:r>
              <a:rPr lang="en-US" sz="2400" dirty="0" err="1" smtClean="0"/>
              <a:t>telah</a:t>
            </a:r>
            <a:r>
              <a:rPr lang="en-US" sz="2400" dirty="0" smtClean="0"/>
              <a:t> </a:t>
            </a:r>
            <a:r>
              <a:rPr lang="en-US" sz="2400" dirty="0" err="1" smtClean="0"/>
              <a:t>diambil</a:t>
            </a:r>
            <a:r>
              <a:rPr lang="en-US" sz="2400" dirty="0" smtClean="0"/>
              <a:t> </a:t>
            </a:r>
            <a:r>
              <a:rPr lang="en-US" sz="2400" dirty="0" err="1" smtClean="0"/>
              <a:t>secara</a:t>
            </a:r>
            <a:r>
              <a:rPr lang="en-US" sz="2400" dirty="0" smtClean="0"/>
              <a:t> </a:t>
            </a:r>
            <a:r>
              <a:rPr lang="en-US" sz="2400" dirty="0" err="1" smtClean="0"/>
              <a:t>acak</a:t>
            </a:r>
            <a:r>
              <a:rPr lang="en-US" sz="2400" dirty="0" smtClean="0"/>
              <a:t> 400 </a:t>
            </a:r>
            <a:r>
              <a:rPr lang="en-US" sz="2400" dirty="0" err="1" smtClean="0"/>
              <a:t>penduduk</a:t>
            </a:r>
            <a:r>
              <a:rPr lang="en-US" sz="2400" dirty="0" smtClean="0"/>
              <a:t> </a:t>
            </a:r>
            <a:r>
              <a:rPr lang="en-US" sz="2400" dirty="0" err="1" smtClean="0"/>
              <a:t>desa</a:t>
            </a:r>
            <a:r>
              <a:rPr lang="en-US" sz="2400" dirty="0" smtClean="0"/>
              <a:t>, </a:t>
            </a:r>
            <a:r>
              <a:rPr lang="en-US" sz="2400" dirty="0" err="1" smtClean="0"/>
              <a:t>ternyata</a:t>
            </a:r>
            <a:r>
              <a:rPr lang="en-US" sz="2400" dirty="0" smtClean="0"/>
              <a:t> 152 </a:t>
            </a:r>
            <a:r>
              <a:rPr lang="en-US" sz="2400" dirty="0" err="1" smtClean="0"/>
              <a:t>orang</a:t>
            </a:r>
            <a:r>
              <a:rPr lang="en-US" sz="2400" dirty="0" smtClean="0"/>
              <a:t> </a:t>
            </a:r>
            <a:r>
              <a:rPr lang="en-US" sz="2400" dirty="0" err="1" smtClean="0"/>
              <a:t>mengatakan</a:t>
            </a:r>
            <a:r>
              <a:rPr lang="en-US" sz="2400" dirty="0" smtClean="0"/>
              <a:t> </a:t>
            </a:r>
            <a:r>
              <a:rPr lang="en-US" sz="2400" dirty="0" err="1" smtClean="0"/>
              <a:t>tidak</a:t>
            </a:r>
            <a:r>
              <a:rPr lang="en-US" sz="2400" dirty="0" smtClean="0"/>
              <a:t> </a:t>
            </a:r>
            <a:r>
              <a:rPr lang="en-US" sz="2400" dirty="0" err="1" smtClean="0"/>
              <a:t>setuju</a:t>
            </a:r>
            <a:r>
              <a:rPr lang="en-US" sz="2400" dirty="0" smtClean="0"/>
              <a:t> KB. </a:t>
            </a:r>
            <a:r>
              <a:rPr lang="en-US" sz="2400" dirty="0" err="1" smtClean="0"/>
              <a:t>Mereka</a:t>
            </a:r>
            <a:r>
              <a:rPr lang="en-US" sz="2400" dirty="0" smtClean="0"/>
              <a:t> </a:t>
            </a:r>
            <a:r>
              <a:rPr lang="en-US" sz="2400" dirty="0" err="1" smtClean="0"/>
              <a:t>berpendapat</a:t>
            </a:r>
            <a:r>
              <a:rPr lang="en-US" sz="2400" dirty="0" smtClean="0"/>
              <a:t> </a:t>
            </a:r>
            <a:r>
              <a:rPr lang="en-US" sz="2400" dirty="0" err="1" smtClean="0"/>
              <a:t>bahwa</a:t>
            </a:r>
            <a:r>
              <a:rPr lang="en-US" sz="2400" dirty="0" smtClean="0"/>
              <a:t> </a:t>
            </a:r>
            <a:r>
              <a:rPr lang="en-US" sz="2400" dirty="0" err="1" smtClean="0"/>
              <a:t>setiap</a:t>
            </a:r>
            <a:r>
              <a:rPr lang="en-US" sz="2400" dirty="0" smtClean="0"/>
              <a:t> </a:t>
            </a:r>
            <a:r>
              <a:rPr lang="en-US" sz="2400" dirty="0" err="1" smtClean="0"/>
              <a:t>anak</a:t>
            </a:r>
            <a:r>
              <a:rPr lang="en-US" sz="2400" dirty="0" smtClean="0"/>
              <a:t> yang </a:t>
            </a:r>
            <a:r>
              <a:rPr lang="en-US" sz="2400" dirty="0" err="1" smtClean="0"/>
              <a:t>lahir</a:t>
            </a:r>
            <a:r>
              <a:rPr lang="en-US" sz="2400" dirty="0" smtClean="0"/>
              <a:t> </a:t>
            </a:r>
            <a:r>
              <a:rPr lang="en-US" sz="2400" dirty="0" err="1" smtClean="0"/>
              <a:t>merupakan</a:t>
            </a:r>
            <a:r>
              <a:rPr lang="en-US" sz="2400" dirty="0" smtClean="0"/>
              <a:t> </a:t>
            </a:r>
            <a:r>
              <a:rPr lang="en-US" sz="2400" dirty="0" err="1" smtClean="0"/>
              <a:t>rahmat</a:t>
            </a:r>
            <a:r>
              <a:rPr lang="en-US" sz="2400" dirty="0" smtClean="0"/>
              <a:t> </a:t>
            </a:r>
            <a:r>
              <a:rPr lang="en-US" sz="2400" dirty="0" err="1" smtClean="0"/>
              <a:t>Tuhan</a:t>
            </a:r>
            <a:r>
              <a:rPr lang="en-US" sz="2400" dirty="0" smtClean="0"/>
              <a:t> </a:t>
            </a:r>
            <a:r>
              <a:rPr lang="en-US" sz="2400" dirty="0" err="1" smtClean="0"/>
              <a:t>dan</a:t>
            </a:r>
            <a:r>
              <a:rPr lang="en-US" sz="2400" dirty="0" smtClean="0"/>
              <a:t> </a:t>
            </a:r>
            <a:r>
              <a:rPr lang="en-US" sz="2400" dirty="0" err="1" smtClean="0"/>
              <a:t>membawa</a:t>
            </a:r>
            <a:r>
              <a:rPr lang="en-US" sz="2400" dirty="0" smtClean="0"/>
              <a:t> </a:t>
            </a:r>
            <a:r>
              <a:rPr lang="en-US" sz="2400" dirty="0" err="1" smtClean="0"/>
              <a:t>rejeki</a:t>
            </a:r>
            <a:r>
              <a:rPr lang="en-US" sz="2400" dirty="0" smtClean="0"/>
              <a:t> </a:t>
            </a:r>
            <a:r>
              <a:rPr lang="en-US" sz="2400" dirty="0" err="1" smtClean="0"/>
              <a:t>sendiri-sendiri</a:t>
            </a:r>
            <a:r>
              <a:rPr lang="en-US" sz="2400" dirty="0" smtClean="0"/>
              <a:t>. </a:t>
            </a:r>
            <a:r>
              <a:rPr lang="en-US" sz="2400" dirty="0" err="1" smtClean="0"/>
              <a:t>Ujilah</a:t>
            </a:r>
            <a:r>
              <a:rPr lang="en-US" sz="2400" dirty="0" smtClean="0"/>
              <a:t> </a:t>
            </a:r>
            <a:r>
              <a:rPr lang="en-US" sz="2400" dirty="0" err="1" smtClean="0"/>
              <a:t>pendapat</a:t>
            </a:r>
            <a:r>
              <a:rPr lang="en-US" sz="2400" dirty="0" smtClean="0"/>
              <a:t> </a:t>
            </a:r>
            <a:r>
              <a:rPr lang="en-US" sz="2400" dirty="0" err="1" smtClean="0"/>
              <a:t>tersebut</a:t>
            </a:r>
            <a:r>
              <a:rPr lang="en-US" sz="2400" dirty="0" smtClean="0"/>
              <a:t> </a:t>
            </a:r>
            <a:r>
              <a:rPr lang="en-US" sz="2400" dirty="0" err="1" smtClean="0"/>
              <a:t>dengan</a:t>
            </a:r>
            <a:r>
              <a:rPr lang="en-US" sz="2400" dirty="0" smtClean="0"/>
              <a:t> </a:t>
            </a:r>
            <a:r>
              <a:rPr lang="en-US" sz="2400" dirty="0" err="1" smtClean="0"/>
              <a:t>taraf</a:t>
            </a:r>
            <a:r>
              <a:rPr lang="en-US" sz="2400" dirty="0" smtClean="0"/>
              <a:t> </a:t>
            </a:r>
            <a:r>
              <a:rPr lang="en-US" sz="2400" dirty="0" err="1" smtClean="0"/>
              <a:t>nyata</a:t>
            </a:r>
            <a:r>
              <a:rPr lang="en-US" sz="2400" dirty="0" smtClean="0"/>
              <a:t> 0,05.</a:t>
            </a:r>
          </a:p>
          <a:p>
            <a:pPr marL="0" indent="0" algn="just">
              <a:buFontTx/>
              <a:buNone/>
            </a:pPr>
            <a:endParaRPr lang="en-US" sz="2400" dirty="0" smtClean="0"/>
          </a:p>
        </p:txBody>
      </p:sp>
      <p:sp>
        <p:nvSpPr>
          <p:cNvPr id="31748" name="Slide Number Placeholder 3"/>
          <p:cNvSpPr>
            <a:spLocks noGrp="1"/>
          </p:cNvSpPr>
          <p:nvPr>
            <p:ph type="sldNum" sz="quarter" idx="12"/>
          </p:nvPr>
        </p:nvSpPr>
        <p:spPr>
          <a:noFill/>
        </p:spPr>
        <p:txBody>
          <a:bodyPr/>
          <a:lstStyle/>
          <a:p>
            <a:fld id="{87E2FA47-FDBF-46A7-B3A3-D34963245BF7}" type="slidenum">
              <a:rPr lang="en-US" smtClean="0"/>
              <a:pPr/>
              <a:t>26</a:t>
            </a:fld>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141288"/>
            <a:ext cx="7772400" cy="609600"/>
          </a:xfrm>
        </p:spPr>
        <p:txBody>
          <a:bodyPr/>
          <a:lstStyle/>
          <a:p>
            <a:pPr algn="l"/>
            <a:r>
              <a:rPr lang="en-US" sz="3200" b="1" dirty="0" err="1" smtClean="0"/>
              <a:t>Soal</a:t>
            </a:r>
            <a:r>
              <a:rPr lang="en-US" sz="3200" b="1" dirty="0" smtClean="0"/>
              <a:t> </a:t>
            </a:r>
            <a:r>
              <a:rPr lang="id-ID" sz="3200" b="1" dirty="0" smtClean="0"/>
              <a:t>19</a:t>
            </a:r>
            <a:endParaRPr lang="en-US" sz="3200" b="1" dirty="0" smtClean="0"/>
          </a:p>
        </p:txBody>
      </p:sp>
      <p:sp>
        <p:nvSpPr>
          <p:cNvPr id="3" name="Content Placeholder 2"/>
          <p:cNvSpPr>
            <a:spLocks noGrp="1"/>
          </p:cNvSpPr>
          <p:nvPr>
            <p:ph idx="1"/>
          </p:nvPr>
        </p:nvSpPr>
        <p:spPr>
          <a:xfrm>
            <a:off x="685800" y="620713"/>
            <a:ext cx="7772400" cy="4114800"/>
          </a:xfrm>
        </p:spPr>
        <p:txBody>
          <a:bodyPr/>
          <a:lstStyle/>
          <a:p>
            <a:pPr marL="0" lvl="1" indent="0" algn="just">
              <a:buFontTx/>
              <a:buNone/>
              <a:defRPr/>
            </a:pPr>
            <a:r>
              <a:rPr lang="en-US" sz="2400" dirty="0" err="1" smtClean="0"/>
              <a:t>Pada</a:t>
            </a:r>
            <a:r>
              <a:rPr lang="en-US" sz="2400" dirty="0" smtClean="0"/>
              <a:t> </a:t>
            </a:r>
            <a:r>
              <a:rPr lang="en-US" sz="2400" dirty="0" err="1" smtClean="0"/>
              <a:t>sebuah</a:t>
            </a:r>
            <a:r>
              <a:rPr lang="en-US" sz="2400" dirty="0" smtClean="0"/>
              <a:t> </a:t>
            </a:r>
            <a:r>
              <a:rPr lang="en-US" sz="2400" dirty="0" err="1" smtClean="0"/>
              <a:t>iklan</a:t>
            </a:r>
            <a:r>
              <a:rPr lang="en-US" sz="2400" dirty="0" smtClean="0"/>
              <a:t> pasta </a:t>
            </a:r>
            <a:r>
              <a:rPr lang="en-US" sz="2400" dirty="0" err="1" smtClean="0"/>
              <a:t>gigi</a:t>
            </a:r>
            <a:r>
              <a:rPr lang="en-US" sz="2400" dirty="0" smtClean="0"/>
              <a:t>, </a:t>
            </a:r>
            <a:r>
              <a:rPr lang="en-US" sz="2400" dirty="0" err="1" smtClean="0"/>
              <a:t>disebutkan</a:t>
            </a:r>
            <a:r>
              <a:rPr lang="en-US" sz="2400" dirty="0" smtClean="0"/>
              <a:t> </a:t>
            </a:r>
            <a:r>
              <a:rPr lang="en-US" sz="2400" dirty="0" err="1" smtClean="0"/>
              <a:t>bahwa</a:t>
            </a:r>
            <a:r>
              <a:rPr lang="en-US" sz="2400" dirty="0" smtClean="0"/>
              <a:t> 4 </a:t>
            </a:r>
            <a:r>
              <a:rPr lang="en-US" sz="2400" dirty="0" err="1" smtClean="0"/>
              <a:t>dari</a:t>
            </a:r>
            <a:r>
              <a:rPr lang="en-US" sz="2400" dirty="0" smtClean="0"/>
              <a:t> 5 </a:t>
            </a:r>
            <a:r>
              <a:rPr lang="en-US" sz="2400" dirty="0" err="1" smtClean="0"/>
              <a:t>orang</a:t>
            </a:r>
            <a:r>
              <a:rPr lang="en-US" sz="2400" dirty="0" smtClean="0"/>
              <a:t> </a:t>
            </a:r>
            <a:r>
              <a:rPr lang="en-US" sz="2400" dirty="0" err="1" smtClean="0"/>
              <a:t>dokter</a:t>
            </a:r>
            <a:r>
              <a:rPr lang="en-US" sz="2400" dirty="0" smtClean="0"/>
              <a:t> </a:t>
            </a:r>
            <a:r>
              <a:rPr lang="en-US" sz="2400" dirty="0" err="1" smtClean="0"/>
              <a:t>gigi</a:t>
            </a:r>
            <a:r>
              <a:rPr lang="en-US" sz="2400" dirty="0" smtClean="0"/>
              <a:t> </a:t>
            </a:r>
            <a:r>
              <a:rPr lang="en-US" sz="2400" dirty="0" err="1" smtClean="0"/>
              <a:t>merekomendasikan</a:t>
            </a:r>
            <a:r>
              <a:rPr lang="en-US" sz="2400" dirty="0" smtClean="0"/>
              <a:t> pasta </a:t>
            </a:r>
            <a:r>
              <a:rPr lang="en-US" sz="2400" dirty="0" err="1" smtClean="0"/>
              <a:t>gigi</a:t>
            </a:r>
            <a:r>
              <a:rPr lang="en-US" sz="2400" dirty="0" smtClean="0"/>
              <a:t> </a:t>
            </a:r>
            <a:r>
              <a:rPr lang="en-US" sz="2400" dirty="0" err="1" smtClean="0"/>
              <a:t>tersebut</a:t>
            </a:r>
            <a:r>
              <a:rPr lang="en-US" sz="2400" dirty="0" smtClean="0"/>
              <a:t> </a:t>
            </a:r>
            <a:r>
              <a:rPr lang="en-US" sz="2400" dirty="0" err="1" smtClean="0"/>
              <a:t>kepada</a:t>
            </a:r>
            <a:r>
              <a:rPr lang="en-US" sz="2400" dirty="0" smtClean="0"/>
              <a:t> </a:t>
            </a:r>
            <a:r>
              <a:rPr lang="en-US" sz="2400" dirty="0" err="1" smtClean="0"/>
              <a:t>pasiennya</a:t>
            </a:r>
            <a:r>
              <a:rPr lang="en-US" sz="2400" dirty="0" smtClean="0"/>
              <a:t>. </a:t>
            </a:r>
            <a:r>
              <a:rPr lang="en-US" sz="2400" dirty="0" err="1" smtClean="0"/>
              <a:t>Diambil</a:t>
            </a:r>
            <a:r>
              <a:rPr lang="en-US" sz="2400" dirty="0" smtClean="0"/>
              <a:t> </a:t>
            </a:r>
            <a:r>
              <a:rPr lang="en-US" sz="2400" dirty="0" err="1" smtClean="0"/>
              <a:t>sampel</a:t>
            </a:r>
            <a:r>
              <a:rPr lang="en-US" sz="2400" dirty="0" smtClean="0"/>
              <a:t> </a:t>
            </a:r>
            <a:r>
              <a:rPr lang="en-US" sz="2400" dirty="0" err="1" smtClean="0"/>
              <a:t>acak</a:t>
            </a:r>
            <a:r>
              <a:rPr lang="en-US" sz="2400" dirty="0" smtClean="0"/>
              <a:t> </a:t>
            </a:r>
            <a:r>
              <a:rPr lang="en-US" sz="2400" dirty="0" err="1" smtClean="0"/>
              <a:t>sebanyak</a:t>
            </a:r>
            <a:r>
              <a:rPr lang="en-US" sz="2400" dirty="0" smtClean="0"/>
              <a:t> 400 </a:t>
            </a:r>
            <a:r>
              <a:rPr lang="en-US" sz="2400" dirty="0" err="1" smtClean="0"/>
              <a:t>dokter</a:t>
            </a:r>
            <a:r>
              <a:rPr lang="en-US" sz="2400" dirty="0" smtClean="0"/>
              <a:t> </a:t>
            </a:r>
            <a:r>
              <a:rPr lang="en-US" sz="2400" dirty="0" err="1" smtClean="0"/>
              <a:t>gigi</a:t>
            </a:r>
            <a:r>
              <a:rPr lang="en-US" sz="2400" dirty="0" smtClean="0"/>
              <a:t>, </a:t>
            </a:r>
            <a:r>
              <a:rPr lang="en-US" sz="2400" dirty="0" err="1" smtClean="0"/>
              <a:t>dan</a:t>
            </a:r>
            <a:r>
              <a:rPr lang="en-US" sz="2400" dirty="0" smtClean="0"/>
              <a:t> </a:t>
            </a:r>
            <a:r>
              <a:rPr lang="en-US" sz="2400" dirty="0" err="1" smtClean="0"/>
              <a:t>diperoleh</a:t>
            </a:r>
            <a:r>
              <a:rPr lang="en-US" sz="2400" dirty="0" smtClean="0"/>
              <a:t> </a:t>
            </a:r>
            <a:r>
              <a:rPr lang="en-US" sz="2400" dirty="0" err="1" smtClean="0"/>
              <a:t>bahwa</a:t>
            </a:r>
            <a:r>
              <a:rPr lang="en-US" sz="2400" dirty="0" smtClean="0"/>
              <a:t> 330 </a:t>
            </a:r>
            <a:r>
              <a:rPr lang="en-US" sz="2400" dirty="0" err="1" smtClean="0"/>
              <a:t>orang</a:t>
            </a:r>
            <a:r>
              <a:rPr lang="en-US" sz="2400" dirty="0" smtClean="0"/>
              <a:t> </a:t>
            </a:r>
            <a:r>
              <a:rPr lang="en-US" sz="2400" dirty="0" err="1" smtClean="0"/>
              <a:t>merekomendasikan</a:t>
            </a:r>
            <a:r>
              <a:rPr lang="en-US" sz="2400" dirty="0" smtClean="0"/>
              <a:t> pasta </a:t>
            </a:r>
            <a:r>
              <a:rPr lang="en-US" sz="2400" dirty="0" err="1" smtClean="0"/>
              <a:t>gigi</a:t>
            </a:r>
            <a:r>
              <a:rPr lang="en-US" sz="2400" dirty="0" smtClean="0"/>
              <a:t> </a:t>
            </a:r>
            <a:r>
              <a:rPr lang="en-US" sz="2400" dirty="0" err="1" smtClean="0"/>
              <a:t>tersebut</a:t>
            </a:r>
            <a:r>
              <a:rPr lang="en-US" sz="2400" dirty="0" smtClean="0"/>
              <a:t>. </a:t>
            </a:r>
            <a:r>
              <a:rPr lang="en-US" sz="2400" dirty="0" err="1" smtClean="0"/>
              <a:t>Apakah</a:t>
            </a:r>
            <a:r>
              <a:rPr lang="en-US" sz="2400" dirty="0" smtClean="0"/>
              <a:t> </a:t>
            </a:r>
            <a:r>
              <a:rPr lang="en-US" sz="2400" dirty="0" err="1" smtClean="0"/>
              <a:t>iklan</a:t>
            </a:r>
            <a:r>
              <a:rPr lang="en-US" sz="2400" dirty="0" smtClean="0"/>
              <a:t> pasta </a:t>
            </a:r>
            <a:r>
              <a:rPr lang="en-US" sz="2400" dirty="0" err="1" smtClean="0"/>
              <a:t>gigi</a:t>
            </a:r>
            <a:r>
              <a:rPr lang="en-US" sz="2400" dirty="0" smtClean="0"/>
              <a:t> </a:t>
            </a:r>
            <a:r>
              <a:rPr lang="en-US" sz="2400" dirty="0" err="1" smtClean="0"/>
              <a:t>tersebut</a:t>
            </a:r>
            <a:r>
              <a:rPr lang="en-US" sz="2400" dirty="0" smtClean="0"/>
              <a:t> </a:t>
            </a:r>
            <a:r>
              <a:rPr lang="en-US" sz="2400" dirty="0" err="1" smtClean="0"/>
              <a:t>dapat</a:t>
            </a:r>
            <a:r>
              <a:rPr lang="en-US" sz="2400" dirty="0" smtClean="0"/>
              <a:t> </a:t>
            </a:r>
            <a:r>
              <a:rPr lang="en-US" sz="2400" dirty="0" err="1" smtClean="0"/>
              <a:t>dipercayai</a:t>
            </a:r>
            <a:r>
              <a:rPr lang="en-US" sz="2400" dirty="0" smtClean="0"/>
              <a:t>? </a:t>
            </a:r>
            <a:r>
              <a:rPr lang="en-US" sz="2400" dirty="0" err="1" smtClean="0"/>
              <a:t>Gunakan</a:t>
            </a:r>
            <a:r>
              <a:rPr lang="en-US" sz="2400" dirty="0" smtClean="0"/>
              <a:t> </a:t>
            </a:r>
            <a:r>
              <a:rPr lang="en-US" sz="2400" dirty="0" err="1" smtClean="0"/>
              <a:t>taraf</a:t>
            </a:r>
            <a:r>
              <a:rPr lang="en-US" sz="2400" dirty="0" smtClean="0"/>
              <a:t> </a:t>
            </a:r>
            <a:r>
              <a:rPr lang="en-US" sz="2400" dirty="0" err="1" smtClean="0"/>
              <a:t>nyata</a:t>
            </a:r>
            <a:r>
              <a:rPr lang="en-US" sz="2400" dirty="0" smtClean="0"/>
              <a:t> 0,05.</a:t>
            </a:r>
          </a:p>
          <a:p>
            <a:pPr marL="0" indent="0" algn="just">
              <a:buFontTx/>
              <a:buNone/>
              <a:defRPr/>
            </a:pPr>
            <a:endParaRPr lang="en-US" sz="800" dirty="0" smtClean="0"/>
          </a:p>
          <a:p>
            <a:pPr marL="0" indent="0" algn="just">
              <a:buFontTx/>
              <a:buNone/>
              <a:defRPr/>
            </a:pPr>
            <a:r>
              <a:rPr lang="en-US" b="1" dirty="0" err="1" smtClean="0"/>
              <a:t>Soal</a:t>
            </a:r>
            <a:r>
              <a:rPr lang="en-US" b="1" dirty="0" smtClean="0"/>
              <a:t> </a:t>
            </a:r>
            <a:r>
              <a:rPr lang="en-US" b="1" dirty="0" smtClean="0"/>
              <a:t>2</a:t>
            </a:r>
            <a:r>
              <a:rPr lang="id-ID" b="1" dirty="0" smtClean="0"/>
              <a:t>0</a:t>
            </a:r>
            <a:endParaRPr lang="en-US" b="1" dirty="0" smtClean="0"/>
          </a:p>
          <a:p>
            <a:pPr marL="0" indent="0" algn="just">
              <a:buFontTx/>
              <a:buNone/>
              <a:defRPr/>
            </a:pPr>
            <a:r>
              <a:rPr lang="en-US" sz="2400" dirty="0" smtClean="0"/>
              <a:t>Perusahaan gas </a:t>
            </a:r>
            <a:r>
              <a:rPr lang="en-US" sz="2400" dirty="0" err="1" smtClean="0"/>
              <a:t>mengatakan</a:t>
            </a:r>
            <a:r>
              <a:rPr lang="en-US" sz="2400" dirty="0" smtClean="0"/>
              <a:t> </a:t>
            </a:r>
            <a:r>
              <a:rPr lang="en-US" sz="2400" dirty="0" err="1" smtClean="0"/>
              <a:t>bahwa</a:t>
            </a:r>
            <a:r>
              <a:rPr lang="en-US" sz="2400" dirty="0" smtClean="0"/>
              <a:t> </a:t>
            </a:r>
            <a:r>
              <a:rPr lang="en-US" sz="2400" dirty="0" err="1" smtClean="0"/>
              <a:t>dua-pertiga</a:t>
            </a:r>
            <a:r>
              <a:rPr lang="en-US" sz="2400" dirty="0" smtClean="0"/>
              <a:t> </a:t>
            </a:r>
            <a:r>
              <a:rPr lang="en-US" sz="2400" dirty="0" err="1" smtClean="0"/>
              <a:t>penduduk</a:t>
            </a:r>
            <a:r>
              <a:rPr lang="en-US" sz="2400" dirty="0" smtClean="0"/>
              <a:t> </a:t>
            </a:r>
            <a:r>
              <a:rPr lang="en-US" sz="2400" dirty="0" err="1" smtClean="0"/>
              <a:t>suatu</a:t>
            </a:r>
            <a:r>
              <a:rPr lang="en-US" sz="2400" dirty="0" smtClean="0"/>
              <a:t> </a:t>
            </a:r>
            <a:r>
              <a:rPr lang="en-US" sz="2400" dirty="0" err="1" smtClean="0"/>
              <a:t>kota</a:t>
            </a:r>
            <a:r>
              <a:rPr lang="en-US" sz="2400" dirty="0" smtClean="0"/>
              <a:t> </a:t>
            </a:r>
            <a:r>
              <a:rPr lang="en-US" sz="2400" dirty="0" err="1" smtClean="0"/>
              <a:t>menggunakan</a:t>
            </a:r>
            <a:r>
              <a:rPr lang="en-US" sz="2400" dirty="0" smtClean="0"/>
              <a:t> gas </a:t>
            </a:r>
            <a:r>
              <a:rPr lang="en-US" sz="2400" dirty="0" err="1" smtClean="0"/>
              <a:t>alam</a:t>
            </a:r>
            <a:r>
              <a:rPr lang="en-US" sz="2400" dirty="0" smtClean="0"/>
              <a:t> </a:t>
            </a:r>
            <a:r>
              <a:rPr lang="en-US" sz="2400" dirty="0" err="1" smtClean="0"/>
              <a:t>sebagai</a:t>
            </a:r>
            <a:r>
              <a:rPr lang="en-US" sz="2400" dirty="0" smtClean="0"/>
              <a:t> </a:t>
            </a:r>
            <a:r>
              <a:rPr lang="en-US" sz="2400" dirty="0" err="1" smtClean="0"/>
              <a:t>pemanas</a:t>
            </a:r>
            <a:r>
              <a:rPr lang="en-US" sz="2400" dirty="0" smtClean="0"/>
              <a:t> </a:t>
            </a:r>
            <a:r>
              <a:rPr lang="en-US" sz="2400" dirty="0" err="1" smtClean="0"/>
              <a:t>rumah</a:t>
            </a:r>
            <a:r>
              <a:rPr lang="en-US" sz="2400" dirty="0" smtClean="0"/>
              <a:t> </a:t>
            </a:r>
            <a:r>
              <a:rPr lang="en-US" sz="2400" dirty="0" err="1" smtClean="0"/>
              <a:t>selama</a:t>
            </a:r>
            <a:r>
              <a:rPr lang="en-US" sz="2400" dirty="0" smtClean="0"/>
              <a:t> </a:t>
            </a:r>
            <a:r>
              <a:rPr lang="en-US" sz="2400" dirty="0" err="1" smtClean="0"/>
              <a:t>musim</a:t>
            </a:r>
            <a:r>
              <a:rPr lang="en-US" sz="2400" dirty="0" smtClean="0"/>
              <a:t> </a:t>
            </a:r>
            <a:r>
              <a:rPr lang="en-US" sz="2400" dirty="0" err="1" smtClean="0"/>
              <a:t>dingin</a:t>
            </a:r>
            <a:r>
              <a:rPr lang="en-US" sz="2400" dirty="0" smtClean="0"/>
              <a:t>. </a:t>
            </a:r>
            <a:r>
              <a:rPr lang="en-US" sz="2400" dirty="0" err="1" smtClean="0"/>
              <a:t>Apakah</a:t>
            </a:r>
            <a:r>
              <a:rPr lang="en-US" sz="2400" dirty="0" smtClean="0"/>
              <a:t> </a:t>
            </a:r>
            <a:r>
              <a:rPr lang="en-US" sz="2400" dirty="0" err="1" smtClean="0"/>
              <a:t>cukup</a:t>
            </a:r>
            <a:r>
              <a:rPr lang="en-US" sz="2400" dirty="0" smtClean="0"/>
              <a:t> </a:t>
            </a:r>
            <a:r>
              <a:rPr lang="en-US" sz="2400" dirty="0" err="1" smtClean="0"/>
              <a:t>alasan</a:t>
            </a:r>
            <a:r>
              <a:rPr lang="en-US" sz="2400" dirty="0" smtClean="0"/>
              <a:t> </a:t>
            </a:r>
            <a:r>
              <a:rPr lang="en-US" sz="2400" dirty="0" err="1" smtClean="0"/>
              <a:t>untuk</a:t>
            </a:r>
            <a:r>
              <a:rPr lang="en-US" sz="2400" dirty="0" smtClean="0"/>
              <a:t> </a:t>
            </a:r>
            <a:r>
              <a:rPr lang="en-US" sz="2400" dirty="0" err="1" smtClean="0"/>
              <a:t>meragukan</a:t>
            </a:r>
            <a:r>
              <a:rPr lang="en-US" sz="2400" dirty="0" smtClean="0"/>
              <a:t> </a:t>
            </a:r>
            <a:r>
              <a:rPr lang="en-US" sz="2400" dirty="0" err="1" smtClean="0"/>
              <a:t>pernyataan</a:t>
            </a:r>
            <a:r>
              <a:rPr lang="en-US" sz="2400" dirty="0" smtClean="0"/>
              <a:t> </a:t>
            </a:r>
            <a:r>
              <a:rPr lang="en-US" sz="2400" dirty="0" err="1" smtClean="0"/>
              <a:t>tersebut</a:t>
            </a:r>
            <a:r>
              <a:rPr lang="en-US" sz="2400" dirty="0" smtClean="0"/>
              <a:t>, </a:t>
            </a:r>
            <a:r>
              <a:rPr lang="en-US" sz="2400" dirty="0" err="1" smtClean="0"/>
              <a:t>bila</a:t>
            </a:r>
            <a:r>
              <a:rPr lang="en-US" sz="2400" dirty="0" smtClean="0"/>
              <a:t> </a:t>
            </a:r>
            <a:r>
              <a:rPr lang="en-US" sz="2400" dirty="0" err="1" smtClean="0"/>
              <a:t>diantara</a:t>
            </a:r>
            <a:r>
              <a:rPr lang="en-US" sz="2400" dirty="0" smtClean="0"/>
              <a:t> 1000 </a:t>
            </a:r>
            <a:r>
              <a:rPr lang="en-US" sz="2400" dirty="0" err="1" smtClean="0"/>
              <a:t>rumah</a:t>
            </a:r>
            <a:r>
              <a:rPr lang="en-US" sz="2400" dirty="0" smtClean="0"/>
              <a:t> yang </a:t>
            </a:r>
            <a:r>
              <a:rPr lang="en-US" sz="2400" dirty="0" err="1" smtClean="0"/>
              <a:t>diambil</a:t>
            </a:r>
            <a:r>
              <a:rPr lang="en-US" sz="2400" dirty="0" smtClean="0"/>
              <a:t> </a:t>
            </a:r>
            <a:r>
              <a:rPr lang="en-US" sz="2400" dirty="0" err="1" smtClean="0"/>
              <a:t>secara</a:t>
            </a:r>
            <a:r>
              <a:rPr lang="en-US" sz="2400" dirty="0" smtClean="0"/>
              <a:t> </a:t>
            </a:r>
            <a:r>
              <a:rPr lang="en-US" sz="2400" dirty="0" err="1" smtClean="0"/>
              <a:t>acak</a:t>
            </a:r>
            <a:r>
              <a:rPr lang="en-US" sz="2400" dirty="0" smtClean="0"/>
              <a:t> </a:t>
            </a:r>
            <a:r>
              <a:rPr lang="en-US" sz="2400" dirty="0" err="1" smtClean="0"/>
              <a:t>di</a:t>
            </a:r>
            <a:r>
              <a:rPr lang="en-US" sz="2400" dirty="0" smtClean="0"/>
              <a:t> </a:t>
            </a:r>
            <a:r>
              <a:rPr lang="en-US" sz="2400" dirty="0" err="1" smtClean="0"/>
              <a:t>kota</a:t>
            </a:r>
            <a:r>
              <a:rPr lang="en-US" sz="2400" dirty="0" smtClean="0"/>
              <a:t> </a:t>
            </a:r>
            <a:r>
              <a:rPr lang="en-US" sz="2400" dirty="0" err="1" smtClean="0"/>
              <a:t>tersebut</a:t>
            </a:r>
            <a:r>
              <a:rPr lang="en-US" sz="2400" dirty="0" smtClean="0"/>
              <a:t>, </a:t>
            </a:r>
            <a:r>
              <a:rPr lang="en-US" sz="2400" dirty="0" err="1" smtClean="0"/>
              <a:t>ternyata</a:t>
            </a:r>
            <a:r>
              <a:rPr lang="en-US" sz="2400" dirty="0" smtClean="0"/>
              <a:t> 618 </a:t>
            </a:r>
            <a:r>
              <a:rPr lang="en-US" sz="2400" dirty="0" err="1" smtClean="0"/>
              <a:t>rumah</a:t>
            </a:r>
            <a:r>
              <a:rPr lang="en-US" sz="2400" dirty="0" smtClean="0"/>
              <a:t> </a:t>
            </a:r>
            <a:r>
              <a:rPr lang="en-US" sz="2400" dirty="0" err="1" smtClean="0"/>
              <a:t>menggunakan</a:t>
            </a:r>
            <a:r>
              <a:rPr lang="en-US" sz="2400" dirty="0" smtClean="0"/>
              <a:t> gas </a:t>
            </a:r>
            <a:r>
              <a:rPr lang="en-US" sz="2400" dirty="0" err="1" smtClean="0"/>
              <a:t>alam</a:t>
            </a:r>
            <a:r>
              <a:rPr lang="en-US" sz="2400" dirty="0" smtClean="0"/>
              <a:t>. </a:t>
            </a:r>
            <a:r>
              <a:rPr lang="en-US" sz="2400" dirty="0" err="1" smtClean="0"/>
              <a:t>Gunakan</a:t>
            </a:r>
            <a:r>
              <a:rPr lang="en-US" sz="2400" dirty="0" smtClean="0"/>
              <a:t> </a:t>
            </a:r>
            <a:r>
              <a:rPr lang="en-US" sz="2400" dirty="0" err="1" smtClean="0"/>
              <a:t>taraf</a:t>
            </a:r>
            <a:r>
              <a:rPr lang="en-US" sz="2400" dirty="0" smtClean="0"/>
              <a:t> </a:t>
            </a:r>
            <a:r>
              <a:rPr lang="en-US" sz="2400" dirty="0" err="1" smtClean="0"/>
              <a:t>nyata</a:t>
            </a:r>
            <a:r>
              <a:rPr lang="en-US" sz="2400" dirty="0" smtClean="0"/>
              <a:t> 0,02</a:t>
            </a:r>
          </a:p>
          <a:p>
            <a:pPr>
              <a:buFontTx/>
              <a:buNone/>
              <a:defRPr/>
            </a:pPr>
            <a:endParaRPr lang="en-US" sz="2400" dirty="0"/>
          </a:p>
        </p:txBody>
      </p:sp>
      <p:sp>
        <p:nvSpPr>
          <p:cNvPr id="32772" name="Slide Number Placeholder 3"/>
          <p:cNvSpPr>
            <a:spLocks noGrp="1"/>
          </p:cNvSpPr>
          <p:nvPr>
            <p:ph type="sldNum" sz="quarter" idx="12"/>
          </p:nvPr>
        </p:nvSpPr>
        <p:spPr>
          <a:noFill/>
        </p:spPr>
        <p:txBody>
          <a:bodyPr/>
          <a:lstStyle/>
          <a:p>
            <a:fld id="{BD5ABF6A-B1C0-416D-BD1B-E161FB2BE0F7}" type="slidenum">
              <a:rPr lang="en-US" smtClean="0"/>
              <a:pPr/>
              <a:t>27</a:t>
            </a:fld>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800" b="1" dirty="0" err="1" smtClean="0">
                <a:effectLst>
                  <a:outerShdw blurRad="38100" dist="38100" dir="2700000" algn="tl">
                    <a:srgbClr val="000000">
                      <a:alpha val="43137"/>
                    </a:srgbClr>
                  </a:outerShdw>
                </a:effectLst>
              </a:rPr>
              <a:t>Pengujian</a:t>
            </a:r>
            <a:r>
              <a:rPr lang="en-US" sz="3800" b="1" dirty="0" smtClean="0">
                <a:effectLst>
                  <a:outerShdw blurRad="38100" dist="38100" dir="2700000" algn="tl">
                    <a:srgbClr val="000000">
                      <a:alpha val="43137"/>
                    </a:srgbClr>
                  </a:outerShdw>
                </a:effectLst>
              </a:rPr>
              <a:t> </a:t>
            </a:r>
            <a:r>
              <a:rPr lang="en-US" sz="3800" b="1" dirty="0" err="1" smtClean="0">
                <a:effectLst>
                  <a:outerShdw blurRad="38100" dist="38100" dir="2700000" algn="tl">
                    <a:srgbClr val="000000">
                      <a:alpha val="43137"/>
                    </a:srgbClr>
                  </a:outerShdw>
                </a:effectLst>
              </a:rPr>
              <a:t>Hipotesis</a:t>
            </a:r>
            <a:r>
              <a:rPr lang="en-US" sz="3800" b="1" dirty="0" smtClean="0">
                <a:effectLst>
                  <a:outerShdw blurRad="38100" dist="38100" dir="2700000" algn="tl">
                    <a:srgbClr val="000000">
                      <a:alpha val="43137"/>
                    </a:srgbClr>
                  </a:outerShdw>
                </a:effectLst>
              </a:rPr>
              <a:t> </a:t>
            </a:r>
            <a:br>
              <a:rPr lang="en-US" sz="3800" b="1" dirty="0" smtClean="0">
                <a:effectLst>
                  <a:outerShdw blurRad="38100" dist="38100" dir="2700000" algn="tl">
                    <a:srgbClr val="000000">
                      <a:alpha val="43137"/>
                    </a:srgbClr>
                  </a:outerShdw>
                </a:effectLst>
              </a:rPr>
            </a:br>
            <a:r>
              <a:rPr lang="en-US" sz="3800" b="1" dirty="0" err="1" smtClean="0">
                <a:effectLst>
                  <a:outerShdw blurRad="38100" dist="38100" dir="2700000" algn="tl">
                    <a:srgbClr val="000000">
                      <a:alpha val="43137"/>
                    </a:srgbClr>
                  </a:outerShdw>
                </a:effectLst>
              </a:rPr>
              <a:t>bagi</a:t>
            </a:r>
            <a:r>
              <a:rPr lang="en-US" sz="3800" b="1" dirty="0" smtClean="0">
                <a:effectLst>
                  <a:outerShdw blurRad="38100" dist="38100" dir="2700000" algn="tl">
                    <a:srgbClr val="000000">
                      <a:alpha val="43137"/>
                    </a:srgbClr>
                  </a:outerShdw>
                </a:effectLst>
              </a:rPr>
              <a:t> 2 </a:t>
            </a:r>
            <a:r>
              <a:rPr lang="en-US" sz="3800" b="1" dirty="0" err="1" smtClean="0">
                <a:effectLst>
                  <a:outerShdw blurRad="38100" dist="38100" dir="2700000" algn="tl">
                    <a:srgbClr val="000000">
                      <a:alpha val="43137"/>
                    </a:srgbClr>
                  </a:outerShdw>
                </a:effectLst>
              </a:rPr>
              <a:t>Proporsi</a:t>
            </a:r>
            <a:r>
              <a:rPr lang="en-US" sz="3800" b="1" dirty="0" smtClean="0">
                <a:effectLst>
                  <a:outerShdw blurRad="38100" dist="38100" dir="2700000" algn="tl">
                    <a:srgbClr val="000000">
                      <a:alpha val="43137"/>
                    </a:srgbClr>
                  </a:outerShdw>
                </a:effectLst>
              </a:rPr>
              <a:t> </a:t>
            </a:r>
            <a:r>
              <a:rPr lang="en-US" sz="3800" b="1" dirty="0" err="1" smtClean="0">
                <a:effectLst>
                  <a:outerShdw blurRad="38100" dist="38100" dir="2700000" algn="tl">
                    <a:srgbClr val="000000">
                      <a:alpha val="43137"/>
                    </a:srgbClr>
                  </a:outerShdw>
                </a:effectLst>
              </a:rPr>
              <a:t>Populasi</a:t>
            </a:r>
            <a:endParaRPr lang="en-US" sz="3800" b="1" dirty="0" smtClean="0">
              <a:effectLst>
                <a:outerShdw blurRad="38100" dist="38100" dir="2700000" algn="tl">
                  <a:srgbClr val="000000">
                    <a:alpha val="43137"/>
                  </a:srgbClr>
                </a:outerShdw>
              </a:effectLst>
            </a:endParaRPr>
          </a:p>
        </p:txBody>
      </p:sp>
      <p:graphicFrame>
        <p:nvGraphicFramePr>
          <p:cNvPr id="4" name="Content Placeholder 4"/>
          <p:cNvGraphicFramePr>
            <a:graphicFrameLocks noGrp="1"/>
          </p:cNvGraphicFramePr>
          <p:nvPr>
            <p:ph idx="1"/>
          </p:nvPr>
        </p:nvGraphicFramePr>
        <p:xfrm>
          <a:off x="304800" y="2209800"/>
          <a:ext cx="8635365" cy="3206496"/>
        </p:xfrm>
        <a:graphic>
          <a:graphicData uri="http://schemas.openxmlformats.org/drawingml/2006/table">
            <a:tbl>
              <a:tblPr firstRow="1" bandRow="1">
                <a:tableStyleId>{5C22544A-7EE6-4342-B048-85BDC9FD1C3A}</a:tableStyleId>
              </a:tblPr>
              <a:tblGrid>
                <a:gridCol w="1943100"/>
                <a:gridCol w="1485900"/>
                <a:gridCol w="2133600"/>
                <a:gridCol w="3072765"/>
              </a:tblGrid>
              <a:tr h="370840">
                <a:tc>
                  <a:txBody>
                    <a:bodyPr/>
                    <a:lstStyle/>
                    <a:p>
                      <a:pPr algn="ctr"/>
                      <a:r>
                        <a:rPr lang="en-US" sz="2400" dirty="0" err="1" smtClean="0"/>
                        <a:t>Hipotesis</a:t>
                      </a:r>
                      <a:r>
                        <a:rPr lang="en-US" sz="2400" dirty="0" smtClean="0"/>
                        <a:t> </a:t>
                      </a:r>
                    </a:p>
                    <a:p>
                      <a:pPr algn="ctr"/>
                      <a:r>
                        <a:rPr lang="en-US" sz="2400" dirty="0" err="1" smtClean="0"/>
                        <a:t>Nol</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Hipotesis</a:t>
                      </a:r>
                      <a:r>
                        <a:rPr lang="en-US" sz="2400" dirty="0" smtClean="0"/>
                        <a:t> </a:t>
                      </a:r>
                    </a:p>
                    <a:p>
                      <a:pPr algn="ctr"/>
                      <a:r>
                        <a:rPr lang="en-US" sz="2400" dirty="0" err="1" smtClean="0"/>
                        <a:t>Alternatif</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Statistik</a:t>
                      </a:r>
                      <a:r>
                        <a:rPr lang="en-US" sz="2400" dirty="0" smtClean="0"/>
                        <a:t> </a:t>
                      </a:r>
                      <a:r>
                        <a:rPr lang="en-US" sz="2400" dirty="0" err="1" smtClean="0"/>
                        <a:t>Uji</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Kriteria</a:t>
                      </a:r>
                      <a:r>
                        <a:rPr lang="en-US" sz="2400" dirty="0" smtClean="0"/>
                        <a:t> </a:t>
                      </a:r>
                      <a:r>
                        <a:rPr lang="en-US" sz="2400" dirty="0" err="1" smtClean="0"/>
                        <a:t>Keputusan</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lnSpc>
                          <a:spcPct val="115000"/>
                        </a:lnSpc>
                        <a:spcAft>
                          <a:spcPts val="0"/>
                        </a:spcAft>
                      </a:pPr>
                      <a:r>
                        <a:rPr lang="en-US" sz="2400">
                          <a:latin typeface="+mj-lt"/>
                          <a:ea typeface="Calibri"/>
                          <a:cs typeface="TimesNewRomanPS"/>
                        </a:rPr>
                        <a:t>H</a:t>
                      </a:r>
                      <a:r>
                        <a:rPr lang="en-US" sz="2400" baseline="-25000">
                          <a:latin typeface="+mj-lt"/>
                          <a:ea typeface="Calibri"/>
                          <a:cs typeface="TimesNewRomanPS"/>
                        </a:rPr>
                        <a:t>0 </a:t>
                      </a:r>
                      <a:r>
                        <a:rPr lang="en-US" sz="2400">
                          <a:latin typeface="+mj-lt"/>
                          <a:ea typeface="Calibri"/>
                          <a:cs typeface="TimesNewRomanPS"/>
                        </a:rPr>
                        <a:t>: </a:t>
                      </a:r>
                      <a:r>
                        <a:rPr lang="en-US" sz="2400" i="1">
                          <a:latin typeface="+mj-lt"/>
                          <a:ea typeface="Calibri"/>
                          <a:cs typeface="TimesNewRomanPS"/>
                        </a:rPr>
                        <a:t>p</a:t>
                      </a:r>
                      <a:r>
                        <a:rPr lang="en-US" sz="2400" baseline="-25000">
                          <a:latin typeface="+mj-lt"/>
                          <a:ea typeface="Calibri"/>
                          <a:cs typeface="TimesNewRomanPS"/>
                        </a:rPr>
                        <a:t>1</a:t>
                      </a:r>
                      <a:r>
                        <a:rPr lang="en-US" sz="2400">
                          <a:latin typeface="+mj-lt"/>
                          <a:ea typeface="Calibri"/>
                          <a:cs typeface="TimesNewRomanPS"/>
                        </a:rPr>
                        <a:t> = </a:t>
                      </a:r>
                      <a:r>
                        <a:rPr lang="en-US" sz="2400" i="1">
                          <a:latin typeface="+mj-lt"/>
                          <a:ea typeface="Calibri"/>
                          <a:cs typeface="TimesNewRomanPS"/>
                        </a:rPr>
                        <a:t>p</a:t>
                      </a:r>
                      <a:r>
                        <a:rPr lang="en-US" sz="2400" baseline="-25000">
                          <a:latin typeface="+mj-lt"/>
                          <a:ea typeface="Calibri"/>
                          <a:cs typeface="TimesNewRomanPS"/>
                        </a:rPr>
                        <a:t>2</a:t>
                      </a:r>
                      <a:endParaRPr lang="en-US" sz="240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US" sz="2400">
                          <a:latin typeface="+mj-lt"/>
                          <a:ea typeface="Calibri"/>
                          <a:cs typeface="TimesNewRomanPS"/>
                        </a:rPr>
                        <a:t>H</a:t>
                      </a:r>
                      <a:r>
                        <a:rPr lang="en-US" sz="2400" baseline="-25000">
                          <a:latin typeface="+mj-lt"/>
                          <a:ea typeface="Calibri"/>
                          <a:cs typeface="TimesNewRomanPS"/>
                        </a:rPr>
                        <a:t>1</a:t>
                      </a:r>
                      <a:r>
                        <a:rPr lang="en-US" sz="2400">
                          <a:latin typeface="+mj-lt"/>
                          <a:ea typeface="Calibri"/>
                          <a:cs typeface="TimesNewRomanPS"/>
                        </a:rPr>
                        <a:t>: </a:t>
                      </a:r>
                      <a:r>
                        <a:rPr lang="en-US" sz="2400" i="1">
                          <a:latin typeface="+mj-lt"/>
                          <a:ea typeface="Calibri"/>
                          <a:cs typeface="TimesNewRomanPS"/>
                        </a:rPr>
                        <a:t>p</a:t>
                      </a:r>
                      <a:r>
                        <a:rPr lang="en-US" sz="2400" baseline="-25000">
                          <a:latin typeface="+mj-lt"/>
                          <a:ea typeface="Calibri"/>
                          <a:cs typeface="TimesNewRomanPS"/>
                        </a:rPr>
                        <a:t>1</a:t>
                      </a:r>
                      <a:r>
                        <a:rPr lang="en-US" sz="2400">
                          <a:latin typeface="+mj-lt"/>
                          <a:ea typeface="Calibri"/>
                          <a:cs typeface="TimesNewRomanPS"/>
                        </a:rPr>
                        <a:t> </a:t>
                      </a:r>
                      <a:r>
                        <a:rPr lang="en-US" sz="2400">
                          <a:latin typeface="+mj-lt"/>
                          <a:ea typeface="Calibri"/>
                          <a:cs typeface="TimesNewRomanPS"/>
                          <a:sym typeface="Symbol"/>
                        </a:rPr>
                        <a:t></a:t>
                      </a:r>
                      <a:r>
                        <a:rPr lang="en-US" sz="2400">
                          <a:latin typeface="+mj-lt"/>
                          <a:ea typeface="Calibri"/>
                          <a:cs typeface="TimesNewRomanPS"/>
                        </a:rPr>
                        <a:t> </a:t>
                      </a:r>
                      <a:r>
                        <a:rPr lang="en-US" sz="2400" i="1">
                          <a:latin typeface="+mj-lt"/>
                          <a:ea typeface="Calibri"/>
                          <a:cs typeface="TimesNewRomanPS"/>
                        </a:rPr>
                        <a:t>p</a:t>
                      </a:r>
                      <a:r>
                        <a:rPr lang="en-US" sz="2400" baseline="-25000">
                          <a:latin typeface="+mj-lt"/>
                          <a:ea typeface="Calibri"/>
                          <a:cs typeface="TimesNewRomanPS"/>
                        </a:rPr>
                        <a:t>2</a:t>
                      </a:r>
                      <a:endParaRPr lang="en-US" sz="240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just">
                        <a:lnSpc>
                          <a:spcPct val="115000"/>
                        </a:lnSpc>
                        <a:spcAft>
                          <a:spcPts val="0"/>
                        </a:spcAft>
                      </a:pPr>
                      <a:endParaRPr lang="en-US" sz="2400" dirty="0">
                        <a:solidFill>
                          <a:srgbClr val="000000"/>
                        </a:solidFill>
                        <a:latin typeface="+mj-lt"/>
                        <a:ea typeface="Calibri"/>
                        <a:cs typeface="TimesNewRomanP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000" dirty="0" smtClean="0">
                          <a:latin typeface="+mj-lt"/>
                          <a:ea typeface="Calibri"/>
                          <a:cs typeface="TimesNewRomanPS"/>
                        </a:rPr>
                        <a:t>H</a:t>
                      </a:r>
                      <a:r>
                        <a:rPr lang="en-US" sz="2000" baseline="-25000" dirty="0" smtClean="0">
                          <a:latin typeface="+mj-lt"/>
                          <a:ea typeface="Calibri"/>
                          <a:cs typeface="TimesNewRomanPS"/>
                        </a:rPr>
                        <a:t>0</a:t>
                      </a:r>
                      <a:r>
                        <a:rPr lang="en-US" sz="2000" dirty="0" smtClean="0">
                          <a:latin typeface="+mj-lt"/>
                          <a:ea typeface="Calibri"/>
                          <a:cs typeface="TimesNewRomanPS"/>
                        </a:rPr>
                        <a:t> </a:t>
                      </a:r>
                      <a:r>
                        <a:rPr lang="en-US" sz="2000" dirty="0" err="1" smtClean="0">
                          <a:latin typeface="+mj-lt"/>
                          <a:ea typeface="Calibri"/>
                          <a:cs typeface="TimesNewRomanPS"/>
                        </a:rPr>
                        <a:t>ditolak</a:t>
                      </a:r>
                      <a:r>
                        <a:rPr lang="en-US" sz="2000" dirty="0" smtClean="0">
                          <a:latin typeface="+mj-lt"/>
                          <a:ea typeface="Calibri"/>
                          <a:cs typeface="TimesNewRomanPS"/>
                        </a:rPr>
                        <a:t> </a:t>
                      </a:r>
                      <a:r>
                        <a:rPr lang="en-US" sz="2000" dirty="0" err="1" smtClean="0">
                          <a:latin typeface="+mj-lt"/>
                          <a:ea typeface="Calibri"/>
                          <a:cs typeface="TimesNewRomanPS"/>
                        </a:rPr>
                        <a:t>jika</a:t>
                      </a:r>
                      <a:r>
                        <a:rPr lang="en-US" sz="2000" dirty="0" smtClean="0">
                          <a:latin typeface="+mj-lt"/>
                          <a:ea typeface="Calibri"/>
                          <a:cs typeface="TimesNewRomanPS"/>
                        </a:rPr>
                        <a:t> </a:t>
                      </a:r>
                      <a:r>
                        <a:rPr lang="en-US" sz="2000" dirty="0" err="1" smtClean="0">
                          <a:latin typeface="+mj-lt"/>
                          <a:ea typeface="Calibri"/>
                          <a:cs typeface="TimesNewRomanPS"/>
                        </a:rPr>
                        <a:t>z</a:t>
                      </a:r>
                      <a:r>
                        <a:rPr lang="en-US" sz="2000" baseline="-25000" dirty="0" err="1" smtClean="0">
                          <a:latin typeface="+mj-lt"/>
                          <a:ea typeface="Calibri"/>
                          <a:cs typeface="TimesNewRomanPS"/>
                        </a:rPr>
                        <a:t>hit</a:t>
                      </a:r>
                      <a:r>
                        <a:rPr lang="en-US" sz="2000" dirty="0" smtClean="0">
                          <a:latin typeface="+mj-lt"/>
                          <a:ea typeface="Calibri"/>
                          <a:cs typeface="TimesNewRomanPS"/>
                        </a:rPr>
                        <a:t> </a:t>
                      </a:r>
                      <a:r>
                        <a:rPr lang="en-US" sz="2000" dirty="0">
                          <a:latin typeface="+mj-lt"/>
                          <a:ea typeface="Calibri"/>
                          <a:cs typeface="TimesNewRomanPS"/>
                        </a:rPr>
                        <a:t>&gt; z</a:t>
                      </a:r>
                      <a:r>
                        <a:rPr lang="en-US" sz="2000" baseline="-25000" dirty="0">
                          <a:latin typeface="+mj-lt"/>
                          <a:ea typeface="Calibri"/>
                          <a:cs typeface="TimesNewRomanPS"/>
                          <a:sym typeface="Symbol"/>
                        </a:rPr>
                        <a:t></a:t>
                      </a:r>
                      <a:r>
                        <a:rPr lang="en-US" sz="2000" baseline="-25000" dirty="0">
                          <a:latin typeface="+mj-lt"/>
                          <a:ea typeface="Calibri"/>
                          <a:cs typeface="TimesNewRomanPS"/>
                        </a:rPr>
                        <a:t>/2 </a:t>
                      </a:r>
                      <a:r>
                        <a:rPr lang="en-US" sz="2000" dirty="0" err="1" smtClean="0">
                          <a:latin typeface="+mj-lt"/>
                          <a:ea typeface="Calibri"/>
                          <a:cs typeface="TimesNewRomanPS"/>
                        </a:rPr>
                        <a:t>atau</a:t>
                      </a:r>
                      <a:r>
                        <a:rPr lang="en-US" sz="2000" dirty="0" smtClean="0">
                          <a:latin typeface="+mj-lt"/>
                          <a:ea typeface="Calibri"/>
                          <a:cs typeface="TimesNewRomanPS"/>
                        </a:rPr>
                        <a:t> </a:t>
                      </a:r>
                      <a:r>
                        <a:rPr lang="en-US" sz="2000" dirty="0" err="1" smtClean="0">
                          <a:latin typeface="+mj-lt"/>
                          <a:ea typeface="Calibri"/>
                          <a:cs typeface="TimesNewRomanPS"/>
                        </a:rPr>
                        <a:t>z</a:t>
                      </a:r>
                      <a:r>
                        <a:rPr lang="en-US" sz="2000" baseline="-25000" dirty="0" err="1" smtClean="0">
                          <a:latin typeface="+mj-lt"/>
                          <a:ea typeface="Calibri"/>
                          <a:cs typeface="TimesNewRomanPS"/>
                        </a:rPr>
                        <a:t>hit</a:t>
                      </a:r>
                      <a:r>
                        <a:rPr lang="en-US" sz="2000" dirty="0" smtClean="0">
                          <a:latin typeface="+mj-lt"/>
                          <a:ea typeface="Calibri"/>
                          <a:cs typeface="TimesNewRomanPS"/>
                        </a:rPr>
                        <a:t> </a:t>
                      </a:r>
                      <a:r>
                        <a:rPr lang="en-US" sz="2000" dirty="0">
                          <a:latin typeface="+mj-lt"/>
                          <a:ea typeface="Calibri"/>
                          <a:cs typeface="TimesNewRomanPS"/>
                        </a:rPr>
                        <a:t>&lt; - z</a:t>
                      </a:r>
                      <a:r>
                        <a:rPr lang="en-US" sz="2000" baseline="-25000" dirty="0">
                          <a:latin typeface="+mj-lt"/>
                          <a:ea typeface="Calibri"/>
                          <a:cs typeface="TimesNewRomanPS"/>
                          <a:sym typeface="Symbol"/>
                        </a:rPr>
                        <a:t></a:t>
                      </a:r>
                      <a:r>
                        <a:rPr lang="en-US" sz="2000" baseline="-25000" dirty="0">
                          <a:latin typeface="+mj-lt"/>
                          <a:ea typeface="Calibri"/>
                          <a:cs typeface="TimesNewRomanPS"/>
                        </a:rPr>
                        <a:t>/2</a:t>
                      </a:r>
                      <a:endParaRPr lang="en-US" sz="2000" dirty="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lnSpc>
                          <a:spcPct val="115000"/>
                        </a:lnSpc>
                        <a:spcAft>
                          <a:spcPts val="0"/>
                        </a:spcAft>
                      </a:pPr>
                      <a:r>
                        <a:rPr lang="en-US" sz="2400">
                          <a:latin typeface="+mj-lt"/>
                          <a:ea typeface="Calibri"/>
                          <a:cs typeface="TimesNewRomanPS"/>
                        </a:rPr>
                        <a:t>H</a:t>
                      </a:r>
                      <a:r>
                        <a:rPr lang="en-US" sz="2400" baseline="-25000">
                          <a:latin typeface="+mj-lt"/>
                          <a:ea typeface="Calibri"/>
                          <a:cs typeface="TimesNewRomanPS"/>
                        </a:rPr>
                        <a:t>0 </a:t>
                      </a:r>
                      <a:r>
                        <a:rPr lang="en-US" sz="2400">
                          <a:latin typeface="+mj-lt"/>
                          <a:ea typeface="Calibri"/>
                          <a:cs typeface="TimesNewRomanPS"/>
                        </a:rPr>
                        <a:t>: </a:t>
                      </a:r>
                      <a:r>
                        <a:rPr lang="en-US" sz="2400" i="1">
                          <a:latin typeface="+mj-lt"/>
                          <a:ea typeface="Calibri"/>
                          <a:cs typeface="TimesNewRomanPS"/>
                        </a:rPr>
                        <a:t>p</a:t>
                      </a:r>
                      <a:r>
                        <a:rPr lang="en-US" sz="2400" baseline="-25000">
                          <a:latin typeface="+mj-lt"/>
                          <a:ea typeface="Calibri"/>
                          <a:cs typeface="TimesNewRomanPS"/>
                        </a:rPr>
                        <a:t>1</a:t>
                      </a:r>
                      <a:r>
                        <a:rPr lang="en-US" sz="2400">
                          <a:latin typeface="+mj-lt"/>
                          <a:ea typeface="Calibri"/>
                          <a:cs typeface="TimesNewRomanPS"/>
                        </a:rPr>
                        <a:t> = </a:t>
                      </a:r>
                      <a:r>
                        <a:rPr lang="en-US" sz="2400" i="1">
                          <a:latin typeface="+mj-lt"/>
                          <a:ea typeface="Calibri"/>
                          <a:cs typeface="TimesNewRomanPS"/>
                        </a:rPr>
                        <a:t>p</a:t>
                      </a:r>
                      <a:r>
                        <a:rPr lang="en-US" sz="2400" baseline="-25000">
                          <a:latin typeface="+mj-lt"/>
                          <a:ea typeface="Calibri"/>
                          <a:cs typeface="TimesNewRomanPS"/>
                        </a:rPr>
                        <a:t>2</a:t>
                      </a:r>
                      <a:endParaRPr lang="en-US" sz="2400">
                        <a:latin typeface="+mj-lt"/>
                        <a:ea typeface="Calibri"/>
                        <a:cs typeface="Times New Roman"/>
                      </a:endParaRPr>
                    </a:p>
                    <a:p>
                      <a:pPr algn="just">
                        <a:lnSpc>
                          <a:spcPct val="115000"/>
                        </a:lnSpc>
                        <a:spcAft>
                          <a:spcPts val="0"/>
                        </a:spcAft>
                      </a:pPr>
                      <a:r>
                        <a:rPr lang="en-US" sz="2400">
                          <a:latin typeface="+mj-lt"/>
                          <a:ea typeface="Calibri"/>
                          <a:cs typeface="TimesNewRomanPS"/>
                        </a:rPr>
                        <a:t>H</a:t>
                      </a:r>
                      <a:r>
                        <a:rPr lang="en-US" sz="2400" baseline="-25000">
                          <a:latin typeface="+mj-lt"/>
                          <a:ea typeface="Calibri"/>
                          <a:cs typeface="TimesNewRomanPS"/>
                        </a:rPr>
                        <a:t>0 </a:t>
                      </a:r>
                      <a:r>
                        <a:rPr lang="en-US" sz="2400">
                          <a:latin typeface="+mj-lt"/>
                          <a:ea typeface="Calibri"/>
                          <a:cs typeface="TimesNewRomanPS"/>
                        </a:rPr>
                        <a:t>: </a:t>
                      </a:r>
                      <a:r>
                        <a:rPr lang="en-US" sz="2400" i="1">
                          <a:latin typeface="+mj-lt"/>
                          <a:ea typeface="Calibri"/>
                          <a:cs typeface="TimesNewRomanPS"/>
                        </a:rPr>
                        <a:t>p</a:t>
                      </a:r>
                      <a:r>
                        <a:rPr lang="en-US" sz="2400" baseline="-25000">
                          <a:latin typeface="+mj-lt"/>
                          <a:ea typeface="Calibri"/>
                          <a:cs typeface="TimesNewRomanPS"/>
                        </a:rPr>
                        <a:t>1</a:t>
                      </a:r>
                      <a:r>
                        <a:rPr lang="en-US" sz="2400">
                          <a:latin typeface="+mj-lt"/>
                          <a:ea typeface="Calibri"/>
                          <a:cs typeface="TimesNewRomanPS"/>
                        </a:rPr>
                        <a:t> </a:t>
                      </a:r>
                      <a:r>
                        <a:rPr lang="en-US" sz="2400">
                          <a:latin typeface="+mj-lt"/>
                          <a:ea typeface="Calibri"/>
                          <a:cs typeface="TimesNewRomanPS"/>
                          <a:sym typeface="Symbol"/>
                        </a:rPr>
                        <a:t></a:t>
                      </a:r>
                      <a:r>
                        <a:rPr lang="en-US" sz="2400">
                          <a:latin typeface="+mj-lt"/>
                          <a:ea typeface="Calibri"/>
                          <a:cs typeface="TimesNewRomanPS"/>
                        </a:rPr>
                        <a:t> </a:t>
                      </a:r>
                      <a:r>
                        <a:rPr lang="en-US" sz="2400" i="1">
                          <a:latin typeface="+mj-lt"/>
                          <a:ea typeface="Calibri"/>
                          <a:cs typeface="TimesNewRomanPS"/>
                        </a:rPr>
                        <a:t>p</a:t>
                      </a:r>
                      <a:r>
                        <a:rPr lang="en-US" sz="2400" baseline="-25000">
                          <a:latin typeface="+mj-lt"/>
                          <a:ea typeface="Calibri"/>
                          <a:cs typeface="TimesNewRomanPS"/>
                        </a:rPr>
                        <a:t>2</a:t>
                      </a:r>
                      <a:endParaRPr lang="en-US" sz="240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400">
                          <a:latin typeface="+mj-lt"/>
                          <a:ea typeface="Calibri"/>
                          <a:cs typeface="TimesNewRomanPS"/>
                        </a:rPr>
                        <a:t>H</a:t>
                      </a:r>
                      <a:r>
                        <a:rPr lang="en-US" sz="2400" baseline="-25000">
                          <a:latin typeface="+mj-lt"/>
                          <a:ea typeface="Calibri"/>
                          <a:cs typeface="TimesNewRomanPS"/>
                        </a:rPr>
                        <a:t>1</a:t>
                      </a:r>
                      <a:r>
                        <a:rPr lang="en-US" sz="2400">
                          <a:latin typeface="+mj-lt"/>
                          <a:ea typeface="Calibri"/>
                          <a:cs typeface="TimesNewRomanPS"/>
                        </a:rPr>
                        <a:t>: </a:t>
                      </a:r>
                      <a:r>
                        <a:rPr lang="en-US" sz="2400" i="1">
                          <a:latin typeface="+mj-lt"/>
                          <a:ea typeface="Calibri"/>
                          <a:cs typeface="TimesNewRomanPS"/>
                        </a:rPr>
                        <a:t>p</a:t>
                      </a:r>
                      <a:r>
                        <a:rPr lang="en-US" sz="2400" baseline="-25000">
                          <a:latin typeface="+mj-lt"/>
                          <a:ea typeface="Calibri"/>
                          <a:cs typeface="TimesNewRomanPS"/>
                        </a:rPr>
                        <a:t>1</a:t>
                      </a:r>
                      <a:r>
                        <a:rPr lang="en-US" sz="2400">
                          <a:latin typeface="+mj-lt"/>
                          <a:ea typeface="Calibri"/>
                          <a:cs typeface="TimesNewRomanPS"/>
                        </a:rPr>
                        <a:t> &lt; </a:t>
                      </a:r>
                      <a:r>
                        <a:rPr lang="en-US" sz="2400" i="1">
                          <a:latin typeface="+mj-lt"/>
                          <a:ea typeface="Calibri"/>
                          <a:cs typeface="TimesNewRomanPS"/>
                        </a:rPr>
                        <a:t>p</a:t>
                      </a:r>
                      <a:r>
                        <a:rPr lang="en-US" sz="2400" baseline="-25000">
                          <a:latin typeface="+mj-lt"/>
                          <a:ea typeface="Calibri"/>
                          <a:cs typeface="TimesNewRomanPS"/>
                        </a:rPr>
                        <a:t>2</a:t>
                      </a:r>
                      <a:endParaRPr lang="en-US" sz="240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000" dirty="0" smtClean="0">
                          <a:latin typeface="+mj-lt"/>
                          <a:ea typeface="Calibri"/>
                          <a:cs typeface="TimesNewRomanPS"/>
                        </a:rPr>
                        <a:t>H</a:t>
                      </a:r>
                      <a:r>
                        <a:rPr lang="en-US" sz="2000" baseline="-25000" dirty="0" smtClean="0">
                          <a:latin typeface="+mj-lt"/>
                          <a:ea typeface="Calibri"/>
                          <a:cs typeface="TimesNewRomanPS"/>
                        </a:rPr>
                        <a:t>0</a:t>
                      </a:r>
                      <a:r>
                        <a:rPr lang="en-US" sz="2000" dirty="0" smtClean="0">
                          <a:latin typeface="+mj-lt"/>
                          <a:ea typeface="Calibri"/>
                          <a:cs typeface="TimesNewRomanPS"/>
                        </a:rPr>
                        <a:t> </a:t>
                      </a:r>
                      <a:r>
                        <a:rPr lang="en-US" sz="2000" dirty="0" err="1" smtClean="0">
                          <a:latin typeface="+mj-lt"/>
                          <a:ea typeface="Calibri"/>
                          <a:cs typeface="TimesNewRomanPS"/>
                        </a:rPr>
                        <a:t>ditolak</a:t>
                      </a:r>
                      <a:r>
                        <a:rPr lang="en-US" sz="2000" dirty="0" smtClean="0">
                          <a:latin typeface="+mj-lt"/>
                          <a:ea typeface="Calibri"/>
                          <a:cs typeface="TimesNewRomanPS"/>
                        </a:rPr>
                        <a:t> </a:t>
                      </a:r>
                      <a:r>
                        <a:rPr lang="en-US" sz="2000" dirty="0" err="1" smtClean="0">
                          <a:latin typeface="+mj-lt"/>
                          <a:ea typeface="Calibri"/>
                          <a:cs typeface="TimesNewRomanPS"/>
                        </a:rPr>
                        <a:t>jika</a:t>
                      </a:r>
                      <a:r>
                        <a:rPr lang="en-US" sz="2000" dirty="0" smtClean="0">
                          <a:latin typeface="+mj-lt"/>
                          <a:ea typeface="Calibri"/>
                          <a:cs typeface="TimesNewRomanPS"/>
                        </a:rPr>
                        <a:t> </a:t>
                      </a:r>
                      <a:r>
                        <a:rPr lang="en-US" sz="2000" dirty="0" err="1" smtClean="0">
                          <a:latin typeface="+mj-lt"/>
                          <a:ea typeface="Calibri"/>
                          <a:cs typeface="TimesNewRomanPS"/>
                        </a:rPr>
                        <a:t>z</a:t>
                      </a:r>
                      <a:r>
                        <a:rPr lang="en-US" sz="2000" baseline="-25000" dirty="0" err="1" smtClean="0">
                          <a:latin typeface="+mj-lt"/>
                          <a:ea typeface="Calibri"/>
                          <a:cs typeface="TimesNewRomanPS"/>
                        </a:rPr>
                        <a:t>hit</a:t>
                      </a:r>
                      <a:r>
                        <a:rPr lang="en-US" sz="2000" dirty="0" smtClean="0">
                          <a:latin typeface="+mj-lt"/>
                          <a:ea typeface="Calibri"/>
                          <a:cs typeface="TimesNewRomanPS"/>
                        </a:rPr>
                        <a:t> </a:t>
                      </a:r>
                      <a:r>
                        <a:rPr lang="en-US" sz="2000" dirty="0">
                          <a:latin typeface="+mj-lt"/>
                          <a:ea typeface="Calibri"/>
                          <a:cs typeface="TimesNewRomanPS"/>
                        </a:rPr>
                        <a:t>&lt; - z</a:t>
                      </a:r>
                      <a:r>
                        <a:rPr lang="en-US" sz="2000" baseline="-25000" dirty="0">
                          <a:latin typeface="+mj-lt"/>
                          <a:ea typeface="Calibri"/>
                          <a:cs typeface="TimesNewRomanPS"/>
                          <a:sym typeface="Symbol"/>
                        </a:rPr>
                        <a:t></a:t>
                      </a:r>
                      <a:endParaRPr lang="en-US" sz="2000" dirty="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lnSpc>
                          <a:spcPct val="115000"/>
                        </a:lnSpc>
                        <a:spcAft>
                          <a:spcPts val="0"/>
                        </a:spcAft>
                      </a:pPr>
                      <a:r>
                        <a:rPr lang="en-US" sz="2400">
                          <a:latin typeface="+mj-lt"/>
                          <a:ea typeface="Calibri"/>
                          <a:cs typeface="TimesNewRomanPS"/>
                        </a:rPr>
                        <a:t>H</a:t>
                      </a:r>
                      <a:r>
                        <a:rPr lang="en-US" sz="2400" baseline="-25000">
                          <a:latin typeface="+mj-lt"/>
                          <a:ea typeface="Calibri"/>
                          <a:cs typeface="TimesNewRomanPS"/>
                        </a:rPr>
                        <a:t>0 </a:t>
                      </a:r>
                      <a:r>
                        <a:rPr lang="en-US" sz="2400">
                          <a:latin typeface="+mj-lt"/>
                          <a:ea typeface="Calibri"/>
                          <a:cs typeface="TimesNewRomanPS"/>
                        </a:rPr>
                        <a:t>: </a:t>
                      </a:r>
                      <a:r>
                        <a:rPr lang="en-US" sz="2400" i="1">
                          <a:latin typeface="+mj-lt"/>
                          <a:ea typeface="Calibri"/>
                          <a:cs typeface="TimesNewRomanPS"/>
                        </a:rPr>
                        <a:t>p</a:t>
                      </a:r>
                      <a:r>
                        <a:rPr lang="en-US" sz="2400" baseline="-25000">
                          <a:latin typeface="+mj-lt"/>
                          <a:ea typeface="Calibri"/>
                          <a:cs typeface="TimesNewRomanPS"/>
                        </a:rPr>
                        <a:t>1</a:t>
                      </a:r>
                      <a:r>
                        <a:rPr lang="en-US" sz="2400">
                          <a:latin typeface="+mj-lt"/>
                          <a:ea typeface="Calibri"/>
                          <a:cs typeface="TimesNewRomanPS"/>
                        </a:rPr>
                        <a:t> = </a:t>
                      </a:r>
                      <a:r>
                        <a:rPr lang="en-US" sz="2400" i="1">
                          <a:latin typeface="+mj-lt"/>
                          <a:ea typeface="Calibri"/>
                          <a:cs typeface="TimesNewRomanPS"/>
                        </a:rPr>
                        <a:t>p</a:t>
                      </a:r>
                      <a:r>
                        <a:rPr lang="en-US" sz="2400" baseline="-25000">
                          <a:latin typeface="+mj-lt"/>
                          <a:ea typeface="Calibri"/>
                          <a:cs typeface="TimesNewRomanPS"/>
                        </a:rPr>
                        <a:t>2</a:t>
                      </a:r>
                      <a:endParaRPr lang="en-US" sz="2400">
                        <a:latin typeface="+mj-lt"/>
                        <a:ea typeface="Calibri"/>
                        <a:cs typeface="Times New Roman"/>
                      </a:endParaRPr>
                    </a:p>
                    <a:p>
                      <a:pPr algn="just">
                        <a:lnSpc>
                          <a:spcPct val="115000"/>
                        </a:lnSpc>
                        <a:spcAft>
                          <a:spcPts val="0"/>
                        </a:spcAft>
                      </a:pPr>
                      <a:r>
                        <a:rPr lang="en-US" sz="2400">
                          <a:latin typeface="+mj-lt"/>
                          <a:ea typeface="Calibri"/>
                          <a:cs typeface="TimesNewRomanPS"/>
                        </a:rPr>
                        <a:t>H</a:t>
                      </a:r>
                      <a:r>
                        <a:rPr lang="en-US" sz="2400" baseline="-25000">
                          <a:latin typeface="+mj-lt"/>
                          <a:ea typeface="Calibri"/>
                          <a:cs typeface="TimesNewRomanPS"/>
                        </a:rPr>
                        <a:t>0 </a:t>
                      </a:r>
                      <a:r>
                        <a:rPr lang="en-US" sz="2400">
                          <a:latin typeface="+mj-lt"/>
                          <a:ea typeface="Calibri"/>
                          <a:cs typeface="TimesNewRomanPS"/>
                        </a:rPr>
                        <a:t>: </a:t>
                      </a:r>
                      <a:r>
                        <a:rPr lang="en-US" sz="2400" i="1">
                          <a:latin typeface="+mj-lt"/>
                          <a:ea typeface="Calibri"/>
                          <a:cs typeface="TimesNewRomanPS"/>
                        </a:rPr>
                        <a:t>p</a:t>
                      </a:r>
                      <a:r>
                        <a:rPr lang="en-US" sz="2400" baseline="-25000">
                          <a:latin typeface="+mj-lt"/>
                          <a:ea typeface="Calibri"/>
                          <a:cs typeface="TimesNewRomanPS"/>
                        </a:rPr>
                        <a:t>1</a:t>
                      </a:r>
                      <a:r>
                        <a:rPr lang="en-US" sz="2400">
                          <a:latin typeface="+mj-lt"/>
                          <a:ea typeface="Calibri"/>
                          <a:cs typeface="TimesNewRomanPS"/>
                        </a:rPr>
                        <a:t> </a:t>
                      </a:r>
                      <a:r>
                        <a:rPr lang="en-US" sz="2400">
                          <a:latin typeface="+mj-lt"/>
                          <a:ea typeface="Calibri"/>
                          <a:cs typeface="TimesNewRomanPS"/>
                          <a:sym typeface="Symbol"/>
                        </a:rPr>
                        <a:t></a:t>
                      </a:r>
                      <a:r>
                        <a:rPr lang="en-US" sz="2400">
                          <a:latin typeface="+mj-lt"/>
                          <a:ea typeface="Calibri"/>
                          <a:cs typeface="TimesNewRomanPS"/>
                        </a:rPr>
                        <a:t> </a:t>
                      </a:r>
                      <a:r>
                        <a:rPr lang="en-US" sz="2400" i="1">
                          <a:latin typeface="+mj-lt"/>
                          <a:ea typeface="Calibri"/>
                          <a:cs typeface="TimesNewRomanPS"/>
                        </a:rPr>
                        <a:t>p</a:t>
                      </a:r>
                      <a:r>
                        <a:rPr lang="en-US" sz="2400" baseline="-25000">
                          <a:latin typeface="+mj-lt"/>
                          <a:ea typeface="Calibri"/>
                          <a:cs typeface="TimesNewRomanPS"/>
                        </a:rPr>
                        <a:t>2</a:t>
                      </a:r>
                      <a:endParaRPr lang="en-US" sz="240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400" dirty="0">
                          <a:latin typeface="+mj-lt"/>
                          <a:ea typeface="Calibri"/>
                          <a:cs typeface="TimesNewRomanPS"/>
                        </a:rPr>
                        <a:t>H</a:t>
                      </a:r>
                      <a:r>
                        <a:rPr lang="en-US" sz="2400" baseline="-25000" dirty="0">
                          <a:latin typeface="+mj-lt"/>
                          <a:ea typeface="Calibri"/>
                          <a:cs typeface="TimesNewRomanPS"/>
                        </a:rPr>
                        <a:t>1</a:t>
                      </a:r>
                      <a:r>
                        <a:rPr lang="en-US" sz="2400" dirty="0">
                          <a:latin typeface="+mj-lt"/>
                          <a:ea typeface="Calibri"/>
                          <a:cs typeface="TimesNewRomanPS"/>
                        </a:rPr>
                        <a:t>: </a:t>
                      </a:r>
                      <a:r>
                        <a:rPr lang="en-US" sz="2400" i="1" dirty="0">
                          <a:latin typeface="+mj-lt"/>
                          <a:ea typeface="Calibri"/>
                          <a:cs typeface="TimesNewRomanPS"/>
                        </a:rPr>
                        <a:t>p</a:t>
                      </a:r>
                      <a:r>
                        <a:rPr lang="en-US" sz="2400" baseline="-25000" dirty="0">
                          <a:latin typeface="+mj-lt"/>
                          <a:ea typeface="Calibri"/>
                          <a:cs typeface="TimesNewRomanPS"/>
                        </a:rPr>
                        <a:t>1</a:t>
                      </a:r>
                      <a:r>
                        <a:rPr lang="en-US" sz="2400" dirty="0">
                          <a:latin typeface="+mj-lt"/>
                          <a:ea typeface="Calibri"/>
                          <a:cs typeface="TimesNewRomanPS"/>
                        </a:rPr>
                        <a:t> &gt; </a:t>
                      </a:r>
                      <a:r>
                        <a:rPr lang="en-US" sz="2400" i="1" dirty="0">
                          <a:latin typeface="+mj-lt"/>
                          <a:ea typeface="Calibri"/>
                          <a:cs typeface="TimesNewRomanPS"/>
                        </a:rPr>
                        <a:t>p</a:t>
                      </a:r>
                      <a:r>
                        <a:rPr lang="en-US" sz="2400" baseline="-25000" dirty="0">
                          <a:latin typeface="+mj-lt"/>
                          <a:ea typeface="Calibri"/>
                          <a:cs typeface="TimesNewRomanPS"/>
                        </a:rPr>
                        <a:t>2</a:t>
                      </a:r>
                      <a:endParaRPr lang="en-US" sz="2400" dirty="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000" kern="1200" dirty="0" smtClean="0">
                          <a:solidFill>
                            <a:schemeClr val="dk1"/>
                          </a:solidFill>
                          <a:latin typeface="+mn-lt"/>
                          <a:ea typeface="Calibri"/>
                          <a:cs typeface="TimesNewRomanPS"/>
                        </a:rPr>
                        <a:t>H</a:t>
                      </a:r>
                      <a:r>
                        <a:rPr lang="en-US" sz="2000" kern="1200" baseline="-25000" dirty="0" smtClean="0">
                          <a:solidFill>
                            <a:schemeClr val="dk1"/>
                          </a:solidFill>
                          <a:latin typeface="+mn-lt"/>
                          <a:ea typeface="Calibri"/>
                          <a:cs typeface="TimesNewRomanPS"/>
                        </a:rPr>
                        <a:t>0</a:t>
                      </a:r>
                      <a:r>
                        <a:rPr lang="en-US" sz="2000" kern="1200" dirty="0" smtClean="0">
                          <a:solidFill>
                            <a:schemeClr val="dk1"/>
                          </a:solidFill>
                          <a:latin typeface="+mn-lt"/>
                          <a:ea typeface="Calibri"/>
                          <a:cs typeface="TimesNewRomanPS"/>
                        </a:rPr>
                        <a:t> </a:t>
                      </a:r>
                      <a:r>
                        <a:rPr lang="en-US" sz="2000" kern="1200" dirty="0" err="1" smtClean="0">
                          <a:solidFill>
                            <a:schemeClr val="dk1"/>
                          </a:solidFill>
                          <a:latin typeface="+mn-lt"/>
                          <a:ea typeface="Calibri"/>
                          <a:cs typeface="TimesNewRomanPS"/>
                        </a:rPr>
                        <a:t>ditolak</a:t>
                      </a:r>
                      <a:r>
                        <a:rPr lang="en-US" sz="2000" kern="1200" dirty="0" smtClean="0">
                          <a:solidFill>
                            <a:schemeClr val="dk1"/>
                          </a:solidFill>
                          <a:latin typeface="+mn-lt"/>
                          <a:ea typeface="Calibri"/>
                          <a:cs typeface="TimesNewRomanPS"/>
                        </a:rPr>
                        <a:t> </a:t>
                      </a:r>
                      <a:r>
                        <a:rPr lang="en-US" sz="2000" kern="1200" dirty="0" err="1" smtClean="0">
                          <a:solidFill>
                            <a:schemeClr val="dk1"/>
                          </a:solidFill>
                          <a:latin typeface="+mn-lt"/>
                          <a:ea typeface="Calibri"/>
                          <a:cs typeface="TimesNewRomanPS"/>
                        </a:rPr>
                        <a:t>jika</a:t>
                      </a:r>
                      <a:r>
                        <a:rPr lang="en-US" sz="2000" kern="1200" dirty="0" smtClean="0">
                          <a:solidFill>
                            <a:schemeClr val="dk1"/>
                          </a:solidFill>
                          <a:latin typeface="+mn-lt"/>
                          <a:ea typeface="Calibri"/>
                          <a:cs typeface="TimesNewRomanPS"/>
                        </a:rPr>
                        <a:t> </a:t>
                      </a:r>
                      <a:r>
                        <a:rPr lang="en-US" sz="2000" kern="1200" dirty="0" err="1" smtClean="0">
                          <a:solidFill>
                            <a:schemeClr val="dk1"/>
                          </a:solidFill>
                          <a:latin typeface="+mn-lt"/>
                          <a:ea typeface="Calibri"/>
                          <a:cs typeface="TimesNewRomanPS"/>
                        </a:rPr>
                        <a:t>z</a:t>
                      </a:r>
                      <a:r>
                        <a:rPr lang="en-US" sz="2000" kern="1200" baseline="-25000" dirty="0" err="1" smtClean="0">
                          <a:solidFill>
                            <a:schemeClr val="dk1"/>
                          </a:solidFill>
                          <a:latin typeface="+mn-lt"/>
                          <a:ea typeface="Calibri"/>
                          <a:cs typeface="TimesNewRomanPS"/>
                        </a:rPr>
                        <a:t>hit</a:t>
                      </a:r>
                      <a:r>
                        <a:rPr lang="en-US" sz="2000" kern="1200" dirty="0" smtClean="0">
                          <a:solidFill>
                            <a:schemeClr val="dk1"/>
                          </a:solidFill>
                          <a:latin typeface="+mn-lt"/>
                          <a:ea typeface="Calibri"/>
                          <a:cs typeface="TimesNewRomanPS"/>
                        </a:rPr>
                        <a:t> </a:t>
                      </a:r>
                      <a:r>
                        <a:rPr lang="en-US" sz="2000" dirty="0" smtClean="0">
                          <a:latin typeface="+mj-lt"/>
                          <a:ea typeface="Calibri"/>
                          <a:cs typeface="TimesNewRomanPS"/>
                        </a:rPr>
                        <a:t>&gt; </a:t>
                      </a:r>
                      <a:r>
                        <a:rPr lang="en-US" sz="2000" dirty="0">
                          <a:latin typeface="+mj-lt"/>
                          <a:ea typeface="Calibri"/>
                          <a:cs typeface="TimesNewRomanPS"/>
                        </a:rPr>
                        <a:t>z</a:t>
                      </a:r>
                      <a:r>
                        <a:rPr lang="en-US" sz="2000" baseline="-25000" dirty="0">
                          <a:latin typeface="+mj-lt"/>
                          <a:ea typeface="Calibri"/>
                          <a:cs typeface="TimesNewRomanPS"/>
                          <a:sym typeface="Symbol"/>
                        </a:rPr>
                        <a:t></a:t>
                      </a:r>
                      <a:endParaRPr lang="en-US" sz="2000" dirty="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250"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sp>
        <p:nvSpPr>
          <p:cNvPr id="9251"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graphicFrame>
        <p:nvGraphicFramePr>
          <p:cNvPr id="9218" name="Object 3"/>
          <p:cNvGraphicFramePr>
            <a:graphicFrameLocks noChangeAspect="1"/>
          </p:cNvGraphicFramePr>
          <p:nvPr/>
        </p:nvGraphicFramePr>
        <p:xfrm>
          <a:off x="3810000" y="3168650"/>
          <a:ext cx="2032000" cy="990600"/>
        </p:xfrm>
        <a:graphic>
          <a:graphicData uri="http://schemas.openxmlformats.org/presentationml/2006/ole">
            <p:oleObj spid="_x0000_s9218" name="Equation" r:id="rId3" imgW="1524000" imgH="736600" progId="Equation.3">
              <p:embed/>
            </p:oleObj>
          </a:graphicData>
        </a:graphic>
      </p:graphicFrame>
      <p:sp>
        <p:nvSpPr>
          <p:cNvPr id="9252"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graphicFrame>
        <p:nvGraphicFramePr>
          <p:cNvPr id="9219" name="Object 5"/>
          <p:cNvGraphicFramePr>
            <a:graphicFrameLocks noChangeAspect="1"/>
          </p:cNvGraphicFramePr>
          <p:nvPr/>
        </p:nvGraphicFramePr>
        <p:xfrm>
          <a:off x="3962400" y="4343400"/>
          <a:ext cx="1295400" cy="760413"/>
        </p:xfrm>
        <a:graphic>
          <a:graphicData uri="http://schemas.openxmlformats.org/presentationml/2006/ole">
            <p:oleObj spid="_x0000_s9219" name="Equation" r:id="rId4" imgW="761669" imgH="444307" progId="Equation.3">
              <p:embed/>
            </p:oleObj>
          </a:graphicData>
        </a:graphic>
      </p:graphicFrame>
      <p:sp>
        <p:nvSpPr>
          <p:cNvPr id="9253" name="Slide Number Placeholder 9"/>
          <p:cNvSpPr>
            <a:spLocks noGrp="1"/>
          </p:cNvSpPr>
          <p:nvPr>
            <p:ph type="sldNum" sz="quarter" idx="12"/>
          </p:nvPr>
        </p:nvSpPr>
        <p:spPr>
          <a:noFill/>
        </p:spPr>
        <p:txBody>
          <a:bodyPr/>
          <a:lstStyle/>
          <a:p>
            <a:fld id="{86494180-2449-4357-92D7-A80A22BC681D}" type="slidenum">
              <a:rPr lang="en-US" smtClean="0"/>
              <a:pPr/>
              <a:t>28</a:t>
            </a:fld>
            <a:endParaRPr lang="en-US" smtClean="0"/>
          </a:p>
        </p:txBody>
      </p:sp>
      <p:graphicFrame>
        <p:nvGraphicFramePr>
          <p:cNvPr id="9220" name="Object 36"/>
          <p:cNvGraphicFramePr>
            <a:graphicFrameLocks noChangeAspect="1"/>
          </p:cNvGraphicFramePr>
          <p:nvPr/>
        </p:nvGraphicFramePr>
        <p:xfrm>
          <a:off x="1466850" y="5702300"/>
          <a:ext cx="1371600" cy="484188"/>
        </p:xfrm>
        <a:graphic>
          <a:graphicData uri="http://schemas.openxmlformats.org/presentationml/2006/ole">
            <p:oleObj spid="_x0000_s9220" name="Equation" r:id="rId5" imgW="647640" imgH="228600" progId="Equation.3">
              <p:embed/>
            </p:oleObj>
          </a:graphicData>
        </a:graphic>
      </p:graphicFrame>
      <p:graphicFrame>
        <p:nvGraphicFramePr>
          <p:cNvPr id="9221" name="Object 37"/>
          <p:cNvGraphicFramePr>
            <a:graphicFrameLocks noChangeAspect="1"/>
          </p:cNvGraphicFramePr>
          <p:nvPr/>
        </p:nvGraphicFramePr>
        <p:xfrm>
          <a:off x="3679825" y="5715000"/>
          <a:ext cx="1479550" cy="484188"/>
        </p:xfrm>
        <a:graphic>
          <a:graphicData uri="http://schemas.openxmlformats.org/presentationml/2006/ole">
            <p:oleObj spid="_x0000_s9221" name="Equation" r:id="rId6" imgW="698400" imgH="22860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800" b="1" dirty="0" err="1" smtClean="0">
                <a:effectLst>
                  <a:outerShdw blurRad="38100" dist="38100" dir="2700000" algn="tl">
                    <a:srgbClr val="000000">
                      <a:alpha val="43137"/>
                    </a:srgbClr>
                  </a:outerShdw>
                </a:effectLst>
              </a:rPr>
              <a:t>Pengujian</a:t>
            </a:r>
            <a:r>
              <a:rPr lang="en-US" sz="3800" b="1" dirty="0" smtClean="0">
                <a:effectLst>
                  <a:outerShdw blurRad="38100" dist="38100" dir="2700000" algn="tl">
                    <a:srgbClr val="000000">
                      <a:alpha val="43137"/>
                    </a:srgbClr>
                  </a:outerShdw>
                </a:effectLst>
              </a:rPr>
              <a:t> </a:t>
            </a:r>
            <a:r>
              <a:rPr lang="en-US" sz="3800" b="1" dirty="0" err="1" smtClean="0">
                <a:effectLst>
                  <a:outerShdw blurRad="38100" dist="38100" dir="2700000" algn="tl">
                    <a:srgbClr val="000000">
                      <a:alpha val="43137"/>
                    </a:srgbClr>
                  </a:outerShdw>
                </a:effectLst>
              </a:rPr>
              <a:t>Hipotesis</a:t>
            </a:r>
            <a:r>
              <a:rPr lang="en-US" sz="3800" b="1" dirty="0" smtClean="0">
                <a:effectLst>
                  <a:outerShdw blurRad="38100" dist="38100" dir="2700000" algn="tl">
                    <a:srgbClr val="000000">
                      <a:alpha val="43137"/>
                    </a:srgbClr>
                  </a:outerShdw>
                </a:effectLst>
              </a:rPr>
              <a:t> </a:t>
            </a:r>
            <a:br>
              <a:rPr lang="en-US" sz="3800" b="1" dirty="0" smtClean="0">
                <a:effectLst>
                  <a:outerShdw blurRad="38100" dist="38100" dir="2700000" algn="tl">
                    <a:srgbClr val="000000">
                      <a:alpha val="43137"/>
                    </a:srgbClr>
                  </a:outerShdw>
                </a:effectLst>
              </a:rPr>
            </a:br>
            <a:r>
              <a:rPr lang="en-US" sz="3800" b="1" dirty="0" err="1" smtClean="0">
                <a:effectLst>
                  <a:outerShdw blurRad="38100" dist="38100" dir="2700000" algn="tl">
                    <a:srgbClr val="000000">
                      <a:alpha val="43137"/>
                    </a:srgbClr>
                  </a:outerShdw>
                </a:effectLst>
              </a:rPr>
              <a:t>bagi</a:t>
            </a:r>
            <a:r>
              <a:rPr lang="en-US" sz="3800" b="1" dirty="0" smtClean="0">
                <a:effectLst>
                  <a:outerShdw blurRad="38100" dist="38100" dir="2700000" algn="tl">
                    <a:srgbClr val="000000">
                      <a:alpha val="43137"/>
                    </a:srgbClr>
                  </a:outerShdw>
                </a:effectLst>
              </a:rPr>
              <a:t> 2 </a:t>
            </a:r>
            <a:r>
              <a:rPr lang="en-US" sz="3800" b="1" dirty="0" err="1" smtClean="0">
                <a:effectLst>
                  <a:outerShdw blurRad="38100" dist="38100" dir="2700000" algn="tl">
                    <a:srgbClr val="000000">
                      <a:alpha val="43137"/>
                    </a:srgbClr>
                  </a:outerShdw>
                </a:effectLst>
              </a:rPr>
              <a:t>Proporsi</a:t>
            </a:r>
            <a:r>
              <a:rPr lang="en-US" sz="3800" b="1" dirty="0" smtClean="0">
                <a:effectLst>
                  <a:outerShdw blurRad="38100" dist="38100" dir="2700000" algn="tl">
                    <a:srgbClr val="000000">
                      <a:alpha val="43137"/>
                    </a:srgbClr>
                  </a:outerShdw>
                </a:effectLst>
              </a:rPr>
              <a:t> </a:t>
            </a:r>
            <a:r>
              <a:rPr lang="en-US" sz="3800" b="1" dirty="0" err="1" smtClean="0">
                <a:effectLst>
                  <a:outerShdw blurRad="38100" dist="38100" dir="2700000" algn="tl">
                    <a:srgbClr val="000000">
                      <a:alpha val="43137"/>
                    </a:srgbClr>
                  </a:outerShdw>
                </a:effectLst>
              </a:rPr>
              <a:t>Populasi</a:t>
            </a:r>
            <a:r>
              <a:rPr lang="en-US" sz="3800" b="1" dirty="0" smtClean="0">
                <a:effectLst>
                  <a:outerShdw blurRad="38100" dist="38100" dir="2700000" algn="tl">
                    <a:srgbClr val="000000">
                      <a:alpha val="43137"/>
                    </a:srgbClr>
                  </a:outerShdw>
                </a:effectLst>
              </a:rPr>
              <a:t> (d</a:t>
            </a:r>
            <a:r>
              <a:rPr lang="en-US" sz="3800" b="1" baseline="-25000" dirty="0" smtClean="0">
                <a:effectLst>
                  <a:outerShdw blurRad="38100" dist="38100" dir="2700000" algn="tl">
                    <a:srgbClr val="000000">
                      <a:alpha val="43137"/>
                    </a:srgbClr>
                  </a:outerShdw>
                </a:effectLst>
              </a:rPr>
              <a:t>0</a:t>
            </a:r>
            <a:r>
              <a:rPr lang="en-US" sz="3800" b="1" dirty="0" smtClean="0">
                <a:effectLst>
                  <a:outerShdw blurRad="38100" dist="38100" dir="2700000" algn="tl">
                    <a:srgbClr val="000000">
                      <a:alpha val="43137"/>
                    </a:srgbClr>
                  </a:outerShdw>
                </a:effectLst>
              </a:rPr>
              <a:t> </a:t>
            </a:r>
            <a:r>
              <a:rPr lang="en-US" sz="3800" b="1" dirty="0" smtClean="0">
                <a:effectLst>
                  <a:outerShdw blurRad="38100" dist="38100" dir="2700000" algn="tl">
                    <a:srgbClr val="000000">
                      <a:alpha val="43137"/>
                    </a:srgbClr>
                  </a:outerShdw>
                </a:effectLst>
                <a:sym typeface="Symbol"/>
              </a:rPr>
              <a:t> 0)</a:t>
            </a:r>
            <a:endParaRPr lang="en-US" sz="3800" b="1" dirty="0" smtClean="0">
              <a:effectLst>
                <a:outerShdw blurRad="38100" dist="38100" dir="2700000" algn="tl">
                  <a:srgbClr val="000000">
                    <a:alpha val="43137"/>
                  </a:srgbClr>
                </a:outerShdw>
              </a:effectLst>
            </a:endParaRPr>
          </a:p>
        </p:txBody>
      </p:sp>
      <p:graphicFrame>
        <p:nvGraphicFramePr>
          <p:cNvPr id="4" name="Content Placeholder 4"/>
          <p:cNvGraphicFramePr>
            <a:graphicFrameLocks noGrp="1"/>
          </p:cNvGraphicFramePr>
          <p:nvPr>
            <p:ph idx="1"/>
          </p:nvPr>
        </p:nvGraphicFramePr>
        <p:xfrm>
          <a:off x="304800" y="2209800"/>
          <a:ext cx="8635365" cy="2926080"/>
        </p:xfrm>
        <a:graphic>
          <a:graphicData uri="http://schemas.openxmlformats.org/drawingml/2006/table">
            <a:tbl>
              <a:tblPr firstRow="1" bandRow="1">
                <a:tableStyleId>{5C22544A-7EE6-4342-B048-85BDC9FD1C3A}</a:tableStyleId>
              </a:tblPr>
              <a:tblGrid>
                <a:gridCol w="1752600"/>
                <a:gridCol w="1752600"/>
                <a:gridCol w="2743200"/>
                <a:gridCol w="2386965"/>
              </a:tblGrid>
              <a:tr h="370840">
                <a:tc>
                  <a:txBody>
                    <a:bodyPr/>
                    <a:lstStyle/>
                    <a:p>
                      <a:pPr algn="ctr"/>
                      <a:r>
                        <a:rPr lang="en-US" sz="2400" dirty="0" err="1" smtClean="0"/>
                        <a:t>Hipotesis</a:t>
                      </a:r>
                      <a:r>
                        <a:rPr lang="en-US" sz="2400" dirty="0" smtClean="0"/>
                        <a:t> </a:t>
                      </a:r>
                    </a:p>
                    <a:p>
                      <a:pPr algn="ctr"/>
                      <a:r>
                        <a:rPr lang="en-US" sz="2400" dirty="0" err="1" smtClean="0"/>
                        <a:t>Nol</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Hipotesis</a:t>
                      </a:r>
                      <a:r>
                        <a:rPr lang="en-US" sz="2400" dirty="0" smtClean="0"/>
                        <a:t> </a:t>
                      </a:r>
                    </a:p>
                    <a:p>
                      <a:pPr algn="ctr"/>
                      <a:r>
                        <a:rPr lang="en-US" sz="2400" dirty="0" err="1" smtClean="0"/>
                        <a:t>Alternatif</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Statistik</a:t>
                      </a:r>
                      <a:r>
                        <a:rPr lang="en-US" sz="2400" dirty="0" smtClean="0"/>
                        <a:t> </a:t>
                      </a:r>
                      <a:r>
                        <a:rPr lang="en-US" sz="2400" dirty="0" err="1" smtClean="0"/>
                        <a:t>Uji</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Kriteria</a:t>
                      </a:r>
                      <a:r>
                        <a:rPr lang="en-US" sz="2400" dirty="0" smtClean="0"/>
                        <a:t> </a:t>
                      </a:r>
                      <a:r>
                        <a:rPr lang="en-US" sz="2400" dirty="0" err="1" smtClean="0"/>
                        <a:t>Keputusan</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lnSpc>
                          <a:spcPct val="115000"/>
                        </a:lnSpc>
                        <a:spcAft>
                          <a:spcPts val="0"/>
                        </a:spcAft>
                      </a:pPr>
                      <a:r>
                        <a:rPr lang="en-US" sz="2000" dirty="0">
                          <a:latin typeface="Times New Roman"/>
                          <a:ea typeface="Calibri"/>
                          <a:cs typeface="Times New Roman"/>
                        </a:rPr>
                        <a:t>H</a:t>
                      </a:r>
                      <a:r>
                        <a:rPr lang="en-US" sz="2000" baseline="-25000" dirty="0">
                          <a:latin typeface="Times New Roman"/>
                          <a:ea typeface="Calibri"/>
                          <a:cs typeface="Times New Roman"/>
                        </a:rPr>
                        <a:t>0 </a:t>
                      </a:r>
                      <a:r>
                        <a:rPr lang="en-US" sz="2000" dirty="0">
                          <a:latin typeface="Times New Roman"/>
                          <a:ea typeface="Calibri"/>
                          <a:cs typeface="Times New Roman"/>
                        </a:rPr>
                        <a:t>: </a:t>
                      </a:r>
                      <a:r>
                        <a:rPr lang="en-US" sz="2000" i="1" dirty="0">
                          <a:latin typeface="Times New Roman"/>
                          <a:ea typeface="Calibri"/>
                          <a:cs typeface="Times New Roman"/>
                        </a:rPr>
                        <a:t>p</a:t>
                      </a:r>
                      <a:r>
                        <a:rPr lang="en-US" sz="2000" baseline="-25000" dirty="0">
                          <a:latin typeface="Times New Roman"/>
                          <a:ea typeface="Calibri"/>
                          <a:cs typeface="Times New Roman"/>
                        </a:rPr>
                        <a:t>1</a:t>
                      </a:r>
                      <a:r>
                        <a:rPr lang="en-US" sz="2000" dirty="0">
                          <a:latin typeface="Times New Roman"/>
                          <a:ea typeface="Calibri"/>
                          <a:cs typeface="Times New Roman"/>
                        </a:rPr>
                        <a:t> - </a:t>
                      </a:r>
                      <a:r>
                        <a:rPr lang="en-US" sz="2000" i="1" dirty="0">
                          <a:latin typeface="Times New Roman"/>
                          <a:ea typeface="Calibri"/>
                          <a:cs typeface="Times New Roman"/>
                        </a:rPr>
                        <a:t>p</a:t>
                      </a:r>
                      <a:r>
                        <a:rPr lang="en-US" sz="2000" baseline="-25000" dirty="0">
                          <a:latin typeface="Times New Roman"/>
                          <a:ea typeface="Calibri"/>
                          <a:cs typeface="Times New Roman"/>
                        </a:rPr>
                        <a:t>2</a:t>
                      </a:r>
                      <a:r>
                        <a:rPr lang="en-US" sz="2000" dirty="0">
                          <a:latin typeface="Times New Roman"/>
                          <a:ea typeface="Calibri"/>
                          <a:cs typeface="Times New Roman"/>
                        </a:rPr>
                        <a:t> = </a:t>
                      </a:r>
                      <a:r>
                        <a:rPr lang="en-US" sz="2000" i="1" dirty="0">
                          <a:latin typeface="Times New Roman"/>
                          <a:ea typeface="Calibri"/>
                          <a:cs typeface="Times New Roman"/>
                        </a:rPr>
                        <a:t>d</a:t>
                      </a:r>
                      <a:r>
                        <a:rPr lang="en-US" sz="2000" baseline="-25000" dirty="0">
                          <a:latin typeface="Times New Roman"/>
                          <a:ea typeface="Calibri"/>
                          <a:cs typeface="Times New Roman"/>
                        </a:rPr>
                        <a:t>0</a:t>
                      </a:r>
                      <a:endParaRPr lang="en-US" sz="20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US" sz="2000" dirty="0">
                          <a:latin typeface="Times New Roman"/>
                          <a:ea typeface="Calibri"/>
                          <a:cs typeface="Times New Roman"/>
                        </a:rPr>
                        <a:t>H</a:t>
                      </a:r>
                      <a:r>
                        <a:rPr lang="en-US" sz="2000" baseline="-25000" dirty="0">
                          <a:latin typeface="Times New Roman"/>
                          <a:ea typeface="Calibri"/>
                          <a:cs typeface="Times New Roman"/>
                        </a:rPr>
                        <a:t>1</a:t>
                      </a:r>
                      <a:r>
                        <a:rPr lang="en-US" sz="2000" dirty="0">
                          <a:latin typeface="Times New Roman"/>
                          <a:ea typeface="Calibri"/>
                          <a:cs typeface="Times New Roman"/>
                        </a:rPr>
                        <a:t>: </a:t>
                      </a:r>
                      <a:r>
                        <a:rPr lang="en-US" sz="2000" i="1" dirty="0">
                          <a:latin typeface="Times New Roman"/>
                          <a:ea typeface="Calibri"/>
                          <a:cs typeface="Times New Roman"/>
                        </a:rPr>
                        <a:t> p</a:t>
                      </a:r>
                      <a:r>
                        <a:rPr lang="en-US" sz="2000" baseline="-25000" dirty="0">
                          <a:latin typeface="Times New Roman"/>
                          <a:ea typeface="Calibri"/>
                          <a:cs typeface="Times New Roman"/>
                        </a:rPr>
                        <a:t>1</a:t>
                      </a:r>
                      <a:r>
                        <a:rPr lang="en-US" sz="2000" dirty="0">
                          <a:latin typeface="Times New Roman"/>
                          <a:ea typeface="Calibri"/>
                          <a:cs typeface="Times New Roman"/>
                        </a:rPr>
                        <a:t> - </a:t>
                      </a:r>
                      <a:r>
                        <a:rPr lang="en-US" sz="2000" i="1" dirty="0">
                          <a:latin typeface="Times New Roman"/>
                          <a:ea typeface="Calibri"/>
                          <a:cs typeface="Times New Roman"/>
                        </a:rPr>
                        <a:t>p</a:t>
                      </a:r>
                      <a:r>
                        <a:rPr lang="en-US" sz="2000" baseline="-25000" dirty="0">
                          <a:latin typeface="Times New Roman"/>
                          <a:ea typeface="Calibri"/>
                          <a:cs typeface="Times New Roman"/>
                        </a:rPr>
                        <a:t>2</a:t>
                      </a:r>
                      <a:r>
                        <a:rPr lang="en-US" sz="2000" dirty="0">
                          <a:latin typeface="Times New Roman"/>
                          <a:ea typeface="Calibri"/>
                          <a:cs typeface="Times New Roman"/>
                        </a:rPr>
                        <a:t> </a:t>
                      </a:r>
                      <a:r>
                        <a:rPr lang="en-US" sz="2000" dirty="0">
                          <a:latin typeface="Times New Roman"/>
                          <a:ea typeface="Calibri"/>
                          <a:cs typeface="Times New Roman"/>
                          <a:sym typeface="Symbol"/>
                        </a:rPr>
                        <a:t></a:t>
                      </a:r>
                      <a:r>
                        <a:rPr lang="en-US" sz="2000" dirty="0">
                          <a:latin typeface="Times New Roman"/>
                          <a:ea typeface="Calibri"/>
                          <a:cs typeface="Times New Roman"/>
                        </a:rPr>
                        <a:t> </a:t>
                      </a:r>
                      <a:r>
                        <a:rPr lang="en-US" sz="2000" i="1" dirty="0">
                          <a:latin typeface="Times New Roman"/>
                          <a:ea typeface="Calibri"/>
                          <a:cs typeface="Times New Roman"/>
                        </a:rPr>
                        <a:t>d</a:t>
                      </a:r>
                      <a:r>
                        <a:rPr lang="en-US" sz="2000" baseline="-25000" dirty="0">
                          <a:latin typeface="Times New Roman"/>
                          <a:ea typeface="Calibri"/>
                          <a:cs typeface="Times New Roman"/>
                        </a:rPr>
                        <a:t>0</a:t>
                      </a:r>
                      <a:endParaRPr lang="en-US" sz="20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just">
                        <a:lnSpc>
                          <a:spcPct val="115000"/>
                        </a:lnSpc>
                        <a:spcAft>
                          <a:spcPts val="0"/>
                        </a:spcAft>
                      </a:pPr>
                      <a:endParaRPr lang="en-US" sz="2400" dirty="0">
                        <a:solidFill>
                          <a:srgbClr val="000000"/>
                        </a:solidFill>
                        <a:latin typeface="+mj-lt"/>
                        <a:ea typeface="Calibri"/>
                        <a:cs typeface="TimesNewRomanP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000" dirty="0" smtClean="0">
                          <a:latin typeface="+mj-lt"/>
                          <a:ea typeface="Calibri"/>
                          <a:cs typeface="TimesNewRomanPS"/>
                        </a:rPr>
                        <a:t>H</a:t>
                      </a:r>
                      <a:r>
                        <a:rPr lang="en-US" sz="2000" baseline="-25000" dirty="0" smtClean="0">
                          <a:latin typeface="+mj-lt"/>
                          <a:ea typeface="Calibri"/>
                          <a:cs typeface="TimesNewRomanPS"/>
                        </a:rPr>
                        <a:t>0</a:t>
                      </a:r>
                      <a:r>
                        <a:rPr lang="en-US" sz="2000" dirty="0" smtClean="0">
                          <a:latin typeface="+mj-lt"/>
                          <a:ea typeface="Calibri"/>
                          <a:cs typeface="TimesNewRomanPS"/>
                        </a:rPr>
                        <a:t> </a:t>
                      </a:r>
                      <a:r>
                        <a:rPr lang="en-US" sz="2000" dirty="0" err="1" smtClean="0">
                          <a:latin typeface="+mj-lt"/>
                          <a:ea typeface="Calibri"/>
                          <a:cs typeface="TimesNewRomanPS"/>
                        </a:rPr>
                        <a:t>ditolak</a:t>
                      </a:r>
                      <a:r>
                        <a:rPr lang="en-US" sz="2000" dirty="0" smtClean="0">
                          <a:latin typeface="+mj-lt"/>
                          <a:ea typeface="Calibri"/>
                          <a:cs typeface="TimesNewRomanPS"/>
                        </a:rPr>
                        <a:t> </a:t>
                      </a:r>
                      <a:r>
                        <a:rPr lang="en-US" sz="2000" dirty="0" err="1" smtClean="0">
                          <a:latin typeface="+mj-lt"/>
                          <a:ea typeface="Calibri"/>
                          <a:cs typeface="TimesNewRomanPS"/>
                        </a:rPr>
                        <a:t>jika</a:t>
                      </a:r>
                      <a:r>
                        <a:rPr lang="en-US" sz="2000" dirty="0" smtClean="0">
                          <a:latin typeface="+mj-lt"/>
                          <a:ea typeface="Calibri"/>
                          <a:cs typeface="TimesNewRomanPS"/>
                        </a:rPr>
                        <a:t> </a:t>
                      </a:r>
                      <a:r>
                        <a:rPr lang="en-US" sz="2000" dirty="0" err="1" smtClean="0">
                          <a:latin typeface="+mj-lt"/>
                          <a:ea typeface="Calibri"/>
                          <a:cs typeface="TimesNewRomanPS"/>
                        </a:rPr>
                        <a:t>z</a:t>
                      </a:r>
                      <a:r>
                        <a:rPr lang="en-US" sz="2000" baseline="-25000" dirty="0" err="1" smtClean="0">
                          <a:latin typeface="+mj-lt"/>
                          <a:ea typeface="Calibri"/>
                          <a:cs typeface="TimesNewRomanPS"/>
                        </a:rPr>
                        <a:t>hit</a:t>
                      </a:r>
                      <a:r>
                        <a:rPr lang="en-US" sz="2000" dirty="0" smtClean="0">
                          <a:latin typeface="+mj-lt"/>
                          <a:ea typeface="Calibri"/>
                          <a:cs typeface="TimesNewRomanPS"/>
                        </a:rPr>
                        <a:t> </a:t>
                      </a:r>
                      <a:r>
                        <a:rPr lang="en-US" sz="2000" dirty="0">
                          <a:latin typeface="+mj-lt"/>
                          <a:ea typeface="Calibri"/>
                          <a:cs typeface="TimesNewRomanPS"/>
                        </a:rPr>
                        <a:t>&gt; z</a:t>
                      </a:r>
                      <a:r>
                        <a:rPr lang="en-US" sz="2000" baseline="-25000" dirty="0">
                          <a:latin typeface="+mj-lt"/>
                          <a:ea typeface="Calibri"/>
                          <a:cs typeface="TimesNewRomanPS"/>
                          <a:sym typeface="Symbol"/>
                        </a:rPr>
                        <a:t></a:t>
                      </a:r>
                      <a:r>
                        <a:rPr lang="en-US" sz="2000" baseline="-25000" dirty="0">
                          <a:latin typeface="+mj-lt"/>
                          <a:ea typeface="Calibri"/>
                          <a:cs typeface="TimesNewRomanPS"/>
                        </a:rPr>
                        <a:t>/2 </a:t>
                      </a:r>
                      <a:r>
                        <a:rPr lang="en-US" sz="2000" dirty="0" err="1" smtClean="0">
                          <a:latin typeface="+mj-lt"/>
                          <a:ea typeface="Calibri"/>
                          <a:cs typeface="TimesNewRomanPS"/>
                        </a:rPr>
                        <a:t>atau</a:t>
                      </a:r>
                      <a:r>
                        <a:rPr lang="en-US" sz="2000" dirty="0" smtClean="0">
                          <a:latin typeface="+mj-lt"/>
                          <a:ea typeface="Calibri"/>
                          <a:cs typeface="TimesNewRomanPS"/>
                        </a:rPr>
                        <a:t> </a:t>
                      </a:r>
                      <a:r>
                        <a:rPr lang="en-US" sz="2000" dirty="0" err="1" smtClean="0">
                          <a:latin typeface="+mj-lt"/>
                          <a:ea typeface="Calibri"/>
                          <a:cs typeface="TimesNewRomanPS"/>
                        </a:rPr>
                        <a:t>z</a:t>
                      </a:r>
                      <a:r>
                        <a:rPr lang="en-US" sz="2000" baseline="-25000" dirty="0" err="1" smtClean="0">
                          <a:latin typeface="+mj-lt"/>
                          <a:ea typeface="Calibri"/>
                          <a:cs typeface="TimesNewRomanPS"/>
                        </a:rPr>
                        <a:t>hit</a:t>
                      </a:r>
                      <a:r>
                        <a:rPr lang="en-US" sz="2000" dirty="0" smtClean="0">
                          <a:latin typeface="+mj-lt"/>
                          <a:ea typeface="Calibri"/>
                          <a:cs typeface="TimesNewRomanPS"/>
                        </a:rPr>
                        <a:t> </a:t>
                      </a:r>
                      <a:r>
                        <a:rPr lang="en-US" sz="2000" dirty="0">
                          <a:latin typeface="+mj-lt"/>
                          <a:ea typeface="Calibri"/>
                          <a:cs typeface="TimesNewRomanPS"/>
                        </a:rPr>
                        <a:t>&lt; - z</a:t>
                      </a:r>
                      <a:r>
                        <a:rPr lang="en-US" sz="2000" baseline="-25000" dirty="0">
                          <a:latin typeface="+mj-lt"/>
                          <a:ea typeface="Calibri"/>
                          <a:cs typeface="TimesNewRomanPS"/>
                          <a:sym typeface="Symbol"/>
                        </a:rPr>
                        <a:t></a:t>
                      </a:r>
                      <a:r>
                        <a:rPr lang="en-US" sz="2000" baseline="-25000" dirty="0">
                          <a:latin typeface="+mj-lt"/>
                          <a:ea typeface="Calibri"/>
                          <a:cs typeface="TimesNewRomanPS"/>
                        </a:rPr>
                        <a:t>/2</a:t>
                      </a:r>
                      <a:endParaRPr lang="en-US" sz="2000" dirty="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lnSpc>
                          <a:spcPct val="115000"/>
                        </a:lnSpc>
                        <a:spcAft>
                          <a:spcPts val="0"/>
                        </a:spcAft>
                      </a:pPr>
                      <a:r>
                        <a:rPr lang="en-US" sz="2000" dirty="0">
                          <a:latin typeface="Times New Roman"/>
                          <a:ea typeface="Calibri"/>
                          <a:cs typeface="Times New Roman"/>
                        </a:rPr>
                        <a:t>H</a:t>
                      </a:r>
                      <a:r>
                        <a:rPr lang="en-US" sz="2000" baseline="-25000" dirty="0">
                          <a:latin typeface="Times New Roman"/>
                          <a:ea typeface="Calibri"/>
                          <a:cs typeface="Times New Roman"/>
                        </a:rPr>
                        <a:t>0 </a:t>
                      </a:r>
                      <a:r>
                        <a:rPr lang="en-US" sz="2000" dirty="0">
                          <a:latin typeface="Times New Roman"/>
                          <a:ea typeface="Calibri"/>
                          <a:cs typeface="Times New Roman"/>
                        </a:rPr>
                        <a:t>: </a:t>
                      </a:r>
                      <a:r>
                        <a:rPr lang="en-US" sz="2000" i="1" dirty="0">
                          <a:latin typeface="Times New Roman"/>
                          <a:ea typeface="Calibri"/>
                          <a:cs typeface="Times New Roman"/>
                        </a:rPr>
                        <a:t>p</a:t>
                      </a:r>
                      <a:r>
                        <a:rPr lang="en-US" sz="2000" baseline="-25000" dirty="0">
                          <a:latin typeface="Times New Roman"/>
                          <a:ea typeface="Calibri"/>
                          <a:cs typeface="Times New Roman"/>
                        </a:rPr>
                        <a:t>1</a:t>
                      </a:r>
                      <a:r>
                        <a:rPr lang="en-US" sz="2000" dirty="0">
                          <a:latin typeface="Times New Roman"/>
                          <a:ea typeface="Calibri"/>
                          <a:cs typeface="Times New Roman"/>
                        </a:rPr>
                        <a:t> - </a:t>
                      </a:r>
                      <a:r>
                        <a:rPr lang="en-US" sz="2000" i="1" dirty="0">
                          <a:latin typeface="Times New Roman"/>
                          <a:ea typeface="Calibri"/>
                          <a:cs typeface="Times New Roman"/>
                        </a:rPr>
                        <a:t>p</a:t>
                      </a:r>
                      <a:r>
                        <a:rPr lang="en-US" sz="2000" baseline="-25000" dirty="0">
                          <a:latin typeface="Times New Roman"/>
                          <a:ea typeface="Calibri"/>
                          <a:cs typeface="Times New Roman"/>
                        </a:rPr>
                        <a:t>2 </a:t>
                      </a:r>
                      <a:r>
                        <a:rPr lang="en-US" sz="2000" dirty="0">
                          <a:latin typeface="Times New Roman"/>
                          <a:ea typeface="Calibri"/>
                          <a:cs typeface="Times New Roman"/>
                        </a:rPr>
                        <a:t>= </a:t>
                      </a:r>
                      <a:r>
                        <a:rPr lang="en-US" sz="2000" i="1" dirty="0">
                          <a:latin typeface="Times New Roman"/>
                          <a:ea typeface="Calibri"/>
                          <a:cs typeface="Times New Roman"/>
                        </a:rPr>
                        <a:t>d</a:t>
                      </a:r>
                      <a:r>
                        <a:rPr lang="en-US" sz="2000" baseline="-25000" dirty="0">
                          <a:latin typeface="Times New Roman"/>
                          <a:ea typeface="Calibri"/>
                          <a:cs typeface="Times New Roman"/>
                        </a:rPr>
                        <a:t>0</a:t>
                      </a:r>
                      <a:endParaRPr lang="en-US" sz="2000" dirty="0">
                        <a:latin typeface="Calibri"/>
                        <a:ea typeface="Calibri"/>
                        <a:cs typeface="Times New Roman"/>
                      </a:endParaRPr>
                    </a:p>
                    <a:p>
                      <a:pPr algn="just">
                        <a:lnSpc>
                          <a:spcPct val="115000"/>
                        </a:lnSpc>
                        <a:spcAft>
                          <a:spcPts val="0"/>
                        </a:spcAft>
                      </a:pPr>
                      <a:r>
                        <a:rPr lang="en-US" sz="2000" dirty="0">
                          <a:latin typeface="Times New Roman"/>
                          <a:ea typeface="Calibri"/>
                          <a:cs typeface="Times New Roman"/>
                        </a:rPr>
                        <a:t>H</a:t>
                      </a:r>
                      <a:r>
                        <a:rPr lang="en-US" sz="2000" baseline="-25000" dirty="0">
                          <a:latin typeface="Times New Roman"/>
                          <a:ea typeface="Calibri"/>
                          <a:cs typeface="Times New Roman"/>
                        </a:rPr>
                        <a:t>0 </a:t>
                      </a:r>
                      <a:r>
                        <a:rPr lang="en-US" sz="2000" dirty="0">
                          <a:latin typeface="Times New Roman"/>
                          <a:ea typeface="Calibri"/>
                          <a:cs typeface="Times New Roman"/>
                        </a:rPr>
                        <a:t>: </a:t>
                      </a:r>
                      <a:r>
                        <a:rPr lang="en-US" sz="2000" i="1" dirty="0">
                          <a:latin typeface="Times New Roman"/>
                          <a:ea typeface="Calibri"/>
                          <a:cs typeface="Times New Roman"/>
                        </a:rPr>
                        <a:t>p</a:t>
                      </a:r>
                      <a:r>
                        <a:rPr lang="en-US" sz="2000" baseline="-25000" dirty="0">
                          <a:latin typeface="Times New Roman"/>
                          <a:ea typeface="Calibri"/>
                          <a:cs typeface="Times New Roman"/>
                        </a:rPr>
                        <a:t>1</a:t>
                      </a:r>
                      <a:r>
                        <a:rPr lang="en-US" sz="2000" dirty="0">
                          <a:latin typeface="Times New Roman"/>
                          <a:ea typeface="Calibri"/>
                          <a:cs typeface="Times New Roman"/>
                        </a:rPr>
                        <a:t> - </a:t>
                      </a:r>
                      <a:r>
                        <a:rPr lang="en-US" sz="2000" i="1" dirty="0" smtClean="0">
                          <a:latin typeface="Times New Roman"/>
                          <a:ea typeface="Calibri"/>
                          <a:cs typeface="Times New Roman"/>
                        </a:rPr>
                        <a:t>p</a:t>
                      </a:r>
                      <a:r>
                        <a:rPr lang="en-US" sz="2000" baseline="-25000" dirty="0" smtClean="0">
                          <a:latin typeface="Times New Roman"/>
                          <a:ea typeface="Calibri"/>
                          <a:cs typeface="Times New Roman"/>
                        </a:rPr>
                        <a:t>2 </a:t>
                      </a:r>
                      <a:r>
                        <a:rPr lang="en-US" sz="2000" dirty="0">
                          <a:latin typeface="Times New Roman"/>
                          <a:ea typeface="Calibri"/>
                          <a:cs typeface="Times New Roman"/>
                          <a:sym typeface="Symbol"/>
                        </a:rPr>
                        <a:t></a:t>
                      </a:r>
                      <a:r>
                        <a:rPr lang="en-US" sz="2000" dirty="0">
                          <a:latin typeface="Times New Roman"/>
                          <a:ea typeface="Calibri"/>
                          <a:cs typeface="Times New Roman"/>
                        </a:rPr>
                        <a:t> </a:t>
                      </a:r>
                      <a:r>
                        <a:rPr lang="en-US" sz="2000" i="1" dirty="0">
                          <a:latin typeface="Times New Roman"/>
                          <a:ea typeface="Calibri"/>
                          <a:cs typeface="Times New Roman"/>
                        </a:rPr>
                        <a:t> d</a:t>
                      </a:r>
                      <a:r>
                        <a:rPr lang="en-US" sz="2000" baseline="-25000" dirty="0">
                          <a:latin typeface="Times New Roman"/>
                          <a:ea typeface="Calibri"/>
                          <a:cs typeface="Times New Roman"/>
                        </a:rPr>
                        <a:t>0</a:t>
                      </a:r>
                      <a:endParaRPr lang="en-US" sz="20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000" dirty="0">
                          <a:latin typeface="Times New Roman"/>
                          <a:ea typeface="Calibri"/>
                          <a:cs typeface="Times New Roman"/>
                        </a:rPr>
                        <a:t>H</a:t>
                      </a:r>
                      <a:r>
                        <a:rPr lang="en-US" sz="2000" baseline="-25000" dirty="0">
                          <a:latin typeface="Times New Roman"/>
                          <a:ea typeface="Calibri"/>
                          <a:cs typeface="Times New Roman"/>
                        </a:rPr>
                        <a:t>1</a:t>
                      </a:r>
                      <a:r>
                        <a:rPr lang="en-US" sz="2000" dirty="0">
                          <a:latin typeface="Times New Roman"/>
                          <a:ea typeface="Calibri"/>
                          <a:cs typeface="Times New Roman"/>
                        </a:rPr>
                        <a:t>: </a:t>
                      </a:r>
                      <a:r>
                        <a:rPr lang="en-US" sz="2000" i="1" dirty="0">
                          <a:latin typeface="Times New Roman"/>
                          <a:ea typeface="Calibri"/>
                          <a:cs typeface="Times New Roman"/>
                        </a:rPr>
                        <a:t> p</a:t>
                      </a:r>
                      <a:r>
                        <a:rPr lang="en-US" sz="2000" baseline="-25000" dirty="0">
                          <a:latin typeface="Times New Roman"/>
                          <a:ea typeface="Calibri"/>
                          <a:cs typeface="Times New Roman"/>
                        </a:rPr>
                        <a:t>1</a:t>
                      </a:r>
                      <a:r>
                        <a:rPr lang="en-US" sz="2000" dirty="0">
                          <a:latin typeface="Times New Roman"/>
                          <a:ea typeface="Calibri"/>
                          <a:cs typeface="Times New Roman"/>
                        </a:rPr>
                        <a:t> - </a:t>
                      </a:r>
                      <a:r>
                        <a:rPr lang="en-US" sz="2000" i="1" dirty="0">
                          <a:latin typeface="Times New Roman"/>
                          <a:ea typeface="Calibri"/>
                          <a:cs typeface="Times New Roman"/>
                        </a:rPr>
                        <a:t>p</a:t>
                      </a:r>
                      <a:r>
                        <a:rPr lang="en-US" sz="2000" baseline="-25000" dirty="0">
                          <a:latin typeface="Times New Roman"/>
                          <a:ea typeface="Calibri"/>
                          <a:cs typeface="Times New Roman"/>
                        </a:rPr>
                        <a:t>2 </a:t>
                      </a:r>
                      <a:r>
                        <a:rPr lang="en-US" sz="2000" dirty="0">
                          <a:latin typeface="Times New Roman"/>
                          <a:ea typeface="Calibri"/>
                          <a:cs typeface="Times New Roman"/>
                        </a:rPr>
                        <a:t>&lt; </a:t>
                      </a:r>
                      <a:r>
                        <a:rPr lang="en-US" sz="2000" i="1" dirty="0">
                          <a:latin typeface="Times New Roman"/>
                          <a:ea typeface="Calibri"/>
                          <a:cs typeface="Times New Roman"/>
                        </a:rPr>
                        <a:t>d</a:t>
                      </a:r>
                      <a:r>
                        <a:rPr lang="en-US" sz="2000" baseline="-25000" dirty="0">
                          <a:latin typeface="Times New Roman"/>
                          <a:ea typeface="Calibri"/>
                          <a:cs typeface="Times New Roman"/>
                        </a:rPr>
                        <a:t>0</a:t>
                      </a:r>
                      <a:endParaRPr lang="en-US" sz="20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000" dirty="0" smtClean="0">
                          <a:latin typeface="+mj-lt"/>
                          <a:ea typeface="Calibri"/>
                          <a:cs typeface="TimesNewRomanPS"/>
                        </a:rPr>
                        <a:t>H</a:t>
                      </a:r>
                      <a:r>
                        <a:rPr lang="en-US" sz="2000" baseline="-25000" dirty="0" smtClean="0">
                          <a:latin typeface="+mj-lt"/>
                          <a:ea typeface="Calibri"/>
                          <a:cs typeface="TimesNewRomanPS"/>
                        </a:rPr>
                        <a:t>0</a:t>
                      </a:r>
                      <a:r>
                        <a:rPr lang="en-US" sz="2000" dirty="0" smtClean="0">
                          <a:latin typeface="+mj-lt"/>
                          <a:ea typeface="Calibri"/>
                          <a:cs typeface="TimesNewRomanPS"/>
                        </a:rPr>
                        <a:t> </a:t>
                      </a:r>
                      <a:r>
                        <a:rPr lang="en-US" sz="2000" dirty="0" err="1" smtClean="0">
                          <a:latin typeface="+mj-lt"/>
                          <a:ea typeface="Calibri"/>
                          <a:cs typeface="TimesNewRomanPS"/>
                        </a:rPr>
                        <a:t>ditolak</a:t>
                      </a:r>
                      <a:r>
                        <a:rPr lang="en-US" sz="2000" dirty="0" smtClean="0">
                          <a:latin typeface="+mj-lt"/>
                          <a:ea typeface="Calibri"/>
                          <a:cs typeface="TimesNewRomanPS"/>
                        </a:rPr>
                        <a:t> </a:t>
                      </a:r>
                      <a:r>
                        <a:rPr lang="en-US" sz="2000" dirty="0" err="1" smtClean="0">
                          <a:latin typeface="+mj-lt"/>
                          <a:ea typeface="Calibri"/>
                          <a:cs typeface="TimesNewRomanPS"/>
                        </a:rPr>
                        <a:t>jika</a:t>
                      </a:r>
                      <a:r>
                        <a:rPr lang="en-US" sz="2000" dirty="0" smtClean="0">
                          <a:latin typeface="+mj-lt"/>
                          <a:ea typeface="Calibri"/>
                          <a:cs typeface="TimesNewRomanPS"/>
                        </a:rPr>
                        <a:t> </a:t>
                      </a:r>
                      <a:r>
                        <a:rPr lang="en-US" sz="2000" dirty="0" err="1" smtClean="0">
                          <a:latin typeface="+mj-lt"/>
                          <a:ea typeface="Calibri"/>
                          <a:cs typeface="TimesNewRomanPS"/>
                        </a:rPr>
                        <a:t>z</a:t>
                      </a:r>
                      <a:r>
                        <a:rPr lang="en-US" sz="2000" baseline="-25000" dirty="0" err="1" smtClean="0">
                          <a:latin typeface="+mj-lt"/>
                          <a:ea typeface="Calibri"/>
                          <a:cs typeface="TimesNewRomanPS"/>
                        </a:rPr>
                        <a:t>hit</a:t>
                      </a:r>
                      <a:r>
                        <a:rPr lang="en-US" sz="2000" dirty="0" smtClean="0">
                          <a:latin typeface="+mj-lt"/>
                          <a:ea typeface="Calibri"/>
                          <a:cs typeface="TimesNewRomanPS"/>
                        </a:rPr>
                        <a:t> </a:t>
                      </a:r>
                      <a:r>
                        <a:rPr lang="en-US" sz="2000" dirty="0">
                          <a:latin typeface="+mj-lt"/>
                          <a:ea typeface="Calibri"/>
                          <a:cs typeface="TimesNewRomanPS"/>
                        </a:rPr>
                        <a:t>&lt; - z</a:t>
                      </a:r>
                      <a:r>
                        <a:rPr lang="en-US" sz="2000" baseline="-25000" dirty="0">
                          <a:latin typeface="+mj-lt"/>
                          <a:ea typeface="Calibri"/>
                          <a:cs typeface="TimesNewRomanPS"/>
                          <a:sym typeface="Symbol"/>
                        </a:rPr>
                        <a:t></a:t>
                      </a:r>
                      <a:endParaRPr lang="en-US" sz="2000" dirty="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lnSpc>
                          <a:spcPct val="115000"/>
                        </a:lnSpc>
                        <a:spcAft>
                          <a:spcPts val="0"/>
                        </a:spcAft>
                      </a:pPr>
                      <a:r>
                        <a:rPr lang="en-US" sz="2000">
                          <a:latin typeface="Times New Roman"/>
                          <a:ea typeface="Calibri"/>
                          <a:cs typeface="Times New Roman"/>
                        </a:rPr>
                        <a:t>H</a:t>
                      </a:r>
                      <a:r>
                        <a:rPr lang="en-US" sz="2000" baseline="-25000">
                          <a:latin typeface="Times New Roman"/>
                          <a:ea typeface="Calibri"/>
                          <a:cs typeface="Times New Roman"/>
                        </a:rPr>
                        <a:t>0 </a:t>
                      </a:r>
                      <a:r>
                        <a:rPr lang="en-US" sz="2000">
                          <a:latin typeface="Times New Roman"/>
                          <a:ea typeface="Calibri"/>
                          <a:cs typeface="Times New Roman"/>
                        </a:rPr>
                        <a:t>: </a:t>
                      </a:r>
                      <a:r>
                        <a:rPr lang="en-US" sz="2000" i="1">
                          <a:latin typeface="Times New Roman"/>
                          <a:ea typeface="Calibri"/>
                          <a:cs typeface="Times New Roman"/>
                        </a:rPr>
                        <a:t>p</a:t>
                      </a:r>
                      <a:r>
                        <a:rPr lang="en-US" sz="2000" baseline="-25000">
                          <a:latin typeface="Times New Roman"/>
                          <a:ea typeface="Calibri"/>
                          <a:cs typeface="Times New Roman"/>
                        </a:rPr>
                        <a:t>1</a:t>
                      </a:r>
                      <a:r>
                        <a:rPr lang="en-US" sz="2000">
                          <a:latin typeface="Times New Roman"/>
                          <a:ea typeface="Calibri"/>
                          <a:cs typeface="Times New Roman"/>
                        </a:rPr>
                        <a:t> - </a:t>
                      </a:r>
                      <a:r>
                        <a:rPr lang="en-US" sz="2000" i="1">
                          <a:latin typeface="Times New Roman"/>
                          <a:ea typeface="Calibri"/>
                          <a:cs typeface="Times New Roman"/>
                        </a:rPr>
                        <a:t>p</a:t>
                      </a:r>
                      <a:r>
                        <a:rPr lang="en-US" sz="2000" baseline="-25000">
                          <a:latin typeface="Times New Roman"/>
                          <a:ea typeface="Calibri"/>
                          <a:cs typeface="Times New Roman"/>
                        </a:rPr>
                        <a:t>2 </a:t>
                      </a:r>
                      <a:r>
                        <a:rPr lang="en-US" sz="2000">
                          <a:latin typeface="Times New Roman"/>
                          <a:ea typeface="Calibri"/>
                          <a:cs typeface="Times New Roman"/>
                        </a:rPr>
                        <a:t>= </a:t>
                      </a:r>
                      <a:r>
                        <a:rPr lang="en-US" sz="2000" i="1">
                          <a:latin typeface="Times New Roman"/>
                          <a:ea typeface="Calibri"/>
                          <a:cs typeface="Times New Roman"/>
                        </a:rPr>
                        <a:t>d</a:t>
                      </a:r>
                      <a:r>
                        <a:rPr lang="en-US" sz="2000" baseline="-25000">
                          <a:latin typeface="Times New Roman"/>
                          <a:ea typeface="Calibri"/>
                          <a:cs typeface="Times New Roman"/>
                        </a:rPr>
                        <a:t>0</a:t>
                      </a:r>
                      <a:endParaRPr lang="en-US" sz="2000">
                        <a:latin typeface="Calibri"/>
                        <a:ea typeface="Calibri"/>
                        <a:cs typeface="Times New Roman"/>
                      </a:endParaRPr>
                    </a:p>
                    <a:p>
                      <a:pPr algn="just">
                        <a:lnSpc>
                          <a:spcPct val="115000"/>
                        </a:lnSpc>
                        <a:spcAft>
                          <a:spcPts val="0"/>
                        </a:spcAft>
                      </a:pPr>
                      <a:r>
                        <a:rPr lang="en-US" sz="2000">
                          <a:latin typeface="Times New Roman"/>
                          <a:ea typeface="Calibri"/>
                          <a:cs typeface="Times New Roman"/>
                        </a:rPr>
                        <a:t>H</a:t>
                      </a:r>
                      <a:r>
                        <a:rPr lang="en-US" sz="2000" baseline="-25000">
                          <a:latin typeface="Times New Roman"/>
                          <a:ea typeface="Calibri"/>
                          <a:cs typeface="Times New Roman"/>
                        </a:rPr>
                        <a:t>0 </a:t>
                      </a:r>
                      <a:r>
                        <a:rPr lang="en-US" sz="2000">
                          <a:latin typeface="Times New Roman"/>
                          <a:ea typeface="Calibri"/>
                          <a:cs typeface="Times New Roman"/>
                        </a:rPr>
                        <a:t>: </a:t>
                      </a:r>
                      <a:r>
                        <a:rPr lang="en-US" sz="2000" i="1">
                          <a:latin typeface="Times New Roman"/>
                          <a:ea typeface="Calibri"/>
                          <a:cs typeface="Times New Roman"/>
                        </a:rPr>
                        <a:t>p</a:t>
                      </a:r>
                      <a:r>
                        <a:rPr lang="en-US" sz="2000" baseline="-25000">
                          <a:latin typeface="Times New Roman"/>
                          <a:ea typeface="Calibri"/>
                          <a:cs typeface="Times New Roman"/>
                        </a:rPr>
                        <a:t>1 </a:t>
                      </a:r>
                      <a:r>
                        <a:rPr lang="en-US" sz="2000">
                          <a:latin typeface="Times New Roman"/>
                          <a:ea typeface="Calibri"/>
                          <a:cs typeface="Times New Roman"/>
                        </a:rPr>
                        <a:t>- </a:t>
                      </a:r>
                      <a:r>
                        <a:rPr lang="en-US" sz="2000" i="1">
                          <a:latin typeface="Times New Roman"/>
                          <a:ea typeface="Calibri"/>
                          <a:cs typeface="Times New Roman"/>
                        </a:rPr>
                        <a:t>p</a:t>
                      </a:r>
                      <a:r>
                        <a:rPr lang="en-US" sz="2000" baseline="-25000">
                          <a:latin typeface="Times New Roman"/>
                          <a:ea typeface="Calibri"/>
                          <a:cs typeface="Times New Roman"/>
                        </a:rPr>
                        <a:t>2 </a:t>
                      </a:r>
                      <a:r>
                        <a:rPr lang="en-US" sz="2000">
                          <a:latin typeface="Times New Roman"/>
                          <a:ea typeface="Calibri"/>
                          <a:cs typeface="Times New Roman"/>
                          <a:sym typeface="Symbol"/>
                        </a:rPr>
                        <a:t></a:t>
                      </a:r>
                      <a:r>
                        <a:rPr lang="en-US" sz="2000">
                          <a:latin typeface="Times New Roman"/>
                          <a:ea typeface="Calibri"/>
                          <a:cs typeface="Times New Roman"/>
                        </a:rPr>
                        <a:t> </a:t>
                      </a:r>
                      <a:r>
                        <a:rPr lang="en-US" sz="2000" i="1">
                          <a:latin typeface="Times New Roman"/>
                          <a:ea typeface="Calibri"/>
                          <a:cs typeface="Times New Roman"/>
                        </a:rPr>
                        <a:t> d</a:t>
                      </a:r>
                      <a:r>
                        <a:rPr lang="en-US" sz="2000" baseline="-25000">
                          <a:latin typeface="Times New Roman"/>
                          <a:ea typeface="Calibri"/>
                          <a:cs typeface="Times New Roman"/>
                        </a:rPr>
                        <a:t>0</a:t>
                      </a:r>
                      <a:endParaRPr lang="en-US" sz="20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000" dirty="0">
                          <a:latin typeface="Times New Roman"/>
                          <a:ea typeface="Calibri"/>
                          <a:cs typeface="Times New Roman"/>
                        </a:rPr>
                        <a:t>H</a:t>
                      </a:r>
                      <a:r>
                        <a:rPr lang="en-US" sz="2000" baseline="-25000" dirty="0">
                          <a:latin typeface="Times New Roman"/>
                          <a:ea typeface="Calibri"/>
                          <a:cs typeface="Times New Roman"/>
                        </a:rPr>
                        <a:t>1</a:t>
                      </a:r>
                      <a:r>
                        <a:rPr lang="en-US" sz="2000" dirty="0">
                          <a:latin typeface="Times New Roman"/>
                          <a:ea typeface="Calibri"/>
                          <a:cs typeface="Times New Roman"/>
                        </a:rPr>
                        <a:t>: </a:t>
                      </a:r>
                      <a:r>
                        <a:rPr lang="en-US" sz="2000" i="1" dirty="0">
                          <a:latin typeface="Times New Roman"/>
                          <a:ea typeface="Calibri"/>
                          <a:cs typeface="Times New Roman"/>
                        </a:rPr>
                        <a:t> p</a:t>
                      </a:r>
                      <a:r>
                        <a:rPr lang="en-US" sz="2000" baseline="-25000" dirty="0">
                          <a:latin typeface="Times New Roman"/>
                          <a:ea typeface="Calibri"/>
                          <a:cs typeface="Times New Roman"/>
                        </a:rPr>
                        <a:t>1</a:t>
                      </a:r>
                      <a:r>
                        <a:rPr lang="en-US" sz="2000" dirty="0">
                          <a:latin typeface="Times New Roman"/>
                          <a:ea typeface="Calibri"/>
                          <a:cs typeface="Times New Roman"/>
                        </a:rPr>
                        <a:t> - </a:t>
                      </a:r>
                      <a:r>
                        <a:rPr lang="en-US" sz="2000" i="1" dirty="0">
                          <a:latin typeface="Times New Roman"/>
                          <a:ea typeface="Calibri"/>
                          <a:cs typeface="Times New Roman"/>
                        </a:rPr>
                        <a:t>p</a:t>
                      </a:r>
                      <a:r>
                        <a:rPr lang="en-US" sz="2000" baseline="-25000" dirty="0">
                          <a:latin typeface="Times New Roman"/>
                          <a:ea typeface="Calibri"/>
                          <a:cs typeface="Times New Roman"/>
                        </a:rPr>
                        <a:t>2 </a:t>
                      </a:r>
                      <a:r>
                        <a:rPr lang="en-US" sz="2000" dirty="0">
                          <a:latin typeface="Times New Roman"/>
                          <a:ea typeface="Calibri"/>
                          <a:cs typeface="Times New Roman"/>
                        </a:rPr>
                        <a:t>&gt; </a:t>
                      </a:r>
                      <a:r>
                        <a:rPr lang="en-US" sz="2000" i="1" dirty="0">
                          <a:latin typeface="Times New Roman"/>
                          <a:ea typeface="Calibri"/>
                          <a:cs typeface="Times New Roman"/>
                        </a:rPr>
                        <a:t>d</a:t>
                      </a:r>
                      <a:r>
                        <a:rPr lang="en-US" sz="2000" baseline="-25000" dirty="0">
                          <a:latin typeface="Times New Roman"/>
                          <a:ea typeface="Calibri"/>
                          <a:cs typeface="Times New Roman"/>
                        </a:rPr>
                        <a:t>0</a:t>
                      </a:r>
                      <a:endParaRPr lang="en-US" sz="20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000" kern="1200" dirty="0" smtClean="0">
                          <a:solidFill>
                            <a:schemeClr val="dk1"/>
                          </a:solidFill>
                          <a:latin typeface="+mn-lt"/>
                          <a:ea typeface="Calibri"/>
                          <a:cs typeface="TimesNewRomanPS"/>
                        </a:rPr>
                        <a:t>H</a:t>
                      </a:r>
                      <a:r>
                        <a:rPr lang="en-US" sz="2000" kern="1200" baseline="-25000" dirty="0" smtClean="0">
                          <a:solidFill>
                            <a:schemeClr val="dk1"/>
                          </a:solidFill>
                          <a:latin typeface="+mn-lt"/>
                          <a:ea typeface="Calibri"/>
                          <a:cs typeface="TimesNewRomanPS"/>
                        </a:rPr>
                        <a:t>0</a:t>
                      </a:r>
                      <a:r>
                        <a:rPr lang="en-US" sz="2000" kern="1200" dirty="0" smtClean="0">
                          <a:solidFill>
                            <a:schemeClr val="dk1"/>
                          </a:solidFill>
                          <a:latin typeface="+mn-lt"/>
                          <a:ea typeface="Calibri"/>
                          <a:cs typeface="TimesNewRomanPS"/>
                        </a:rPr>
                        <a:t> </a:t>
                      </a:r>
                      <a:r>
                        <a:rPr lang="en-US" sz="2000" kern="1200" dirty="0" err="1" smtClean="0">
                          <a:solidFill>
                            <a:schemeClr val="dk1"/>
                          </a:solidFill>
                          <a:latin typeface="+mn-lt"/>
                          <a:ea typeface="Calibri"/>
                          <a:cs typeface="TimesNewRomanPS"/>
                        </a:rPr>
                        <a:t>ditolak</a:t>
                      </a:r>
                      <a:r>
                        <a:rPr lang="en-US" sz="2000" kern="1200" dirty="0" smtClean="0">
                          <a:solidFill>
                            <a:schemeClr val="dk1"/>
                          </a:solidFill>
                          <a:latin typeface="+mn-lt"/>
                          <a:ea typeface="Calibri"/>
                          <a:cs typeface="TimesNewRomanPS"/>
                        </a:rPr>
                        <a:t> </a:t>
                      </a:r>
                      <a:r>
                        <a:rPr lang="en-US" sz="2000" kern="1200" dirty="0" err="1" smtClean="0">
                          <a:solidFill>
                            <a:schemeClr val="dk1"/>
                          </a:solidFill>
                          <a:latin typeface="+mn-lt"/>
                          <a:ea typeface="Calibri"/>
                          <a:cs typeface="TimesNewRomanPS"/>
                        </a:rPr>
                        <a:t>jika</a:t>
                      </a:r>
                      <a:r>
                        <a:rPr lang="en-US" sz="2000" kern="1200" dirty="0" smtClean="0">
                          <a:solidFill>
                            <a:schemeClr val="dk1"/>
                          </a:solidFill>
                          <a:latin typeface="+mn-lt"/>
                          <a:ea typeface="Calibri"/>
                          <a:cs typeface="TimesNewRomanPS"/>
                        </a:rPr>
                        <a:t> </a:t>
                      </a:r>
                      <a:r>
                        <a:rPr lang="en-US" sz="2000" kern="1200" dirty="0" err="1" smtClean="0">
                          <a:solidFill>
                            <a:schemeClr val="dk1"/>
                          </a:solidFill>
                          <a:latin typeface="+mn-lt"/>
                          <a:ea typeface="Calibri"/>
                          <a:cs typeface="TimesNewRomanPS"/>
                        </a:rPr>
                        <a:t>z</a:t>
                      </a:r>
                      <a:r>
                        <a:rPr lang="en-US" sz="2000" kern="1200" baseline="-25000" dirty="0" err="1" smtClean="0">
                          <a:solidFill>
                            <a:schemeClr val="dk1"/>
                          </a:solidFill>
                          <a:latin typeface="+mn-lt"/>
                          <a:ea typeface="Calibri"/>
                          <a:cs typeface="TimesNewRomanPS"/>
                        </a:rPr>
                        <a:t>hit</a:t>
                      </a:r>
                      <a:r>
                        <a:rPr lang="en-US" sz="2000" kern="1200" dirty="0" smtClean="0">
                          <a:solidFill>
                            <a:schemeClr val="dk1"/>
                          </a:solidFill>
                          <a:latin typeface="+mn-lt"/>
                          <a:ea typeface="Calibri"/>
                          <a:cs typeface="TimesNewRomanPS"/>
                        </a:rPr>
                        <a:t> </a:t>
                      </a:r>
                      <a:r>
                        <a:rPr lang="en-US" sz="2000" dirty="0" smtClean="0">
                          <a:latin typeface="+mj-lt"/>
                          <a:ea typeface="Calibri"/>
                          <a:cs typeface="TimesNewRomanPS"/>
                        </a:rPr>
                        <a:t>&gt; </a:t>
                      </a:r>
                      <a:r>
                        <a:rPr lang="en-US" sz="2000" dirty="0">
                          <a:latin typeface="+mj-lt"/>
                          <a:ea typeface="Calibri"/>
                          <a:cs typeface="TimesNewRomanPS"/>
                        </a:rPr>
                        <a:t>z</a:t>
                      </a:r>
                      <a:r>
                        <a:rPr lang="en-US" sz="2000" baseline="-25000" dirty="0">
                          <a:latin typeface="+mj-lt"/>
                          <a:ea typeface="Calibri"/>
                          <a:cs typeface="TimesNewRomanPS"/>
                          <a:sym typeface="Symbol"/>
                        </a:rPr>
                        <a:t></a:t>
                      </a:r>
                      <a:endParaRPr lang="en-US" sz="2000" dirty="0">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273"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sp>
        <p:nvSpPr>
          <p:cNvPr id="1027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sp>
        <p:nvSpPr>
          <p:cNvPr id="10275"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sp>
        <p:nvSpPr>
          <p:cNvPr id="10276" name="Slide Number Placeholder 9"/>
          <p:cNvSpPr>
            <a:spLocks noGrp="1"/>
          </p:cNvSpPr>
          <p:nvPr>
            <p:ph type="sldNum" sz="quarter" idx="12"/>
          </p:nvPr>
        </p:nvSpPr>
        <p:spPr>
          <a:noFill/>
        </p:spPr>
        <p:txBody>
          <a:bodyPr/>
          <a:lstStyle/>
          <a:p>
            <a:fld id="{299A7810-107F-4A3A-B4A1-738202DCF56E}" type="slidenum">
              <a:rPr lang="en-US" smtClean="0"/>
              <a:pPr/>
              <a:t>29</a:t>
            </a:fld>
            <a:endParaRPr lang="en-US" smtClean="0"/>
          </a:p>
        </p:txBody>
      </p:sp>
      <p:graphicFrame>
        <p:nvGraphicFramePr>
          <p:cNvPr id="10242" name="Object 4"/>
          <p:cNvGraphicFramePr>
            <a:graphicFrameLocks noChangeAspect="1"/>
          </p:cNvGraphicFramePr>
          <p:nvPr/>
        </p:nvGraphicFramePr>
        <p:xfrm>
          <a:off x="1466850" y="5702300"/>
          <a:ext cx="1371600" cy="484188"/>
        </p:xfrm>
        <a:graphic>
          <a:graphicData uri="http://schemas.openxmlformats.org/presentationml/2006/ole">
            <p:oleObj spid="_x0000_s10242" name="Equation" r:id="rId3" imgW="647640" imgH="228600" progId="Equation.3">
              <p:embed/>
            </p:oleObj>
          </a:graphicData>
        </a:graphic>
      </p:graphicFrame>
      <p:graphicFrame>
        <p:nvGraphicFramePr>
          <p:cNvPr id="10243" name="Object 5"/>
          <p:cNvGraphicFramePr>
            <a:graphicFrameLocks noChangeAspect="1"/>
          </p:cNvGraphicFramePr>
          <p:nvPr/>
        </p:nvGraphicFramePr>
        <p:xfrm>
          <a:off x="3679825" y="5715000"/>
          <a:ext cx="1479550" cy="484188"/>
        </p:xfrm>
        <a:graphic>
          <a:graphicData uri="http://schemas.openxmlformats.org/presentationml/2006/ole">
            <p:oleObj spid="_x0000_s10243" name="Equation" r:id="rId4" imgW="698400" imgH="228600" progId="Equation.3">
              <p:embed/>
            </p:oleObj>
          </a:graphicData>
        </a:graphic>
      </p:graphicFrame>
      <p:graphicFrame>
        <p:nvGraphicFramePr>
          <p:cNvPr id="10244" name="Object 6"/>
          <p:cNvGraphicFramePr>
            <a:graphicFrameLocks noChangeAspect="1"/>
          </p:cNvGraphicFramePr>
          <p:nvPr/>
        </p:nvGraphicFramePr>
        <p:xfrm>
          <a:off x="3886200" y="3200400"/>
          <a:ext cx="2641600" cy="990600"/>
        </p:xfrm>
        <a:graphic>
          <a:graphicData uri="http://schemas.openxmlformats.org/presentationml/2006/ole">
            <p:oleObj spid="_x0000_s10244" name="Equation" r:id="rId5" imgW="1828800" imgH="68580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dirty="0" smtClean="0">
                <a:effectLst>
                  <a:outerShdw blurRad="38100" dist="38100" dir="2700000" algn="tl">
                    <a:srgbClr val="000000">
                      <a:alpha val="43137"/>
                    </a:srgbClr>
                  </a:outerShdw>
                </a:effectLst>
              </a:rPr>
              <a:t>Formula </a:t>
            </a:r>
            <a:r>
              <a:rPr lang="en-US" b="1" dirty="0" err="1" smtClean="0">
                <a:effectLst>
                  <a:outerShdw blurRad="38100" dist="38100" dir="2700000" algn="tl">
                    <a:srgbClr val="000000">
                      <a:alpha val="43137"/>
                    </a:srgbClr>
                  </a:outerShdw>
                </a:effectLst>
              </a:rPr>
              <a:t>Hipotesis</a:t>
            </a:r>
            <a:endParaRPr lang="en-US" b="1" dirty="0" smtClean="0">
              <a:effectLst>
                <a:outerShdw blurRad="38100" dist="38100" dir="2700000" algn="tl">
                  <a:srgbClr val="000000">
                    <a:alpha val="43137"/>
                  </a:srgbClr>
                </a:outerShdw>
              </a:effectLst>
            </a:endParaRPr>
          </a:p>
        </p:txBody>
      </p:sp>
      <p:pic>
        <p:nvPicPr>
          <p:cNvPr id="14339" name="Picture 2"/>
          <p:cNvPicPr>
            <a:picLocks noChangeAspect="1" noChangeArrowheads="1"/>
          </p:cNvPicPr>
          <p:nvPr/>
        </p:nvPicPr>
        <p:blipFill>
          <a:blip r:embed="rId2"/>
          <a:srcRect/>
          <a:stretch>
            <a:fillRect/>
          </a:stretch>
        </p:blipFill>
        <p:spPr bwMode="auto">
          <a:xfrm>
            <a:off x="2052638" y="2733675"/>
            <a:ext cx="5038725" cy="1390650"/>
          </a:xfrm>
          <a:prstGeom prst="rect">
            <a:avLst/>
          </a:prstGeom>
          <a:noFill/>
          <a:ln w="9525">
            <a:noFill/>
            <a:miter lim="800000"/>
            <a:headEnd/>
            <a:tailEnd/>
          </a:ln>
        </p:spPr>
      </p:pic>
      <p:graphicFrame>
        <p:nvGraphicFramePr>
          <p:cNvPr id="5" name="Table 4"/>
          <p:cNvGraphicFramePr>
            <a:graphicFrameLocks noGrp="1"/>
          </p:cNvGraphicFramePr>
          <p:nvPr/>
        </p:nvGraphicFramePr>
        <p:xfrm>
          <a:off x="1447800" y="2209800"/>
          <a:ext cx="6096000" cy="292608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sz="2400" b="1" dirty="0" err="1" smtClean="0">
                          <a:solidFill>
                            <a:srgbClr val="FFFF00"/>
                          </a:solidFill>
                          <a:effectLst>
                            <a:outerShdw blurRad="38100" dist="38100" dir="2700000" algn="tl">
                              <a:srgbClr val="000000">
                                <a:alpha val="43137"/>
                              </a:srgbClr>
                            </a:outerShdw>
                          </a:effectLst>
                        </a:rPr>
                        <a:t>Hipotesis</a:t>
                      </a:r>
                      <a:r>
                        <a:rPr lang="en-US" sz="2400" b="1" dirty="0" smtClean="0">
                          <a:solidFill>
                            <a:srgbClr val="FFFF00"/>
                          </a:solidFill>
                          <a:effectLst>
                            <a:outerShdw blurRad="38100" dist="38100" dir="2700000" algn="tl">
                              <a:srgbClr val="000000">
                                <a:alpha val="43137"/>
                              </a:srgbClr>
                            </a:outerShdw>
                          </a:effectLst>
                        </a:rPr>
                        <a:t> </a:t>
                      </a:r>
                    </a:p>
                    <a:p>
                      <a:pPr algn="ctr"/>
                      <a:r>
                        <a:rPr lang="en-US" sz="2400" b="1" dirty="0" smtClean="0">
                          <a:solidFill>
                            <a:srgbClr val="FFFF00"/>
                          </a:solidFill>
                          <a:effectLst>
                            <a:outerShdw blurRad="38100" dist="38100" dir="2700000" algn="tl">
                              <a:srgbClr val="000000">
                                <a:alpha val="43137"/>
                              </a:srgbClr>
                            </a:outerShdw>
                          </a:effectLst>
                        </a:rPr>
                        <a:t>H</a:t>
                      </a:r>
                      <a:r>
                        <a:rPr lang="en-US" sz="2400" b="1" baseline="-25000" dirty="0" smtClean="0">
                          <a:solidFill>
                            <a:srgbClr val="FFFF00"/>
                          </a:solidFill>
                          <a:effectLst>
                            <a:outerShdw blurRad="38100" dist="38100" dir="2700000" algn="tl">
                              <a:srgbClr val="000000">
                                <a:alpha val="43137"/>
                              </a:srgbClr>
                            </a:outerShdw>
                          </a:effectLst>
                        </a:rPr>
                        <a:t>0</a:t>
                      </a:r>
                      <a:endParaRPr lang="en-US" sz="2400" b="1" baseline="-25000" dirty="0">
                        <a:solidFill>
                          <a:srgbClr val="FFFF00"/>
                        </a:solidFill>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err="1" smtClean="0">
                          <a:solidFill>
                            <a:srgbClr val="FFFF00"/>
                          </a:solidFill>
                          <a:effectLst>
                            <a:outerShdw blurRad="38100" dist="38100" dir="2700000" algn="tl">
                              <a:srgbClr val="000000">
                                <a:alpha val="43137"/>
                              </a:srgbClr>
                            </a:outerShdw>
                          </a:effectLst>
                        </a:rPr>
                        <a:t>Hipotesi</a:t>
                      </a:r>
                      <a:r>
                        <a:rPr lang="en-US" sz="2400" b="1" dirty="0" smtClean="0">
                          <a:solidFill>
                            <a:srgbClr val="FFFF00"/>
                          </a:solidFill>
                          <a:effectLst>
                            <a:outerShdw blurRad="38100" dist="38100" dir="2700000" algn="tl">
                              <a:srgbClr val="000000">
                                <a:alpha val="43137"/>
                              </a:srgbClr>
                            </a:outerShdw>
                          </a:effectLst>
                        </a:rPr>
                        <a:t> s</a:t>
                      </a:r>
                      <a:r>
                        <a:rPr lang="en-US" sz="2400" b="1" baseline="0" dirty="0" smtClean="0">
                          <a:solidFill>
                            <a:srgbClr val="FFFF00"/>
                          </a:solidFill>
                          <a:effectLst>
                            <a:outerShdw blurRad="38100" dist="38100" dir="2700000" algn="tl">
                              <a:srgbClr val="000000">
                                <a:alpha val="43137"/>
                              </a:srgbClr>
                            </a:outerShdw>
                          </a:effectLst>
                        </a:rPr>
                        <a:t> </a:t>
                      </a:r>
                      <a:r>
                        <a:rPr lang="en-US" sz="2400" b="1" baseline="0" dirty="0" err="1" smtClean="0">
                          <a:solidFill>
                            <a:srgbClr val="FFFF00"/>
                          </a:solidFill>
                          <a:effectLst>
                            <a:outerShdw blurRad="38100" dist="38100" dir="2700000" algn="tl">
                              <a:srgbClr val="000000">
                                <a:alpha val="43137"/>
                              </a:srgbClr>
                            </a:outerShdw>
                          </a:effectLst>
                        </a:rPr>
                        <a:t>Alternatif</a:t>
                      </a:r>
                      <a:r>
                        <a:rPr lang="en-US" sz="2400" b="1" baseline="0" dirty="0" smtClean="0">
                          <a:solidFill>
                            <a:srgbClr val="FFFF00"/>
                          </a:solidFill>
                          <a:effectLst>
                            <a:outerShdw blurRad="38100" dist="38100" dir="2700000" algn="tl">
                              <a:srgbClr val="000000">
                                <a:alpha val="43137"/>
                              </a:srgbClr>
                            </a:outerShdw>
                          </a:effectLst>
                        </a:rPr>
                        <a:t> H</a:t>
                      </a:r>
                      <a:r>
                        <a:rPr lang="en-US" sz="2400" b="1" baseline="-25000" dirty="0" smtClean="0">
                          <a:solidFill>
                            <a:srgbClr val="FFFF00"/>
                          </a:solidFill>
                          <a:effectLst>
                            <a:outerShdw blurRad="38100" dist="38100" dir="2700000" algn="tl">
                              <a:srgbClr val="000000">
                                <a:alpha val="43137"/>
                              </a:srgbClr>
                            </a:outerShdw>
                          </a:effectLst>
                        </a:rPr>
                        <a:t>1</a:t>
                      </a:r>
                      <a:r>
                        <a:rPr lang="en-US" sz="2400" b="1" baseline="0" dirty="0" smtClean="0">
                          <a:solidFill>
                            <a:srgbClr val="FFFF00"/>
                          </a:solidFill>
                          <a:effectLst>
                            <a:outerShdw blurRad="38100" dist="38100" dir="2700000" algn="tl">
                              <a:srgbClr val="000000">
                                <a:alpha val="43137"/>
                              </a:srgbClr>
                            </a:outerShdw>
                          </a:effectLst>
                        </a:rPr>
                        <a:t> </a:t>
                      </a:r>
                      <a:r>
                        <a:rPr lang="en-US" sz="2400" b="1" baseline="0" dirty="0" err="1" smtClean="0">
                          <a:solidFill>
                            <a:srgbClr val="FFFF00"/>
                          </a:solidFill>
                          <a:effectLst>
                            <a:outerShdw blurRad="38100" dist="38100" dir="2700000" algn="tl">
                              <a:srgbClr val="000000">
                                <a:alpha val="43137"/>
                              </a:srgbClr>
                            </a:outerShdw>
                          </a:effectLst>
                        </a:rPr>
                        <a:t>atau</a:t>
                      </a:r>
                      <a:r>
                        <a:rPr lang="en-US" sz="2400" b="1" baseline="0" dirty="0" smtClean="0">
                          <a:solidFill>
                            <a:srgbClr val="FFFF00"/>
                          </a:solidFill>
                          <a:effectLst>
                            <a:outerShdw blurRad="38100" dist="38100" dir="2700000" algn="tl">
                              <a:srgbClr val="000000">
                                <a:alpha val="43137"/>
                              </a:srgbClr>
                            </a:outerShdw>
                          </a:effectLst>
                        </a:rPr>
                        <a:t> H</a:t>
                      </a:r>
                      <a:r>
                        <a:rPr lang="en-US" sz="2400" b="1" baseline="-25000" dirty="0" smtClean="0">
                          <a:solidFill>
                            <a:srgbClr val="FFFF00"/>
                          </a:solidFill>
                          <a:effectLst>
                            <a:outerShdw blurRad="38100" dist="38100" dir="2700000" algn="tl">
                              <a:srgbClr val="000000">
                                <a:alpha val="43137"/>
                              </a:srgbClr>
                            </a:outerShdw>
                          </a:effectLst>
                        </a:rPr>
                        <a:t>a</a:t>
                      </a:r>
                      <a:endParaRPr lang="en-US" sz="2400" b="1" baseline="-25000" dirty="0">
                        <a:solidFill>
                          <a:srgbClr val="FFFF00"/>
                        </a:solidFill>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400" b="1" dirty="0" smtClean="0">
                          <a:effectLst>
                            <a:outerShdw blurRad="38100" dist="38100" dir="2700000" algn="tl">
                              <a:srgbClr val="000000">
                                <a:alpha val="43137"/>
                              </a:srgbClr>
                            </a:outerShdw>
                          </a:effectLst>
                        </a:rPr>
                        <a:t>=</a:t>
                      </a:r>
                      <a:endParaRPr lang="en-US" sz="2400" b="1"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effectLst>
                            <a:outerShdw blurRad="38100" dist="38100" dir="2700000" algn="tl">
                              <a:srgbClr val="000000">
                                <a:alpha val="43137"/>
                              </a:srgbClr>
                            </a:outerShdw>
                          </a:effectLst>
                          <a:sym typeface="Symbol"/>
                        </a:rPr>
                        <a:t></a:t>
                      </a:r>
                    </a:p>
                    <a:p>
                      <a:pPr algn="ctr"/>
                      <a:r>
                        <a:rPr lang="en-US" sz="2400" b="1" dirty="0" smtClean="0">
                          <a:effectLst>
                            <a:outerShdw blurRad="38100" dist="38100" dir="2700000" algn="tl">
                              <a:srgbClr val="000000">
                                <a:alpha val="43137"/>
                              </a:srgbClr>
                            </a:outerShdw>
                          </a:effectLst>
                          <a:sym typeface="Symbol"/>
                        </a:rPr>
                        <a:t>&gt;</a:t>
                      </a:r>
                    </a:p>
                    <a:p>
                      <a:pPr algn="ctr"/>
                      <a:r>
                        <a:rPr lang="en-US" sz="2400" b="1" dirty="0" smtClean="0">
                          <a:effectLst>
                            <a:outerShdw blurRad="38100" dist="38100" dir="2700000" algn="tl">
                              <a:srgbClr val="000000">
                                <a:alpha val="43137"/>
                              </a:srgbClr>
                            </a:outerShdw>
                          </a:effectLst>
                          <a:sym typeface="Symbol"/>
                        </a:rPr>
                        <a:t>&lt;</a:t>
                      </a:r>
                      <a:endParaRPr lang="en-US" sz="2400" b="1"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400" b="1" dirty="0" smtClean="0">
                          <a:effectLst>
                            <a:outerShdw blurRad="38100" dist="38100" dir="2700000" algn="tl">
                              <a:srgbClr val="000000">
                                <a:alpha val="43137"/>
                              </a:srgbClr>
                            </a:outerShdw>
                          </a:effectLst>
                          <a:sym typeface="Symbol"/>
                        </a:rPr>
                        <a:t></a:t>
                      </a:r>
                      <a:endParaRPr lang="en-US" sz="2400" b="1"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effectLst>
                            <a:outerShdw blurRad="38100" dist="38100" dir="2700000" algn="tl">
                              <a:srgbClr val="000000">
                                <a:alpha val="43137"/>
                              </a:srgbClr>
                            </a:outerShdw>
                          </a:effectLst>
                        </a:rPr>
                        <a:t>&gt;</a:t>
                      </a:r>
                      <a:endParaRPr lang="en-US" sz="2400" b="1"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400" b="1" dirty="0" smtClean="0">
                          <a:effectLst>
                            <a:outerShdw blurRad="38100" dist="38100" dir="2700000" algn="tl">
                              <a:srgbClr val="000000">
                                <a:alpha val="43137"/>
                              </a:srgbClr>
                            </a:outerShdw>
                          </a:effectLst>
                          <a:sym typeface="Symbol"/>
                        </a:rPr>
                        <a:t></a:t>
                      </a:r>
                      <a:endParaRPr lang="en-US" sz="2400" b="1"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effectLst>
                            <a:outerShdw blurRad="38100" dist="38100" dir="2700000" algn="tl">
                              <a:srgbClr val="000000">
                                <a:alpha val="43137"/>
                              </a:srgbClr>
                            </a:outerShdw>
                          </a:effectLst>
                        </a:rPr>
                        <a:t>&lt;</a:t>
                      </a:r>
                      <a:endParaRPr lang="en-US" sz="2400" b="1"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4357" name="Slide Number Placeholder 5"/>
          <p:cNvSpPr>
            <a:spLocks noGrp="1"/>
          </p:cNvSpPr>
          <p:nvPr>
            <p:ph type="sldNum" sz="quarter" idx="12"/>
          </p:nvPr>
        </p:nvSpPr>
        <p:spPr>
          <a:noFill/>
        </p:spPr>
        <p:txBody>
          <a:bodyPr/>
          <a:lstStyle/>
          <a:p>
            <a:fld id="{A1964E1F-F84E-4593-8D53-FCFC81263329}" type="slidenum">
              <a:rPr lang="en-US" smtClean="0"/>
              <a:pPr/>
              <a:t>3</a:t>
            </a:fld>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5800" y="234950"/>
            <a:ext cx="7772400" cy="152400"/>
          </a:xfrm>
        </p:spPr>
        <p:txBody>
          <a:bodyPr/>
          <a:lstStyle/>
          <a:p>
            <a:pPr algn="l"/>
            <a:r>
              <a:rPr lang="en-US" b="1" dirty="0" err="1" smtClean="0"/>
              <a:t>Soal</a:t>
            </a:r>
            <a:r>
              <a:rPr lang="en-US" b="1" dirty="0" smtClean="0"/>
              <a:t> </a:t>
            </a:r>
            <a:r>
              <a:rPr lang="en-US" b="1" dirty="0" smtClean="0"/>
              <a:t>2</a:t>
            </a:r>
            <a:r>
              <a:rPr lang="id-ID" b="1" dirty="0" smtClean="0"/>
              <a:t>1</a:t>
            </a:r>
            <a:endParaRPr lang="en-US" b="1" dirty="0" smtClean="0"/>
          </a:p>
        </p:txBody>
      </p:sp>
      <p:sp>
        <p:nvSpPr>
          <p:cNvPr id="3" name="Content Placeholder 2"/>
          <p:cNvSpPr>
            <a:spLocks noGrp="1"/>
          </p:cNvSpPr>
          <p:nvPr>
            <p:ph idx="1"/>
          </p:nvPr>
        </p:nvSpPr>
        <p:spPr>
          <a:xfrm>
            <a:off x="685800" y="914400"/>
            <a:ext cx="7772400" cy="5181600"/>
          </a:xfrm>
        </p:spPr>
        <p:txBody>
          <a:bodyPr/>
          <a:lstStyle/>
          <a:p>
            <a:pPr marL="0" indent="0" algn="just">
              <a:buFontTx/>
              <a:buNone/>
              <a:defRPr/>
            </a:pPr>
            <a:r>
              <a:rPr lang="id-ID" sz="2400" dirty="0" smtClean="0"/>
              <a:t>Tempe merupakan salah satu jenis lauk pauk yang banyak dikonsumsi oleh penduduk di pulau Jawa. Suatu lembaga independen tertarik untuk mengetahui seberapa sering orang mengonsumsi tempe dalam seminggu. Dari sampel acak 200 penduduk di Jawa, diketahui 82% sering mengkonsumsi tempe dalam seminggu, dan secara acak 100 penduduk di luar Jawa diketahui hanya 62% yang mengkonsumsi tempe dalam seminggu. Berdasarkan data tersebut apakah dapat disimpulkan bahwa penduduk di pulau Jawalah yang lebih sering mengkonsumsi tempe dalam seminggunya! Gunakan taraf nyata 0,06.</a:t>
            </a:r>
            <a:endParaRPr lang="en-US" sz="2400" dirty="0" smtClean="0"/>
          </a:p>
          <a:p>
            <a:pPr algn="just">
              <a:buFontTx/>
              <a:buNone/>
              <a:defRPr/>
            </a:pPr>
            <a:endParaRPr lang="en-US" sz="2400" dirty="0"/>
          </a:p>
        </p:txBody>
      </p:sp>
      <p:sp>
        <p:nvSpPr>
          <p:cNvPr id="33796" name="Slide Number Placeholder 3"/>
          <p:cNvSpPr>
            <a:spLocks noGrp="1"/>
          </p:cNvSpPr>
          <p:nvPr>
            <p:ph type="sldNum" sz="quarter" idx="12"/>
          </p:nvPr>
        </p:nvSpPr>
        <p:spPr>
          <a:noFill/>
        </p:spPr>
        <p:txBody>
          <a:bodyPr/>
          <a:lstStyle/>
          <a:p>
            <a:fld id="{CC96E5C3-50A4-46A7-A350-08DC62BDD5A3}" type="slidenum">
              <a:rPr lang="en-US" smtClean="0"/>
              <a:pPr/>
              <a:t>30</a:t>
            </a:fld>
            <a:endParaRPr 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09600" y="304800"/>
            <a:ext cx="7772400" cy="533400"/>
          </a:xfrm>
        </p:spPr>
        <p:txBody>
          <a:bodyPr/>
          <a:lstStyle/>
          <a:p>
            <a:pPr algn="l"/>
            <a:r>
              <a:rPr lang="en-US" sz="3200" b="1" dirty="0" err="1" smtClean="0"/>
              <a:t>Soal</a:t>
            </a:r>
            <a:r>
              <a:rPr lang="en-US" sz="3200" b="1" dirty="0" smtClean="0"/>
              <a:t> </a:t>
            </a:r>
            <a:r>
              <a:rPr lang="en-US" sz="3200" b="1" dirty="0" smtClean="0"/>
              <a:t>2</a:t>
            </a:r>
            <a:r>
              <a:rPr lang="id-ID" sz="3200" b="1" dirty="0" smtClean="0"/>
              <a:t>2</a:t>
            </a:r>
            <a:endParaRPr lang="en-US" sz="3200" b="1" dirty="0" smtClean="0"/>
          </a:p>
        </p:txBody>
      </p:sp>
      <p:sp>
        <p:nvSpPr>
          <p:cNvPr id="3" name="Content Placeholder 2"/>
          <p:cNvSpPr>
            <a:spLocks noGrp="1"/>
          </p:cNvSpPr>
          <p:nvPr>
            <p:ph idx="1"/>
          </p:nvPr>
        </p:nvSpPr>
        <p:spPr>
          <a:xfrm>
            <a:off x="685800" y="1066800"/>
            <a:ext cx="7772400" cy="5029200"/>
          </a:xfrm>
        </p:spPr>
        <p:txBody>
          <a:bodyPr/>
          <a:lstStyle/>
          <a:p>
            <a:pPr marL="0" indent="0" algn="just">
              <a:buFontTx/>
              <a:buNone/>
              <a:defRPr/>
            </a:pPr>
            <a:r>
              <a:rPr lang="en-US" sz="2400" dirty="0" smtClean="0"/>
              <a:t>Dari </a:t>
            </a:r>
            <a:r>
              <a:rPr lang="en-US" sz="2400" dirty="0" err="1" smtClean="0"/>
              <a:t>survei</a:t>
            </a:r>
            <a:r>
              <a:rPr lang="en-US" sz="2400" dirty="0" smtClean="0"/>
              <a:t> </a:t>
            </a:r>
            <a:r>
              <a:rPr lang="en-US" sz="2400" dirty="0" err="1" smtClean="0"/>
              <a:t>terhadap</a:t>
            </a:r>
            <a:r>
              <a:rPr lang="en-US" sz="2400" dirty="0" smtClean="0"/>
              <a:t> 200 </a:t>
            </a:r>
            <a:r>
              <a:rPr lang="en-US" sz="2400" dirty="0" err="1" smtClean="0"/>
              <a:t>mahasiswi</a:t>
            </a:r>
            <a:r>
              <a:rPr lang="en-US" sz="2400" dirty="0" smtClean="0"/>
              <a:t> </a:t>
            </a:r>
            <a:r>
              <a:rPr lang="en-US" sz="2400" dirty="0" err="1" smtClean="0"/>
              <a:t>di</a:t>
            </a:r>
            <a:r>
              <a:rPr lang="en-US" sz="2400" dirty="0" smtClean="0"/>
              <a:t> </a:t>
            </a:r>
            <a:r>
              <a:rPr lang="en-US" sz="2400" dirty="0" err="1" smtClean="0"/>
              <a:t>suatu</a:t>
            </a:r>
            <a:r>
              <a:rPr lang="en-US" sz="2400" dirty="0" smtClean="0"/>
              <a:t> </a:t>
            </a:r>
            <a:r>
              <a:rPr lang="en-US" sz="2400" dirty="0" err="1" smtClean="0"/>
              <a:t>Universitas</a:t>
            </a:r>
            <a:r>
              <a:rPr lang="en-US" sz="2400" dirty="0" smtClean="0"/>
              <a:t>, 88 </a:t>
            </a:r>
            <a:r>
              <a:rPr lang="en-US" sz="2400" dirty="0" err="1" smtClean="0"/>
              <a:t>orang</a:t>
            </a:r>
            <a:r>
              <a:rPr lang="en-US" sz="2400" dirty="0" smtClean="0"/>
              <a:t> </a:t>
            </a:r>
            <a:r>
              <a:rPr lang="en-US" sz="2400" dirty="0" err="1" smtClean="0"/>
              <a:t>menyatakan</a:t>
            </a:r>
            <a:r>
              <a:rPr lang="en-US" sz="2400" dirty="0" smtClean="0"/>
              <a:t> </a:t>
            </a:r>
            <a:r>
              <a:rPr lang="en-US" sz="2400" dirty="0" err="1" smtClean="0"/>
              <a:t>lebih</a:t>
            </a:r>
            <a:r>
              <a:rPr lang="en-US" sz="2400" dirty="0" smtClean="0"/>
              <a:t> </a:t>
            </a:r>
            <a:r>
              <a:rPr lang="en-US" sz="2400" dirty="0" err="1" smtClean="0"/>
              <a:t>suka</a:t>
            </a:r>
            <a:r>
              <a:rPr lang="en-US" sz="2400" dirty="0" smtClean="0"/>
              <a:t> </a:t>
            </a:r>
            <a:r>
              <a:rPr lang="en-US" sz="2400" dirty="0" err="1" smtClean="0"/>
              <a:t>kuliah</a:t>
            </a:r>
            <a:r>
              <a:rPr lang="en-US" sz="2400" dirty="0" smtClean="0"/>
              <a:t> </a:t>
            </a:r>
            <a:r>
              <a:rPr lang="en-US" sz="2400" dirty="0" err="1" smtClean="0"/>
              <a:t>di</a:t>
            </a:r>
            <a:r>
              <a:rPr lang="en-US" sz="2400" dirty="0" smtClean="0"/>
              <a:t> </a:t>
            </a:r>
            <a:r>
              <a:rPr lang="en-US" sz="2400" dirty="0" err="1" smtClean="0"/>
              <a:t>pagi</a:t>
            </a:r>
            <a:r>
              <a:rPr lang="en-US" sz="2400" dirty="0" smtClean="0"/>
              <a:t> </a:t>
            </a:r>
            <a:r>
              <a:rPr lang="en-US" sz="2400" dirty="0" err="1" smtClean="0"/>
              <a:t>hari</a:t>
            </a:r>
            <a:r>
              <a:rPr lang="en-US" sz="2400" dirty="0" smtClean="0"/>
              <a:t> </a:t>
            </a:r>
            <a:r>
              <a:rPr lang="en-US" sz="2400" dirty="0" err="1" smtClean="0"/>
              <a:t>daripada</a:t>
            </a:r>
            <a:r>
              <a:rPr lang="en-US" sz="2400" dirty="0" smtClean="0"/>
              <a:t> sore </a:t>
            </a:r>
            <a:r>
              <a:rPr lang="en-US" sz="2400" dirty="0" err="1" smtClean="0"/>
              <a:t>hari</a:t>
            </a:r>
            <a:r>
              <a:rPr lang="en-US" sz="2400" dirty="0" smtClean="0"/>
              <a:t>. </a:t>
            </a:r>
            <a:r>
              <a:rPr lang="en-US" sz="2400" dirty="0" err="1" smtClean="0"/>
              <a:t>Sedangkan</a:t>
            </a:r>
            <a:r>
              <a:rPr lang="en-US" sz="2400" dirty="0" smtClean="0"/>
              <a:t> </a:t>
            </a:r>
            <a:r>
              <a:rPr lang="en-US" sz="2400" dirty="0" err="1" smtClean="0"/>
              <a:t>dari</a:t>
            </a:r>
            <a:r>
              <a:rPr lang="en-US" sz="2400" dirty="0" smtClean="0"/>
              <a:t> 200 </a:t>
            </a:r>
            <a:r>
              <a:rPr lang="en-US" sz="2400" dirty="0" err="1" smtClean="0"/>
              <a:t>mahasiswa</a:t>
            </a:r>
            <a:r>
              <a:rPr lang="en-US" sz="2400" dirty="0" smtClean="0"/>
              <a:t> </a:t>
            </a:r>
            <a:r>
              <a:rPr lang="en-US" sz="2400" dirty="0" err="1" smtClean="0"/>
              <a:t>pada</a:t>
            </a:r>
            <a:r>
              <a:rPr lang="en-US" sz="2400" dirty="0" smtClean="0"/>
              <a:t> </a:t>
            </a:r>
            <a:r>
              <a:rPr lang="en-US" sz="2400" dirty="0" err="1" smtClean="0"/>
              <a:t>Universitas</a:t>
            </a:r>
            <a:r>
              <a:rPr lang="en-US" sz="2400" dirty="0" smtClean="0"/>
              <a:t> </a:t>
            </a:r>
            <a:r>
              <a:rPr lang="en-US" sz="2400" dirty="0" err="1" smtClean="0"/>
              <a:t>tersebut</a:t>
            </a:r>
            <a:r>
              <a:rPr lang="en-US" sz="2400" dirty="0" smtClean="0"/>
              <a:t>, 80 </a:t>
            </a:r>
            <a:r>
              <a:rPr lang="en-US" sz="2400" dirty="0" err="1" smtClean="0"/>
              <a:t>orang</a:t>
            </a:r>
            <a:r>
              <a:rPr lang="en-US" sz="2400" dirty="0" smtClean="0"/>
              <a:t> </a:t>
            </a:r>
            <a:r>
              <a:rPr lang="en-US" sz="2400" dirty="0" err="1" smtClean="0"/>
              <a:t>menyatakan</a:t>
            </a:r>
            <a:r>
              <a:rPr lang="en-US" sz="2400" dirty="0" smtClean="0"/>
              <a:t> </a:t>
            </a:r>
            <a:r>
              <a:rPr lang="en-US" sz="2400" dirty="0" err="1" smtClean="0"/>
              <a:t>lebih</a:t>
            </a:r>
            <a:r>
              <a:rPr lang="en-US" sz="2400" dirty="0" smtClean="0"/>
              <a:t> </a:t>
            </a:r>
            <a:r>
              <a:rPr lang="en-US" sz="2400" dirty="0" err="1" smtClean="0"/>
              <a:t>suka</a:t>
            </a:r>
            <a:r>
              <a:rPr lang="en-US" sz="2400" dirty="0" smtClean="0"/>
              <a:t> </a:t>
            </a:r>
            <a:r>
              <a:rPr lang="en-US" sz="2400" dirty="0" err="1" smtClean="0"/>
              <a:t>kuliah</a:t>
            </a:r>
            <a:r>
              <a:rPr lang="en-US" sz="2400" dirty="0" smtClean="0"/>
              <a:t> </a:t>
            </a:r>
            <a:r>
              <a:rPr lang="en-US" sz="2400" dirty="0" err="1" smtClean="0"/>
              <a:t>di</a:t>
            </a:r>
            <a:r>
              <a:rPr lang="en-US" sz="2400" dirty="0" smtClean="0"/>
              <a:t> </a:t>
            </a:r>
            <a:r>
              <a:rPr lang="en-US" sz="2400" dirty="0" err="1" smtClean="0"/>
              <a:t>pagi</a:t>
            </a:r>
            <a:r>
              <a:rPr lang="en-US" sz="2400" dirty="0" smtClean="0"/>
              <a:t> </a:t>
            </a:r>
            <a:r>
              <a:rPr lang="en-US" sz="2400" dirty="0" err="1" smtClean="0"/>
              <a:t>hari</a:t>
            </a:r>
            <a:r>
              <a:rPr lang="en-US" sz="2400" dirty="0" smtClean="0"/>
              <a:t> </a:t>
            </a:r>
            <a:r>
              <a:rPr lang="en-US" sz="2400" dirty="0" err="1" smtClean="0"/>
              <a:t>daripada</a:t>
            </a:r>
            <a:r>
              <a:rPr lang="en-US" sz="2400" dirty="0" smtClean="0"/>
              <a:t> sore </a:t>
            </a:r>
            <a:r>
              <a:rPr lang="en-US" sz="2400" dirty="0" err="1" smtClean="0"/>
              <a:t>hari</a:t>
            </a:r>
            <a:r>
              <a:rPr lang="en-US" sz="2400" dirty="0" smtClean="0"/>
              <a:t>. </a:t>
            </a:r>
            <a:r>
              <a:rPr lang="en-US" sz="2400" dirty="0" err="1" smtClean="0"/>
              <a:t>Apakah</a:t>
            </a:r>
            <a:r>
              <a:rPr lang="en-US" sz="2400" dirty="0" smtClean="0"/>
              <a:t> </a:t>
            </a:r>
            <a:r>
              <a:rPr lang="en-US" sz="2400" dirty="0" err="1" smtClean="0"/>
              <a:t>selisih</a:t>
            </a:r>
            <a:r>
              <a:rPr lang="en-US" sz="2400" dirty="0" smtClean="0"/>
              <a:t> </a:t>
            </a:r>
            <a:r>
              <a:rPr lang="en-US" sz="2400" dirty="0" err="1" smtClean="0"/>
              <a:t>proporsi</a:t>
            </a:r>
            <a:r>
              <a:rPr lang="en-US" sz="2400" dirty="0" smtClean="0"/>
              <a:t> </a:t>
            </a:r>
            <a:r>
              <a:rPr lang="en-US" sz="2400" dirty="0" err="1" smtClean="0"/>
              <a:t>mahasiswi</a:t>
            </a:r>
            <a:r>
              <a:rPr lang="en-US" sz="2400" dirty="0" smtClean="0"/>
              <a:t> </a:t>
            </a:r>
            <a:r>
              <a:rPr lang="en-US" sz="2400" dirty="0" err="1" smtClean="0"/>
              <a:t>lebih</a:t>
            </a:r>
            <a:r>
              <a:rPr lang="en-US" sz="2400" dirty="0" smtClean="0"/>
              <a:t> </a:t>
            </a:r>
            <a:r>
              <a:rPr lang="en-US" sz="2400" dirty="0" err="1" smtClean="0"/>
              <a:t>suka</a:t>
            </a:r>
            <a:r>
              <a:rPr lang="en-US" sz="2400" dirty="0" smtClean="0"/>
              <a:t> </a:t>
            </a:r>
            <a:r>
              <a:rPr lang="en-US" sz="2400" dirty="0" err="1" smtClean="0"/>
              <a:t>kuliah</a:t>
            </a:r>
            <a:r>
              <a:rPr lang="en-US" sz="2400" dirty="0" smtClean="0"/>
              <a:t> </a:t>
            </a:r>
            <a:r>
              <a:rPr lang="en-US" sz="2400" dirty="0" err="1" smtClean="0"/>
              <a:t>di</a:t>
            </a:r>
            <a:r>
              <a:rPr lang="en-US" sz="2400" dirty="0" smtClean="0"/>
              <a:t> </a:t>
            </a:r>
            <a:r>
              <a:rPr lang="en-US" sz="2400" dirty="0" err="1" smtClean="0"/>
              <a:t>pagi</a:t>
            </a:r>
            <a:r>
              <a:rPr lang="en-US" sz="2400" dirty="0" smtClean="0"/>
              <a:t> </a:t>
            </a:r>
            <a:r>
              <a:rPr lang="en-US" sz="2400" dirty="0" err="1" smtClean="0"/>
              <a:t>hari</a:t>
            </a:r>
            <a:r>
              <a:rPr lang="en-US" sz="2400" dirty="0" smtClean="0"/>
              <a:t> </a:t>
            </a:r>
            <a:r>
              <a:rPr lang="en-US" sz="2400" dirty="0" err="1" smtClean="0"/>
              <a:t>dengan</a:t>
            </a:r>
            <a:r>
              <a:rPr lang="en-US" sz="2400" dirty="0" smtClean="0"/>
              <a:t> </a:t>
            </a:r>
            <a:r>
              <a:rPr lang="en-US" sz="2400" dirty="0" err="1" smtClean="0"/>
              <a:t>proporsi</a:t>
            </a:r>
            <a:r>
              <a:rPr lang="en-US" sz="2400" dirty="0" smtClean="0"/>
              <a:t> </a:t>
            </a:r>
            <a:r>
              <a:rPr lang="en-US" sz="2400" dirty="0" err="1" smtClean="0"/>
              <a:t>mahasiswa</a:t>
            </a:r>
            <a:r>
              <a:rPr lang="en-US" sz="2400" dirty="0" smtClean="0"/>
              <a:t> </a:t>
            </a:r>
            <a:r>
              <a:rPr lang="en-US" sz="2400" dirty="0" err="1" smtClean="0"/>
              <a:t>lebih</a:t>
            </a:r>
            <a:r>
              <a:rPr lang="en-US" sz="2400" dirty="0" smtClean="0"/>
              <a:t> </a:t>
            </a:r>
            <a:r>
              <a:rPr lang="en-US" sz="2400" dirty="0" err="1" smtClean="0"/>
              <a:t>suka</a:t>
            </a:r>
            <a:r>
              <a:rPr lang="en-US" sz="2400" dirty="0" smtClean="0"/>
              <a:t> </a:t>
            </a:r>
            <a:r>
              <a:rPr lang="en-US" sz="2400" dirty="0" err="1" smtClean="0"/>
              <a:t>kuliah</a:t>
            </a:r>
            <a:r>
              <a:rPr lang="en-US" sz="2400" dirty="0" smtClean="0"/>
              <a:t> </a:t>
            </a:r>
            <a:r>
              <a:rPr lang="en-US" sz="2400" dirty="0" err="1" smtClean="0"/>
              <a:t>di</a:t>
            </a:r>
            <a:r>
              <a:rPr lang="en-US" sz="2400" dirty="0" smtClean="0"/>
              <a:t> </a:t>
            </a:r>
            <a:r>
              <a:rPr lang="en-US" sz="2400" dirty="0" err="1" smtClean="0"/>
              <a:t>pagi</a:t>
            </a:r>
            <a:r>
              <a:rPr lang="en-US" sz="2400" dirty="0" smtClean="0"/>
              <a:t> </a:t>
            </a:r>
            <a:r>
              <a:rPr lang="en-US" sz="2400" dirty="0" err="1" smtClean="0"/>
              <a:t>hari</a:t>
            </a:r>
            <a:r>
              <a:rPr lang="en-US" sz="2400" dirty="0" smtClean="0"/>
              <a:t> </a:t>
            </a:r>
            <a:r>
              <a:rPr lang="en-US" sz="2400" dirty="0" err="1" smtClean="0"/>
              <a:t>sama</a:t>
            </a:r>
            <a:r>
              <a:rPr lang="en-US" sz="2400" dirty="0" smtClean="0"/>
              <a:t> </a:t>
            </a:r>
            <a:r>
              <a:rPr lang="en-US" sz="2400" dirty="0" err="1" smtClean="0"/>
              <a:t>dengan</a:t>
            </a:r>
            <a:r>
              <a:rPr lang="en-US" sz="2400" dirty="0" smtClean="0"/>
              <a:t> </a:t>
            </a:r>
            <a:r>
              <a:rPr lang="en-US" sz="2400" dirty="0" err="1" smtClean="0"/>
              <a:t>setengah</a:t>
            </a:r>
            <a:r>
              <a:rPr lang="en-US" sz="2400" dirty="0" smtClean="0"/>
              <a:t>? </a:t>
            </a:r>
          </a:p>
          <a:p>
            <a:pPr marL="0" indent="0" algn="just">
              <a:buFontTx/>
              <a:buNone/>
              <a:defRPr/>
            </a:pPr>
            <a:r>
              <a:rPr lang="en-US" sz="2400" dirty="0" err="1" smtClean="0"/>
              <a:t>Gunakan</a:t>
            </a:r>
            <a:r>
              <a:rPr lang="en-US" sz="2400" dirty="0" smtClean="0"/>
              <a:t> </a:t>
            </a:r>
            <a:r>
              <a:rPr lang="en-US" sz="2400" dirty="0" err="1" smtClean="0"/>
              <a:t>taraf</a:t>
            </a:r>
            <a:r>
              <a:rPr lang="en-US" sz="2400" dirty="0" smtClean="0"/>
              <a:t> </a:t>
            </a:r>
            <a:r>
              <a:rPr lang="en-US" sz="2400" dirty="0" err="1" smtClean="0"/>
              <a:t>nyata</a:t>
            </a:r>
            <a:r>
              <a:rPr lang="en-US" sz="2400" dirty="0" smtClean="0"/>
              <a:t> 0,05.</a:t>
            </a:r>
          </a:p>
          <a:p>
            <a:pPr algn="just">
              <a:buFontTx/>
              <a:buNone/>
              <a:defRPr/>
            </a:pPr>
            <a:endParaRPr lang="en-US" sz="2400" dirty="0"/>
          </a:p>
        </p:txBody>
      </p:sp>
      <p:sp>
        <p:nvSpPr>
          <p:cNvPr id="34820" name="Slide Number Placeholder 3"/>
          <p:cNvSpPr>
            <a:spLocks noGrp="1"/>
          </p:cNvSpPr>
          <p:nvPr>
            <p:ph type="sldNum" sz="quarter" idx="12"/>
          </p:nvPr>
        </p:nvSpPr>
        <p:spPr>
          <a:noFill/>
        </p:spPr>
        <p:txBody>
          <a:bodyPr/>
          <a:lstStyle/>
          <a:p>
            <a:fld id="{01519E4D-106F-45F0-83E9-0429A013F4CA}" type="slidenum">
              <a:rPr lang="en-US" smtClean="0"/>
              <a:pPr/>
              <a:t>31</a:t>
            </a:fld>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b="1" dirty="0" err="1" smtClean="0">
                <a:effectLst>
                  <a:outerShdw blurRad="38100" dist="38100" dir="2700000" algn="tl">
                    <a:srgbClr val="000000">
                      <a:alpha val="43137"/>
                    </a:srgbClr>
                  </a:outerShdw>
                </a:effectLst>
              </a:rPr>
              <a:t>Pengujian</a:t>
            </a:r>
            <a:r>
              <a:rPr lang="en-US" sz="3200" b="1" dirty="0" smtClean="0">
                <a:effectLst>
                  <a:outerShdw blurRad="38100" dist="38100" dir="2700000" algn="tl">
                    <a:srgbClr val="000000">
                      <a:alpha val="43137"/>
                    </a:srgbClr>
                  </a:outerShdw>
                </a:effectLst>
              </a:rPr>
              <a:t> </a:t>
            </a:r>
            <a:r>
              <a:rPr lang="en-US" sz="3200" b="1" dirty="0" err="1" smtClean="0">
                <a:effectLst>
                  <a:outerShdw blurRad="38100" dist="38100" dir="2700000" algn="tl">
                    <a:srgbClr val="000000">
                      <a:alpha val="43137"/>
                    </a:srgbClr>
                  </a:outerShdw>
                </a:effectLst>
              </a:rPr>
              <a:t>Hipotesis</a:t>
            </a:r>
            <a:r>
              <a:rPr lang="en-US" sz="3200" b="1" dirty="0" smtClean="0">
                <a:effectLst>
                  <a:outerShdw blurRad="38100" dist="38100" dir="2700000" algn="tl">
                    <a:srgbClr val="000000">
                      <a:alpha val="43137"/>
                    </a:srgbClr>
                  </a:outerShdw>
                </a:effectLst>
              </a:rPr>
              <a:t> </a:t>
            </a:r>
            <a:r>
              <a:rPr lang="en-US" sz="3200" b="1" dirty="0" err="1" smtClean="0">
                <a:effectLst>
                  <a:outerShdw blurRad="38100" dist="38100" dir="2700000" algn="tl">
                    <a:srgbClr val="000000">
                      <a:alpha val="43137"/>
                    </a:srgbClr>
                  </a:outerShdw>
                </a:effectLst>
              </a:rPr>
              <a:t>bagi</a:t>
            </a:r>
            <a:r>
              <a:rPr lang="en-US" sz="3200" b="1" dirty="0" smtClean="0">
                <a:effectLst>
                  <a:outerShdw blurRad="38100" dist="38100" dir="2700000" algn="tl">
                    <a:srgbClr val="000000">
                      <a:alpha val="43137"/>
                    </a:srgbClr>
                  </a:outerShdw>
                </a:effectLst>
              </a:rPr>
              <a:t> </a:t>
            </a:r>
            <a:r>
              <a:rPr lang="en-US" sz="3200" b="1" dirty="0" err="1" smtClean="0">
                <a:effectLst>
                  <a:outerShdw blurRad="38100" dist="38100" dir="2700000" algn="tl">
                    <a:srgbClr val="000000">
                      <a:alpha val="43137"/>
                    </a:srgbClr>
                  </a:outerShdw>
                </a:effectLst>
              </a:rPr>
              <a:t>Ragam</a:t>
            </a:r>
            <a:r>
              <a:rPr lang="en-US" sz="3200" b="1" dirty="0" smtClean="0">
                <a:effectLst>
                  <a:outerShdw blurRad="38100" dist="38100" dir="2700000" algn="tl">
                    <a:srgbClr val="000000">
                      <a:alpha val="43137"/>
                    </a:srgbClr>
                  </a:outerShdw>
                </a:effectLst>
              </a:rPr>
              <a:t> </a:t>
            </a:r>
            <a:r>
              <a:rPr lang="en-US" sz="3200" b="1" dirty="0" err="1" smtClean="0">
                <a:effectLst>
                  <a:outerShdw blurRad="38100" dist="38100" dir="2700000" algn="tl">
                    <a:srgbClr val="000000">
                      <a:alpha val="43137"/>
                    </a:srgbClr>
                  </a:outerShdw>
                </a:effectLst>
              </a:rPr>
              <a:t>Populasi</a:t>
            </a:r>
            <a:endParaRPr lang="en-US" sz="3200" b="1" dirty="0" smtClean="0">
              <a:effectLst>
                <a:outerShdw blurRad="38100" dist="38100" dir="2700000" algn="tl">
                  <a:srgbClr val="000000">
                    <a:alpha val="43137"/>
                  </a:srgbClr>
                </a:outerShdw>
              </a:effectLst>
            </a:endParaRPr>
          </a:p>
        </p:txBody>
      </p:sp>
      <p:sp>
        <p:nvSpPr>
          <p:cNvPr id="35843"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sp>
        <p:nvSpPr>
          <p:cNvPr id="35845"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sp>
        <p:nvSpPr>
          <p:cNvPr id="3584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sp>
        <p:nvSpPr>
          <p:cNvPr id="35847"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pic>
        <p:nvPicPr>
          <p:cNvPr id="35848" name="Picture 34"/>
          <p:cNvPicPr>
            <a:picLocks noChangeAspect="1" noChangeArrowheads="1"/>
          </p:cNvPicPr>
          <p:nvPr/>
        </p:nvPicPr>
        <p:blipFill>
          <a:blip r:embed="rId2"/>
          <a:srcRect/>
          <a:stretch>
            <a:fillRect/>
          </a:stretch>
        </p:blipFill>
        <p:spPr bwMode="auto">
          <a:xfrm>
            <a:off x="157163" y="2114550"/>
            <a:ext cx="8885237" cy="2838450"/>
          </a:xfrm>
          <a:prstGeom prst="rect">
            <a:avLst/>
          </a:prstGeom>
          <a:noFill/>
          <a:ln w="9525">
            <a:noFill/>
            <a:miter lim="800000"/>
            <a:headEnd/>
            <a:tailEnd/>
          </a:ln>
        </p:spPr>
      </p:pic>
      <p:sp>
        <p:nvSpPr>
          <p:cNvPr id="35849" name="Slide Number Placeholder 42"/>
          <p:cNvSpPr>
            <a:spLocks noGrp="1"/>
          </p:cNvSpPr>
          <p:nvPr>
            <p:ph type="sldNum" sz="quarter" idx="12"/>
          </p:nvPr>
        </p:nvSpPr>
        <p:spPr>
          <a:noFill/>
        </p:spPr>
        <p:txBody>
          <a:bodyPr/>
          <a:lstStyle/>
          <a:p>
            <a:fld id="{20B0E8AD-9BA9-42C9-B8CD-197348DEDA06}" type="slidenum">
              <a:rPr lang="en-US" smtClean="0"/>
              <a:pPr/>
              <a:t>32</a:t>
            </a:fld>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990600"/>
            <a:ext cx="7772400" cy="381000"/>
          </a:xfrm>
        </p:spPr>
        <p:txBody>
          <a:bodyPr/>
          <a:lstStyle/>
          <a:p>
            <a:pPr algn="l"/>
            <a:r>
              <a:rPr lang="en-US" sz="3200" b="1" dirty="0" err="1" smtClean="0"/>
              <a:t>Soal</a:t>
            </a:r>
            <a:r>
              <a:rPr lang="en-US" sz="3200" b="1" dirty="0" smtClean="0"/>
              <a:t> </a:t>
            </a:r>
            <a:r>
              <a:rPr lang="id-ID" sz="3200" b="1" dirty="0" smtClean="0"/>
              <a:t>23</a:t>
            </a:r>
            <a:endParaRPr lang="en-US" sz="3200" b="1" dirty="0" smtClean="0"/>
          </a:p>
        </p:txBody>
      </p:sp>
      <p:sp>
        <p:nvSpPr>
          <p:cNvPr id="36867" name="Content Placeholder 2"/>
          <p:cNvSpPr>
            <a:spLocks noGrp="1"/>
          </p:cNvSpPr>
          <p:nvPr>
            <p:ph idx="1"/>
          </p:nvPr>
        </p:nvSpPr>
        <p:spPr>
          <a:xfrm>
            <a:off x="381000" y="1752600"/>
            <a:ext cx="8458200" cy="3048000"/>
          </a:xfrm>
        </p:spPr>
        <p:txBody>
          <a:bodyPr/>
          <a:lstStyle/>
          <a:p>
            <a:pPr marL="0" indent="0" algn="just">
              <a:buFontTx/>
              <a:buNone/>
            </a:pPr>
            <a:r>
              <a:rPr lang="en-US" sz="2400" smtClean="0"/>
              <a:t>Suatu pabrik sereal ingin mengetahui kerja dari mesin pengisinya. Mesin tersebut dirancang untuk mengisi 30 gram sereal setiap sachetnya. Dari 30 sachet yang diambil secara acak dari suatu produksi tertentu, diperoleh rata-rata 29,98 gram dengan simpangan baku 0,02 gram. Apakah mesin tersebut masih memiliki simpangan baku populasi kurang dari 0,05 gram? Gunakan taraf nyata 0,01%.</a:t>
            </a:r>
          </a:p>
        </p:txBody>
      </p:sp>
      <p:sp>
        <p:nvSpPr>
          <p:cNvPr id="36868" name="Slide Number Placeholder 3"/>
          <p:cNvSpPr>
            <a:spLocks noGrp="1"/>
          </p:cNvSpPr>
          <p:nvPr>
            <p:ph type="sldNum" sz="quarter" idx="12"/>
          </p:nvPr>
        </p:nvSpPr>
        <p:spPr>
          <a:noFill/>
        </p:spPr>
        <p:txBody>
          <a:bodyPr/>
          <a:lstStyle/>
          <a:p>
            <a:fld id="{018AD40A-0F0F-46EB-8594-0FB9D139BFB4}" type="slidenum">
              <a:rPr lang="en-US" smtClean="0"/>
              <a:pPr/>
              <a:t>33</a:t>
            </a:fld>
            <a:endParaRPr 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800" b="1" dirty="0" err="1" smtClean="0">
                <a:effectLst>
                  <a:outerShdw blurRad="38100" dist="38100" dir="2700000" algn="tl">
                    <a:srgbClr val="000000">
                      <a:alpha val="43137"/>
                    </a:srgbClr>
                  </a:outerShdw>
                </a:effectLst>
              </a:rPr>
              <a:t>Pengujian</a:t>
            </a:r>
            <a:r>
              <a:rPr lang="en-US" sz="3800" b="1" dirty="0" smtClean="0">
                <a:effectLst>
                  <a:outerShdw blurRad="38100" dist="38100" dir="2700000" algn="tl">
                    <a:srgbClr val="000000">
                      <a:alpha val="43137"/>
                    </a:srgbClr>
                  </a:outerShdw>
                </a:effectLst>
              </a:rPr>
              <a:t> </a:t>
            </a:r>
            <a:r>
              <a:rPr lang="en-US" sz="3800" b="1" dirty="0" err="1" smtClean="0">
                <a:effectLst>
                  <a:outerShdw blurRad="38100" dist="38100" dir="2700000" algn="tl">
                    <a:srgbClr val="000000">
                      <a:alpha val="43137"/>
                    </a:srgbClr>
                  </a:outerShdw>
                </a:effectLst>
              </a:rPr>
              <a:t>Hipotesis</a:t>
            </a:r>
            <a:r>
              <a:rPr lang="en-US" sz="3800" b="1" dirty="0" smtClean="0">
                <a:effectLst>
                  <a:outerShdw blurRad="38100" dist="38100" dir="2700000" algn="tl">
                    <a:srgbClr val="000000">
                      <a:alpha val="43137"/>
                    </a:srgbClr>
                  </a:outerShdw>
                </a:effectLst>
              </a:rPr>
              <a:t> </a:t>
            </a:r>
            <a:br>
              <a:rPr lang="en-US" sz="3800" b="1" dirty="0" smtClean="0">
                <a:effectLst>
                  <a:outerShdw blurRad="38100" dist="38100" dir="2700000" algn="tl">
                    <a:srgbClr val="000000">
                      <a:alpha val="43137"/>
                    </a:srgbClr>
                  </a:outerShdw>
                </a:effectLst>
              </a:rPr>
            </a:br>
            <a:r>
              <a:rPr lang="en-US" sz="3800" b="1" dirty="0" err="1" smtClean="0">
                <a:effectLst>
                  <a:outerShdw blurRad="38100" dist="38100" dir="2700000" algn="tl">
                    <a:srgbClr val="000000">
                      <a:alpha val="43137"/>
                    </a:srgbClr>
                  </a:outerShdw>
                </a:effectLst>
              </a:rPr>
              <a:t>bagi</a:t>
            </a:r>
            <a:r>
              <a:rPr lang="en-US" sz="3800" b="1" dirty="0" smtClean="0">
                <a:effectLst>
                  <a:outerShdw blurRad="38100" dist="38100" dir="2700000" algn="tl">
                    <a:srgbClr val="000000">
                      <a:alpha val="43137"/>
                    </a:srgbClr>
                  </a:outerShdw>
                </a:effectLst>
              </a:rPr>
              <a:t> 2 </a:t>
            </a:r>
            <a:r>
              <a:rPr lang="en-US" sz="3800" b="1" dirty="0" err="1" smtClean="0">
                <a:effectLst>
                  <a:outerShdw blurRad="38100" dist="38100" dir="2700000" algn="tl">
                    <a:srgbClr val="000000">
                      <a:alpha val="43137"/>
                    </a:srgbClr>
                  </a:outerShdw>
                </a:effectLst>
              </a:rPr>
              <a:t>Ragam</a:t>
            </a:r>
            <a:r>
              <a:rPr lang="en-US" sz="3800" b="1" dirty="0" smtClean="0">
                <a:effectLst>
                  <a:outerShdw blurRad="38100" dist="38100" dir="2700000" algn="tl">
                    <a:srgbClr val="000000">
                      <a:alpha val="43137"/>
                    </a:srgbClr>
                  </a:outerShdw>
                </a:effectLst>
              </a:rPr>
              <a:t> </a:t>
            </a:r>
            <a:r>
              <a:rPr lang="en-US" sz="3800" b="1" dirty="0" err="1" smtClean="0">
                <a:effectLst>
                  <a:outerShdw blurRad="38100" dist="38100" dir="2700000" algn="tl">
                    <a:srgbClr val="000000">
                      <a:alpha val="43137"/>
                    </a:srgbClr>
                  </a:outerShdw>
                </a:effectLst>
              </a:rPr>
              <a:t>Populasi</a:t>
            </a:r>
            <a:endParaRPr lang="en-US" sz="3800" b="1" dirty="0" smtClean="0">
              <a:effectLst>
                <a:outerShdw blurRad="38100" dist="38100" dir="2700000" algn="tl">
                  <a:srgbClr val="000000">
                    <a:alpha val="43137"/>
                  </a:srgbClr>
                </a:outerShdw>
              </a:effectLst>
            </a:endParaRPr>
          </a:p>
        </p:txBody>
      </p:sp>
      <p:sp>
        <p:nvSpPr>
          <p:cNvPr id="37891"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sp>
        <p:nvSpPr>
          <p:cNvPr id="3789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sp>
        <p:nvSpPr>
          <p:cNvPr id="37893"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pic>
        <p:nvPicPr>
          <p:cNvPr id="37894" name="Picture 4"/>
          <p:cNvPicPr>
            <a:picLocks noChangeAspect="1" noChangeArrowheads="1"/>
          </p:cNvPicPr>
          <p:nvPr/>
        </p:nvPicPr>
        <p:blipFill>
          <a:blip r:embed="rId2"/>
          <a:srcRect/>
          <a:stretch>
            <a:fillRect/>
          </a:stretch>
        </p:blipFill>
        <p:spPr bwMode="auto">
          <a:xfrm>
            <a:off x="1588" y="2138363"/>
            <a:ext cx="9124950" cy="2738437"/>
          </a:xfrm>
          <a:prstGeom prst="rect">
            <a:avLst/>
          </a:prstGeom>
          <a:noFill/>
          <a:ln w="9525">
            <a:noFill/>
            <a:miter lim="800000"/>
            <a:headEnd/>
            <a:tailEnd/>
          </a:ln>
        </p:spPr>
      </p:pic>
      <p:sp>
        <p:nvSpPr>
          <p:cNvPr id="37895" name="Slide Number Placeholder 10"/>
          <p:cNvSpPr>
            <a:spLocks noGrp="1"/>
          </p:cNvSpPr>
          <p:nvPr>
            <p:ph type="sldNum" sz="quarter" idx="12"/>
          </p:nvPr>
        </p:nvSpPr>
        <p:spPr>
          <a:noFill/>
        </p:spPr>
        <p:txBody>
          <a:bodyPr/>
          <a:lstStyle/>
          <a:p>
            <a:fld id="{7F7F5918-3F17-47E0-ADAD-C3D4B7509AC6}" type="slidenum">
              <a:rPr lang="en-US" smtClean="0"/>
              <a:pPr/>
              <a:t>34</a:t>
            </a:fld>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87350" y="0"/>
            <a:ext cx="7772400" cy="1143000"/>
          </a:xfrm>
        </p:spPr>
        <p:txBody>
          <a:bodyPr/>
          <a:lstStyle/>
          <a:p>
            <a:pPr algn="l"/>
            <a:r>
              <a:rPr lang="en-US" sz="3200" b="1" dirty="0" err="1" smtClean="0"/>
              <a:t>Soal</a:t>
            </a:r>
            <a:r>
              <a:rPr lang="en-US" sz="3200" b="1" dirty="0" smtClean="0"/>
              <a:t> </a:t>
            </a:r>
            <a:r>
              <a:rPr lang="id-ID" sz="3200" b="1" dirty="0" smtClean="0"/>
              <a:t>24</a:t>
            </a:r>
            <a:endParaRPr lang="en-US" sz="3200" b="1" dirty="0" smtClean="0"/>
          </a:p>
        </p:txBody>
      </p:sp>
      <p:sp>
        <p:nvSpPr>
          <p:cNvPr id="38915" name="Slide Number Placeholder 3"/>
          <p:cNvSpPr>
            <a:spLocks noGrp="1"/>
          </p:cNvSpPr>
          <p:nvPr>
            <p:ph type="sldNum" sz="quarter" idx="12"/>
          </p:nvPr>
        </p:nvSpPr>
        <p:spPr>
          <a:noFill/>
        </p:spPr>
        <p:txBody>
          <a:bodyPr/>
          <a:lstStyle/>
          <a:p>
            <a:fld id="{5ED13FD0-7892-4367-8A46-5F4DAAF335F9}" type="slidenum">
              <a:rPr lang="en-US" smtClean="0"/>
              <a:pPr/>
              <a:t>35</a:t>
            </a:fld>
            <a:endParaRPr lang="en-US" smtClean="0"/>
          </a:p>
        </p:txBody>
      </p:sp>
      <p:graphicFrame>
        <p:nvGraphicFramePr>
          <p:cNvPr id="5" name="Table 4"/>
          <p:cNvGraphicFramePr>
            <a:graphicFrameLocks noGrp="1"/>
          </p:cNvGraphicFramePr>
          <p:nvPr/>
        </p:nvGraphicFramePr>
        <p:xfrm>
          <a:off x="457200" y="1981200"/>
          <a:ext cx="8153400" cy="1892808"/>
        </p:xfrm>
        <a:graphic>
          <a:graphicData uri="http://schemas.openxmlformats.org/drawingml/2006/table">
            <a:tbl>
              <a:tblPr>
                <a:tableStyleId>{16D9F66E-5EB9-4882-86FB-DCBF35E3C3E4}</a:tableStyleId>
              </a:tblPr>
              <a:tblGrid>
                <a:gridCol w="2314215"/>
                <a:gridCol w="1167837"/>
                <a:gridCol w="1167837"/>
                <a:gridCol w="1167837"/>
                <a:gridCol w="1167837"/>
                <a:gridCol w="1167837"/>
              </a:tblGrid>
              <a:tr h="0">
                <a:tc>
                  <a:txBody>
                    <a:bodyPr/>
                    <a:lstStyle/>
                    <a:p>
                      <a:pPr algn="just">
                        <a:lnSpc>
                          <a:spcPct val="115000"/>
                        </a:lnSpc>
                        <a:spcAft>
                          <a:spcPts val="0"/>
                        </a:spcAft>
                      </a:pPr>
                      <a:r>
                        <a:rPr lang="id-ID" sz="2000" dirty="0"/>
                        <a:t>Jenis</a:t>
                      </a:r>
                      <a:endParaRPr lang="en-US" sz="2000" dirty="0">
                        <a:latin typeface="+mn-lt"/>
                        <a:ea typeface="Calibri"/>
                        <a:cs typeface="Times New Roman"/>
                      </a:endParaRPr>
                    </a:p>
                  </a:txBody>
                  <a:tcPr marL="68580" marR="68580" marT="0" marB="0" anchor="ctr"/>
                </a:tc>
                <a:tc>
                  <a:txBody>
                    <a:bodyPr/>
                    <a:lstStyle/>
                    <a:p>
                      <a:pPr algn="just">
                        <a:lnSpc>
                          <a:spcPct val="115000"/>
                        </a:lnSpc>
                        <a:spcAft>
                          <a:spcPts val="0"/>
                        </a:spcAft>
                      </a:pPr>
                      <a:r>
                        <a:rPr lang="id-ID" sz="2800" dirty="0"/>
                        <a:t>2002</a:t>
                      </a:r>
                      <a:endParaRPr lang="en-US" sz="2800" b="0" dirty="0">
                        <a:latin typeface="+mn-lt"/>
                        <a:ea typeface="Calibri"/>
                        <a:cs typeface="Times New Roman"/>
                      </a:endParaRPr>
                    </a:p>
                  </a:txBody>
                  <a:tcPr marL="68580" marR="68580" marT="0" marB="0" anchor="ctr"/>
                </a:tc>
                <a:tc>
                  <a:txBody>
                    <a:bodyPr/>
                    <a:lstStyle/>
                    <a:p>
                      <a:pPr algn="just">
                        <a:lnSpc>
                          <a:spcPct val="115000"/>
                        </a:lnSpc>
                        <a:spcAft>
                          <a:spcPts val="0"/>
                        </a:spcAft>
                      </a:pPr>
                      <a:r>
                        <a:rPr lang="id-ID" sz="2800" dirty="0"/>
                        <a:t>2003</a:t>
                      </a:r>
                      <a:endParaRPr lang="en-US" sz="2800" b="0" dirty="0">
                        <a:latin typeface="+mn-lt"/>
                        <a:ea typeface="Calibri"/>
                        <a:cs typeface="Times New Roman"/>
                      </a:endParaRPr>
                    </a:p>
                  </a:txBody>
                  <a:tcPr marL="68580" marR="68580" marT="0" marB="0" anchor="ctr"/>
                </a:tc>
                <a:tc>
                  <a:txBody>
                    <a:bodyPr/>
                    <a:lstStyle/>
                    <a:p>
                      <a:pPr algn="just">
                        <a:lnSpc>
                          <a:spcPct val="115000"/>
                        </a:lnSpc>
                        <a:spcAft>
                          <a:spcPts val="0"/>
                        </a:spcAft>
                      </a:pPr>
                      <a:r>
                        <a:rPr lang="id-ID" sz="2800" dirty="0"/>
                        <a:t>2004</a:t>
                      </a:r>
                      <a:endParaRPr lang="en-US" sz="2800" b="0" dirty="0">
                        <a:latin typeface="+mn-lt"/>
                        <a:ea typeface="Calibri"/>
                        <a:cs typeface="Times New Roman"/>
                      </a:endParaRPr>
                    </a:p>
                  </a:txBody>
                  <a:tcPr marL="68580" marR="68580" marT="0" marB="0" anchor="ctr"/>
                </a:tc>
                <a:tc>
                  <a:txBody>
                    <a:bodyPr/>
                    <a:lstStyle/>
                    <a:p>
                      <a:pPr algn="just">
                        <a:lnSpc>
                          <a:spcPct val="115000"/>
                        </a:lnSpc>
                        <a:spcAft>
                          <a:spcPts val="0"/>
                        </a:spcAft>
                      </a:pPr>
                      <a:r>
                        <a:rPr lang="id-ID" sz="2800"/>
                        <a:t>2005</a:t>
                      </a:r>
                      <a:endParaRPr lang="en-US" sz="2800" b="0">
                        <a:latin typeface="+mn-lt"/>
                        <a:ea typeface="Calibri"/>
                        <a:cs typeface="Times New Roman"/>
                      </a:endParaRPr>
                    </a:p>
                  </a:txBody>
                  <a:tcPr marL="68580" marR="68580" marT="0" marB="0" anchor="ctr"/>
                </a:tc>
                <a:tc>
                  <a:txBody>
                    <a:bodyPr/>
                    <a:lstStyle/>
                    <a:p>
                      <a:pPr algn="just">
                        <a:lnSpc>
                          <a:spcPct val="115000"/>
                        </a:lnSpc>
                        <a:spcAft>
                          <a:spcPts val="0"/>
                        </a:spcAft>
                      </a:pPr>
                      <a:r>
                        <a:rPr lang="id-ID" sz="2800"/>
                        <a:t>2006</a:t>
                      </a:r>
                      <a:endParaRPr lang="en-US" sz="2800" b="0">
                        <a:latin typeface="+mn-lt"/>
                        <a:ea typeface="Calibri"/>
                        <a:cs typeface="Times New Roman"/>
                      </a:endParaRPr>
                    </a:p>
                  </a:txBody>
                  <a:tcPr marL="68580" marR="68580" marT="0" marB="0" anchor="ctr"/>
                </a:tc>
              </a:tr>
              <a:tr h="0">
                <a:tc>
                  <a:txBody>
                    <a:bodyPr/>
                    <a:lstStyle/>
                    <a:p>
                      <a:pPr algn="just">
                        <a:lnSpc>
                          <a:spcPct val="115000"/>
                        </a:lnSpc>
                        <a:spcAft>
                          <a:spcPts val="0"/>
                        </a:spcAft>
                      </a:pPr>
                      <a:r>
                        <a:rPr lang="id-ID" sz="2000"/>
                        <a:t>Rokok kretek</a:t>
                      </a:r>
                      <a:endParaRPr lang="en-US" sz="2000"/>
                    </a:p>
                    <a:p>
                      <a:pPr algn="just">
                        <a:lnSpc>
                          <a:spcPct val="115000"/>
                        </a:lnSpc>
                        <a:spcAft>
                          <a:spcPts val="0"/>
                        </a:spcAft>
                      </a:pPr>
                      <a:r>
                        <a:rPr lang="id-ID" sz="2000"/>
                        <a:t>(miliar batang)</a:t>
                      </a:r>
                      <a:endParaRPr lang="en-US" sz="2000">
                        <a:latin typeface="+mn-lt"/>
                        <a:ea typeface="Calibri"/>
                        <a:cs typeface="Times New Roman"/>
                      </a:endParaRPr>
                    </a:p>
                  </a:txBody>
                  <a:tcPr marL="68580" marR="68580" marT="0" marB="0" anchor="ctr"/>
                </a:tc>
                <a:tc>
                  <a:txBody>
                    <a:bodyPr/>
                    <a:lstStyle/>
                    <a:p>
                      <a:pPr algn="just">
                        <a:lnSpc>
                          <a:spcPct val="115000"/>
                        </a:lnSpc>
                        <a:spcAft>
                          <a:spcPts val="0"/>
                        </a:spcAft>
                      </a:pPr>
                      <a:r>
                        <a:rPr lang="id-ID" sz="2800" dirty="0"/>
                        <a:t>186,30</a:t>
                      </a:r>
                      <a:endParaRPr lang="en-US" sz="2800" b="0" dirty="0">
                        <a:latin typeface="+mn-lt"/>
                        <a:ea typeface="Calibri"/>
                        <a:cs typeface="Times New Roman"/>
                      </a:endParaRPr>
                    </a:p>
                  </a:txBody>
                  <a:tcPr marL="68580" marR="68580" marT="0" marB="0" anchor="ctr"/>
                </a:tc>
                <a:tc>
                  <a:txBody>
                    <a:bodyPr/>
                    <a:lstStyle/>
                    <a:p>
                      <a:pPr algn="just">
                        <a:lnSpc>
                          <a:spcPct val="115000"/>
                        </a:lnSpc>
                        <a:spcAft>
                          <a:spcPts val="0"/>
                        </a:spcAft>
                      </a:pPr>
                      <a:r>
                        <a:rPr lang="id-ID" sz="2800" dirty="0"/>
                        <a:t>173,41</a:t>
                      </a:r>
                      <a:endParaRPr lang="en-US" sz="2800" b="0" dirty="0">
                        <a:latin typeface="+mn-lt"/>
                        <a:ea typeface="Calibri"/>
                        <a:cs typeface="Times New Roman"/>
                      </a:endParaRPr>
                    </a:p>
                  </a:txBody>
                  <a:tcPr marL="68580" marR="68580" marT="0" marB="0" anchor="ctr"/>
                </a:tc>
                <a:tc>
                  <a:txBody>
                    <a:bodyPr/>
                    <a:lstStyle/>
                    <a:p>
                      <a:pPr algn="just">
                        <a:lnSpc>
                          <a:spcPct val="115000"/>
                        </a:lnSpc>
                        <a:spcAft>
                          <a:spcPts val="0"/>
                        </a:spcAft>
                      </a:pPr>
                      <a:r>
                        <a:rPr lang="id-ID" sz="2800" dirty="0"/>
                        <a:t>188,27</a:t>
                      </a:r>
                      <a:endParaRPr lang="en-US" sz="2800" b="0" dirty="0">
                        <a:latin typeface="+mn-lt"/>
                        <a:ea typeface="Calibri"/>
                        <a:cs typeface="Times New Roman"/>
                      </a:endParaRPr>
                    </a:p>
                  </a:txBody>
                  <a:tcPr marL="68580" marR="68580" marT="0" marB="0" anchor="ctr"/>
                </a:tc>
                <a:tc>
                  <a:txBody>
                    <a:bodyPr/>
                    <a:lstStyle/>
                    <a:p>
                      <a:pPr algn="just">
                        <a:lnSpc>
                          <a:spcPct val="115000"/>
                        </a:lnSpc>
                        <a:spcAft>
                          <a:spcPts val="0"/>
                        </a:spcAft>
                      </a:pPr>
                      <a:r>
                        <a:rPr lang="id-ID" sz="2800" dirty="0"/>
                        <a:t>205,01</a:t>
                      </a:r>
                      <a:endParaRPr lang="en-US" sz="2800" b="0" dirty="0">
                        <a:latin typeface="+mn-lt"/>
                        <a:ea typeface="Calibri"/>
                        <a:cs typeface="Times New Roman"/>
                      </a:endParaRPr>
                    </a:p>
                  </a:txBody>
                  <a:tcPr marL="68580" marR="68580" marT="0" marB="0" anchor="ctr"/>
                </a:tc>
                <a:tc>
                  <a:txBody>
                    <a:bodyPr/>
                    <a:lstStyle/>
                    <a:p>
                      <a:pPr algn="just">
                        <a:lnSpc>
                          <a:spcPct val="115000"/>
                        </a:lnSpc>
                        <a:spcAft>
                          <a:spcPts val="0"/>
                        </a:spcAft>
                      </a:pPr>
                      <a:r>
                        <a:rPr lang="id-ID" sz="2800"/>
                        <a:t>202,96</a:t>
                      </a:r>
                      <a:endParaRPr lang="en-US" sz="2800" b="0">
                        <a:latin typeface="+mn-lt"/>
                        <a:ea typeface="Calibri"/>
                        <a:cs typeface="Times New Roman"/>
                      </a:endParaRPr>
                    </a:p>
                  </a:txBody>
                  <a:tcPr marL="68580" marR="68580" marT="0" marB="0" anchor="ctr"/>
                </a:tc>
              </a:tr>
              <a:tr h="0">
                <a:tc>
                  <a:txBody>
                    <a:bodyPr/>
                    <a:lstStyle/>
                    <a:p>
                      <a:pPr algn="just">
                        <a:lnSpc>
                          <a:spcPct val="115000"/>
                        </a:lnSpc>
                        <a:spcAft>
                          <a:spcPts val="0"/>
                        </a:spcAft>
                      </a:pPr>
                      <a:r>
                        <a:rPr lang="id-ID" sz="2000"/>
                        <a:t>Rokok putih</a:t>
                      </a:r>
                      <a:endParaRPr lang="en-US" sz="2000"/>
                    </a:p>
                    <a:p>
                      <a:pPr algn="just">
                        <a:lnSpc>
                          <a:spcPct val="115000"/>
                        </a:lnSpc>
                        <a:spcAft>
                          <a:spcPts val="0"/>
                        </a:spcAft>
                      </a:pPr>
                      <a:r>
                        <a:rPr lang="id-ID" sz="2000"/>
                        <a:t>(miliar batang)</a:t>
                      </a:r>
                      <a:endParaRPr lang="en-US" sz="2000">
                        <a:latin typeface="+mn-lt"/>
                        <a:ea typeface="Calibri"/>
                        <a:cs typeface="Times New Roman"/>
                      </a:endParaRPr>
                    </a:p>
                  </a:txBody>
                  <a:tcPr marL="68580" marR="68580" marT="0" marB="0" anchor="ctr"/>
                </a:tc>
                <a:tc>
                  <a:txBody>
                    <a:bodyPr/>
                    <a:lstStyle/>
                    <a:p>
                      <a:pPr algn="just">
                        <a:lnSpc>
                          <a:spcPct val="115000"/>
                        </a:lnSpc>
                        <a:spcAft>
                          <a:spcPts val="0"/>
                        </a:spcAft>
                      </a:pPr>
                      <a:r>
                        <a:rPr lang="id-ID" sz="2800"/>
                        <a:t>27,73</a:t>
                      </a:r>
                      <a:endParaRPr lang="en-US" sz="2800" b="0">
                        <a:latin typeface="+mn-lt"/>
                        <a:ea typeface="Calibri"/>
                        <a:cs typeface="Times New Roman"/>
                      </a:endParaRPr>
                    </a:p>
                  </a:txBody>
                  <a:tcPr marL="68580" marR="68580" marT="0" marB="0" anchor="ctr"/>
                </a:tc>
                <a:tc>
                  <a:txBody>
                    <a:bodyPr/>
                    <a:lstStyle/>
                    <a:p>
                      <a:pPr algn="just">
                        <a:lnSpc>
                          <a:spcPct val="115000"/>
                        </a:lnSpc>
                        <a:spcAft>
                          <a:spcPts val="0"/>
                        </a:spcAft>
                      </a:pPr>
                      <a:r>
                        <a:rPr lang="id-ID" sz="2800"/>
                        <a:t>18,93</a:t>
                      </a:r>
                      <a:endParaRPr lang="en-US" sz="2800" b="0">
                        <a:latin typeface="+mn-lt"/>
                        <a:ea typeface="Calibri"/>
                        <a:cs typeface="Times New Roman"/>
                      </a:endParaRPr>
                    </a:p>
                  </a:txBody>
                  <a:tcPr marL="68580" marR="68580" marT="0" marB="0" anchor="ctr"/>
                </a:tc>
                <a:tc>
                  <a:txBody>
                    <a:bodyPr/>
                    <a:lstStyle/>
                    <a:p>
                      <a:pPr algn="just">
                        <a:lnSpc>
                          <a:spcPct val="115000"/>
                        </a:lnSpc>
                        <a:spcAft>
                          <a:spcPts val="0"/>
                        </a:spcAft>
                      </a:pPr>
                      <a:r>
                        <a:rPr lang="id-ID" sz="2800"/>
                        <a:t>15,61</a:t>
                      </a:r>
                      <a:endParaRPr lang="en-US" sz="2800" b="0">
                        <a:latin typeface="+mn-lt"/>
                        <a:ea typeface="Calibri"/>
                        <a:cs typeface="Times New Roman"/>
                      </a:endParaRPr>
                    </a:p>
                  </a:txBody>
                  <a:tcPr marL="68580" marR="68580" marT="0" marB="0" anchor="ctr"/>
                </a:tc>
                <a:tc>
                  <a:txBody>
                    <a:bodyPr/>
                    <a:lstStyle/>
                    <a:p>
                      <a:pPr algn="just">
                        <a:lnSpc>
                          <a:spcPct val="115000"/>
                        </a:lnSpc>
                        <a:spcAft>
                          <a:spcPts val="0"/>
                        </a:spcAft>
                      </a:pPr>
                      <a:r>
                        <a:rPr lang="id-ID" sz="2800" dirty="0"/>
                        <a:t>15,3</a:t>
                      </a:r>
                      <a:endParaRPr lang="en-US" sz="2800" b="0" dirty="0">
                        <a:latin typeface="+mn-lt"/>
                        <a:ea typeface="Calibri"/>
                        <a:cs typeface="Times New Roman"/>
                      </a:endParaRPr>
                    </a:p>
                  </a:txBody>
                  <a:tcPr marL="68580" marR="68580" marT="0" marB="0" anchor="ctr"/>
                </a:tc>
                <a:tc>
                  <a:txBody>
                    <a:bodyPr/>
                    <a:lstStyle/>
                    <a:p>
                      <a:pPr algn="just">
                        <a:lnSpc>
                          <a:spcPct val="115000"/>
                        </a:lnSpc>
                        <a:spcAft>
                          <a:spcPts val="0"/>
                        </a:spcAft>
                      </a:pPr>
                      <a:r>
                        <a:rPr lang="id-ID" sz="2800" dirty="0"/>
                        <a:t>15,77</a:t>
                      </a:r>
                      <a:endParaRPr lang="en-US" sz="2800" b="0" dirty="0">
                        <a:latin typeface="+mn-lt"/>
                        <a:ea typeface="Calibri"/>
                        <a:cs typeface="Times New Roman"/>
                      </a:endParaRPr>
                    </a:p>
                  </a:txBody>
                  <a:tcPr marL="68580" marR="68580" marT="0" marB="0" anchor="ctr"/>
                </a:tc>
              </a:tr>
            </a:tbl>
          </a:graphicData>
        </a:graphic>
      </p:graphicFrame>
      <p:sp>
        <p:nvSpPr>
          <p:cNvPr id="38946" name="Rectangle 5"/>
          <p:cNvSpPr>
            <a:spLocks noChangeArrowheads="1"/>
          </p:cNvSpPr>
          <p:nvPr/>
        </p:nvSpPr>
        <p:spPr bwMode="auto">
          <a:xfrm>
            <a:off x="381000" y="990600"/>
            <a:ext cx="8077200" cy="830263"/>
          </a:xfrm>
          <a:prstGeom prst="rect">
            <a:avLst/>
          </a:prstGeom>
          <a:noFill/>
          <a:ln w="9525">
            <a:noFill/>
            <a:miter lim="800000"/>
            <a:headEnd/>
            <a:tailEnd/>
          </a:ln>
        </p:spPr>
        <p:txBody>
          <a:bodyPr>
            <a:spAutoFit/>
          </a:bodyPr>
          <a:lstStyle/>
          <a:p>
            <a:r>
              <a:rPr lang="id-ID"/>
              <a:t>Data berikut merupakan perkembangan produksi rokok dari tahun 2002-2006 (Suara Merdeka, 21 Februari 2008) :</a:t>
            </a:r>
            <a:endParaRPr lang="en-US"/>
          </a:p>
        </p:txBody>
      </p:sp>
      <p:sp>
        <p:nvSpPr>
          <p:cNvPr id="38947" name="Rectangle 6"/>
          <p:cNvSpPr>
            <a:spLocks noChangeArrowheads="1"/>
          </p:cNvSpPr>
          <p:nvPr/>
        </p:nvSpPr>
        <p:spPr bwMode="auto">
          <a:xfrm>
            <a:off x="457200" y="4114800"/>
            <a:ext cx="7924800" cy="1200150"/>
          </a:xfrm>
          <a:prstGeom prst="rect">
            <a:avLst/>
          </a:prstGeom>
          <a:noFill/>
          <a:ln w="9525">
            <a:noFill/>
            <a:miter lim="800000"/>
            <a:headEnd/>
            <a:tailEnd/>
          </a:ln>
        </p:spPr>
        <p:txBody>
          <a:bodyPr>
            <a:spAutoFit/>
          </a:bodyPr>
          <a:lstStyle/>
          <a:p>
            <a:r>
              <a:rPr lang="id-ID"/>
              <a:t>Berdasarkan data tersebut ujilah apakah tidak ada perbedaan ragam dari kedua produksi rokok tersebut! </a:t>
            </a:r>
            <a:endParaRPr lang="en-US"/>
          </a:p>
          <a:p>
            <a:r>
              <a:rPr lang="id-ID"/>
              <a:t>Gunakan taraf nyata 0,02!</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09600" y="304800"/>
            <a:ext cx="7772400" cy="457200"/>
          </a:xfrm>
        </p:spPr>
        <p:txBody>
          <a:bodyPr/>
          <a:lstStyle/>
          <a:p>
            <a:pPr algn="l"/>
            <a:r>
              <a:rPr lang="en-US" sz="3200" b="1" dirty="0" err="1" smtClean="0"/>
              <a:t>Soal</a:t>
            </a:r>
            <a:r>
              <a:rPr lang="en-US" sz="3200" b="1" dirty="0" smtClean="0"/>
              <a:t> </a:t>
            </a:r>
            <a:r>
              <a:rPr lang="id-ID" sz="3200" b="1" smtClean="0"/>
              <a:t>25</a:t>
            </a:r>
            <a:endParaRPr lang="en-US" sz="3200" b="1" dirty="0" smtClean="0"/>
          </a:p>
        </p:txBody>
      </p:sp>
      <p:sp>
        <p:nvSpPr>
          <p:cNvPr id="3" name="Content Placeholder 2"/>
          <p:cNvSpPr>
            <a:spLocks noGrp="1"/>
          </p:cNvSpPr>
          <p:nvPr>
            <p:ph idx="1"/>
          </p:nvPr>
        </p:nvSpPr>
        <p:spPr>
          <a:xfrm>
            <a:off x="685800" y="838200"/>
            <a:ext cx="7772400" cy="5257800"/>
          </a:xfrm>
        </p:spPr>
        <p:txBody>
          <a:bodyPr/>
          <a:lstStyle/>
          <a:p>
            <a:pPr marL="0" indent="0" algn="just">
              <a:buFontTx/>
              <a:buNone/>
              <a:defRPr/>
            </a:pPr>
            <a:r>
              <a:rPr lang="id-ID" sz="2400" dirty="0" smtClean="0"/>
              <a:t>Dua buah timbangan elektronik model baru sedang diujicoba keakuratannya. Hasil penimbangan terhadap benda yang sama sebanyak masing-masing 10 kali dari kedua alat ukur tersebut, berikut data yang diperoleh :</a:t>
            </a:r>
            <a:endParaRPr lang="en-US" sz="2400" dirty="0" smtClean="0"/>
          </a:p>
          <a:p>
            <a:pPr algn="just">
              <a:defRPr/>
            </a:pPr>
            <a:endParaRPr lang="en-US" sz="2400" dirty="0"/>
          </a:p>
        </p:txBody>
      </p:sp>
      <p:sp>
        <p:nvSpPr>
          <p:cNvPr id="39940" name="Slide Number Placeholder 3"/>
          <p:cNvSpPr>
            <a:spLocks noGrp="1"/>
          </p:cNvSpPr>
          <p:nvPr>
            <p:ph type="sldNum" sz="quarter" idx="12"/>
          </p:nvPr>
        </p:nvSpPr>
        <p:spPr>
          <a:noFill/>
        </p:spPr>
        <p:txBody>
          <a:bodyPr/>
          <a:lstStyle/>
          <a:p>
            <a:fld id="{9EE4BD52-A192-4FC2-9571-AC00EAAA0DAF}" type="slidenum">
              <a:rPr lang="en-US" smtClean="0"/>
              <a:pPr/>
              <a:t>36</a:t>
            </a:fld>
            <a:endParaRPr lang="en-US" smtClean="0"/>
          </a:p>
        </p:txBody>
      </p:sp>
      <p:graphicFrame>
        <p:nvGraphicFramePr>
          <p:cNvPr id="5" name="Table 4"/>
          <p:cNvGraphicFramePr>
            <a:graphicFrameLocks noGrp="1"/>
          </p:cNvGraphicFramePr>
          <p:nvPr/>
        </p:nvGraphicFramePr>
        <p:xfrm>
          <a:off x="304800" y="2667000"/>
          <a:ext cx="8654098" cy="1682496"/>
        </p:xfrm>
        <a:graphic>
          <a:graphicData uri="http://schemas.openxmlformats.org/drawingml/2006/table">
            <a:tbl>
              <a:tblPr>
                <a:tableStyleId>{8A107856-5554-42FB-B03E-39F5DBC370BA}</a:tableStyleId>
              </a:tblPr>
              <a:tblGrid>
                <a:gridCol w="1186498"/>
                <a:gridCol w="746760"/>
                <a:gridCol w="746760"/>
                <a:gridCol w="746760"/>
                <a:gridCol w="746760"/>
                <a:gridCol w="746760"/>
                <a:gridCol w="746760"/>
                <a:gridCol w="746760"/>
                <a:gridCol w="746760"/>
                <a:gridCol w="746760"/>
                <a:gridCol w="746760"/>
              </a:tblGrid>
              <a:tr h="385572">
                <a:tc>
                  <a:txBody>
                    <a:bodyPr/>
                    <a:lstStyle/>
                    <a:p>
                      <a:pPr algn="ctr">
                        <a:lnSpc>
                          <a:spcPct val="115000"/>
                        </a:lnSpc>
                        <a:spcAft>
                          <a:spcPts val="0"/>
                        </a:spcAft>
                        <a:tabLst>
                          <a:tab pos="1381125" algn="l"/>
                        </a:tabLst>
                      </a:pPr>
                      <a:r>
                        <a:rPr lang="id-ID" sz="2400" dirty="0" smtClean="0"/>
                        <a:t>Hasil</a:t>
                      </a:r>
                      <a:endParaRPr lang="en-US" sz="2400" dirty="0" smtClean="0"/>
                    </a:p>
                    <a:p>
                      <a:pPr algn="ctr">
                        <a:lnSpc>
                          <a:spcPct val="115000"/>
                        </a:lnSpc>
                        <a:spcAft>
                          <a:spcPts val="0"/>
                        </a:spcAft>
                        <a:tabLst>
                          <a:tab pos="1381125" algn="l"/>
                        </a:tabLst>
                      </a:pPr>
                      <a:r>
                        <a:rPr lang="id-ID" sz="2400" dirty="0" smtClean="0"/>
                        <a:t> </a:t>
                      </a:r>
                      <a:r>
                        <a:rPr lang="id-ID" sz="2400" dirty="0"/>
                        <a:t>(gram)</a:t>
                      </a:r>
                      <a:endParaRPr lang="en-US" sz="2400" dirty="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dirty="0"/>
                        <a:t>1</a:t>
                      </a:r>
                      <a:endParaRPr lang="en-US" sz="2000" dirty="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dirty="0"/>
                        <a:t>2</a:t>
                      </a:r>
                      <a:endParaRPr lang="en-US" sz="2000" dirty="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dirty="0"/>
                        <a:t>3</a:t>
                      </a:r>
                      <a:endParaRPr lang="en-US" sz="2000" dirty="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a:t>4</a:t>
                      </a:r>
                      <a:endParaRPr lang="en-US" sz="200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a:t>5</a:t>
                      </a:r>
                      <a:endParaRPr lang="en-US" sz="200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a:t>6</a:t>
                      </a:r>
                      <a:endParaRPr lang="en-US" sz="200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a:t>7</a:t>
                      </a:r>
                      <a:endParaRPr lang="en-US" sz="200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a:t>8</a:t>
                      </a:r>
                      <a:endParaRPr lang="en-US" sz="200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a:t>9</a:t>
                      </a:r>
                      <a:endParaRPr lang="en-US" sz="200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a:t>10</a:t>
                      </a:r>
                      <a:endParaRPr lang="en-US" sz="2000">
                        <a:latin typeface="+mn-lt"/>
                        <a:ea typeface="Calibri"/>
                        <a:cs typeface="Times New Roman"/>
                      </a:endParaRPr>
                    </a:p>
                  </a:txBody>
                  <a:tcPr marL="68580" marR="68580" marT="0" marB="0" anchor="ctr"/>
                </a:tc>
              </a:tr>
              <a:tr h="192786">
                <a:tc>
                  <a:txBody>
                    <a:bodyPr/>
                    <a:lstStyle/>
                    <a:p>
                      <a:pPr algn="ctr">
                        <a:lnSpc>
                          <a:spcPct val="115000"/>
                        </a:lnSpc>
                        <a:spcAft>
                          <a:spcPts val="0"/>
                        </a:spcAft>
                        <a:tabLst>
                          <a:tab pos="1381125" algn="l"/>
                        </a:tabLst>
                      </a:pPr>
                      <a:r>
                        <a:rPr lang="id-ID" sz="2400"/>
                        <a:t>Alat 1</a:t>
                      </a:r>
                      <a:endParaRPr lang="en-US" sz="240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a:t>5,35</a:t>
                      </a:r>
                      <a:endParaRPr lang="en-US" sz="200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a:t>5,34</a:t>
                      </a:r>
                      <a:endParaRPr lang="en-US" sz="200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a:t>5,35</a:t>
                      </a:r>
                      <a:endParaRPr lang="en-US" sz="200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dirty="0"/>
                        <a:t>5,38</a:t>
                      </a:r>
                      <a:endParaRPr lang="en-US" sz="2000" dirty="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dirty="0"/>
                        <a:t>5,40</a:t>
                      </a:r>
                      <a:endParaRPr lang="en-US" sz="2000" dirty="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dirty="0"/>
                        <a:t>5,35</a:t>
                      </a:r>
                      <a:endParaRPr lang="en-US" sz="2000" dirty="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dirty="0"/>
                        <a:t>5,35</a:t>
                      </a:r>
                      <a:endParaRPr lang="en-US" sz="2000" dirty="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a:t>5,40</a:t>
                      </a:r>
                      <a:endParaRPr lang="en-US" sz="200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dirty="0"/>
                        <a:t>5,32</a:t>
                      </a:r>
                      <a:endParaRPr lang="en-US" sz="2000" dirty="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dirty="0"/>
                        <a:t>5,35</a:t>
                      </a:r>
                      <a:endParaRPr lang="en-US" sz="2000" dirty="0">
                        <a:latin typeface="+mn-lt"/>
                        <a:ea typeface="Calibri"/>
                        <a:cs typeface="Times New Roman"/>
                      </a:endParaRPr>
                    </a:p>
                  </a:txBody>
                  <a:tcPr marL="68580" marR="68580" marT="0" marB="0" anchor="ctr"/>
                </a:tc>
              </a:tr>
              <a:tr h="192786">
                <a:tc>
                  <a:txBody>
                    <a:bodyPr/>
                    <a:lstStyle/>
                    <a:p>
                      <a:pPr algn="ctr">
                        <a:lnSpc>
                          <a:spcPct val="115000"/>
                        </a:lnSpc>
                        <a:spcAft>
                          <a:spcPts val="0"/>
                        </a:spcAft>
                        <a:tabLst>
                          <a:tab pos="1381125" algn="l"/>
                        </a:tabLst>
                      </a:pPr>
                      <a:r>
                        <a:rPr lang="id-ID" sz="2400"/>
                        <a:t>Alat 2</a:t>
                      </a:r>
                      <a:endParaRPr lang="en-US" sz="240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a:t>5,30</a:t>
                      </a:r>
                      <a:endParaRPr lang="en-US" sz="200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a:t>5,31</a:t>
                      </a:r>
                      <a:endParaRPr lang="en-US" sz="200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a:t>5,32</a:t>
                      </a:r>
                      <a:endParaRPr lang="en-US" sz="200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a:t>5,39</a:t>
                      </a:r>
                      <a:endParaRPr lang="en-US" sz="200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a:t>5,35</a:t>
                      </a:r>
                      <a:endParaRPr lang="en-US" sz="200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a:t>5,31</a:t>
                      </a:r>
                      <a:endParaRPr lang="en-US" sz="200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a:t>5,30</a:t>
                      </a:r>
                      <a:endParaRPr lang="en-US" sz="200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a:t>5,45</a:t>
                      </a:r>
                      <a:endParaRPr lang="en-US" sz="200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a:t>5,37</a:t>
                      </a:r>
                      <a:endParaRPr lang="en-US" sz="2000">
                        <a:latin typeface="+mn-lt"/>
                        <a:ea typeface="Calibri"/>
                        <a:cs typeface="Times New Roman"/>
                      </a:endParaRPr>
                    </a:p>
                  </a:txBody>
                  <a:tcPr marL="68580" marR="68580" marT="0" marB="0" anchor="ctr"/>
                </a:tc>
                <a:tc>
                  <a:txBody>
                    <a:bodyPr/>
                    <a:lstStyle/>
                    <a:p>
                      <a:pPr algn="ctr">
                        <a:lnSpc>
                          <a:spcPct val="115000"/>
                        </a:lnSpc>
                        <a:spcAft>
                          <a:spcPts val="0"/>
                        </a:spcAft>
                        <a:tabLst>
                          <a:tab pos="1381125" algn="l"/>
                        </a:tabLst>
                      </a:pPr>
                      <a:r>
                        <a:rPr lang="id-ID" sz="2000" dirty="0"/>
                        <a:t>5,39</a:t>
                      </a:r>
                      <a:endParaRPr lang="en-US" sz="2000" dirty="0">
                        <a:latin typeface="+mn-lt"/>
                        <a:ea typeface="Calibri"/>
                        <a:cs typeface="Times New Roman"/>
                      </a:endParaRPr>
                    </a:p>
                  </a:txBody>
                  <a:tcPr marL="68580" marR="68580" marT="0" marB="0" anchor="ctr"/>
                </a:tc>
              </a:tr>
            </a:tbl>
          </a:graphicData>
        </a:graphic>
      </p:graphicFrame>
      <p:sp>
        <p:nvSpPr>
          <p:cNvPr id="64513" name="Rectangle 1"/>
          <p:cNvSpPr>
            <a:spLocks noChangeArrowheads="1"/>
          </p:cNvSpPr>
          <p:nvPr/>
        </p:nvSpPr>
        <p:spPr bwMode="auto">
          <a:xfrm>
            <a:off x="609600" y="4876800"/>
            <a:ext cx="8077200" cy="1200150"/>
          </a:xfrm>
          <a:prstGeom prst="rect">
            <a:avLst/>
          </a:prstGeom>
          <a:noFill/>
          <a:ln w="9525">
            <a:noFill/>
            <a:miter lim="800000"/>
            <a:headEnd/>
            <a:tailEnd/>
          </a:ln>
          <a:effectLst/>
        </p:spPr>
        <p:txBody>
          <a:bodyPr anchor="ctr">
            <a:spAutoFit/>
          </a:bodyPr>
          <a:lstStyle/>
          <a:p>
            <a:pPr algn="just" eaLnBrk="0" hangingPunct="0">
              <a:tabLst>
                <a:tab pos="685800" algn="l"/>
                <a:tab pos="1381125" algn="l"/>
              </a:tabLst>
              <a:defRPr/>
            </a:pPr>
            <a:r>
              <a:rPr lang="id-ID" dirty="0">
                <a:latin typeface="+mj-lt"/>
                <a:ea typeface="Calibri" pitchFamily="34" charset="0"/>
                <a:cs typeface="Calibri" pitchFamily="34" charset="0"/>
              </a:rPr>
              <a:t>Menggunakan taraf nyata </a:t>
            </a:r>
            <a:r>
              <a:rPr lang="id-ID" dirty="0">
                <a:latin typeface="+mj-lt"/>
                <a:ea typeface="Calibri" pitchFamily="34" charset="0"/>
                <a:cs typeface="Calibri" pitchFamily="34" charset="0"/>
                <a:sym typeface="Symbol" pitchFamily="18" charset="2"/>
              </a:rPr>
              <a:t></a:t>
            </a:r>
            <a:r>
              <a:rPr lang="id-ID" dirty="0">
                <a:latin typeface="+mj-lt"/>
                <a:ea typeface="Calibri" pitchFamily="34" charset="0"/>
                <a:cs typeface="Calibri" pitchFamily="34" charset="0"/>
              </a:rPr>
              <a:t> = 0,05, dapatkah disimpulkan bahwa alat pertama lebih akurat (atau mempunyai ragam hasil pengukuran lebih kecil) dibandingkan dengan alat kedua?</a:t>
            </a:r>
            <a:endParaRPr lang="id-ID" dirty="0">
              <a:latin typeface="+mj-lt"/>
              <a:ea typeface="Calibri" pitchFamily="34" charset="0"/>
              <a:cs typeface="Calibri" pitchFamily="34" charset="0"/>
              <a:sym typeface="Symbol" pitchFamily="18" charset="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pPr eaLnBrk="1" hangingPunct="1">
              <a:defRPr/>
            </a:pPr>
            <a:r>
              <a:rPr lang="id-ID" sz="3000" b="1" dirty="0" smtClean="0">
                <a:effectLst>
                  <a:outerShdw blurRad="38100" dist="38100" dir="2700000" algn="tl">
                    <a:srgbClr val="000000">
                      <a:alpha val="43137"/>
                    </a:srgbClr>
                  </a:outerShdw>
                </a:effectLst>
              </a:rPr>
              <a:t>Galat tipe I dan II</a:t>
            </a:r>
            <a:r>
              <a:rPr lang="en-US" sz="3000" b="1" dirty="0" smtClean="0">
                <a:effectLst>
                  <a:outerShdw blurRad="38100" dist="38100" dir="2700000" algn="tl">
                    <a:srgbClr val="000000">
                      <a:alpha val="43137"/>
                    </a:srgbClr>
                  </a:outerShdw>
                </a:effectLst>
              </a:rPr>
              <a:t/>
            </a:r>
            <a:br>
              <a:rPr lang="en-US" sz="3000" b="1" dirty="0" smtClean="0">
                <a:effectLst>
                  <a:outerShdw blurRad="38100" dist="38100" dir="2700000" algn="tl">
                    <a:srgbClr val="000000">
                      <a:alpha val="43137"/>
                    </a:srgbClr>
                  </a:outerShdw>
                </a:effectLst>
              </a:rPr>
            </a:br>
            <a:endParaRPr lang="en-US" sz="3000" b="1" dirty="0" smtClean="0">
              <a:effectLst>
                <a:outerShdw blurRad="38100" dist="38100" dir="2700000" algn="tl">
                  <a:srgbClr val="000000">
                    <a:alpha val="43137"/>
                  </a:srgbClr>
                </a:outerShdw>
              </a:effectLst>
            </a:endParaRPr>
          </a:p>
        </p:txBody>
      </p:sp>
      <p:graphicFrame>
        <p:nvGraphicFramePr>
          <p:cNvPr id="5" name="Content Placeholder 4"/>
          <p:cNvGraphicFramePr>
            <a:graphicFrameLocks noGrp="1"/>
          </p:cNvGraphicFramePr>
          <p:nvPr>
            <p:ph idx="1"/>
          </p:nvPr>
        </p:nvGraphicFramePr>
        <p:xfrm>
          <a:off x="381000" y="1219200"/>
          <a:ext cx="8077200" cy="3017520"/>
        </p:xfrm>
        <a:graphic>
          <a:graphicData uri="http://schemas.openxmlformats.org/drawingml/2006/table">
            <a:tbl>
              <a:tblPr firstRow="1" bandRow="1">
                <a:tableStyleId>{5C22544A-7EE6-4342-B048-85BDC9FD1C3A}</a:tableStyleId>
              </a:tblPr>
              <a:tblGrid>
                <a:gridCol w="2895600"/>
                <a:gridCol w="2590800"/>
                <a:gridCol w="2590800"/>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H</a:t>
                      </a:r>
                      <a:r>
                        <a:rPr lang="en-US" baseline="-25000" dirty="0" smtClean="0"/>
                        <a:t>0</a:t>
                      </a:r>
                      <a:r>
                        <a:rPr lang="en-US" dirty="0" smtClean="0"/>
                        <a:t> </a:t>
                      </a:r>
                      <a:r>
                        <a:rPr lang="en-US" dirty="0" err="1" smtClean="0"/>
                        <a:t>benar</a:t>
                      </a:r>
                      <a:endParaRPr lang="en-US" dirty="0" smtClean="0"/>
                    </a:p>
                    <a:p>
                      <a:r>
                        <a:rPr lang="en-US" dirty="0" smtClean="0"/>
                        <a:t>(</a:t>
                      </a:r>
                      <a:r>
                        <a:rPr lang="en-US" dirty="0" err="1" smtClean="0"/>
                        <a:t>Terdakwa</a:t>
                      </a:r>
                      <a:r>
                        <a:rPr lang="en-US" dirty="0" smtClean="0"/>
                        <a:t> </a:t>
                      </a:r>
                      <a:r>
                        <a:rPr lang="en-US" dirty="0" err="1" smtClean="0"/>
                        <a:t>tidak</a:t>
                      </a:r>
                      <a:r>
                        <a:rPr lang="en-US" dirty="0" smtClean="0"/>
                        <a:t> </a:t>
                      </a:r>
                      <a:r>
                        <a:rPr lang="en-US" dirty="0" err="1" smtClean="0"/>
                        <a:t>bersalah</a:t>
                      </a: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H</a:t>
                      </a:r>
                      <a:r>
                        <a:rPr lang="en-US" baseline="-25000" dirty="0" smtClean="0"/>
                        <a:t>0</a:t>
                      </a:r>
                      <a:r>
                        <a:rPr lang="en-US" dirty="0" smtClean="0"/>
                        <a:t> </a:t>
                      </a:r>
                      <a:r>
                        <a:rPr lang="en-US" dirty="0" err="1" smtClean="0"/>
                        <a:t>salah</a:t>
                      </a:r>
                      <a:r>
                        <a:rPr lang="en-US" dirty="0" smtClean="0"/>
                        <a:t> (H</a:t>
                      </a:r>
                      <a:r>
                        <a:rPr lang="en-US" baseline="-25000" dirty="0" smtClean="0"/>
                        <a:t>1</a:t>
                      </a:r>
                      <a:r>
                        <a:rPr lang="en-US" dirty="0" smtClean="0"/>
                        <a:t> </a:t>
                      </a:r>
                      <a:r>
                        <a:rPr lang="en-US" dirty="0" err="1" smtClean="0"/>
                        <a:t>benar</a:t>
                      </a:r>
                      <a:r>
                        <a:rPr lang="en-US" dirty="0" smtClean="0"/>
                        <a:t>)</a:t>
                      </a:r>
                    </a:p>
                    <a:p>
                      <a:r>
                        <a:rPr lang="en-US" dirty="0" smtClean="0"/>
                        <a:t>(</a:t>
                      </a:r>
                      <a:r>
                        <a:rPr lang="en-US" dirty="0" err="1" smtClean="0"/>
                        <a:t>Terdakwa</a:t>
                      </a:r>
                      <a:r>
                        <a:rPr lang="en-US" baseline="0" dirty="0" smtClean="0"/>
                        <a:t> </a:t>
                      </a:r>
                      <a:r>
                        <a:rPr lang="en-US" baseline="0" dirty="0" err="1" smtClean="0"/>
                        <a:t>bersalah</a:t>
                      </a:r>
                      <a:r>
                        <a:rPr lang="en-US" baseline="0" dirty="0" smtClean="0"/>
                        <a:t>)</a:t>
                      </a:r>
                      <a:endParaRPr lang="en-US" dirty="0" smtClean="0"/>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400" b="1" dirty="0" smtClean="0"/>
                        <a:t>H</a:t>
                      </a:r>
                      <a:r>
                        <a:rPr lang="en-US" sz="2400" b="1" baseline="-25000" dirty="0" smtClean="0"/>
                        <a:t>0</a:t>
                      </a:r>
                      <a:r>
                        <a:rPr lang="en-US" sz="2400" b="1" dirty="0" smtClean="0"/>
                        <a:t> </a:t>
                      </a:r>
                      <a:r>
                        <a:rPr lang="en-US" sz="2400" b="1" dirty="0" err="1" smtClean="0"/>
                        <a:t>ditolak</a:t>
                      </a:r>
                      <a:endParaRPr lang="en-US" sz="2400" b="1" dirty="0" smtClean="0"/>
                    </a:p>
                    <a:p>
                      <a:pPr>
                        <a:buFont typeface="Arial" pitchFamily="34" charset="0"/>
                        <a:buChar char="•"/>
                      </a:pPr>
                      <a:r>
                        <a:rPr lang="en-US" dirty="0" smtClean="0"/>
                        <a:t>H</a:t>
                      </a:r>
                      <a:r>
                        <a:rPr lang="en-US" baseline="-25000" dirty="0" smtClean="0"/>
                        <a:t>1</a:t>
                      </a:r>
                      <a:r>
                        <a:rPr lang="en-US" dirty="0" smtClean="0"/>
                        <a:t> </a:t>
                      </a:r>
                      <a:r>
                        <a:rPr lang="en-US" dirty="0" err="1" smtClean="0"/>
                        <a:t>diterima</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err="1" smtClean="0"/>
                        <a:t>Keputusan</a:t>
                      </a:r>
                      <a:r>
                        <a:rPr lang="en-US" b="1" dirty="0" smtClean="0"/>
                        <a:t> </a:t>
                      </a:r>
                      <a:r>
                        <a:rPr lang="en-US" b="1" baseline="0" dirty="0" err="1" smtClean="0"/>
                        <a:t>Salah</a:t>
                      </a:r>
                      <a:r>
                        <a:rPr lang="en-US" b="1" baseline="0" dirty="0" smtClean="0"/>
                        <a:t> – </a:t>
                      </a:r>
                      <a:r>
                        <a:rPr lang="en-US" b="1" baseline="0" dirty="0" err="1" smtClean="0"/>
                        <a:t>Galat</a:t>
                      </a:r>
                      <a:r>
                        <a:rPr lang="en-US" b="1" baseline="0" dirty="0" smtClean="0"/>
                        <a:t> </a:t>
                      </a:r>
                      <a:r>
                        <a:rPr lang="en-US" b="1" baseline="0" dirty="0" err="1" smtClean="0"/>
                        <a:t>Tipe</a:t>
                      </a:r>
                      <a:r>
                        <a:rPr lang="en-US" b="1" baseline="0" dirty="0" smtClean="0"/>
                        <a:t> I</a:t>
                      </a:r>
                    </a:p>
                    <a:p>
                      <a:pPr>
                        <a:buFont typeface="Arial" pitchFamily="34" charset="0"/>
                        <a:buChar char="•"/>
                      </a:pPr>
                      <a:r>
                        <a:rPr lang="en-US" baseline="0" dirty="0" smtClean="0"/>
                        <a:t>P(</a:t>
                      </a:r>
                      <a:r>
                        <a:rPr lang="en-US" baseline="0" dirty="0" err="1" smtClean="0"/>
                        <a:t>Galat</a:t>
                      </a:r>
                      <a:r>
                        <a:rPr lang="en-US" baseline="0" dirty="0" smtClean="0"/>
                        <a:t> </a:t>
                      </a:r>
                      <a:r>
                        <a:rPr lang="en-US" baseline="0" dirty="0" err="1" smtClean="0"/>
                        <a:t>Tipe</a:t>
                      </a:r>
                      <a:r>
                        <a:rPr lang="en-US" baseline="0" dirty="0" smtClean="0"/>
                        <a:t> I) = </a:t>
                      </a:r>
                      <a:r>
                        <a:rPr lang="en-US" baseline="0" dirty="0" smtClean="0">
                          <a:sym typeface="Symbol"/>
                        </a:rPr>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err="1" smtClean="0"/>
                        <a:t>Keputusan</a:t>
                      </a:r>
                      <a:r>
                        <a:rPr lang="en-US" b="1" dirty="0" smtClean="0"/>
                        <a:t> </a:t>
                      </a:r>
                      <a:r>
                        <a:rPr lang="en-US" b="1" dirty="0" err="1" smtClean="0"/>
                        <a:t>Benar</a:t>
                      </a:r>
                      <a:endParaRPr lang="en-US"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000" b="1" dirty="0" smtClean="0"/>
                        <a:t>H</a:t>
                      </a:r>
                      <a:r>
                        <a:rPr lang="en-US" sz="2000" b="1" baseline="-25000" dirty="0" smtClean="0"/>
                        <a:t>0</a:t>
                      </a:r>
                      <a:r>
                        <a:rPr lang="en-US" sz="2000" b="1" dirty="0" smtClean="0"/>
                        <a:t> </a:t>
                      </a:r>
                      <a:r>
                        <a:rPr lang="en-US" sz="2000" b="1" dirty="0" err="1" smtClean="0"/>
                        <a:t>tidak</a:t>
                      </a:r>
                      <a:r>
                        <a:rPr lang="en-US" sz="2000" b="1" dirty="0" smtClean="0"/>
                        <a:t> </a:t>
                      </a:r>
                      <a:r>
                        <a:rPr lang="en-US" sz="2000" b="1" dirty="0" err="1" smtClean="0"/>
                        <a:t>ditolak</a:t>
                      </a:r>
                      <a:endParaRPr lang="en-US" b="1" dirty="0" smtClean="0"/>
                    </a:p>
                    <a:p>
                      <a:pPr>
                        <a:buFont typeface="Arial" pitchFamily="34" charset="0"/>
                        <a:buChar char="•"/>
                      </a:pPr>
                      <a:r>
                        <a:rPr lang="en-US" dirty="0" smtClean="0"/>
                        <a:t> H</a:t>
                      </a:r>
                      <a:r>
                        <a:rPr lang="en-US" baseline="-25000" dirty="0" smtClean="0"/>
                        <a:t>1</a:t>
                      </a:r>
                      <a:r>
                        <a:rPr lang="en-US" dirty="0" smtClean="0"/>
                        <a:t> </a:t>
                      </a:r>
                      <a:r>
                        <a:rPr lang="en-US" dirty="0" err="1" smtClean="0"/>
                        <a:t>ditolak</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err="1" smtClean="0"/>
                        <a:t>Keputusan</a:t>
                      </a:r>
                      <a:r>
                        <a:rPr lang="en-US" b="1" baseline="0" dirty="0" smtClean="0"/>
                        <a:t> </a:t>
                      </a:r>
                      <a:r>
                        <a:rPr lang="en-US" b="1" baseline="0" dirty="0" err="1" smtClean="0"/>
                        <a:t>Benar</a:t>
                      </a:r>
                      <a:endParaRPr lang="en-US" b="1" baseline="0" dirty="0" smtClean="0"/>
                    </a:p>
                    <a:p>
                      <a:pPr>
                        <a:buFont typeface="Arial" pitchFamily="34" charset="0"/>
                        <a:buChar char="•"/>
                      </a:pP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err="1" smtClean="0"/>
                        <a:t>Keputusan</a:t>
                      </a:r>
                      <a:r>
                        <a:rPr lang="en-US" b="1" dirty="0" smtClean="0"/>
                        <a:t> </a:t>
                      </a:r>
                      <a:r>
                        <a:rPr lang="en-US" b="1" dirty="0" err="1" smtClean="0"/>
                        <a:t>Salah</a:t>
                      </a:r>
                      <a:r>
                        <a:rPr lang="en-US" b="1" dirty="0" smtClean="0"/>
                        <a:t>-</a:t>
                      </a:r>
                      <a:r>
                        <a:rPr lang="en-US" b="1" baseline="0" dirty="0" smtClean="0"/>
                        <a:t> </a:t>
                      </a:r>
                      <a:endParaRPr lang="id-ID" b="1" baseline="0" dirty="0" smtClean="0"/>
                    </a:p>
                    <a:p>
                      <a:r>
                        <a:rPr lang="en-US" b="1" baseline="0" dirty="0" err="1" smtClean="0"/>
                        <a:t>Galat</a:t>
                      </a:r>
                      <a:r>
                        <a:rPr lang="en-US" b="1" baseline="0" dirty="0" smtClean="0"/>
                        <a:t> </a:t>
                      </a:r>
                      <a:r>
                        <a:rPr lang="en-US" b="1" baseline="0" dirty="0" err="1" smtClean="0"/>
                        <a:t>Tipe</a:t>
                      </a:r>
                      <a:r>
                        <a:rPr lang="en-US" b="1" baseline="0" dirty="0" smtClean="0"/>
                        <a:t> II</a:t>
                      </a:r>
                    </a:p>
                    <a:p>
                      <a:pPr>
                        <a:buFont typeface="Arial" pitchFamily="34" charset="0"/>
                        <a:buChar char="•"/>
                      </a:pPr>
                      <a:endParaRPr lang="en-US" baseline="0" dirty="0" smtClean="0"/>
                    </a:p>
                    <a:p>
                      <a:pPr>
                        <a:buFont typeface="Arial" pitchFamily="34" charset="0"/>
                        <a:buChar char="•"/>
                      </a:pPr>
                      <a:r>
                        <a:rPr lang="en-US" baseline="0" dirty="0" smtClean="0"/>
                        <a:t>P(</a:t>
                      </a:r>
                      <a:r>
                        <a:rPr lang="en-US" baseline="0" dirty="0" err="1" smtClean="0"/>
                        <a:t>Galat</a:t>
                      </a:r>
                      <a:r>
                        <a:rPr lang="en-US" baseline="0" dirty="0" smtClean="0"/>
                        <a:t> </a:t>
                      </a:r>
                      <a:r>
                        <a:rPr lang="en-US" baseline="0" dirty="0" err="1" smtClean="0"/>
                        <a:t>Tipe</a:t>
                      </a:r>
                      <a:r>
                        <a:rPr lang="en-US" baseline="0" dirty="0" smtClean="0"/>
                        <a:t> II) = </a:t>
                      </a:r>
                      <a:r>
                        <a:rPr lang="en-US" baseline="0" dirty="0" smtClean="0">
                          <a:sym typeface="Symbol"/>
                        </a:rPr>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6405" name="Rectangle 3"/>
          <p:cNvSpPr>
            <a:spLocks noChangeArrowheads="1"/>
          </p:cNvSpPr>
          <p:nvPr/>
        </p:nvSpPr>
        <p:spPr bwMode="auto">
          <a:xfrm>
            <a:off x="1597025" y="6010275"/>
            <a:ext cx="6265863" cy="708025"/>
          </a:xfrm>
          <a:prstGeom prst="rect">
            <a:avLst/>
          </a:prstGeom>
          <a:noFill/>
          <a:ln w="9525">
            <a:noFill/>
            <a:miter lim="800000"/>
            <a:headEnd/>
            <a:tailEnd/>
          </a:ln>
        </p:spPr>
        <p:txBody>
          <a:bodyPr wrap="none" anchor="ctr">
            <a:spAutoFit/>
          </a:bodyPr>
          <a:lstStyle/>
          <a:p>
            <a:pPr>
              <a:buFontTx/>
              <a:buChar char="•"/>
              <a:tabLst>
                <a:tab pos="457200" algn="l"/>
              </a:tabLst>
            </a:pPr>
            <a:r>
              <a:rPr lang="id-ID" sz="2000">
                <a:latin typeface="Eldorado" pitchFamily="2" charset="0"/>
                <a:cs typeface="Times New Roman" pitchFamily="18" charset="0"/>
              </a:rPr>
              <a:t>Galat </a:t>
            </a:r>
            <a:r>
              <a:rPr lang="en-US" sz="2000">
                <a:latin typeface="Eldorado" pitchFamily="2" charset="0"/>
                <a:cs typeface="Times New Roman" pitchFamily="18" charset="0"/>
              </a:rPr>
              <a:t>Tipe</a:t>
            </a:r>
            <a:r>
              <a:rPr lang="id-ID" sz="2000">
                <a:latin typeface="Eldorado" pitchFamily="2" charset="0"/>
                <a:cs typeface="Times New Roman" pitchFamily="18" charset="0"/>
              </a:rPr>
              <a:t> I : menolak hipotesis nol yang benar</a:t>
            </a:r>
            <a:endParaRPr lang="en-US" sz="2000">
              <a:latin typeface="Eldorado" pitchFamily="2" charset="0"/>
            </a:endParaRPr>
          </a:p>
          <a:p>
            <a:pPr eaLnBrk="0" hangingPunct="0">
              <a:buFontTx/>
              <a:buChar char="•"/>
              <a:tabLst>
                <a:tab pos="457200" algn="l"/>
              </a:tabLst>
            </a:pPr>
            <a:r>
              <a:rPr lang="id-ID" sz="2000">
                <a:latin typeface="Eldorado" pitchFamily="2" charset="0"/>
                <a:cs typeface="Times New Roman" pitchFamily="18" charset="0"/>
              </a:rPr>
              <a:t>Galat </a:t>
            </a:r>
            <a:r>
              <a:rPr lang="en-US" sz="2000">
                <a:latin typeface="Eldorado" pitchFamily="2" charset="0"/>
                <a:cs typeface="Times New Roman" pitchFamily="18" charset="0"/>
              </a:rPr>
              <a:t>Tipe</a:t>
            </a:r>
            <a:r>
              <a:rPr lang="id-ID" sz="2000">
                <a:latin typeface="Eldorado" pitchFamily="2" charset="0"/>
                <a:cs typeface="Times New Roman" pitchFamily="18" charset="0"/>
              </a:rPr>
              <a:t> II : menerima hipotesis nol yang salah</a:t>
            </a:r>
            <a:endParaRPr lang="id-ID" sz="2000">
              <a:latin typeface="Eldorado" pitchFamily="2" charset="0"/>
            </a:endParaRPr>
          </a:p>
        </p:txBody>
      </p:sp>
      <p:sp>
        <p:nvSpPr>
          <p:cNvPr id="16406" name="Slide Number Placeholder 5"/>
          <p:cNvSpPr>
            <a:spLocks noGrp="1"/>
          </p:cNvSpPr>
          <p:nvPr>
            <p:ph type="sldNum" sz="quarter" idx="12"/>
          </p:nvPr>
        </p:nvSpPr>
        <p:spPr>
          <a:noFill/>
        </p:spPr>
        <p:txBody>
          <a:bodyPr/>
          <a:lstStyle/>
          <a:p>
            <a:fld id="{3A7A45BF-5F24-4332-9252-7E744E8FB290}"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b="1" dirty="0" err="1" smtClean="0">
                <a:effectLst>
                  <a:outerShdw blurRad="38100" dist="38100" dir="2700000" algn="tl">
                    <a:srgbClr val="000000">
                      <a:alpha val="43137"/>
                    </a:srgbClr>
                  </a:outerShdw>
                </a:effectLst>
              </a:rPr>
              <a:t>Langkah-langkah</a:t>
            </a:r>
            <a:r>
              <a:rPr lang="en-US" sz="3200" b="1" dirty="0" smtClean="0">
                <a:effectLst>
                  <a:outerShdw blurRad="38100" dist="38100" dir="2700000" algn="tl">
                    <a:srgbClr val="000000">
                      <a:alpha val="43137"/>
                    </a:srgbClr>
                  </a:outerShdw>
                </a:effectLst>
              </a:rPr>
              <a:t>  </a:t>
            </a:r>
            <a:r>
              <a:rPr lang="en-US" sz="3200" b="1" dirty="0" err="1" smtClean="0">
                <a:effectLst>
                  <a:outerShdw blurRad="38100" dist="38100" dir="2700000" algn="tl">
                    <a:srgbClr val="000000">
                      <a:alpha val="43137"/>
                    </a:srgbClr>
                  </a:outerShdw>
                </a:effectLst>
              </a:rPr>
              <a:t>Pengujian</a:t>
            </a:r>
            <a:r>
              <a:rPr lang="en-US" sz="3200" b="1" dirty="0" smtClean="0">
                <a:effectLst>
                  <a:outerShdw blurRad="38100" dist="38100" dir="2700000" algn="tl">
                    <a:srgbClr val="000000">
                      <a:alpha val="43137"/>
                    </a:srgbClr>
                  </a:outerShdw>
                </a:effectLst>
              </a:rPr>
              <a:t> </a:t>
            </a:r>
            <a:r>
              <a:rPr lang="en-US" sz="3200" b="1" dirty="0" err="1" smtClean="0">
                <a:effectLst>
                  <a:outerShdw blurRad="38100" dist="38100" dir="2700000" algn="tl">
                    <a:srgbClr val="000000">
                      <a:alpha val="43137"/>
                    </a:srgbClr>
                  </a:outerShdw>
                </a:effectLst>
              </a:rPr>
              <a:t>Hipotesis</a:t>
            </a:r>
            <a:endParaRPr lang="en-US" sz="3200" b="1" dirty="0" smtClean="0">
              <a:effectLst>
                <a:outerShdw blurRad="38100" dist="38100" dir="2700000" algn="tl">
                  <a:srgbClr val="000000">
                    <a:alpha val="43137"/>
                  </a:srgbClr>
                </a:outerShdw>
              </a:effectLst>
            </a:endParaRPr>
          </a:p>
        </p:txBody>
      </p:sp>
      <p:sp>
        <p:nvSpPr>
          <p:cNvPr id="17411" name="Content Placeholder 2"/>
          <p:cNvSpPr>
            <a:spLocks noGrp="1"/>
          </p:cNvSpPr>
          <p:nvPr>
            <p:ph idx="1"/>
          </p:nvPr>
        </p:nvSpPr>
        <p:spPr>
          <a:xfrm>
            <a:off x="685800" y="1752600"/>
            <a:ext cx="7772400" cy="2971800"/>
          </a:xfrm>
        </p:spPr>
        <p:txBody>
          <a:bodyPr/>
          <a:lstStyle/>
          <a:p>
            <a:pPr eaLnBrk="1" hangingPunct="1"/>
            <a:r>
              <a:rPr lang="en-US" sz="2400" smtClean="0"/>
              <a:t>Menentukan pasangan hipotesis (H</a:t>
            </a:r>
            <a:r>
              <a:rPr lang="en-US" sz="2400" baseline="-25000" smtClean="0"/>
              <a:t>0</a:t>
            </a:r>
            <a:r>
              <a:rPr lang="en-US" sz="2400" smtClean="0"/>
              <a:t> dan H</a:t>
            </a:r>
            <a:r>
              <a:rPr lang="en-US" sz="2400" baseline="-25000" smtClean="0"/>
              <a:t>1</a:t>
            </a:r>
            <a:r>
              <a:rPr lang="en-US" sz="2400" smtClean="0"/>
              <a:t>)</a:t>
            </a:r>
          </a:p>
          <a:p>
            <a:pPr eaLnBrk="1" hangingPunct="1"/>
            <a:r>
              <a:rPr lang="en-US" sz="2400" smtClean="0"/>
              <a:t>Menentukan taraf nyata/ taraf  signifikansi (</a:t>
            </a:r>
            <a:r>
              <a:rPr lang="en-US" sz="2400" smtClean="0">
                <a:sym typeface="Symbol" pitchFamily="18" charset="2"/>
              </a:rPr>
              <a:t>)</a:t>
            </a:r>
          </a:p>
          <a:p>
            <a:pPr eaLnBrk="1" hangingPunct="1"/>
            <a:r>
              <a:rPr lang="en-US" sz="2400" smtClean="0">
                <a:sym typeface="Symbol" pitchFamily="18" charset="2"/>
              </a:rPr>
              <a:t>Menentukan statistik uji</a:t>
            </a:r>
          </a:p>
          <a:p>
            <a:pPr eaLnBrk="1" hangingPunct="1"/>
            <a:r>
              <a:rPr lang="en-US" sz="2400" smtClean="0">
                <a:sym typeface="Symbol" pitchFamily="18" charset="2"/>
              </a:rPr>
              <a:t>Menentukan kriteria keputusan (lihat formula H</a:t>
            </a:r>
            <a:r>
              <a:rPr lang="en-US" sz="2400" baseline="-25000" smtClean="0">
                <a:sym typeface="Symbol" pitchFamily="18" charset="2"/>
              </a:rPr>
              <a:t>1</a:t>
            </a:r>
            <a:r>
              <a:rPr lang="en-US" sz="2400" smtClean="0">
                <a:sym typeface="Symbol" pitchFamily="18" charset="2"/>
              </a:rPr>
              <a:t>)</a:t>
            </a:r>
          </a:p>
          <a:p>
            <a:pPr eaLnBrk="1" hangingPunct="1"/>
            <a:r>
              <a:rPr lang="en-US" sz="2400" smtClean="0">
                <a:sym typeface="Symbol" pitchFamily="18" charset="2"/>
              </a:rPr>
              <a:t>Melakukan perhitungan </a:t>
            </a:r>
          </a:p>
          <a:p>
            <a:pPr eaLnBrk="1" hangingPunct="1"/>
            <a:r>
              <a:rPr lang="en-US" sz="2400" smtClean="0">
                <a:sym typeface="Symbol" pitchFamily="18" charset="2"/>
              </a:rPr>
              <a:t>Menentukan kesimpulan</a:t>
            </a:r>
            <a:endParaRPr lang="en-US" sz="2400" smtClean="0"/>
          </a:p>
          <a:p>
            <a:pPr eaLnBrk="1" hangingPunct="1"/>
            <a:endParaRPr lang="en-US" sz="2400" smtClean="0"/>
          </a:p>
        </p:txBody>
      </p:sp>
      <p:sp>
        <p:nvSpPr>
          <p:cNvPr id="17412" name="Slide Number Placeholder 3"/>
          <p:cNvSpPr>
            <a:spLocks noGrp="1"/>
          </p:cNvSpPr>
          <p:nvPr>
            <p:ph type="sldNum" sz="quarter" idx="12"/>
          </p:nvPr>
        </p:nvSpPr>
        <p:spPr>
          <a:noFill/>
        </p:spPr>
        <p:txBody>
          <a:bodyPr/>
          <a:lstStyle/>
          <a:p>
            <a:fld id="{B6E09865-77D2-49F6-A5AE-846B870DEB18}" type="slidenum">
              <a:rPr lang="en-US" smtClean="0"/>
              <a:pPr/>
              <a:t>5</a:t>
            </a:fld>
            <a:endParaRPr lang="en-US" smtClean="0"/>
          </a:p>
        </p:txBody>
      </p:sp>
      <p:sp>
        <p:nvSpPr>
          <p:cNvPr id="17413" name="TextBox 4"/>
          <p:cNvSpPr txBox="1">
            <a:spLocks noChangeArrowheads="1"/>
          </p:cNvSpPr>
          <p:nvPr/>
        </p:nvSpPr>
        <p:spPr bwMode="auto">
          <a:xfrm>
            <a:off x="831850" y="4495800"/>
            <a:ext cx="7772400" cy="1570038"/>
          </a:xfrm>
          <a:prstGeom prst="rect">
            <a:avLst/>
          </a:prstGeom>
          <a:solidFill>
            <a:srgbClr val="FFFF00"/>
          </a:solidFill>
          <a:ln w="9525">
            <a:noFill/>
            <a:miter lim="800000"/>
            <a:headEnd/>
            <a:tailEnd/>
          </a:ln>
        </p:spPr>
        <p:txBody>
          <a:bodyPr>
            <a:spAutoFit/>
          </a:bodyPr>
          <a:lstStyle/>
          <a:p>
            <a:pPr algn="just"/>
            <a:r>
              <a:rPr lang="en-US"/>
              <a:t>Biasanya taraf nyata yang sering digunakan 0,01 dan 0,05. Suatu hipotesis dikatakan terbukti dengan  taraf nyata 0,01 bila pada 100 kali pengambilan sampel dari populasi yang sama hanya mendapatkan satu kesimpulan yang  salah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000" b="1" dirty="0" err="1" smtClean="0">
                <a:effectLst>
                  <a:outerShdw blurRad="38100" dist="38100" dir="2700000" algn="tl">
                    <a:srgbClr val="000000">
                      <a:alpha val="43137"/>
                    </a:srgbClr>
                  </a:outerShdw>
                </a:effectLst>
              </a:rPr>
              <a:t>Pengujian</a:t>
            </a:r>
            <a:r>
              <a:rPr lang="en-US" sz="3000" b="1" dirty="0" smtClean="0">
                <a:effectLst>
                  <a:outerShdw blurRad="38100" dist="38100" dir="2700000" algn="tl">
                    <a:srgbClr val="000000">
                      <a:alpha val="43137"/>
                    </a:srgbClr>
                  </a:outerShdw>
                </a:effectLst>
              </a:rPr>
              <a:t> </a:t>
            </a:r>
            <a:r>
              <a:rPr lang="en-US" sz="3000" b="1" dirty="0" err="1" smtClean="0">
                <a:effectLst>
                  <a:outerShdw blurRad="38100" dist="38100" dir="2700000" algn="tl">
                    <a:srgbClr val="000000">
                      <a:alpha val="43137"/>
                    </a:srgbClr>
                  </a:outerShdw>
                </a:effectLst>
              </a:rPr>
              <a:t>Hipotesis</a:t>
            </a:r>
            <a:r>
              <a:rPr lang="en-US" sz="3000" b="1" dirty="0" smtClean="0">
                <a:effectLst>
                  <a:outerShdw blurRad="38100" dist="38100" dir="2700000" algn="tl">
                    <a:srgbClr val="000000">
                      <a:alpha val="43137"/>
                    </a:srgbClr>
                  </a:outerShdw>
                </a:effectLst>
              </a:rPr>
              <a:t> </a:t>
            </a:r>
            <a:r>
              <a:rPr lang="en-US" sz="3000" b="1" dirty="0" err="1" smtClean="0">
                <a:effectLst>
                  <a:outerShdw blurRad="38100" dist="38100" dir="2700000" algn="tl">
                    <a:srgbClr val="000000">
                      <a:alpha val="43137"/>
                    </a:srgbClr>
                  </a:outerShdw>
                </a:effectLst>
              </a:rPr>
              <a:t>bagi</a:t>
            </a:r>
            <a:r>
              <a:rPr lang="en-US" sz="3000" b="1" dirty="0" smtClean="0">
                <a:effectLst>
                  <a:outerShdw blurRad="38100" dist="38100" dir="2700000" algn="tl">
                    <a:srgbClr val="000000">
                      <a:alpha val="43137"/>
                    </a:srgbClr>
                  </a:outerShdw>
                </a:effectLst>
              </a:rPr>
              <a:t> Rata-rata </a:t>
            </a:r>
            <a:r>
              <a:rPr lang="en-US" sz="3000" b="1" dirty="0" err="1" smtClean="0">
                <a:effectLst>
                  <a:outerShdw blurRad="38100" dist="38100" dir="2700000" algn="tl">
                    <a:srgbClr val="000000">
                      <a:alpha val="43137"/>
                    </a:srgbClr>
                  </a:outerShdw>
                </a:effectLst>
              </a:rPr>
              <a:t>Populasi</a:t>
            </a:r>
            <a:r>
              <a:rPr lang="en-US" sz="3000" b="1" dirty="0" smtClean="0">
                <a:effectLst>
                  <a:outerShdw blurRad="38100" dist="38100" dir="2700000" algn="tl">
                    <a:srgbClr val="000000">
                      <a:alpha val="43137"/>
                    </a:srgbClr>
                  </a:outerShdw>
                </a:effectLst>
              </a:rPr>
              <a:t/>
            </a:r>
            <a:br>
              <a:rPr lang="en-US" sz="3000" b="1" dirty="0" smtClean="0">
                <a:effectLst>
                  <a:outerShdw blurRad="38100" dist="38100" dir="2700000" algn="tl">
                    <a:srgbClr val="000000">
                      <a:alpha val="43137"/>
                    </a:srgbClr>
                  </a:outerShdw>
                </a:effectLst>
              </a:rPr>
            </a:br>
            <a:r>
              <a:rPr lang="en-US" sz="3000" b="1" dirty="0" smtClean="0">
                <a:effectLst>
                  <a:outerShdw blurRad="38100" dist="38100" dir="2700000" algn="tl">
                    <a:srgbClr val="000000">
                      <a:alpha val="43137"/>
                    </a:srgbClr>
                  </a:outerShdw>
                </a:effectLst>
                <a:sym typeface="Symbol"/>
              </a:rPr>
              <a:t></a:t>
            </a:r>
            <a:r>
              <a:rPr lang="en-US" sz="3000" b="1" baseline="30000" dirty="0" smtClean="0">
                <a:effectLst>
                  <a:outerShdw blurRad="38100" dist="38100" dir="2700000" algn="tl">
                    <a:srgbClr val="000000">
                      <a:alpha val="43137"/>
                    </a:srgbClr>
                  </a:outerShdw>
                </a:effectLst>
                <a:sym typeface="Symbol"/>
              </a:rPr>
              <a:t>2</a:t>
            </a:r>
            <a:r>
              <a:rPr lang="en-US" sz="3000" b="1" dirty="0" smtClean="0">
                <a:effectLst>
                  <a:outerShdw blurRad="38100" dist="38100" dir="2700000" algn="tl">
                    <a:srgbClr val="000000">
                      <a:alpha val="43137"/>
                    </a:srgbClr>
                  </a:outerShdw>
                </a:effectLst>
                <a:sym typeface="Symbol"/>
              </a:rPr>
              <a:t> </a:t>
            </a:r>
            <a:r>
              <a:rPr lang="en-US" sz="3000" b="1" dirty="0" err="1" smtClean="0">
                <a:effectLst>
                  <a:outerShdw blurRad="38100" dist="38100" dir="2700000" algn="tl">
                    <a:srgbClr val="000000">
                      <a:alpha val="43137"/>
                    </a:srgbClr>
                  </a:outerShdw>
                </a:effectLst>
                <a:sym typeface="Symbol"/>
              </a:rPr>
              <a:t>diketahui</a:t>
            </a:r>
            <a:endParaRPr lang="en-US" sz="3000" b="1" dirty="0" smtClean="0">
              <a:effectLst>
                <a:outerShdw blurRad="38100" dist="38100" dir="2700000" algn="tl">
                  <a:srgbClr val="000000">
                    <a:alpha val="43137"/>
                  </a:srgbClr>
                </a:outerShdw>
              </a:effectLst>
            </a:endParaRPr>
          </a:p>
        </p:txBody>
      </p:sp>
      <p:graphicFrame>
        <p:nvGraphicFramePr>
          <p:cNvPr id="5" name="Content Placeholder 4"/>
          <p:cNvGraphicFramePr>
            <a:graphicFrameLocks noGrp="1"/>
          </p:cNvGraphicFramePr>
          <p:nvPr>
            <p:ph idx="1"/>
          </p:nvPr>
        </p:nvGraphicFramePr>
        <p:xfrm>
          <a:off x="838200" y="2286000"/>
          <a:ext cx="7772400" cy="3474720"/>
        </p:xfrm>
        <a:graphic>
          <a:graphicData uri="http://schemas.openxmlformats.org/drawingml/2006/table">
            <a:tbl>
              <a:tblPr firstRow="1" bandRow="1">
                <a:tableStyleId>{5C22544A-7EE6-4342-B048-85BDC9FD1C3A}</a:tableStyleId>
              </a:tblPr>
              <a:tblGrid>
                <a:gridCol w="1943100"/>
                <a:gridCol w="1943100"/>
                <a:gridCol w="1943100"/>
                <a:gridCol w="1943100"/>
              </a:tblGrid>
              <a:tr h="370840">
                <a:tc>
                  <a:txBody>
                    <a:bodyPr/>
                    <a:lstStyle/>
                    <a:p>
                      <a:pPr algn="ctr"/>
                      <a:r>
                        <a:rPr lang="en-US" sz="2400" dirty="0" err="1" smtClean="0"/>
                        <a:t>Hipotesis</a:t>
                      </a:r>
                      <a:r>
                        <a:rPr lang="en-US" sz="2400" dirty="0" smtClean="0"/>
                        <a:t> </a:t>
                      </a:r>
                    </a:p>
                    <a:p>
                      <a:pPr algn="ctr"/>
                      <a:r>
                        <a:rPr lang="en-US" sz="2400" dirty="0" err="1" smtClean="0"/>
                        <a:t>Nol</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Hipotesis</a:t>
                      </a:r>
                      <a:r>
                        <a:rPr lang="en-US" sz="2400" dirty="0" smtClean="0"/>
                        <a:t> </a:t>
                      </a:r>
                      <a:r>
                        <a:rPr lang="en-US" sz="2400" dirty="0" err="1" smtClean="0"/>
                        <a:t>Alternatif</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Statistik</a:t>
                      </a:r>
                      <a:r>
                        <a:rPr lang="en-US" sz="2400" dirty="0" smtClean="0"/>
                        <a:t> </a:t>
                      </a:r>
                      <a:r>
                        <a:rPr lang="en-US" sz="2400" dirty="0" err="1" smtClean="0"/>
                        <a:t>Uji</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Kriteria</a:t>
                      </a:r>
                      <a:r>
                        <a:rPr lang="en-US" sz="2400" dirty="0" smtClean="0"/>
                        <a:t> </a:t>
                      </a:r>
                      <a:r>
                        <a:rPr lang="en-US" sz="2400" dirty="0" err="1" smtClean="0"/>
                        <a:t>Keputusan</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400" dirty="0" smtClean="0"/>
                        <a:t>H</a:t>
                      </a:r>
                      <a:r>
                        <a:rPr lang="en-US" sz="2400" baseline="-25000" dirty="0" smtClean="0"/>
                        <a:t>0</a:t>
                      </a:r>
                      <a:r>
                        <a:rPr lang="en-US" sz="2400" baseline="0" dirty="0" smtClean="0"/>
                        <a:t> : </a:t>
                      </a:r>
                      <a:r>
                        <a:rPr lang="en-US" sz="2400" baseline="0" dirty="0" smtClean="0">
                          <a:sym typeface="Symbol"/>
                        </a:rPr>
                        <a:t> = </a:t>
                      </a:r>
                      <a:r>
                        <a:rPr lang="en-US" sz="2400" baseline="-25000" dirty="0" smtClean="0">
                          <a:sym typeface="Symbol"/>
                        </a:rPr>
                        <a:t>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1</a:t>
                      </a:r>
                      <a:r>
                        <a:rPr lang="en-US" sz="2400" baseline="0" dirty="0" smtClean="0"/>
                        <a:t> : </a:t>
                      </a:r>
                      <a:r>
                        <a:rPr lang="en-US" sz="2400" baseline="0" dirty="0" smtClean="0">
                          <a:sym typeface="Symbol"/>
                        </a:rPr>
                        <a:t>  </a:t>
                      </a:r>
                      <a:r>
                        <a:rPr lang="en-US" sz="2400" baseline="-25000" dirty="0" smtClean="0">
                          <a:sym typeface="Symbol"/>
                        </a:rPr>
                        <a:t>0</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H</a:t>
                      </a:r>
                      <a:r>
                        <a:rPr lang="en-US" sz="2000" baseline="-25000" dirty="0" smtClean="0"/>
                        <a:t>0</a:t>
                      </a:r>
                      <a:r>
                        <a:rPr lang="en-US" sz="2000" dirty="0" smtClean="0"/>
                        <a:t> </a:t>
                      </a:r>
                      <a:r>
                        <a:rPr lang="en-US" sz="2000" dirty="0" err="1" smtClean="0"/>
                        <a:t>ditolak</a:t>
                      </a:r>
                      <a:r>
                        <a:rPr lang="en-US" sz="2000" dirty="0" smtClean="0"/>
                        <a:t> </a:t>
                      </a:r>
                      <a:r>
                        <a:rPr lang="en-US" sz="2000" dirty="0" err="1" smtClean="0"/>
                        <a:t>jika</a:t>
                      </a:r>
                      <a:r>
                        <a:rPr lang="en-US" sz="2000" dirty="0" smtClean="0"/>
                        <a:t> </a:t>
                      </a:r>
                      <a:r>
                        <a:rPr lang="en-US" sz="2000" dirty="0" err="1" smtClean="0"/>
                        <a:t>z</a:t>
                      </a:r>
                      <a:r>
                        <a:rPr lang="en-US" sz="2000" baseline="-25000" dirty="0" err="1" smtClean="0"/>
                        <a:t>hit</a:t>
                      </a:r>
                      <a:r>
                        <a:rPr lang="en-US" sz="2000" baseline="0" dirty="0" smtClean="0"/>
                        <a:t> &gt; z</a:t>
                      </a:r>
                      <a:r>
                        <a:rPr lang="en-US" sz="2000" baseline="-25000" dirty="0" smtClean="0">
                          <a:sym typeface="Symbol"/>
                        </a:rPr>
                        <a:t>/2</a:t>
                      </a:r>
                      <a:r>
                        <a:rPr lang="en-US" sz="2000" baseline="0" dirty="0" smtClean="0">
                          <a:sym typeface="Symbol"/>
                        </a:rPr>
                        <a:t> </a:t>
                      </a:r>
                      <a:r>
                        <a:rPr lang="en-US" sz="2000" baseline="0" dirty="0" err="1" smtClean="0">
                          <a:sym typeface="Symbol"/>
                        </a:rPr>
                        <a:t>atau</a:t>
                      </a:r>
                      <a:r>
                        <a:rPr lang="en-US" sz="2000" baseline="0" dirty="0" smtClean="0">
                          <a:sym typeface="Symbol"/>
                        </a:rPr>
                        <a:t> </a:t>
                      </a:r>
                      <a:r>
                        <a:rPr lang="en-US" sz="2000" dirty="0" err="1" smtClean="0"/>
                        <a:t>z</a:t>
                      </a:r>
                      <a:r>
                        <a:rPr lang="en-US" sz="2000" baseline="-25000" dirty="0" err="1" smtClean="0"/>
                        <a:t>hit</a:t>
                      </a:r>
                      <a:r>
                        <a:rPr lang="en-US" sz="2000" baseline="0" dirty="0" smtClean="0"/>
                        <a:t> &lt; -z</a:t>
                      </a:r>
                      <a:r>
                        <a:rPr lang="en-US" sz="2000" baseline="-25000" dirty="0" smtClean="0">
                          <a:sym typeface="Symbol"/>
                        </a:rPr>
                        <a:t>/2</a:t>
                      </a:r>
                      <a:r>
                        <a:rPr lang="en-US" sz="2000" baseline="0" dirty="0" smtClean="0">
                          <a:sym typeface="Symbol"/>
                        </a:rPr>
                        <a:t> </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 = </a:t>
                      </a:r>
                      <a:r>
                        <a:rPr lang="en-US" sz="2400" baseline="-25000" dirty="0" smtClean="0">
                          <a:sym typeface="Symbol"/>
                        </a:rPr>
                        <a:t>0</a:t>
                      </a: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  </a:t>
                      </a:r>
                      <a:r>
                        <a:rPr lang="en-US" sz="2400" baseline="-25000" dirty="0" smtClean="0">
                          <a:sym typeface="Symbol"/>
                        </a:rPr>
                        <a:t>0</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1</a:t>
                      </a:r>
                      <a:r>
                        <a:rPr lang="en-US" sz="2400" baseline="0" dirty="0" smtClean="0"/>
                        <a:t> : </a:t>
                      </a:r>
                      <a:r>
                        <a:rPr lang="en-US" sz="2400" baseline="0" dirty="0" smtClean="0">
                          <a:sym typeface="Symbol"/>
                        </a:rPr>
                        <a:t> &lt; </a:t>
                      </a:r>
                      <a:r>
                        <a:rPr lang="en-US" sz="2400" baseline="-25000" dirty="0" smtClean="0">
                          <a:sym typeface="Symbol"/>
                        </a:rPr>
                        <a:t>0</a:t>
                      </a:r>
                      <a:endParaRPr lang="en-US" sz="2400" dirty="0" smtClean="0"/>
                    </a:p>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dirty="0" smtClean="0"/>
                        <a:t> </a:t>
                      </a:r>
                      <a:r>
                        <a:rPr lang="en-US" sz="2400" dirty="0" err="1" smtClean="0"/>
                        <a:t>ditolak</a:t>
                      </a:r>
                      <a:r>
                        <a:rPr lang="en-US" sz="2400" dirty="0" smtClean="0"/>
                        <a:t> </a:t>
                      </a:r>
                      <a:r>
                        <a:rPr lang="en-US" sz="2400" dirty="0" err="1" smtClean="0"/>
                        <a:t>jika</a:t>
                      </a:r>
                      <a:r>
                        <a:rPr lang="en-US" sz="2400" dirty="0" smtClean="0"/>
                        <a:t> </a:t>
                      </a:r>
                      <a:r>
                        <a:rPr lang="en-US" sz="2400" dirty="0" err="1" smtClean="0"/>
                        <a:t>z</a:t>
                      </a:r>
                      <a:r>
                        <a:rPr lang="en-US" sz="2400" baseline="-25000" dirty="0" err="1" smtClean="0"/>
                        <a:t>hit</a:t>
                      </a:r>
                      <a:r>
                        <a:rPr lang="en-US" sz="2400" baseline="0" dirty="0" smtClean="0"/>
                        <a:t> &lt; -z</a:t>
                      </a:r>
                      <a:r>
                        <a:rPr lang="en-US" sz="2400" baseline="-25000" dirty="0" smtClean="0">
                          <a:sym typeface="Symbol"/>
                        </a:rPr>
                        <a:t></a:t>
                      </a:r>
                      <a:r>
                        <a:rPr lang="en-US" sz="2400" baseline="0" dirty="0" smtClean="0">
                          <a:sym typeface="Symbol"/>
                        </a:rPr>
                        <a:t> </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 = </a:t>
                      </a:r>
                      <a:r>
                        <a:rPr lang="en-US" sz="2400" baseline="-25000" dirty="0" smtClean="0">
                          <a:sym typeface="Symbol"/>
                        </a:rPr>
                        <a:t>0</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  </a:t>
                      </a:r>
                      <a:r>
                        <a:rPr lang="en-US" sz="2400" baseline="-25000" dirty="0" smtClean="0">
                          <a:sym typeface="Symbol"/>
                        </a:rPr>
                        <a:t>0</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1</a:t>
                      </a:r>
                      <a:r>
                        <a:rPr lang="en-US" sz="2400" baseline="0" dirty="0" smtClean="0"/>
                        <a:t> : </a:t>
                      </a:r>
                      <a:r>
                        <a:rPr lang="en-US" sz="2400" baseline="0" dirty="0" smtClean="0">
                          <a:sym typeface="Symbol"/>
                        </a:rPr>
                        <a:t> &gt; </a:t>
                      </a:r>
                      <a:r>
                        <a:rPr lang="en-US" sz="2400" baseline="-25000" dirty="0" smtClean="0">
                          <a:sym typeface="Symbol"/>
                        </a:rPr>
                        <a:t>0</a:t>
                      </a:r>
                      <a:endParaRPr lang="en-US" sz="2400" dirty="0" smtClean="0"/>
                    </a:p>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dirty="0" smtClean="0"/>
                        <a:t> </a:t>
                      </a:r>
                      <a:r>
                        <a:rPr lang="en-US" sz="2400" dirty="0" err="1" smtClean="0"/>
                        <a:t>ditolak</a:t>
                      </a:r>
                      <a:r>
                        <a:rPr lang="en-US" sz="2400" dirty="0" smtClean="0"/>
                        <a:t> </a:t>
                      </a:r>
                      <a:r>
                        <a:rPr lang="en-US" sz="2400" dirty="0" err="1" smtClean="0"/>
                        <a:t>jika</a:t>
                      </a:r>
                      <a:r>
                        <a:rPr lang="en-US" sz="2400" dirty="0" smtClean="0"/>
                        <a:t> </a:t>
                      </a:r>
                      <a:r>
                        <a:rPr lang="en-US" sz="2400" dirty="0" err="1" smtClean="0"/>
                        <a:t>z</a:t>
                      </a:r>
                      <a:r>
                        <a:rPr lang="en-US" sz="2400" baseline="-25000" dirty="0" err="1" smtClean="0"/>
                        <a:t>hit</a:t>
                      </a:r>
                      <a:r>
                        <a:rPr lang="en-US" sz="2400" baseline="0" dirty="0" smtClean="0"/>
                        <a:t> &gt; z</a:t>
                      </a:r>
                      <a:r>
                        <a:rPr lang="en-US" sz="2400" baseline="-25000" dirty="0" smtClean="0">
                          <a:sym typeface="Symbol"/>
                        </a:rPr>
                        <a:t></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26" name="Object 3"/>
          <p:cNvGraphicFramePr>
            <a:graphicFrameLocks noChangeAspect="1"/>
          </p:cNvGraphicFramePr>
          <p:nvPr/>
        </p:nvGraphicFramePr>
        <p:xfrm>
          <a:off x="4953000" y="3352800"/>
          <a:ext cx="1425575" cy="914400"/>
        </p:xfrm>
        <a:graphic>
          <a:graphicData uri="http://schemas.openxmlformats.org/presentationml/2006/ole">
            <p:oleObj spid="_x0000_s1026" name="Equation" r:id="rId3" imgW="672840" imgH="431640" progId="Equation.3">
              <p:embed/>
            </p:oleObj>
          </a:graphicData>
        </a:graphic>
      </p:graphicFrame>
      <p:sp>
        <p:nvSpPr>
          <p:cNvPr id="1055" name="Slide Number Placeholder 5"/>
          <p:cNvSpPr>
            <a:spLocks noGrp="1"/>
          </p:cNvSpPr>
          <p:nvPr>
            <p:ph type="sldNum" sz="quarter" idx="12"/>
          </p:nvPr>
        </p:nvSpPr>
        <p:spPr>
          <a:noFill/>
        </p:spPr>
        <p:txBody>
          <a:bodyPr/>
          <a:lstStyle/>
          <a:p>
            <a:fld id="{9C1992CD-230F-4B77-A727-3D0F0E78E4DC}"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000" b="1" dirty="0" err="1" smtClean="0">
                <a:effectLst>
                  <a:outerShdw blurRad="38100" dist="38100" dir="2700000" algn="tl">
                    <a:srgbClr val="000000">
                      <a:alpha val="43137"/>
                    </a:srgbClr>
                  </a:outerShdw>
                </a:effectLst>
              </a:rPr>
              <a:t>Pengujian</a:t>
            </a:r>
            <a:r>
              <a:rPr lang="en-US" sz="3000" b="1" dirty="0" smtClean="0">
                <a:effectLst>
                  <a:outerShdw blurRad="38100" dist="38100" dir="2700000" algn="tl">
                    <a:srgbClr val="000000">
                      <a:alpha val="43137"/>
                    </a:srgbClr>
                  </a:outerShdw>
                </a:effectLst>
              </a:rPr>
              <a:t> </a:t>
            </a:r>
            <a:r>
              <a:rPr lang="en-US" sz="3000" b="1" dirty="0" err="1" smtClean="0">
                <a:effectLst>
                  <a:outerShdw blurRad="38100" dist="38100" dir="2700000" algn="tl">
                    <a:srgbClr val="000000">
                      <a:alpha val="43137"/>
                    </a:srgbClr>
                  </a:outerShdw>
                </a:effectLst>
              </a:rPr>
              <a:t>Hipotesis</a:t>
            </a:r>
            <a:r>
              <a:rPr lang="en-US" sz="3000" b="1" dirty="0" smtClean="0">
                <a:effectLst>
                  <a:outerShdw blurRad="38100" dist="38100" dir="2700000" algn="tl">
                    <a:srgbClr val="000000">
                      <a:alpha val="43137"/>
                    </a:srgbClr>
                  </a:outerShdw>
                </a:effectLst>
              </a:rPr>
              <a:t> </a:t>
            </a:r>
            <a:r>
              <a:rPr lang="en-US" sz="3000" b="1" dirty="0" err="1" smtClean="0">
                <a:effectLst>
                  <a:outerShdw blurRad="38100" dist="38100" dir="2700000" algn="tl">
                    <a:srgbClr val="000000">
                      <a:alpha val="43137"/>
                    </a:srgbClr>
                  </a:outerShdw>
                </a:effectLst>
              </a:rPr>
              <a:t>bagi</a:t>
            </a:r>
            <a:r>
              <a:rPr lang="en-US" sz="3000" b="1" dirty="0" smtClean="0">
                <a:effectLst>
                  <a:outerShdw blurRad="38100" dist="38100" dir="2700000" algn="tl">
                    <a:srgbClr val="000000">
                      <a:alpha val="43137"/>
                    </a:srgbClr>
                  </a:outerShdw>
                </a:effectLst>
              </a:rPr>
              <a:t> Rata-rata </a:t>
            </a:r>
            <a:r>
              <a:rPr lang="en-US" sz="3000" b="1" dirty="0" err="1" smtClean="0">
                <a:effectLst>
                  <a:outerShdw blurRad="38100" dist="38100" dir="2700000" algn="tl">
                    <a:srgbClr val="000000">
                      <a:alpha val="43137"/>
                    </a:srgbClr>
                  </a:outerShdw>
                </a:effectLst>
              </a:rPr>
              <a:t>Populasi</a:t>
            </a:r>
            <a:r>
              <a:rPr lang="en-US" sz="3000" b="1" dirty="0" smtClean="0">
                <a:effectLst>
                  <a:outerShdw blurRad="38100" dist="38100" dir="2700000" algn="tl">
                    <a:srgbClr val="000000">
                      <a:alpha val="43137"/>
                    </a:srgbClr>
                  </a:outerShdw>
                </a:effectLst>
              </a:rPr>
              <a:t/>
            </a:r>
            <a:br>
              <a:rPr lang="en-US" sz="3000" b="1" dirty="0" smtClean="0">
                <a:effectLst>
                  <a:outerShdw blurRad="38100" dist="38100" dir="2700000" algn="tl">
                    <a:srgbClr val="000000">
                      <a:alpha val="43137"/>
                    </a:srgbClr>
                  </a:outerShdw>
                </a:effectLst>
              </a:rPr>
            </a:br>
            <a:r>
              <a:rPr lang="en-US" sz="3000" b="1" dirty="0" smtClean="0">
                <a:effectLst>
                  <a:outerShdw blurRad="38100" dist="38100" dir="2700000" algn="tl">
                    <a:srgbClr val="000000">
                      <a:alpha val="43137"/>
                    </a:srgbClr>
                  </a:outerShdw>
                </a:effectLst>
                <a:sym typeface="Symbol"/>
              </a:rPr>
              <a:t></a:t>
            </a:r>
            <a:r>
              <a:rPr lang="en-US" sz="3000" b="1" baseline="30000" dirty="0" smtClean="0">
                <a:effectLst>
                  <a:outerShdw blurRad="38100" dist="38100" dir="2700000" algn="tl">
                    <a:srgbClr val="000000">
                      <a:alpha val="43137"/>
                    </a:srgbClr>
                  </a:outerShdw>
                </a:effectLst>
                <a:sym typeface="Symbol"/>
              </a:rPr>
              <a:t>2</a:t>
            </a:r>
            <a:r>
              <a:rPr lang="en-US" sz="3000" b="1" dirty="0" smtClean="0">
                <a:effectLst>
                  <a:outerShdw blurRad="38100" dist="38100" dir="2700000" algn="tl">
                    <a:srgbClr val="000000">
                      <a:alpha val="43137"/>
                    </a:srgbClr>
                  </a:outerShdw>
                </a:effectLst>
                <a:sym typeface="Symbol"/>
              </a:rPr>
              <a:t> </a:t>
            </a:r>
            <a:r>
              <a:rPr lang="en-US" sz="3000" b="1" dirty="0" err="1" smtClean="0">
                <a:effectLst>
                  <a:outerShdw blurRad="38100" dist="38100" dir="2700000" algn="tl">
                    <a:srgbClr val="000000">
                      <a:alpha val="43137"/>
                    </a:srgbClr>
                  </a:outerShdw>
                </a:effectLst>
                <a:sym typeface="Symbol"/>
              </a:rPr>
              <a:t>tidak</a:t>
            </a:r>
            <a:r>
              <a:rPr lang="en-US" sz="3000" b="1" dirty="0" smtClean="0">
                <a:effectLst>
                  <a:outerShdw blurRad="38100" dist="38100" dir="2700000" algn="tl">
                    <a:srgbClr val="000000">
                      <a:alpha val="43137"/>
                    </a:srgbClr>
                  </a:outerShdw>
                </a:effectLst>
                <a:sym typeface="Symbol"/>
              </a:rPr>
              <a:t> </a:t>
            </a:r>
            <a:r>
              <a:rPr lang="en-US" sz="3000" b="1" dirty="0" err="1" smtClean="0">
                <a:effectLst>
                  <a:outerShdw blurRad="38100" dist="38100" dir="2700000" algn="tl">
                    <a:srgbClr val="000000">
                      <a:alpha val="43137"/>
                    </a:srgbClr>
                  </a:outerShdw>
                </a:effectLst>
                <a:sym typeface="Symbol"/>
              </a:rPr>
              <a:t>diketahui</a:t>
            </a:r>
            <a:endParaRPr lang="en-US" sz="3000" b="1" dirty="0" smtClean="0">
              <a:effectLst>
                <a:outerShdw blurRad="38100" dist="38100" dir="2700000" algn="tl">
                  <a:srgbClr val="000000">
                    <a:alpha val="43137"/>
                  </a:srgbClr>
                </a:outerShdw>
              </a:effectLst>
            </a:endParaRPr>
          </a:p>
        </p:txBody>
      </p:sp>
      <p:graphicFrame>
        <p:nvGraphicFramePr>
          <p:cNvPr id="5" name="Content Placeholder 4"/>
          <p:cNvGraphicFramePr>
            <a:graphicFrameLocks noGrp="1"/>
          </p:cNvGraphicFramePr>
          <p:nvPr>
            <p:ph idx="1"/>
          </p:nvPr>
        </p:nvGraphicFramePr>
        <p:xfrm>
          <a:off x="838200" y="2286000"/>
          <a:ext cx="8001000" cy="3474720"/>
        </p:xfrm>
        <a:graphic>
          <a:graphicData uri="http://schemas.openxmlformats.org/drawingml/2006/table">
            <a:tbl>
              <a:tblPr firstRow="1" bandRow="1">
                <a:tableStyleId>{5C22544A-7EE6-4342-B048-85BDC9FD1C3A}</a:tableStyleId>
              </a:tblPr>
              <a:tblGrid>
                <a:gridCol w="1943100"/>
                <a:gridCol w="1943100"/>
                <a:gridCol w="1943100"/>
                <a:gridCol w="2171700"/>
              </a:tblGrid>
              <a:tr h="370840">
                <a:tc>
                  <a:txBody>
                    <a:bodyPr/>
                    <a:lstStyle/>
                    <a:p>
                      <a:pPr algn="ctr"/>
                      <a:r>
                        <a:rPr lang="en-US" sz="2400" dirty="0" err="1" smtClean="0"/>
                        <a:t>Hipotesis</a:t>
                      </a:r>
                      <a:r>
                        <a:rPr lang="en-US" sz="2400" dirty="0" smtClean="0"/>
                        <a:t> </a:t>
                      </a:r>
                    </a:p>
                    <a:p>
                      <a:pPr algn="ctr"/>
                      <a:r>
                        <a:rPr lang="en-US" sz="2400" dirty="0" err="1" smtClean="0"/>
                        <a:t>Nol</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Hipotesis</a:t>
                      </a:r>
                      <a:r>
                        <a:rPr lang="en-US" sz="2400" dirty="0" smtClean="0"/>
                        <a:t> </a:t>
                      </a:r>
                      <a:r>
                        <a:rPr lang="en-US" sz="2400" dirty="0" err="1" smtClean="0"/>
                        <a:t>Alternatif</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Statistik</a:t>
                      </a:r>
                      <a:r>
                        <a:rPr lang="en-US" sz="2400" dirty="0" smtClean="0"/>
                        <a:t> </a:t>
                      </a:r>
                      <a:r>
                        <a:rPr lang="en-US" sz="2400" dirty="0" err="1" smtClean="0"/>
                        <a:t>Uji</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Kriteria</a:t>
                      </a:r>
                      <a:r>
                        <a:rPr lang="en-US" sz="2400" dirty="0" smtClean="0"/>
                        <a:t> </a:t>
                      </a:r>
                      <a:r>
                        <a:rPr lang="en-US" sz="2400" dirty="0" err="1" smtClean="0"/>
                        <a:t>Keputusan</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400" dirty="0" smtClean="0"/>
                        <a:t>H</a:t>
                      </a:r>
                      <a:r>
                        <a:rPr lang="en-US" sz="2400" baseline="-25000" dirty="0" smtClean="0"/>
                        <a:t>0</a:t>
                      </a:r>
                      <a:r>
                        <a:rPr lang="en-US" sz="2400" baseline="0" dirty="0" smtClean="0"/>
                        <a:t> : </a:t>
                      </a:r>
                      <a:r>
                        <a:rPr lang="en-US" sz="2400" baseline="0" dirty="0" smtClean="0">
                          <a:sym typeface="Symbol"/>
                        </a:rPr>
                        <a:t> = </a:t>
                      </a:r>
                      <a:r>
                        <a:rPr lang="en-US" sz="2400" baseline="-25000" dirty="0" smtClean="0">
                          <a:sym typeface="Symbol"/>
                        </a:rPr>
                        <a:t>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1</a:t>
                      </a:r>
                      <a:r>
                        <a:rPr lang="en-US" sz="2400" baseline="0" dirty="0" smtClean="0"/>
                        <a:t> : </a:t>
                      </a:r>
                      <a:r>
                        <a:rPr lang="en-US" sz="2400" baseline="0" dirty="0" smtClean="0">
                          <a:sym typeface="Symbol"/>
                        </a:rPr>
                        <a:t>  </a:t>
                      </a:r>
                      <a:r>
                        <a:rPr lang="en-US" sz="2400" baseline="-25000" dirty="0" smtClean="0">
                          <a:sym typeface="Symbol"/>
                        </a:rPr>
                        <a:t>0</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H</a:t>
                      </a:r>
                      <a:r>
                        <a:rPr lang="en-US" sz="2000" baseline="-25000" dirty="0" smtClean="0"/>
                        <a:t>0</a:t>
                      </a:r>
                      <a:r>
                        <a:rPr lang="en-US" sz="2000" dirty="0" smtClean="0"/>
                        <a:t> </a:t>
                      </a:r>
                      <a:r>
                        <a:rPr lang="en-US" sz="2000" dirty="0" err="1" smtClean="0"/>
                        <a:t>ditolak</a:t>
                      </a:r>
                      <a:r>
                        <a:rPr lang="en-US" sz="2000" dirty="0" smtClean="0"/>
                        <a:t> </a:t>
                      </a:r>
                      <a:r>
                        <a:rPr lang="en-US" sz="2000" dirty="0" err="1" smtClean="0"/>
                        <a:t>jika</a:t>
                      </a:r>
                      <a:r>
                        <a:rPr lang="en-US" sz="2000" dirty="0" smtClean="0"/>
                        <a:t> </a:t>
                      </a:r>
                      <a:r>
                        <a:rPr lang="en-US" sz="2000" dirty="0" err="1" smtClean="0"/>
                        <a:t>t</a:t>
                      </a:r>
                      <a:r>
                        <a:rPr lang="en-US" sz="2000" baseline="-25000" dirty="0" err="1" smtClean="0"/>
                        <a:t>hit</a:t>
                      </a:r>
                      <a:r>
                        <a:rPr lang="en-US" sz="2000" baseline="0" dirty="0" smtClean="0"/>
                        <a:t> &gt; t</a:t>
                      </a:r>
                      <a:r>
                        <a:rPr lang="en-US" sz="2000" baseline="-25000" dirty="0" smtClean="0">
                          <a:sym typeface="Symbol"/>
                        </a:rPr>
                        <a:t>/2;(n-1)</a:t>
                      </a:r>
                      <a:r>
                        <a:rPr lang="en-US" sz="2000" baseline="0" dirty="0" smtClean="0">
                          <a:sym typeface="Symbol"/>
                        </a:rPr>
                        <a:t> </a:t>
                      </a:r>
                      <a:r>
                        <a:rPr lang="en-US" sz="2000" baseline="0" dirty="0" err="1" smtClean="0">
                          <a:sym typeface="Symbol"/>
                        </a:rPr>
                        <a:t>atau</a:t>
                      </a:r>
                      <a:r>
                        <a:rPr lang="en-US" sz="2000" baseline="0" dirty="0" smtClean="0">
                          <a:sym typeface="Symbol"/>
                        </a:rPr>
                        <a:t> </a:t>
                      </a:r>
                      <a:r>
                        <a:rPr lang="en-US" sz="2000" dirty="0" err="1" smtClean="0"/>
                        <a:t>t</a:t>
                      </a:r>
                      <a:r>
                        <a:rPr lang="en-US" sz="2000" baseline="-25000" dirty="0" err="1" smtClean="0"/>
                        <a:t>hit</a:t>
                      </a:r>
                      <a:r>
                        <a:rPr lang="en-US" sz="2000" baseline="0" dirty="0" smtClean="0"/>
                        <a:t> &lt; -t</a:t>
                      </a:r>
                      <a:r>
                        <a:rPr lang="en-US" sz="2000" baseline="-25000" dirty="0" smtClean="0">
                          <a:sym typeface="Symbol"/>
                        </a:rPr>
                        <a:t>/2;(n-1)</a:t>
                      </a:r>
                      <a:r>
                        <a:rPr lang="en-US" sz="2000" baseline="0" dirty="0" smtClean="0">
                          <a:sym typeface="Symbol"/>
                        </a:rPr>
                        <a:t> </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 = </a:t>
                      </a:r>
                      <a:r>
                        <a:rPr lang="en-US" sz="2400" baseline="-25000" dirty="0" smtClean="0">
                          <a:sym typeface="Symbol"/>
                        </a:rPr>
                        <a:t>0</a:t>
                      </a: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  </a:t>
                      </a:r>
                      <a:r>
                        <a:rPr lang="en-US" sz="2400" baseline="-25000" dirty="0" smtClean="0">
                          <a:sym typeface="Symbol"/>
                        </a:rPr>
                        <a:t>0</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1</a:t>
                      </a:r>
                      <a:r>
                        <a:rPr lang="en-US" sz="2400" baseline="0" dirty="0" smtClean="0"/>
                        <a:t> : </a:t>
                      </a:r>
                      <a:r>
                        <a:rPr lang="en-US" sz="2400" baseline="0" dirty="0" smtClean="0">
                          <a:sym typeface="Symbol"/>
                        </a:rPr>
                        <a:t> &lt; </a:t>
                      </a:r>
                      <a:r>
                        <a:rPr lang="en-US" sz="2400" baseline="-25000" dirty="0" smtClean="0">
                          <a:sym typeface="Symbol"/>
                        </a:rPr>
                        <a:t>0</a:t>
                      </a:r>
                      <a:endParaRPr lang="en-US" sz="2400" dirty="0" smtClean="0"/>
                    </a:p>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dirty="0" smtClean="0"/>
                        <a:t> </a:t>
                      </a:r>
                      <a:r>
                        <a:rPr lang="en-US" sz="2400" dirty="0" err="1" smtClean="0"/>
                        <a:t>ditolak</a:t>
                      </a:r>
                      <a:r>
                        <a:rPr lang="en-US" sz="2400" dirty="0" smtClean="0"/>
                        <a:t> </a:t>
                      </a:r>
                      <a:r>
                        <a:rPr lang="en-US" sz="2400" dirty="0" err="1" smtClean="0"/>
                        <a:t>jika</a:t>
                      </a:r>
                      <a:r>
                        <a:rPr lang="en-US" sz="2400" dirty="0" smtClean="0"/>
                        <a:t> </a:t>
                      </a:r>
                      <a:r>
                        <a:rPr lang="en-US" sz="2400" dirty="0" err="1" smtClean="0"/>
                        <a:t>t</a:t>
                      </a:r>
                      <a:r>
                        <a:rPr lang="en-US" sz="2400" baseline="-25000" dirty="0" err="1" smtClean="0"/>
                        <a:t>hit</a:t>
                      </a:r>
                      <a:r>
                        <a:rPr lang="en-US" sz="2400" dirty="0" smtClean="0"/>
                        <a:t> </a:t>
                      </a:r>
                      <a:r>
                        <a:rPr lang="en-US" sz="2400" baseline="0" dirty="0" smtClean="0"/>
                        <a:t>&lt; -t</a:t>
                      </a:r>
                      <a:r>
                        <a:rPr lang="en-US" sz="2400" baseline="-25000" dirty="0" smtClean="0">
                          <a:sym typeface="Symbol"/>
                        </a:rPr>
                        <a:t>(n-1)</a:t>
                      </a:r>
                      <a:r>
                        <a:rPr lang="en-US" sz="2400" baseline="0" dirty="0" smtClean="0">
                          <a:sym typeface="Symbol"/>
                        </a:rPr>
                        <a:t> </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 = </a:t>
                      </a:r>
                      <a:r>
                        <a:rPr lang="en-US" sz="2400" baseline="-25000" dirty="0" smtClean="0">
                          <a:sym typeface="Symbol"/>
                        </a:rPr>
                        <a:t>0</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  </a:t>
                      </a:r>
                      <a:r>
                        <a:rPr lang="en-US" sz="2400" baseline="-25000" dirty="0" smtClean="0">
                          <a:sym typeface="Symbol"/>
                        </a:rPr>
                        <a:t>0</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1</a:t>
                      </a:r>
                      <a:r>
                        <a:rPr lang="en-US" sz="2400" baseline="0" dirty="0" smtClean="0"/>
                        <a:t> : </a:t>
                      </a:r>
                      <a:r>
                        <a:rPr lang="en-US" sz="2400" baseline="0" dirty="0" smtClean="0">
                          <a:sym typeface="Symbol"/>
                        </a:rPr>
                        <a:t> &gt; </a:t>
                      </a:r>
                      <a:r>
                        <a:rPr lang="en-US" sz="2400" baseline="-25000" dirty="0" smtClean="0">
                          <a:sym typeface="Symbol"/>
                        </a:rPr>
                        <a:t>0</a:t>
                      </a:r>
                      <a:endParaRPr lang="en-US" sz="2400" dirty="0" smtClean="0"/>
                    </a:p>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dirty="0" smtClean="0"/>
                        <a:t> </a:t>
                      </a:r>
                      <a:r>
                        <a:rPr lang="en-US" sz="2400" dirty="0" err="1" smtClean="0"/>
                        <a:t>ditolak</a:t>
                      </a:r>
                      <a:r>
                        <a:rPr lang="en-US" sz="2400" dirty="0" smtClean="0"/>
                        <a:t> </a:t>
                      </a:r>
                      <a:r>
                        <a:rPr lang="en-US" sz="2400" dirty="0" err="1" smtClean="0"/>
                        <a:t>jika</a:t>
                      </a:r>
                      <a:r>
                        <a:rPr lang="en-US" sz="2400" dirty="0" smtClean="0"/>
                        <a:t> </a:t>
                      </a:r>
                      <a:r>
                        <a:rPr lang="en-US" sz="2400" dirty="0" err="1" smtClean="0"/>
                        <a:t>t</a:t>
                      </a:r>
                      <a:r>
                        <a:rPr lang="en-US" sz="2400" baseline="-25000" dirty="0" err="1" smtClean="0"/>
                        <a:t>hit</a:t>
                      </a:r>
                      <a:r>
                        <a:rPr lang="en-US" sz="2400" baseline="0" dirty="0" smtClean="0"/>
                        <a:t> &gt; t</a:t>
                      </a:r>
                      <a:r>
                        <a:rPr lang="en-US" sz="2400" baseline="-25000" dirty="0" smtClean="0">
                          <a:sym typeface="Symbol"/>
                        </a:rPr>
                        <a:t>(n-1)</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050" name="Object 2"/>
          <p:cNvGraphicFramePr>
            <a:graphicFrameLocks noChangeAspect="1"/>
          </p:cNvGraphicFramePr>
          <p:nvPr/>
        </p:nvGraphicFramePr>
        <p:xfrm>
          <a:off x="4979988" y="3352800"/>
          <a:ext cx="1371600" cy="914400"/>
        </p:xfrm>
        <a:graphic>
          <a:graphicData uri="http://schemas.openxmlformats.org/presentationml/2006/ole">
            <p:oleObj spid="_x0000_s2050" name="Equation" r:id="rId3" imgW="647640" imgH="431640" progId="Equation.3">
              <p:embed/>
            </p:oleObj>
          </a:graphicData>
        </a:graphic>
      </p:graphicFrame>
      <p:sp>
        <p:nvSpPr>
          <p:cNvPr id="2079" name="Slide Number Placeholder 5"/>
          <p:cNvSpPr>
            <a:spLocks noGrp="1"/>
          </p:cNvSpPr>
          <p:nvPr>
            <p:ph type="sldNum" sz="quarter" idx="12"/>
          </p:nvPr>
        </p:nvSpPr>
        <p:spPr>
          <a:noFill/>
        </p:spPr>
        <p:txBody>
          <a:bodyPr/>
          <a:lstStyle/>
          <a:p>
            <a:fld id="{F0BAECCE-FF64-472E-BD2D-B97A38B074C9}"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000" b="1" dirty="0" err="1" smtClean="0">
                <a:effectLst>
                  <a:outerShdw blurRad="38100" dist="38100" dir="2700000" algn="tl">
                    <a:srgbClr val="000000">
                      <a:alpha val="43137"/>
                    </a:srgbClr>
                  </a:outerShdw>
                </a:effectLst>
              </a:rPr>
              <a:t>Pengujian</a:t>
            </a:r>
            <a:r>
              <a:rPr lang="en-US" sz="3000" b="1" dirty="0" smtClean="0">
                <a:effectLst>
                  <a:outerShdw blurRad="38100" dist="38100" dir="2700000" algn="tl">
                    <a:srgbClr val="000000">
                      <a:alpha val="43137"/>
                    </a:srgbClr>
                  </a:outerShdw>
                </a:effectLst>
              </a:rPr>
              <a:t> </a:t>
            </a:r>
            <a:r>
              <a:rPr lang="en-US" sz="3000" b="1" dirty="0" err="1" smtClean="0">
                <a:effectLst>
                  <a:outerShdw blurRad="38100" dist="38100" dir="2700000" algn="tl">
                    <a:srgbClr val="000000">
                      <a:alpha val="43137"/>
                    </a:srgbClr>
                  </a:outerShdw>
                </a:effectLst>
              </a:rPr>
              <a:t>Hipotesis</a:t>
            </a:r>
            <a:r>
              <a:rPr lang="en-US" sz="3000" b="1" dirty="0" smtClean="0">
                <a:effectLst>
                  <a:outerShdw blurRad="38100" dist="38100" dir="2700000" algn="tl">
                    <a:srgbClr val="000000">
                      <a:alpha val="43137"/>
                    </a:srgbClr>
                  </a:outerShdw>
                </a:effectLst>
              </a:rPr>
              <a:t> </a:t>
            </a:r>
            <a:r>
              <a:rPr lang="en-US" sz="3000" b="1" dirty="0" err="1" smtClean="0">
                <a:effectLst>
                  <a:outerShdw blurRad="38100" dist="38100" dir="2700000" algn="tl">
                    <a:srgbClr val="000000">
                      <a:alpha val="43137"/>
                    </a:srgbClr>
                  </a:outerShdw>
                </a:effectLst>
              </a:rPr>
              <a:t>bagi</a:t>
            </a:r>
            <a:r>
              <a:rPr lang="en-US" sz="3000" b="1" dirty="0" smtClean="0">
                <a:effectLst>
                  <a:outerShdw blurRad="38100" dist="38100" dir="2700000" algn="tl">
                    <a:srgbClr val="000000">
                      <a:alpha val="43137"/>
                    </a:srgbClr>
                  </a:outerShdw>
                </a:effectLst>
              </a:rPr>
              <a:t> Rata-rata </a:t>
            </a:r>
            <a:r>
              <a:rPr lang="en-US" sz="3000" b="1" dirty="0" err="1" smtClean="0">
                <a:effectLst>
                  <a:outerShdw blurRad="38100" dist="38100" dir="2700000" algn="tl">
                    <a:srgbClr val="000000">
                      <a:alpha val="43137"/>
                    </a:srgbClr>
                  </a:outerShdw>
                </a:effectLst>
              </a:rPr>
              <a:t>Populasi</a:t>
            </a:r>
            <a:r>
              <a:rPr lang="en-US" sz="3000" b="1" dirty="0" smtClean="0">
                <a:effectLst>
                  <a:outerShdw blurRad="38100" dist="38100" dir="2700000" algn="tl">
                    <a:srgbClr val="000000">
                      <a:alpha val="43137"/>
                    </a:srgbClr>
                  </a:outerShdw>
                </a:effectLst>
              </a:rPr>
              <a:t/>
            </a:r>
            <a:br>
              <a:rPr lang="en-US" sz="3000" b="1" dirty="0" smtClean="0">
                <a:effectLst>
                  <a:outerShdw blurRad="38100" dist="38100" dir="2700000" algn="tl">
                    <a:srgbClr val="000000">
                      <a:alpha val="43137"/>
                    </a:srgbClr>
                  </a:outerShdw>
                </a:effectLst>
              </a:rPr>
            </a:br>
            <a:r>
              <a:rPr lang="en-US" sz="3000" b="1" dirty="0" smtClean="0">
                <a:effectLst>
                  <a:outerShdw blurRad="38100" dist="38100" dir="2700000" algn="tl">
                    <a:srgbClr val="000000">
                      <a:alpha val="43137"/>
                    </a:srgbClr>
                  </a:outerShdw>
                </a:effectLst>
                <a:sym typeface="Symbol"/>
              </a:rPr>
              <a:t></a:t>
            </a:r>
            <a:r>
              <a:rPr lang="en-US" sz="3000" b="1" baseline="30000" dirty="0" smtClean="0">
                <a:effectLst>
                  <a:outerShdw blurRad="38100" dist="38100" dir="2700000" algn="tl">
                    <a:srgbClr val="000000">
                      <a:alpha val="43137"/>
                    </a:srgbClr>
                  </a:outerShdw>
                </a:effectLst>
                <a:sym typeface="Symbol"/>
              </a:rPr>
              <a:t>2</a:t>
            </a:r>
            <a:r>
              <a:rPr lang="en-US" sz="3000" b="1" dirty="0" smtClean="0">
                <a:effectLst>
                  <a:outerShdw blurRad="38100" dist="38100" dir="2700000" algn="tl">
                    <a:srgbClr val="000000">
                      <a:alpha val="43137"/>
                    </a:srgbClr>
                  </a:outerShdw>
                </a:effectLst>
                <a:sym typeface="Symbol"/>
              </a:rPr>
              <a:t> </a:t>
            </a:r>
            <a:r>
              <a:rPr lang="en-US" sz="3000" b="1" dirty="0" err="1" smtClean="0">
                <a:effectLst>
                  <a:outerShdw blurRad="38100" dist="38100" dir="2700000" algn="tl">
                    <a:srgbClr val="000000">
                      <a:alpha val="43137"/>
                    </a:srgbClr>
                  </a:outerShdw>
                </a:effectLst>
                <a:sym typeface="Symbol"/>
              </a:rPr>
              <a:t>tidak</a:t>
            </a:r>
            <a:r>
              <a:rPr lang="en-US" sz="3000" b="1" dirty="0" smtClean="0">
                <a:effectLst>
                  <a:outerShdw blurRad="38100" dist="38100" dir="2700000" algn="tl">
                    <a:srgbClr val="000000">
                      <a:alpha val="43137"/>
                    </a:srgbClr>
                  </a:outerShdw>
                </a:effectLst>
                <a:sym typeface="Symbol"/>
              </a:rPr>
              <a:t> </a:t>
            </a:r>
            <a:r>
              <a:rPr lang="en-US" sz="3000" b="1" dirty="0" err="1" smtClean="0">
                <a:effectLst>
                  <a:outerShdw blurRad="38100" dist="38100" dir="2700000" algn="tl">
                    <a:srgbClr val="000000">
                      <a:alpha val="43137"/>
                    </a:srgbClr>
                  </a:outerShdw>
                </a:effectLst>
                <a:sym typeface="Symbol"/>
              </a:rPr>
              <a:t>diketahui</a:t>
            </a:r>
            <a:r>
              <a:rPr lang="en-US" sz="3000" b="1" dirty="0" smtClean="0">
                <a:effectLst>
                  <a:outerShdw blurRad="38100" dist="38100" dir="2700000" algn="tl">
                    <a:srgbClr val="000000">
                      <a:alpha val="43137"/>
                    </a:srgbClr>
                  </a:outerShdw>
                </a:effectLst>
                <a:sym typeface="Symbol"/>
              </a:rPr>
              <a:t> </a:t>
            </a:r>
            <a:r>
              <a:rPr lang="en-US" sz="3000" b="1" dirty="0" err="1" smtClean="0">
                <a:effectLst>
                  <a:outerShdw blurRad="38100" dist="38100" dir="2700000" algn="tl">
                    <a:srgbClr val="000000">
                      <a:alpha val="43137"/>
                    </a:srgbClr>
                  </a:outerShdw>
                </a:effectLst>
                <a:sym typeface="Symbol"/>
              </a:rPr>
              <a:t>tetapi</a:t>
            </a:r>
            <a:r>
              <a:rPr lang="en-US" sz="3000" b="1" dirty="0" smtClean="0">
                <a:effectLst>
                  <a:outerShdw blurRad="38100" dist="38100" dir="2700000" algn="tl">
                    <a:srgbClr val="000000">
                      <a:alpha val="43137"/>
                    </a:srgbClr>
                  </a:outerShdw>
                </a:effectLst>
                <a:sym typeface="Symbol"/>
              </a:rPr>
              <a:t> n  30</a:t>
            </a:r>
            <a:endParaRPr lang="en-US" sz="3000" b="1" dirty="0" smtClean="0">
              <a:effectLst>
                <a:outerShdw blurRad="38100" dist="38100" dir="2700000" algn="tl">
                  <a:srgbClr val="000000">
                    <a:alpha val="43137"/>
                  </a:srgbClr>
                </a:outerShdw>
              </a:effectLst>
            </a:endParaRPr>
          </a:p>
        </p:txBody>
      </p:sp>
      <p:graphicFrame>
        <p:nvGraphicFramePr>
          <p:cNvPr id="5" name="Content Placeholder 4"/>
          <p:cNvGraphicFramePr>
            <a:graphicFrameLocks noGrp="1"/>
          </p:cNvGraphicFramePr>
          <p:nvPr>
            <p:ph idx="1"/>
          </p:nvPr>
        </p:nvGraphicFramePr>
        <p:xfrm>
          <a:off x="838200" y="2286000"/>
          <a:ext cx="7772400" cy="3474720"/>
        </p:xfrm>
        <a:graphic>
          <a:graphicData uri="http://schemas.openxmlformats.org/drawingml/2006/table">
            <a:tbl>
              <a:tblPr firstRow="1" bandRow="1">
                <a:tableStyleId>{5C22544A-7EE6-4342-B048-85BDC9FD1C3A}</a:tableStyleId>
              </a:tblPr>
              <a:tblGrid>
                <a:gridCol w="1943100"/>
                <a:gridCol w="1943100"/>
                <a:gridCol w="1943100"/>
                <a:gridCol w="1943100"/>
              </a:tblGrid>
              <a:tr h="370840">
                <a:tc>
                  <a:txBody>
                    <a:bodyPr/>
                    <a:lstStyle/>
                    <a:p>
                      <a:pPr algn="ctr"/>
                      <a:r>
                        <a:rPr lang="en-US" sz="2400" dirty="0" err="1" smtClean="0"/>
                        <a:t>Hipotesis</a:t>
                      </a:r>
                      <a:r>
                        <a:rPr lang="en-US" sz="2400" dirty="0" smtClean="0"/>
                        <a:t> </a:t>
                      </a:r>
                    </a:p>
                    <a:p>
                      <a:pPr algn="ctr"/>
                      <a:r>
                        <a:rPr lang="en-US" sz="2400" dirty="0" err="1" smtClean="0"/>
                        <a:t>Nol</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Hipotesis</a:t>
                      </a:r>
                      <a:r>
                        <a:rPr lang="en-US" sz="2400" dirty="0" smtClean="0"/>
                        <a:t> </a:t>
                      </a:r>
                      <a:r>
                        <a:rPr lang="en-US" sz="2400" dirty="0" err="1" smtClean="0"/>
                        <a:t>Alternatif</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Statistik</a:t>
                      </a:r>
                      <a:r>
                        <a:rPr lang="en-US" sz="2400" dirty="0" smtClean="0"/>
                        <a:t> </a:t>
                      </a:r>
                      <a:r>
                        <a:rPr lang="en-US" sz="2400" dirty="0" err="1" smtClean="0"/>
                        <a:t>Uji</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err="1" smtClean="0"/>
                        <a:t>Kriteria</a:t>
                      </a:r>
                      <a:r>
                        <a:rPr lang="en-US" sz="2400" dirty="0" smtClean="0"/>
                        <a:t> </a:t>
                      </a:r>
                      <a:r>
                        <a:rPr lang="en-US" sz="2400" dirty="0" err="1" smtClean="0"/>
                        <a:t>Keputusan</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400" dirty="0" smtClean="0"/>
                        <a:t>H</a:t>
                      </a:r>
                      <a:r>
                        <a:rPr lang="en-US" sz="2400" baseline="-25000" dirty="0" smtClean="0"/>
                        <a:t>0</a:t>
                      </a:r>
                      <a:r>
                        <a:rPr lang="en-US" sz="2400" baseline="0" dirty="0" smtClean="0"/>
                        <a:t> : </a:t>
                      </a:r>
                      <a:r>
                        <a:rPr lang="en-US" sz="2400" baseline="0" dirty="0" smtClean="0">
                          <a:sym typeface="Symbol"/>
                        </a:rPr>
                        <a:t> = </a:t>
                      </a:r>
                      <a:r>
                        <a:rPr lang="en-US" sz="2400" baseline="-25000" dirty="0" smtClean="0">
                          <a:sym typeface="Symbol"/>
                        </a:rPr>
                        <a:t>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1</a:t>
                      </a:r>
                      <a:r>
                        <a:rPr lang="en-US" sz="2400" baseline="0" dirty="0" smtClean="0"/>
                        <a:t> : </a:t>
                      </a:r>
                      <a:r>
                        <a:rPr lang="en-US" sz="2400" baseline="0" dirty="0" smtClean="0">
                          <a:sym typeface="Symbol"/>
                        </a:rPr>
                        <a:t>  </a:t>
                      </a:r>
                      <a:r>
                        <a:rPr lang="en-US" sz="2400" baseline="-25000" dirty="0" smtClean="0">
                          <a:sym typeface="Symbol"/>
                        </a:rPr>
                        <a:t>0</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H</a:t>
                      </a:r>
                      <a:r>
                        <a:rPr lang="en-US" sz="2000" baseline="-25000" dirty="0" smtClean="0"/>
                        <a:t>0</a:t>
                      </a:r>
                      <a:r>
                        <a:rPr lang="en-US" sz="2000" dirty="0" smtClean="0"/>
                        <a:t> </a:t>
                      </a:r>
                      <a:r>
                        <a:rPr lang="en-US" sz="2000" dirty="0" err="1" smtClean="0"/>
                        <a:t>ditolak</a:t>
                      </a:r>
                      <a:r>
                        <a:rPr lang="en-US" sz="2000" dirty="0" smtClean="0"/>
                        <a:t> </a:t>
                      </a:r>
                      <a:r>
                        <a:rPr lang="en-US" sz="2000" dirty="0" err="1" smtClean="0"/>
                        <a:t>jika</a:t>
                      </a:r>
                      <a:r>
                        <a:rPr lang="en-US" sz="2000" dirty="0" smtClean="0"/>
                        <a:t> </a:t>
                      </a:r>
                      <a:r>
                        <a:rPr lang="en-US" sz="2000" dirty="0" err="1" smtClean="0"/>
                        <a:t>z</a:t>
                      </a:r>
                      <a:r>
                        <a:rPr lang="en-US" sz="2000" baseline="-25000" dirty="0" err="1" smtClean="0"/>
                        <a:t>hit</a:t>
                      </a:r>
                      <a:r>
                        <a:rPr lang="en-US" sz="2000" baseline="0" dirty="0" smtClean="0"/>
                        <a:t> &gt; z</a:t>
                      </a:r>
                      <a:r>
                        <a:rPr lang="en-US" sz="2000" baseline="-25000" dirty="0" smtClean="0">
                          <a:sym typeface="Symbol"/>
                        </a:rPr>
                        <a:t>/2</a:t>
                      </a:r>
                      <a:r>
                        <a:rPr lang="en-US" sz="2000" baseline="0" dirty="0" smtClean="0">
                          <a:sym typeface="Symbol"/>
                        </a:rPr>
                        <a:t> </a:t>
                      </a:r>
                      <a:r>
                        <a:rPr lang="en-US" sz="2000" baseline="0" dirty="0" err="1" smtClean="0">
                          <a:sym typeface="Symbol"/>
                        </a:rPr>
                        <a:t>atau</a:t>
                      </a:r>
                      <a:r>
                        <a:rPr lang="en-US" sz="2000" baseline="0" dirty="0" smtClean="0">
                          <a:sym typeface="Symbol"/>
                        </a:rPr>
                        <a:t> </a:t>
                      </a:r>
                      <a:r>
                        <a:rPr lang="en-US" sz="2000" dirty="0" err="1" smtClean="0"/>
                        <a:t>z</a:t>
                      </a:r>
                      <a:r>
                        <a:rPr lang="en-US" sz="2000" baseline="-25000" dirty="0" err="1" smtClean="0"/>
                        <a:t>hit</a:t>
                      </a:r>
                      <a:r>
                        <a:rPr lang="en-US" sz="2000" baseline="0" dirty="0" smtClean="0"/>
                        <a:t> &lt; -z</a:t>
                      </a:r>
                      <a:r>
                        <a:rPr lang="en-US" sz="2000" baseline="-25000" dirty="0" smtClean="0">
                          <a:sym typeface="Symbol"/>
                        </a:rPr>
                        <a:t>/2</a:t>
                      </a:r>
                      <a:r>
                        <a:rPr lang="en-US" sz="2000" baseline="0" dirty="0" smtClean="0">
                          <a:sym typeface="Symbol"/>
                        </a:rPr>
                        <a:t> </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 = </a:t>
                      </a:r>
                      <a:r>
                        <a:rPr lang="en-US" sz="2400" baseline="-25000" dirty="0" smtClean="0">
                          <a:sym typeface="Symbol"/>
                        </a:rPr>
                        <a:t>0</a:t>
                      </a: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  </a:t>
                      </a:r>
                      <a:r>
                        <a:rPr lang="en-US" sz="2400" baseline="-25000" dirty="0" smtClean="0">
                          <a:sym typeface="Symbol"/>
                        </a:rPr>
                        <a:t>0</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1</a:t>
                      </a:r>
                      <a:r>
                        <a:rPr lang="en-US" sz="2400" baseline="0" dirty="0" smtClean="0"/>
                        <a:t> : </a:t>
                      </a:r>
                      <a:r>
                        <a:rPr lang="en-US" sz="2400" baseline="0" dirty="0" smtClean="0">
                          <a:sym typeface="Symbol"/>
                        </a:rPr>
                        <a:t> &lt; </a:t>
                      </a:r>
                      <a:r>
                        <a:rPr lang="en-US" sz="2400" baseline="-25000" dirty="0" smtClean="0">
                          <a:sym typeface="Symbol"/>
                        </a:rPr>
                        <a:t>0</a:t>
                      </a:r>
                      <a:endParaRPr lang="en-US" sz="2400" dirty="0" smtClean="0"/>
                    </a:p>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dirty="0" smtClean="0"/>
                        <a:t> </a:t>
                      </a:r>
                      <a:r>
                        <a:rPr lang="en-US" sz="2400" dirty="0" err="1" smtClean="0"/>
                        <a:t>ditolak</a:t>
                      </a:r>
                      <a:r>
                        <a:rPr lang="en-US" sz="2400" dirty="0" smtClean="0"/>
                        <a:t> </a:t>
                      </a:r>
                      <a:r>
                        <a:rPr lang="en-US" sz="2400" dirty="0" err="1" smtClean="0"/>
                        <a:t>jika</a:t>
                      </a:r>
                      <a:r>
                        <a:rPr lang="en-US" sz="2400" dirty="0" smtClean="0"/>
                        <a:t> </a:t>
                      </a:r>
                      <a:r>
                        <a:rPr lang="en-US" sz="2400" dirty="0" err="1" smtClean="0"/>
                        <a:t>z</a:t>
                      </a:r>
                      <a:r>
                        <a:rPr lang="en-US" sz="2400" baseline="-25000" dirty="0" err="1" smtClean="0"/>
                        <a:t>hit</a:t>
                      </a:r>
                      <a:r>
                        <a:rPr lang="en-US" sz="2400" baseline="0" dirty="0" smtClean="0"/>
                        <a:t> &lt; -z</a:t>
                      </a:r>
                      <a:r>
                        <a:rPr lang="en-US" sz="2400" baseline="-25000" dirty="0" smtClean="0">
                          <a:sym typeface="Symbol"/>
                        </a:rPr>
                        <a:t></a:t>
                      </a:r>
                      <a:r>
                        <a:rPr lang="en-US" sz="2400" baseline="0" dirty="0" smtClean="0">
                          <a:sym typeface="Symbol"/>
                        </a:rPr>
                        <a:t> </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 = </a:t>
                      </a:r>
                      <a:r>
                        <a:rPr lang="en-US" sz="2400" baseline="-25000" dirty="0" smtClean="0">
                          <a:sym typeface="Symbol"/>
                        </a:rPr>
                        <a:t>0</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baseline="0" dirty="0" smtClean="0"/>
                        <a:t> : </a:t>
                      </a:r>
                      <a:r>
                        <a:rPr lang="en-US" sz="2400" baseline="0" dirty="0" smtClean="0">
                          <a:sym typeface="Symbol"/>
                        </a:rPr>
                        <a:t>  </a:t>
                      </a:r>
                      <a:r>
                        <a:rPr lang="en-US" sz="2400" baseline="-25000" dirty="0" smtClean="0">
                          <a:sym typeface="Symbol"/>
                        </a:rPr>
                        <a:t>0</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1</a:t>
                      </a:r>
                      <a:r>
                        <a:rPr lang="en-US" sz="2400" baseline="0" dirty="0" smtClean="0"/>
                        <a:t> : </a:t>
                      </a:r>
                      <a:r>
                        <a:rPr lang="en-US" sz="2400" baseline="0" dirty="0" smtClean="0">
                          <a:sym typeface="Symbol"/>
                        </a:rPr>
                        <a:t> &gt; </a:t>
                      </a:r>
                      <a:r>
                        <a:rPr lang="en-US" sz="2400" baseline="-25000" dirty="0" smtClean="0">
                          <a:sym typeface="Symbol"/>
                        </a:rPr>
                        <a:t>0</a:t>
                      </a:r>
                      <a:endParaRPr lang="en-US" sz="2400" dirty="0" smtClean="0"/>
                    </a:p>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a:t>
                      </a:r>
                      <a:r>
                        <a:rPr lang="en-US" sz="2400" baseline="-25000" dirty="0" smtClean="0"/>
                        <a:t>0</a:t>
                      </a:r>
                      <a:r>
                        <a:rPr lang="en-US" sz="2400" dirty="0" smtClean="0"/>
                        <a:t> </a:t>
                      </a:r>
                      <a:r>
                        <a:rPr lang="en-US" sz="2400" dirty="0" err="1" smtClean="0"/>
                        <a:t>ditolak</a:t>
                      </a:r>
                      <a:r>
                        <a:rPr lang="en-US" sz="2400" dirty="0" smtClean="0"/>
                        <a:t> </a:t>
                      </a:r>
                      <a:r>
                        <a:rPr lang="en-US" sz="2400" dirty="0" err="1" smtClean="0"/>
                        <a:t>jika</a:t>
                      </a:r>
                      <a:r>
                        <a:rPr lang="en-US" sz="2400" dirty="0" smtClean="0"/>
                        <a:t> </a:t>
                      </a:r>
                      <a:r>
                        <a:rPr lang="en-US" sz="2400" dirty="0" err="1" smtClean="0"/>
                        <a:t>z</a:t>
                      </a:r>
                      <a:r>
                        <a:rPr lang="en-US" sz="2400" baseline="-25000" dirty="0" err="1" smtClean="0"/>
                        <a:t>hit</a:t>
                      </a:r>
                      <a:r>
                        <a:rPr lang="en-US" sz="2400" baseline="0" dirty="0" smtClean="0"/>
                        <a:t> &gt; z</a:t>
                      </a:r>
                      <a:r>
                        <a:rPr lang="en-US" sz="2400" baseline="-25000" dirty="0" smtClean="0">
                          <a:sym typeface="Symbol"/>
                        </a:rPr>
                        <a:t></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3074" name="Object 2"/>
          <p:cNvGraphicFramePr>
            <a:graphicFrameLocks noChangeAspect="1"/>
          </p:cNvGraphicFramePr>
          <p:nvPr/>
        </p:nvGraphicFramePr>
        <p:xfrm>
          <a:off x="4953000" y="3352800"/>
          <a:ext cx="1425575" cy="914400"/>
        </p:xfrm>
        <a:graphic>
          <a:graphicData uri="http://schemas.openxmlformats.org/presentationml/2006/ole">
            <p:oleObj spid="_x0000_s3074" name="Equation" r:id="rId3" imgW="672840" imgH="431640" progId="Equation.3">
              <p:embed/>
            </p:oleObj>
          </a:graphicData>
        </a:graphic>
      </p:graphicFrame>
      <p:sp>
        <p:nvSpPr>
          <p:cNvPr id="3103" name="Slide Number Placeholder 5"/>
          <p:cNvSpPr>
            <a:spLocks noGrp="1"/>
          </p:cNvSpPr>
          <p:nvPr>
            <p:ph type="sldNum" sz="quarter" idx="12"/>
          </p:nvPr>
        </p:nvSpPr>
        <p:spPr>
          <a:noFill/>
        </p:spPr>
        <p:txBody>
          <a:bodyPr/>
          <a:lstStyle/>
          <a:p>
            <a:fld id="{5507A83A-6333-4807-A3C3-542B014D4147}"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352425"/>
            <a:ext cx="7772400" cy="381000"/>
          </a:xfrm>
        </p:spPr>
        <p:txBody>
          <a:bodyPr/>
          <a:lstStyle/>
          <a:p>
            <a:pPr algn="l"/>
            <a:r>
              <a:rPr lang="en-US" sz="3200" b="1" smtClean="0"/>
              <a:t>Soal 1</a:t>
            </a:r>
          </a:p>
        </p:txBody>
      </p:sp>
      <p:sp>
        <p:nvSpPr>
          <p:cNvPr id="18435" name="Content Placeholder 2"/>
          <p:cNvSpPr>
            <a:spLocks noGrp="1"/>
          </p:cNvSpPr>
          <p:nvPr>
            <p:ph idx="1"/>
          </p:nvPr>
        </p:nvSpPr>
        <p:spPr>
          <a:xfrm>
            <a:off x="415925" y="1114425"/>
            <a:ext cx="8423275" cy="5334000"/>
          </a:xfrm>
        </p:spPr>
        <p:txBody>
          <a:bodyPr/>
          <a:lstStyle/>
          <a:p>
            <a:pPr marL="0" indent="0" algn="just">
              <a:buFontTx/>
              <a:buNone/>
            </a:pPr>
            <a:r>
              <a:rPr lang="en-US" sz="2400" dirty="0" err="1" smtClean="0"/>
              <a:t>Tinggi</a:t>
            </a:r>
            <a:r>
              <a:rPr lang="en-US" sz="2400" dirty="0" smtClean="0"/>
              <a:t> rata-rata </a:t>
            </a:r>
            <a:r>
              <a:rPr lang="en-US" sz="2400" dirty="0" err="1" smtClean="0"/>
              <a:t>mahasiswi</a:t>
            </a:r>
            <a:r>
              <a:rPr lang="en-US" sz="2400" dirty="0" smtClean="0"/>
              <a:t> </a:t>
            </a:r>
            <a:r>
              <a:rPr lang="id-ID" sz="2400" dirty="0" smtClean="0"/>
              <a:t>baru </a:t>
            </a:r>
            <a:r>
              <a:rPr lang="en-US" sz="2400" dirty="0" err="1" smtClean="0"/>
              <a:t>di</a:t>
            </a:r>
            <a:r>
              <a:rPr lang="en-US" sz="2400" dirty="0" smtClean="0"/>
              <a:t> </a:t>
            </a:r>
            <a:r>
              <a:rPr lang="en-US" sz="2400" dirty="0" err="1" smtClean="0"/>
              <a:t>suatu</a:t>
            </a:r>
            <a:r>
              <a:rPr lang="en-US" sz="2400" dirty="0" smtClean="0"/>
              <a:t> </a:t>
            </a:r>
            <a:r>
              <a:rPr lang="en-US" sz="2400" dirty="0" err="1" smtClean="0"/>
              <a:t>perguruan</a:t>
            </a:r>
            <a:r>
              <a:rPr lang="en-US" sz="2400" dirty="0" smtClean="0"/>
              <a:t> </a:t>
            </a:r>
            <a:r>
              <a:rPr lang="en-US" sz="2400" dirty="0" err="1" smtClean="0"/>
              <a:t>tinggi</a:t>
            </a:r>
            <a:r>
              <a:rPr lang="en-US" sz="2400" dirty="0" smtClean="0"/>
              <a:t> </a:t>
            </a:r>
            <a:r>
              <a:rPr lang="en-US" sz="2400" dirty="0" err="1" smtClean="0"/>
              <a:t>adalah</a:t>
            </a:r>
            <a:r>
              <a:rPr lang="en-US" sz="2400" dirty="0" smtClean="0"/>
              <a:t>  </a:t>
            </a:r>
            <a:r>
              <a:rPr lang="id-ID" sz="2400" dirty="0" smtClean="0"/>
              <a:t>160</a:t>
            </a:r>
            <a:r>
              <a:rPr lang="en-US" sz="2400" dirty="0" smtClean="0"/>
              <a:t> </a:t>
            </a:r>
            <a:r>
              <a:rPr lang="en-US" sz="2400" dirty="0" smtClean="0"/>
              <a:t>cm  </a:t>
            </a:r>
            <a:r>
              <a:rPr lang="en-US" sz="2400" dirty="0" err="1" smtClean="0"/>
              <a:t>dengan</a:t>
            </a:r>
            <a:r>
              <a:rPr lang="en-US" sz="2400" dirty="0" smtClean="0"/>
              <a:t> </a:t>
            </a:r>
            <a:r>
              <a:rPr lang="en-US" sz="2400" dirty="0" err="1" smtClean="0"/>
              <a:t>simpangan</a:t>
            </a:r>
            <a:r>
              <a:rPr lang="en-US" sz="2400" dirty="0" smtClean="0"/>
              <a:t> </a:t>
            </a:r>
            <a:r>
              <a:rPr lang="en-US" sz="2400" dirty="0" err="1" smtClean="0"/>
              <a:t>baku</a:t>
            </a:r>
            <a:r>
              <a:rPr lang="en-US" sz="2400" dirty="0" smtClean="0"/>
              <a:t> 5,5 cm. </a:t>
            </a:r>
            <a:r>
              <a:rPr lang="en-US" sz="2400" dirty="0" err="1" smtClean="0"/>
              <a:t>Apakah</a:t>
            </a:r>
            <a:r>
              <a:rPr lang="en-US" sz="2400" dirty="0" smtClean="0"/>
              <a:t> </a:t>
            </a:r>
            <a:r>
              <a:rPr lang="en-US" sz="2400" dirty="0" err="1" smtClean="0"/>
              <a:t>ada</a:t>
            </a:r>
            <a:r>
              <a:rPr lang="en-US" sz="2400" dirty="0" smtClean="0"/>
              <a:t> </a:t>
            </a:r>
            <a:r>
              <a:rPr lang="en-US" sz="2400" dirty="0" err="1" smtClean="0"/>
              <a:t>alasan</a:t>
            </a:r>
            <a:r>
              <a:rPr lang="en-US" sz="2400" dirty="0" smtClean="0"/>
              <a:t> </a:t>
            </a:r>
            <a:r>
              <a:rPr lang="en-US" sz="2400" dirty="0" err="1" smtClean="0"/>
              <a:t>untuk</a:t>
            </a:r>
            <a:r>
              <a:rPr lang="en-US" sz="2400" dirty="0" smtClean="0"/>
              <a:t> </a:t>
            </a:r>
            <a:r>
              <a:rPr lang="en-US" sz="2400" dirty="0" err="1" smtClean="0"/>
              <a:t>mempercayai</a:t>
            </a:r>
            <a:r>
              <a:rPr lang="en-US" sz="2400" dirty="0" smtClean="0"/>
              <a:t> </a:t>
            </a:r>
            <a:r>
              <a:rPr lang="en-US" sz="2400" dirty="0" err="1" smtClean="0"/>
              <a:t>bahwa</a:t>
            </a:r>
            <a:r>
              <a:rPr lang="en-US" sz="2400" dirty="0" smtClean="0"/>
              <a:t> </a:t>
            </a:r>
            <a:r>
              <a:rPr lang="en-US" sz="2400" dirty="0" err="1" smtClean="0"/>
              <a:t>telah</a:t>
            </a:r>
            <a:r>
              <a:rPr lang="en-US" sz="2400" dirty="0" smtClean="0"/>
              <a:t> </a:t>
            </a:r>
            <a:r>
              <a:rPr lang="en-US" sz="2400" dirty="0" err="1" smtClean="0"/>
              <a:t>terjadi</a:t>
            </a:r>
            <a:r>
              <a:rPr lang="en-US" sz="2400" dirty="0" smtClean="0"/>
              <a:t> </a:t>
            </a:r>
            <a:r>
              <a:rPr lang="en-US" sz="2400" dirty="0" err="1" smtClean="0"/>
              <a:t>perubahan</a:t>
            </a:r>
            <a:r>
              <a:rPr lang="en-US" sz="2400" dirty="0" smtClean="0"/>
              <a:t> </a:t>
            </a:r>
            <a:r>
              <a:rPr lang="en-US" sz="2400" dirty="0" err="1" smtClean="0"/>
              <a:t>dalam</a:t>
            </a:r>
            <a:r>
              <a:rPr lang="en-US" sz="2400" dirty="0" smtClean="0"/>
              <a:t> </a:t>
            </a:r>
            <a:r>
              <a:rPr lang="en-US" sz="2400" dirty="0" err="1" smtClean="0"/>
              <a:t>tinggi</a:t>
            </a:r>
            <a:r>
              <a:rPr lang="en-US" sz="2400" dirty="0" smtClean="0"/>
              <a:t> rata-rata, </a:t>
            </a:r>
            <a:r>
              <a:rPr lang="en-US" sz="2400" dirty="0" err="1" smtClean="0"/>
              <a:t>bila</a:t>
            </a:r>
            <a:r>
              <a:rPr lang="en-US" sz="2400" dirty="0" smtClean="0"/>
              <a:t> </a:t>
            </a:r>
            <a:r>
              <a:rPr lang="en-US" sz="2400" dirty="0" err="1" smtClean="0"/>
              <a:t>sampel</a:t>
            </a:r>
            <a:r>
              <a:rPr lang="en-US" sz="2400" dirty="0" smtClean="0"/>
              <a:t> </a:t>
            </a:r>
            <a:r>
              <a:rPr lang="en-US" sz="2400" dirty="0" err="1" smtClean="0"/>
              <a:t>acak</a:t>
            </a:r>
            <a:r>
              <a:rPr lang="en-US" sz="2400" dirty="0" smtClean="0"/>
              <a:t> 50 </a:t>
            </a:r>
            <a:r>
              <a:rPr lang="en-US" sz="2400" dirty="0" err="1" smtClean="0"/>
              <a:t>mahasiswi</a:t>
            </a:r>
            <a:r>
              <a:rPr lang="en-US" sz="2400" dirty="0" smtClean="0"/>
              <a:t> </a:t>
            </a:r>
            <a:r>
              <a:rPr lang="id-ID" sz="2400" dirty="0" smtClean="0"/>
              <a:t>baru </a:t>
            </a:r>
            <a:r>
              <a:rPr lang="en-US" sz="2400" dirty="0" err="1" smtClean="0"/>
              <a:t>mempunyai</a:t>
            </a:r>
            <a:r>
              <a:rPr lang="en-US" sz="2400" dirty="0" smtClean="0"/>
              <a:t> </a:t>
            </a:r>
            <a:r>
              <a:rPr lang="en-US" sz="2400" dirty="0" err="1" smtClean="0"/>
              <a:t>tinggi</a:t>
            </a:r>
            <a:r>
              <a:rPr lang="en-US" sz="2400" dirty="0" smtClean="0"/>
              <a:t> rata-rata </a:t>
            </a:r>
            <a:r>
              <a:rPr lang="en-US" sz="2400" dirty="0" smtClean="0"/>
              <a:t>16</a:t>
            </a:r>
            <a:r>
              <a:rPr lang="id-ID" sz="2400" dirty="0" smtClean="0"/>
              <a:t>2</a:t>
            </a:r>
            <a:r>
              <a:rPr lang="en-US" sz="2400" dirty="0" smtClean="0"/>
              <a:t> </a:t>
            </a:r>
            <a:r>
              <a:rPr lang="en-US" sz="2400" dirty="0" smtClean="0"/>
              <a:t>cm? </a:t>
            </a:r>
            <a:r>
              <a:rPr lang="en-US" sz="2400" dirty="0" err="1" smtClean="0"/>
              <a:t>Gunakan</a:t>
            </a:r>
            <a:r>
              <a:rPr lang="en-US" sz="2400" dirty="0" smtClean="0"/>
              <a:t> </a:t>
            </a:r>
            <a:r>
              <a:rPr lang="en-US" sz="2400" dirty="0" err="1" smtClean="0"/>
              <a:t>taraf</a:t>
            </a:r>
            <a:r>
              <a:rPr lang="en-US" sz="2400" dirty="0" smtClean="0"/>
              <a:t> </a:t>
            </a:r>
            <a:r>
              <a:rPr lang="en-US" sz="2400" dirty="0" err="1" smtClean="0"/>
              <a:t>nyata</a:t>
            </a:r>
            <a:r>
              <a:rPr lang="en-US" sz="2400" dirty="0" smtClean="0"/>
              <a:t> </a:t>
            </a:r>
            <a:r>
              <a:rPr lang="en-US" sz="2400" dirty="0" smtClean="0"/>
              <a:t>0,0</a:t>
            </a:r>
            <a:r>
              <a:rPr lang="id-ID" sz="2400" dirty="0" smtClean="0"/>
              <a:t>4</a:t>
            </a:r>
            <a:r>
              <a:rPr lang="en-US" sz="2400" dirty="0" smtClean="0"/>
              <a:t>.</a:t>
            </a:r>
            <a:endParaRPr lang="en-US" sz="2400" dirty="0" smtClean="0"/>
          </a:p>
          <a:p>
            <a:pPr marL="0" indent="0" algn="just">
              <a:buFontTx/>
              <a:buNone/>
            </a:pPr>
            <a:endParaRPr lang="en-US" sz="2400" dirty="0" smtClean="0"/>
          </a:p>
          <a:p>
            <a:pPr marL="0" indent="0" algn="just">
              <a:buFontTx/>
              <a:buNone/>
            </a:pPr>
            <a:r>
              <a:rPr lang="en-US" b="1" dirty="0" err="1" smtClean="0"/>
              <a:t>Soal</a:t>
            </a:r>
            <a:r>
              <a:rPr lang="en-US" b="1" dirty="0" smtClean="0"/>
              <a:t> 2</a:t>
            </a:r>
          </a:p>
          <a:p>
            <a:pPr marL="0" indent="0" algn="just">
              <a:buFontTx/>
              <a:buNone/>
            </a:pPr>
            <a:r>
              <a:rPr lang="en-US" sz="2400" dirty="0" err="1" smtClean="0"/>
              <a:t>Sebuah</a:t>
            </a:r>
            <a:r>
              <a:rPr lang="en-US" sz="2400" dirty="0" smtClean="0"/>
              <a:t> </a:t>
            </a:r>
            <a:r>
              <a:rPr lang="en-US" sz="2400" dirty="0" err="1" smtClean="0"/>
              <a:t>perusahaan</a:t>
            </a:r>
            <a:r>
              <a:rPr lang="en-US" sz="2400" dirty="0" smtClean="0"/>
              <a:t>  </a:t>
            </a:r>
            <a:r>
              <a:rPr lang="en-US" sz="2400" dirty="0" err="1" smtClean="0"/>
              <a:t>memproduksi</a:t>
            </a:r>
            <a:r>
              <a:rPr lang="en-US" sz="2400" dirty="0" smtClean="0"/>
              <a:t>  </a:t>
            </a:r>
            <a:r>
              <a:rPr lang="en-US" sz="2400" dirty="0" err="1" smtClean="0"/>
              <a:t>lampu</a:t>
            </a:r>
            <a:r>
              <a:rPr lang="en-US" sz="2400" dirty="0" smtClean="0"/>
              <a:t> yang </a:t>
            </a:r>
            <a:r>
              <a:rPr lang="en-US" sz="2400" dirty="0" err="1" smtClean="0"/>
              <a:t>umurnya</a:t>
            </a:r>
            <a:r>
              <a:rPr lang="en-US" sz="2400" dirty="0" smtClean="0"/>
              <a:t> </a:t>
            </a:r>
            <a:r>
              <a:rPr lang="en-US" sz="2400" dirty="0" err="1" smtClean="0"/>
              <a:t>menghampiri</a:t>
            </a:r>
            <a:r>
              <a:rPr lang="en-US" sz="2400" dirty="0" smtClean="0"/>
              <a:t> </a:t>
            </a:r>
            <a:r>
              <a:rPr lang="en-US" sz="2400" dirty="0" err="1" smtClean="0"/>
              <a:t>distribusi</a:t>
            </a:r>
            <a:r>
              <a:rPr lang="en-US" sz="2400" dirty="0" smtClean="0"/>
              <a:t> normal </a:t>
            </a:r>
            <a:r>
              <a:rPr lang="en-US" sz="2400" dirty="0" err="1" smtClean="0"/>
              <a:t>dengan</a:t>
            </a:r>
            <a:r>
              <a:rPr lang="en-US" sz="2400" dirty="0" smtClean="0"/>
              <a:t> rata-rata 800 jam </a:t>
            </a:r>
            <a:r>
              <a:rPr lang="en-US" sz="2400" dirty="0" err="1" smtClean="0"/>
              <a:t>dan</a:t>
            </a:r>
            <a:r>
              <a:rPr lang="en-US" sz="2400" dirty="0" smtClean="0"/>
              <a:t> </a:t>
            </a:r>
            <a:r>
              <a:rPr lang="en-US" sz="2400" dirty="0" err="1" smtClean="0"/>
              <a:t>simpangan</a:t>
            </a:r>
            <a:r>
              <a:rPr lang="en-US" sz="2400" dirty="0" smtClean="0"/>
              <a:t> </a:t>
            </a:r>
            <a:r>
              <a:rPr lang="en-US" sz="2400" dirty="0" err="1" smtClean="0"/>
              <a:t>baku</a:t>
            </a:r>
            <a:r>
              <a:rPr lang="en-US" sz="2400" dirty="0" smtClean="0"/>
              <a:t> 40 jam. </a:t>
            </a:r>
            <a:r>
              <a:rPr lang="en-US" sz="2400" dirty="0" err="1" smtClean="0"/>
              <a:t>Ujilah</a:t>
            </a:r>
            <a:r>
              <a:rPr lang="en-US" sz="2400" dirty="0" smtClean="0"/>
              <a:t> </a:t>
            </a:r>
            <a:r>
              <a:rPr lang="en-US" sz="2400" dirty="0" err="1" smtClean="0"/>
              <a:t>hipotesis</a:t>
            </a:r>
            <a:r>
              <a:rPr lang="en-US" sz="2400" dirty="0" smtClean="0"/>
              <a:t> </a:t>
            </a:r>
            <a:r>
              <a:rPr lang="en-US" sz="2400" dirty="0" err="1" smtClean="0"/>
              <a:t>bahwa</a:t>
            </a:r>
            <a:r>
              <a:rPr lang="en-US" sz="2400" dirty="0" smtClean="0"/>
              <a:t> rata-rata </a:t>
            </a:r>
            <a:r>
              <a:rPr lang="en-US" sz="2400" dirty="0" err="1" smtClean="0"/>
              <a:t>umur</a:t>
            </a:r>
            <a:r>
              <a:rPr lang="en-US" sz="2400" dirty="0" smtClean="0"/>
              <a:t> </a:t>
            </a:r>
            <a:r>
              <a:rPr lang="en-US" sz="2400" dirty="0" err="1" smtClean="0"/>
              <a:t>lampu</a:t>
            </a:r>
            <a:r>
              <a:rPr lang="en-US" sz="2400" dirty="0" smtClean="0"/>
              <a:t>  </a:t>
            </a:r>
            <a:r>
              <a:rPr lang="en-US" sz="2400" dirty="0" err="1" smtClean="0"/>
              <a:t>kurang</a:t>
            </a:r>
            <a:r>
              <a:rPr lang="en-US" sz="2400" dirty="0" smtClean="0"/>
              <a:t> </a:t>
            </a:r>
            <a:r>
              <a:rPr lang="en-US" sz="2400" dirty="0" err="1" smtClean="0"/>
              <a:t>dari</a:t>
            </a:r>
            <a:r>
              <a:rPr lang="en-US" sz="2400" dirty="0" smtClean="0"/>
              <a:t> 800 </a:t>
            </a:r>
            <a:r>
              <a:rPr lang="en-US" sz="2400" dirty="0" err="1" smtClean="0"/>
              <a:t>bila</a:t>
            </a:r>
            <a:r>
              <a:rPr lang="en-US" sz="2400" dirty="0" smtClean="0"/>
              <a:t> </a:t>
            </a:r>
            <a:r>
              <a:rPr lang="en-US" sz="2400" dirty="0" err="1" smtClean="0"/>
              <a:t>suatu</a:t>
            </a:r>
            <a:r>
              <a:rPr lang="en-US" sz="2400" dirty="0" smtClean="0"/>
              <a:t> </a:t>
            </a:r>
            <a:r>
              <a:rPr lang="en-US" sz="2400" dirty="0" err="1" smtClean="0"/>
              <a:t>sampel</a:t>
            </a:r>
            <a:r>
              <a:rPr lang="en-US" sz="2400" dirty="0" smtClean="0"/>
              <a:t> </a:t>
            </a:r>
            <a:r>
              <a:rPr lang="en-US" sz="2400" dirty="0" err="1" smtClean="0"/>
              <a:t>acak</a:t>
            </a:r>
            <a:r>
              <a:rPr lang="en-US" sz="2400" dirty="0" smtClean="0"/>
              <a:t> 30 </a:t>
            </a:r>
            <a:r>
              <a:rPr lang="en-US" sz="2400" dirty="0" err="1" smtClean="0"/>
              <a:t>lampu</a:t>
            </a:r>
            <a:r>
              <a:rPr lang="en-US" sz="2400" dirty="0" smtClean="0"/>
              <a:t> </a:t>
            </a:r>
            <a:r>
              <a:rPr lang="en-US" sz="2400" dirty="0" err="1" smtClean="0"/>
              <a:t>menghasilkan</a:t>
            </a:r>
            <a:r>
              <a:rPr lang="en-US" sz="2400" dirty="0" smtClean="0"/>
              <a:t> </a:t>
            </a:r>
            <a:r>
              <a:rPr lang="en-US" sz="2400" dirty="0" err="1" smtClean="0"/>
              <a:t>umur</a:t>
            </a:r>
            <a:r>
              <a:rPr lang="en-US" sz="2400" dirty="0" smtClean="0"/>
              <a:t> rata-rata 788 jam. </a:t>
            </a:r>
            <a:r>
              <a:rPr lang="en-US" sz="2400" dirty="0" err="1" smtClean="0"/>
              <a:t>Gunakan</a:t>
            </a:r>
            <a:r>
              <a:rPr lang="en-US" sz="2400" dirty="0" smtClean="0"/>
              <a:t> </a:t>
            </a:r>
            <a:r>
              <a:rPr lang="en-US" sz="2400" dirty="0" err="1" smtClean="0"/>
              <a:t>taraf</a:t>
            </a:r>
            <a:r>
              <a:rPr lang="en-US" sz="2400" dirty="0" smtClean="0"/>
              <a:t> </a:t>
            </a:r>
            <a:r>
              <a:rPr lang="en-US" sz="2400" dirty="0" err="1" smtClean="0"/>
              <a:t>nyata</a:t>
            </a:r>
            <a:r>
              <a:rPr lang="en-US" sz="2400" dirty="0" smtClean="0"/>
              <a:t> 0,05.</a:t>
            </a:r>
          </a:p>
        </p:txBody>
      </p:sp>
      <p:sp>
        <p:nvSpPr>
          <p:cNvPr id="18436" name="Slide Number Placeholder 3"/>
          <p:cNvSpPr>
            <a:spLocks noGrp="1"/>
          </p:cNvSpPr>
          <p:nvPr>
            <p:ph type="sldNum" sz="quarter" idx="12"/>
          </p:nvPr>
        </p:nvSpPr>
        <p:spPr>
          <a:noFill/>
        </p:spPr>
        <p:txBody>
          <a:bodyPr/>
          <a:lstStyle/>
          <a:p>
            <a:fld id="{52A12009-5F1D-4C4B-B4BF-E5BA4AA404FB}" type="slidenum">
              <a:rPr lang="en-US" smtClean="0"/>
              <a:pPr/>
              <a:t>9</a:t>
            </a:fld>
            <a:endParaRPr lang="en-US" smtClean="0"/>
          </a:p>
        </p:txBody>
      </p:sp>
    </p:spTree>
  </p:cSld>
  <p:clrMapOvr>
    <a:masterClrMapping/>
  </p:clrMapOvr>
</p:sld>
</file>

<file path=ppt/theme/theme1.xml><?xml version="1.0" encoding="utf-8"?>
<a:theme xmlns:a="http://schemas.openxmlformats.org/drawingml/2006/main" name="9">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9</Template>
  <TotalTime>735</TotalTime>
  <Words>3271</Words>
  <Application>Microsoft PowerPoint</Application>
  <PresentationFormat>On-screen Show (4:3)</PresentationFormat>
  <Paragraphs>527</Paragraphs>
  <Slides>36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45" baseType="lpstr">
      <vt:lpstr>Times New Roman</vt:lpstr>
      <vt:lpstr>Arial</vt:lpstr>
      <vt:lpstr>Calibri</vt:lpstr>
      <vt:lpstr>Symbol</vt:lpstr>
      <vt:lpstr>Eldorado</vt:lpstr>
      <vt:lpstr>TimesNewRomanPS</vt:lpstr>
      <vt:lpstr>9</vt:lpstr>
      <vt:lpstr>Microsoft Equation 3.0</vt:lpstr>
      <vt:lpstr>Equation</vt:lpstr>
      <vt:lpstr>Pengujian Hipotesis Oleh: ENDANG LISTYANI</vt:lpstr>
      <vt:lpstr>Pengertian</vt:lpstr>
      <vt:lpstr>Formula Hipotesis</vt:lpstr>
      <vt:lpstr>Galat tipe I dan II </vt:lpstr>
      <vt:lpstr>Langkah-langkah  Pengujian Hipotesis</vt:lpstr>
      <vt:lpstr>Pengujian Hipotesis bagi Rata-rata Populasi 2 diketahui</vt:lpstr>
      <vt:lpstr>Pengujian Hipotesis bagi Rata-rata Populasi 2 tidak diketahui</vt:lpstr>
      <vt:lpstr>Pengujian Hipotesis bagi Rata-rata Populasi 2 tidak diketahui tetapi n  30</vt:lpstr>
      <vt:lpstr>Soal 1</vt:lpstr>
      <vt:lpstr>Soal 3</vt:lpstr>
      <vt:lpstr>Soal 5</vt:lpstr>
      <vt:lpstr>Soal 6</vt:lpstr>
      <vt:lpstr>Pengujian Hipotesis bagi Bagi Rata-rata 2 Populasi 12 dan 22 diketahui</vt:lpstr>
      <vt:lpstr>Pengujian Hipotesis bagi Bagi Rata-rata 2 Populasi 12 dan 22 tidak diketahui (12 = 22)</vt:lpstr>
      <vt:lpstr>Pengujian Hipotesis bagi Bagi Rata-rata 2 Populasi 12 dan 22 tidak diketahui (12  22)</vt:lpstr>
      <vt:lpstr>Pengujian Hipotesis bagi Rata-rata 2 Populasi 12 dan 22 tidak diketahui (n1  30, n2  30)</vt:lpstr>
      <vt:lpstr>Soal 8</vt:lpstr>
      <vt:lpstr>Soal 9</vt:lpstr>
      <vt:lpstr>Slide 19</vt:lpstr>
      <vt:lpstr>Soal 11</vt:lpstr>
      <vt:lpstr>Soal 12</vt:lpstr>
      <vt:lpstr>Soal 13</vt:lpstr>
      <vt:lpstr>Soal 14</vt:lpstr>
      <vt:lpstr>Pengujian Hipotesis bagi Proporsi Populasi</vt:lpstr>
      <vt:lpstr>Soal 15</vt:lpstr>
      <vt:lpstr>Soal 17</vt:lpstr>
      <vt:lpstr>Soal 19</vt:lpstr>
      <vt:lpstr>Pengujian Hipotesis  bagi 2 Proporsi Populasi</vt:lpstr>
      <vt:lpstr>Pengujian Hipotesis  bagi 2 Proporsi Populasi (d0  0)</vt:lpstr>
      <vt:lpstr>Soal 21</vt:lpstr>
      <vt:lpstr>Soal 22</vt:lpstr>
      <vt:lpstr>Pengujian Hipotesis bagi Ragam Populasi</vt:lpstr>
      <vt:lpstr>Soal 23</vt:lpstr>
      <vt:lpstr>Pengujian Hipotesis  bagi 2 Ragam Populasi</vt:lpstr>
      <vt:lpstr>Soal 24</vt:lpstr>
      <vt:lpstr>Soal 25</vt:lpstr>
    </vt:vector>
  </TitlesOfParts>
  <Company>UNY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Selang Kepercayaan bagi Proporsi</dc:title>
  <dc:creator>kismiantini</dc:creator>
  <cp:lastModifiedBy>Endang Listy</cp:lastModifiedBy>
  <cp:revision>75</cp:revision>
  <dcterms:created xsi:type="dcterms:W3CDTF">2009-08-07T03:40:17Z</dcterms:created>
  <dcterms:modified xsi:type="dcterms:W3CDTF">2013-08-14T14:18:28Z</dcterms:modified>
</cp:coreProperties>
</file>