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4" r:id="rId3"/>
  </p:sldMasterIdLst>
  <p:notesMasterIdLst>
    <p:notesMasterId r:id="rId45"/>
  </p:notesMasterIdLst>
  <p:sldIdLst>
    <p:sldId id="256" r:id="rId4"/>
    <p:sldId id="285" r:id="rId5"/>
    <p:sldId id="286" r:id="rId6"/>
    <p:sldId id="291" r:id="rId7"/>
    <p:sldId id="288" r:id="rId8"/>
    <p:sldId id="297" r:id="rId9"/>
    <p:sldId id="290" r:id="rId10"/>
    <p:sldId id="289" r:id="rId11"/>
    <p:sldId id="257" r:id="rId12"/>
    <p:sldId id="262" r:id="rId13"/>
    <p:sldId id="264" r:id="rId14"/>
    <p:sldId id="259" r:id="rId15"/>
    <p:sldId id="261" r:id="rId16"/>
    <p:sldId id="315" r:id="rId17"/>
    <p:sldId id="279" r:id="rId18"/>
    <p:sldId id="280" r:id="rId19"/>
    <p:sldId id="281" r:id="rId20"/>
    <p:sldId id="282" r:id="rId21"/>
    <p:sldId id="283" r:id="rId22"/>
    <p:sldId id="306" r:id="rId23"/>
    <p:sldId id="267" r:id="rId24"/>
    <p:sldId id="309" r:id="rId25"/>
    <p:sldId id="311" r:id="rId26"/>
    <p:sldId id="310" r:id="rId27"/>
    <p:sldId id="312" r:id="rId28"/>
    <p:sldId id="313" r:id="rId29"/>
    <p:sldId id="269" r:id="rId30"/>
    <p:sldId id="271" r:id="rId31"/>
    <p:sldId id="272" r:id="rId32"/>
    <p:sldId id="273" r:id="rId33"/>
    <p:sldId id="274" r:id="rId34"/>
    <p:sldId id="314" r:id="rId35"/>
    <p:sldId id="308" r:id="rId36"/>
    <p:sldId id="292" r:id="rId37"/>
    <p:sldId id="294" r:id="rId38"/>
    <p:sldId id="299" r:id="rId39"/>
    <p:sldId id="293" r:id="rId40"/>
    <p:sldId id="300" r:id="rId41"/>
    <p:sldId id="301" r:id="rId42"/>
    <p:sldId id="307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8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2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D752-09DF-4949-A272-9C2CFE788DBD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4A4E1-D06C-46A2-9AE5-A899E4AA1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C970C-2E7E-4CF8-94E3-CB890C6018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C970C-2E7E-4CF8-94E3-CB890C6018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800" y="1652588"/>
            <a:ext cx="8785225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800" y="165258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7800" y="3932238"/>
            <a:ext cx="4316413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DFE4-38CF-4B63-BBD4-ABB69CB9F49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0AFD-4CBF-4941-8A95-4D70BA22E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BOUNDIN.MPG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PENGEMBANGAN KREATIVITAS DAN </a:t>
            </a:r>
            <a:r>
              <a:rPr lang="en-US" sz="2400" i="1" dirty="0" smtClean="0"/>
              <a:t>SOFT SKILLS </a:t>
            </a:r>
            <a:r>
              <a:rPr lang="en-US" sz="2400" dirty="0" smtClean="0"/>
              <a:t>MENUJU KEHIDUPAN YANG SUKSES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38800"/>
            <a:ext cx="7162800" cy="83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Enny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Zuhni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Khayati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D:\Ibu Enny\AKSESORIS BUSANA\FOTO ACESORIS\FOTO 09 MARET\090320091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2286000" cy="3429000"/>
          </a:xfrm>
          <a:prstGeom prst="rect">
            <a:avLst/>
          </a:prstGeom>
          <a:noFill/>
        </p:spPr>
      </p:pic>
      <p:pic>
        <p:nvPicPr>
          <p:cNvPr id="2051" name="Picture 3" descr="D:\Ibu Enny\AKSESORIS BUSANA\FOTO ACESORIS\FOTO 09 MARET\090320091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228600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SOFT SKILLS PENJAHIT BUSANA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Berani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menerima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order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jahitan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Berkomunikasi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menarik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santun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Ramah /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senyum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/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sapa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Inovatif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Kreatif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semangat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berprestasi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Percaya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diri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Berani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berinisiatif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Berani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Bersaing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sehat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Berani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mempromosikan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fashion</a:t>
            </a:r>
          </a:p>
        </p:txBody>
      </p:sp>
      <p:pic>
        <p:nvPicPr>
          <p:cNvPr id="4" name="Picture 3" descr="S2020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429132"/>
            <a:ext cx="2666987" cy="200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lanjutan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371600"/>
            <a:ext cx="8182004" cy="47259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err="1" smtClean="0">
                <a:solidFill>
                  <a:schemeClr val="accent2"/>
                </a:solidFill>
                <a:latin typeface="Calibri" pitchFamily="34" charset="0"/>
              </a:rPr>
              <a:t>Contoh</a:t>
            </a:r>
            <a:r>
              <a:rPr lang="en-US" sz="72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7200" b="1" i="1" dirty="0" smtClean="0">
                <a:solidFill>
                  <a:schemeClr val="accent2"/>
                </a:solidFill>
                <a:latin typeface="Calibri" pitchFamily="34" charset="0"/>
              </a:rPr>
              <a:t>Soft  </a:t>
            </a:r>
            <a:r>
              <a:rPr lang="en-US" sz="7200" b="1" i="1" dirty="0" err="1" smtClean="0">
                <a:solidFill>
                  <a:schemeClr val="accent2"/>
                </a:solidFill>
                <a:latin typeface="Calibri" pitchFamily="34" charset="0"/>
              </a:rPr>
              <a:t>SkillS</a:t>
            </a:r>
            <a:r>
              <a:rPr lang="en-US" sz="7200" b="1" i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Calibri" pitchFamily="34" charset="0"/>
              </a:rPr>
              <a:t>dimensi</a:t>
            </a:r>
            <a:r>
              <a:rPr lang="en-US" sz="72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Calibri" pitchFamily="34" charset="0"/>
              </a:rPr>
              <a:t>profesi</a:t>
            </a:r>
            <a:r>
              <a:rPr lang="en-US" sz="72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Calibri" pitchFamily="34" charset="0"/>
              </a:rPr>
              <a:t>dibidang</a:t>
            </a:r>
            <a:r>
              <a:rPr lang="en-US" sz="72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7200" b="1" i="1" dirty="0" smtClean="0">
                <a:solidFill>
                  <a:schemeClr val="accent2"/>
                </a:solidFill>
                <a:latin typeface="Calibri" pitchFamily="34" charset="0"/>
              </a:rPr>
              <a:t>fashion</a:t>
            </a:r>
            <a:r>
              <a:rPr lang="en-US" sz="7200" b="1" dirty="0" smtClea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buNone/>
            </a:pPr>
            <a:endParaRPr lang="en-US" sz="3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buNone/>
            </a:pPr>
            <a:endParaRPr lang="en-US" sz="30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0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Berani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berinisiatif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memilih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desain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Cermat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mengambil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ukuran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enghitung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habis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teliti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Tidak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malas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/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rajin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menyiapkan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lvl="0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Menyiapkan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busana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cermat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kondisi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pemakai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Mengatur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tata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letak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pada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cermat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efisien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Memotong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hati-hati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Menjahit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bagian-bagian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busana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tepat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tetap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semangat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lvl="0"/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HARD SKILLS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solidFill>
            <a:srgbClr val="E6E88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i="1" dirty="0" smtClean="0"/>
              <a:t>Hard skills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skills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(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)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terukur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en-US" dirty="0" err="1"/>
              <a:t>K</a:t>
            </a:r>
            <a:r>
              <a:rPr lang="en-US" dirty="0" err="1" smtClean="0"/>
              <a:t>emampuan</a:t>
            </a:r>
            <a:r>
              <a:rPr lang="en-US" dirty="0" smtClean="0"/>
              <a:t> </a:t>
            </a:r>
            <a:r>
              <a:rPr lang="en-US" dirty="0" err="1" smtClean="0"/>
              <a:t>mengoperasionalkan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jahit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tandart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lanjutan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Calibri" pitchFamily="34" charset="0"/>
              </a:rPr>
              <a:t>HARD SKILLS </a:t>
            </a:r>
            <a:r>
              <a:rPr lang="en-US" sz="3000" b="1" dirty="0" err="1" smtClean="0">
                <a:solidFill>
                  <a:srgbClr val="FF0000"/>
                </a:solidFill>
                <a:latin typeface="Calibri" pitchFamily="34" charset="0"/>
              </a:rPr>
              <a:t>dimensi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Calibri" pitchFamily="34" charset="0"/>
              </a:rPr>
              <a:t>fashion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 </a:t>
            </a:r>
          </a:p>
          <a:p>
            <a:pPr lvl="0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Memilih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desain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bentuk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tubuh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Mengambil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ukuran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ukuran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model</a:t>
            </a:r>
          </a:p>
          <a:p>
            <a:pPr lvl="0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Membuat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desain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yang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dipilih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ukuran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model</a:t>
            </a:r>
          </a:p>
          <a:p>
            <a:pPr lvl="0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Menyiapkan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busana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desain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yang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dipilih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Memotong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Menjahit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bagian-bagian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busana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sesuai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garis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pola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HARD SKILLS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solidFill>
            <a:srgbClr val="E6E88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i="1" dirty="0" smtClean="0"/>
              <a:t>Hard skills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skills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(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)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terukur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en-US" dirty="0" err="1"/>
              <a:t>K</a:t>
            </a:r>
            <a:r>
              <a:rPr lang="en-US" dirty="0" err="1" smtClean="0"/>
              <a:t>emampuan</a:t>
            </a:r>
            <a:r>
              <a:rPr lang="en-US" dirty="0" smtClean="0"/>
              <a:t> </a:t>
            </a:r>
            <a:r>
              <a:rPr lang="en-US" dirty="0" err="1" smtClean="0"/>
              <a:t>mengoperasionalkan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jahit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tandart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8937625" cy="1081087"/>
          </a:xfrm>
          <a:solidFill>
            <a:srgbClr val="F5F959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 lIns="91440" tIns="45720" rIns="91440" bIns="45720" anchor="b">
            <a:normAutofit/>
          </a:bodyPr>
          <a:lstStyle/>
          <a:p>
            <a:pPr eaLnBrk="1" hangingPunct="1">
              <a:defRPr/>
            </a:pPr>
            <a:r>
              <a:rPr lang="en-US" sz="3200" b="0" smtClean="0">
                <a:solidFill>
                  <a:srgbClr val="0000FF"/>
                </a:solidFill>
              </a:rPr>
              <a:t>Dimensi Pemain </a:t>
            </a:r>
            <a:br>
              <a:rPr lang="en-US" sz="3200" b="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Sepak Bola</a:t>
            </a:r>
            <a:endParaRPr lang="en-GB" sz="3200" smtClean="0">
              <a:solidFill>
                <a:srgbClr val="0000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652588"/>
            <a:ext cx="2736850" cy="4406900"/>
          </a:xfrm>
          <a:solidFill>
            <a:srgbClr val="F5F959"/>
          </a:solidFill>
        </p:spPr>
        <p:txBody>
          <a:bodyPr/>
          <a:lstStyle/>
          <a:p>
            <a:pPr marL="357188" indent="-357188" eaLnBrk="1" hangingPunct="1">
              <a:lnSpc>
                <a:spcPct val="85000"/>
              </a:lnSpc>
              <a:buFontTx/>
              <a:buNone/>
            </a:pPr>
            <a:r>
              <a:rPr lang="en-US" sz="2300" b="1" u="sng" smtClean="0">
                <a:solidFill>
                  <a:schemeClr val="tx2"/>
                </a:solidFill>
              </a:rPr>
              <a:t>Hard skills</a:t>
            </a:r>
            <a:endParaRPr lang="en-US" sz="2300" b="1" smtClean="0">
              <a:solidFill>
                <a:schemeClr val="tx2"/>
              </a:solidFill>
            </a:endParaRPr>
          </a:p>
          <a:p>
            <a:pPr marL="357188" indent="-357188" eaLnBrk="1" hangingPunct="1">
              <a:lnSpc>
                <a:spcPct val="85000"/>
              </a:lnSpc>
              <a:buFontTx/>
              <a:buChar char="o"/>
            </a:pPr>
            <a:r>
              <a:rPr lang="en-US" sz="2300" b="1" smtClean="0">
                <a:solidFill>
                  <a:schemeClr val="tx2"/>
                </a:solidFill>
              </a:rPr>
              <a:t>Berlari</a:t>
            </a:r>
          </a:p>
          <a:p>
            <a:pPr marL="357188" indent="-357188" eaLnBrk="1" hangingPunct="1">
              <a:lnSpc>
                <a:spcPct val="85000"/>
              </a:lnSpc>
              <a:buFontTx/>
              <a:buChar char="o"/>
            </a:pPr>
            <a:r>
              <a:rPr lang="en-US" sz="2300" b="1" smtClean="0">
                <a:solidFill>
                  <a:schemeClr val="tx2"/>
                </a:solidFill>
              </a:rPr>
              <a:t>Menendang</a:t>
            </a:r>
          </a:p>
          <a:p>
            <a:pPr marL="357188" indent="-357188" eaLnBrk="1" hangingPunct="1">
              <a:lnSpc>
                <a:spcPct val="85000"/>
              </a:lnSpc>
              <a:buFontTx/>
              <a:buChar char="o"/>
            </a:pPr>
            <a:r>
              <a:rPr lang="en-US" sz="2300" b="1" smtClean="0">
                <a:solidFill>
                  <a:schemeClr val="tx2"/>
                </a:solidFill>
              </a:rPr>
              <a:t>Bertahan</a:t>
            </a:r>
          </a:p>
          <a:p>
            <a:pPr marL="357188" indent="-357188" eaLnBrk="1" hangingPunct="1">
              <a:lnSpc>
                <a:spcPct val="85000"/>
              </a:lnSpc>
              <a:buFontTx/>
              <a:buChar char="o"/>
            </a:pPr>
            <a:r>
              <a:rPr lang="en-US" sz="2300" b="1" smtClean="0">
                <a:solidFill>
                  <a:schemeClr val="tx2"/>
                </a:solidFill>
              </a:rPr>
              <a:t>Menyerang</a:t>
            </a:r>
            <a:endParaRPr lang="en-GB" sz="2300" b="1" smtClean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pic>
        <p:nvPicPr>
          <p:cNvPr id="29700" name="Picture 4" descr="socc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060575"/>
            <a:ext cx="34464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 rot="-1547770">
            <a:off x="4356100" y="333375"/>
            <a:ext cx="1409700" cy="550863"/>
          </a:xfrm>
          <a:prstGeom prst="roundRect">
            <a:avLst>
              <a:gd name="adj" fmla="val 25602"/>
            </a:avLst>
          </a:prstGeom>
          <a:solidFill>
            <a:srgbClr val="FF9900">
              <a:alpha val="16862"/>
            </a:srgbClr>
          </a:solidFill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Tahoma" pitchFamily="34" charset="0"/>
              </a:rPr>
              <a:t>Sample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508625" y="1989138"/>
            <a:ext cx="3382963" cy="4868862"/>
          </a:xfrm>
          <a:prstGeom prst="rect">
            <a:avLst/>
          </a:prstGeom>
          <a:solidFill>
            <a:srgbClr val="D3EB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lnSpc>
                <a:spcPct val="115000"/>
              </a:lnSpc>
              <a:spcBef>
                <a:spcPct val="20000"/>
              </a:spcBef>
            </a:pPr>
            <a:r>
              <a:rPr lang="en-US" sz="2700" b="1" u="sng">
                <a:solidFill>
                  <a:srgbClr val="0000FF"/>
                </a:solidFill>
                <a:latin typeface="Bookman Old Style" pitchFamily="18" charset="0"/>
              </a:rPr>
              <a:t>Soft Skills</a:t>
            </a: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700" b="1">
                <a:solidFill>
                  <a:srgbClr val="0000FF"/>
                </a:solidFill>
                <a:latin typeface="Bookman Old Style" pitchFamily="18" charset="0"/>
              </a:rPr>
              <a:t>Kerjasama dlm Tim </a:t>
            </a: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700" b="1">
                <a:solidFill>
                  <a:srgbClr val="0000FF"/>
                </a:solidFill>
                <a:latin typeface="Bookman Old Style" pitchFamily="18" charset="0"/>
              </a:rPr>
              <a:t>Gigih</a:t>
            </a: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700" b="1">
                <a:solidFill>
                  <a:srgbClr val="0000FF"/>
                </a:solidFill>
                <a:latin typeface="Bookman Old Style" pitchFamily="18" charset="0"/>
              </a:rPr>
              <a:t>Mengambil Inisiatif</a:t>
            </a: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700" b="1">
                <a:solidFill>
                  <a:srgbClr val="0000FF"/>
                </a:solidFill>
                <a:latin typeface="Bookman Old Style" pitchFamily="18" charset="0"/>
              </a:rPr>
              <a:t>Berani Mengambil Keputusan</a:t>
            </a: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300" b="1">
              <a:solidFill>
                <a:srgbClr val="0000FF"/>
              </a:solidFill>
              <a:latin typeface="Bookman Old Style" pitchFamily="18" charset="0"/>
            </a:endParaRPr>
          </a:p>
          <a:p>
            <a:pPr marL="263525" indent="-263525">
              <a:lnSpc>
                <a:spcPct val="115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 sz="2300" b="1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251825" cy="846137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ATRIBUT SOFT SKILLS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219200"/>
            <a:ext cx="8356600" cy="4840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ATRIBUT SOFT SKILLS SANGAT BERAGAM , MENURUT SAILAH ( 2006)  ATRIBUT SOFT SKILLS MELIPUTI NILAI YANG DIANUT, MOTIVASI, PRILAKU, KEBIASAAN, KARAKTER DAN SIKAP.</a:t>
            </a:r>
          </a:p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, </a:t>
            </a:r>
            <a:r>
              <a:rPr lang="en-US" sz="2400" dirty="0" err="1" smtClean="0"/>
              <a:t>Amirika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Canada </a:t>
            </a:r>
            <a:r>
              <a:rPr lang="en-US" sz="2400" dirty="0" err="1" smtClean="0"/>
              <a:t>ada</a:t>
            </a:r>
            <a:r>
              <a:rPr lang="en-US" sz="2400" dirty="0" smtClean="0"/>
              <a:t> 23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soft skills yang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dunian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berkut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632825" cy="84613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23 </a:t>
            </a:r>
            <a:r>
              <a:rPr lang="en-US" dirty="0" err="1" smtClean="0"/>
              <a:t>atribut</a:t>
            </a:r>
            <a:r>
              <a:rPr lang="en-US" dirty="0" smtClean="0"/>
              <a:t> soft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066800"/>
            <a:ext cx="8661400" cy="49926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KREATIF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INISIATIF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ETIKA /INTEGRITAS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BERFIKIR KRITIS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KEMAUAN BELAJAR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KOMETMEN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MOTIVASI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BERSEMANGAT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LANJUTAN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762000"/>
            <a:ext cx="8661400" cy="52974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9. </a:t>
            </a:r>
            <a:r>
              <a:rPr lang="en-US" sz="2400" dirty="0" smtClean="0"/>
              <a:t>DAPAT DIANDALKAN</a:t>
            </a:r>
          </a:p>
          <a:p>
            <a:pPr marL="514350" indent="-514350">
              <a:buNone/>
            </a:pPr>
            <a:r>
              <a:rPr lang="en-US" sz="2400" dirty="0" smtClean="0"/>
              <a:t>10. KOMUNIKASI LISAN</a:t>
            </a:r>
          </a:p>
          <a:p>
            <a:pPr marL="514350" indent="-514350">
              <a:buNone/>
            </a:pPr>
            <a:r>
              <a:rPr lang="en-US" sz="2400" dirty="0" smtClean="0"/>
              <a:t>11. KEMAMPUAN ANALITIS</a:t>
            </a:r>
          </a:p>
          <a:p>
            <a:pPr marL="514350" indent="-514350">
              <a:buNone/>
            </a:pPr>
            <a:r>
              <a:rPr lang="en-US" sz="2400" dirty="0" smtClean="0"/>
              <a:t>12. DAPAT BEKERJA SAMA</a:t>
            </a:r>
          </a:p>
          <a:p>
            <a:pPr marL="514350" indent="-514350">
              <a:buNone/>
            </a:pPr>
            <a:r>
              <a:rPr lang="en-US" sz="2400" dirty="0" smtClean="0"/>
              <a:t>13. FLEKSIBEL</a:t>
            </a:r>
          </a:p>
          <a:p>
            <a:pPr marL="514350" indent="-514350">
              <a:buNone/>
            </a:pPr>
            <a:r>
              <a:rPr lang="en-US" sz="2400" dirty="0" smtClean="0"/>
              <a:t>14. DAPAT MENGATASI STRES</a:t>
            </a:r>
          </a:p>
          <a:p>
            <a:pPr marL="514350" indent="-514350">
              <a:buNone/>
            </a:pPr>
            <a:r>
              <a:rPr lang="en-US" sz="2400" dirty="0" smtClean="0"/>
              <a:t>15. MAMAJEMEN DIRI</a:t>
            </a:r>
          </a:p>
          <a:p>
            <a:pPr marL="514350" indent="-514350">
              <a:buNone/>
            </a:pPr>
            <a:r>
              <a:rPr lang="en-US" sz="2400" dirty="0" smtClean="0"/>
              <a:t>16. MENYELESAIKAN PERSOALAN</a:t>
            </a:r>
          </a:p>
          <a:p>
            <a:pPr marL="514350" indent="-514350">
              <a:buNone/>
            </a:pPr>
            <a:r>
              <a:rPr lang="en-US" sz="2400" dirty="0" smtClean="0"/>
              <a:t>17. DAPAT MERINGKAS</a:t>
            </a:r>
          </a:p>
          <a:p>
            <a:pPr marL="514350" indent="-514350">
              <a:buNone/>
            </a:pPr>
            <a:r>
              <a:rPr lang="en-US" sz="2400" dirty="0" smtClean="0"/>
              <a:t>18. MAMPU KERJA  DALAM TIM</a:t>
            </a:r>
          </a:p>
          <a:p>
            <a:pPr marL="514350" indent="-514350">
              <a:buNone/>
            </a:pPr>
            <a:r>
              <a:rPr lang="en-US" sz="2400" dirty="0" smtClean="0"/>
              <a:t>19. MANDIRI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LANJUTAN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762000"/>
            <a:ext cx="8737600" cy="529748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20. MENDENGARKAN</a:t>
            </a:r>
          </a:p>
          <a:p>
            <a:r>
              <a:rPr lang="en-US" dirty="0" smtClean="0"/>
              <a:t>21. TANGGAUH</a:t>
            </a:r>
          </a:p>
          <a:p>
            <a:r>
              <a:rPr lang="en-US" dirty="0" smtClean="0"/>
              <a:t>22. BERARGUMENTASI</a:t>
            </a:r>
          </a:p>
          <a:p>
            <a:r>
              <a:rPr lang="en-US" dirty="0" smtClean="0"/>
              <a:t>23. LOGIS DAN MANAJEMEN WAKTU YANG BAGUS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KREATIFITAS MENJADI PENENTU DALAM </a:t>
            </a:r>
            <a:r>
              <a:rPr lang="en-US" sz="2400" i="1" dirty="0" smtClean="0"/>
              <a:t>SOFT SKILLS </a:t>
            </a:r>
            <a:r>
              <a:rPr lang="en-US" sz="2400" dirty="0" smtClean="0"/>
              <a:t>MAHASISWA . ADA APA DENGAN KREATIVITAS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60350"/>
            <a:ext cx="7750175" cy="846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Implementasi Soft Skills di Dunia Kerja</a:t>
            </a:r>
          </a:p>
        </p:txBody>
      </p:sp>
      <p:pic>
        <p:nvPicPr>
          <p:cNvPr id="24579" name="Picture 3" descr="InterviewSho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2919412" cy="2187575"/>
          </a:xfrm>
          <a:noFill/>
        </p:spPr>
      </p:pic>
      <p:pic>
        <p:nvPicPr>
          <p:cNvPr id="24580" name="Picture 4" descr="Interview2IMG_88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341438"/>
            <a:ext cx="2919413" cy="2208212"/>
          </a:xfrm>
          <a:noFill/>
        </p:spPr>
      </p:pic>
      <p:pic>
        <p:nvPicPr>
          <p:cNvPr id="24581" name="Picture 5" descr="ProposalPicAUT_70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758666" y="4118870"/>
            <a:ext cx="3154680" cy="1753985"/>
          </a:xfrm>
          <a:noFill/>
        </p:spPr>
      </p:pic>
      <p:pic>
        <p:nvPicPr>
          <p:cNvPr id="24582" name="Picture 6" descr="AUT_7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4292600"/>
            <a:ext cx="2919413" cy="1938338"/>
          </a:xfr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331913" y="37163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Mengumpulkan</a:t>
            </a:r>
            <a:r>
              <a:rPr lang="en-US" sz="1600" b="1"/>
              <a:t> data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084888" y="35734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Wawancara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76313" y="62087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Presentasi Ide &amp; gagasan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292725" y="6237288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Presentasi Rancangan 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 rot="5400000">
            <a:off x="-838993" y="2358231"/>
            <a:ext cx="2609850" cy="4302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kerjasama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 rot="5400000">
            <a:off x="-735807" y="5352257"/>
            <a:ext cx="2297113" cy="3238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Presentasi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IM0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720" y="285728"/>
            <a:ext cx="8501122" cy="62151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2560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</a:rPr>
              <a:t>Kiat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</a:rPr>
              <a:t>sukses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7200" b="1" dirty="0" smtClean="0">
                <a:solidFill>
                  <a:srgbClr val="002060"/>
                </a:solidFill>
              </a:rPr>
              <a:t>S</a:t>
            </a:r>
            <a:r>
              <a:rPr lang="en-US" sz="6000" dirty="0" smtClean="0">
                <a:solidFill>
                  <a:srgbClr val="002060"/>
                </a:solidFill>
              </a:rPr>
              <a:t>alam</a:t>
            </a:r>
          </a:p>
          <a:p>
            <a:pPr algn="ctr">
              <a:buNone/>
            </a:pPr>
            <a:r>
              <a:rPr lang="en-US" sz="7200" b="1" dirty="0" err="1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</a:rPr>
              <a:t>apa</a:t>
            </a:r>
            <a:endParaRPr lang="en-US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7200" b="1" dirty="0" err="1" smtClean="0">
                <a:solidFill>
                  <a:srgbClr val="C00000"/>
                </a:solidFill>
              </a:rPr>
              <a:t>S</a:t>
            </a:r>
            <a:r>
              <a:rPr lang="en-US" sz="6000" dirty="0" err="1" smtClean="0">
                <a:solidFill>
                  <a:srgbClr val="C00000"/>
                </a:solidFill>
              </a:rPr>
              <a:t>enyum</a:t>
            </a:r>
            <a:endParaRPr lang="en-US" sz="6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7200" b="1" dirty="0" err="1" smtClean="0">
                <a:solidFill>
                  <a:srgbClr val="626C32"/>
                </a:solidFill>
              </a:rPr>
              <a:t>S</a:t>
            </a:r>
            <a:r>
              <a:rPr lang="en-US" sz="6000" dirty="0" err="1" smtClean="0">
                <a:solidFill>
                  <a:srgbClr val="626C32"/>
                </a:solidFill>
              </a:rPr>
              <a:t>antun</a:t>
            </a:r>
            <a:endParaRPr lang="en-US" sz="6000" dirty="0">
              <a:solidFill>
                <a:srgbClr val="626C3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785794"/>
            <a:ext cx="1673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4S 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KEKUATAN  4 S </a:t>
            </a:r>
            <a:r>
              <a:rPr lang="en-US" sz="2000" dirty="0" smtClean="0">
                <a:latin typeface="Arial Rounded MT Bold" pitchFamily="34" charset="0"/>
              </a:rPr>
              <a:t>MENUJU </a:t>
            </a:r>
            <a:r>
              <a:rPr lang="en-US" sz="2400" dirty="0" smtClean="0">
                <a:latin typeface="Arial Rounded MT Bold" pitchFamily="34" charset="0"/>
              </a:rPr>
              <a:t>SUKSES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latin typeface="Arial Rounded MT Bold" pitchFamily="34" charset="0"/>
              </a:rPr>
              <a:t>SEDIKIT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Saya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belum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punya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cukup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uang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Saya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belum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punya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banyak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pengalaman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Saya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belum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punya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ruang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usaha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err="1" smtClean="0">
                <a:latin typeface="Arial Rounded MT Bold" pitchFamily="34" charset="0"/>
              </a:rPr>
              <a:t>Selain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waktu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kelengkapan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sarana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prasarana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sering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menjadi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alasan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bagi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kita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untuk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menunda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memulai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usaha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sendiri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Jika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semua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kita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sekarang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lalu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Jika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kita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memulai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sekarang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mungkin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sekali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kita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pernah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punya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keberanian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memulai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Jadi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jangan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kita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menyesal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don’t have to be great to get started, but you have to get started to be great, (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perlu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besar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dulu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memulai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tapi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memulai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dulu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besar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begitulah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dikatakan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Les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Brown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KEKUATAN 4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latin typeface="Arial Rounded MT Bold" pitchFamily="34" charset="0"/>
              </a:rPr>
              <a:t>SENDIRI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M</a:t>
            </a:r>
            <a:r>
              <a:rPr lang="en-US" sz="2000" dirty="0" err="1" smtClean="0"/>
              <a:t>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kali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lain,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, </a:t>
            </a:r>
            <a:r>
              <a:rPr lang="en-US" sz="2000" dirty="0" err="1" smtClean="0"/>
              <a:t>teman</a:t>
            </a:r>
            <a:r>
              <a:rPr lang="en-US" sz="2000" dirty="0" smtClean="0"/>
              <a:t>,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, bank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api</a:t>
            </a:r>
            <a:r>
              <a:rPr lang="en-US" sz="2000" dirty="0" smtClean="0"/>
              <a:t>,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Kita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meyakinkan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sukses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: Walt Disney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usahanya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film- film </a:t>
            </a:r>
            <a:r>
              <a:rPr lang="en-US" sz="2000" dirty="0" err="1" smtClean="0"/>
              <a:t>kartun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menghibur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,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keyakinan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meyakinkan</a:t>
            </a:r>
            <a:r>
              <a:rPr lang="en-US" sz="2000" dirty="0" smtClean="0"/>
              <a:t> </a:t>
            </a:r>
            <a:r>
              <a:rPr lang="en-US" sz="2000" dirty="0" err="1" smtClean="0"/>
              <a:t>saudara</a:t>
            </a:r>
            <a:r>
              <a:rPr lang="en-US" sz="2000" dirty="0" smtClean="0"/>
              <a:t> </a:t>
            </a:r>
            <a:r>
              <a:rPr lang="en-US" sz="2000" dirty="0" err="1" smtClean="0"/>
              <a:t>laki</a:t>
            </a:r>
            <a:r>
              <a:rPr lang="en-US" sz="2000" dirty="0" smtClean="0"/>
              <a:t>- </a:t>
            </a:r>
            <a:r>
              <a:rPr lang="en-US" sz="2000" dirty="0" err="1" smtClean="0"/>
              <a:t>lakinya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-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merintis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film </a:t>
            </a:r>
            <a:r>
              <a:rPr lang="en-US" sz="2000" dirty="0" err="1" smtClean="0"/>
              <a:t>kartun</a:t>
            </a:r>
            <a:r>
              <a:rPr lang="en-US" sz="2000" dirty="0" smtClean="0"/>
              <a:t>.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disney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saudaranya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mengunjungi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pamannya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dimanfaatkan</a:t>
            </a:r>
            <a:r>
              <a:rPr lang="en-US" sz="2000" dirty="0" smtClean="0"/>
              <a:t>.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pun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meyakinkan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paman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meminjamkan</a:t>
            </a:r>
            <a:r>
              <a:rPr lang="en-US" sz="2000" dirty="0" smtClean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diubah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studio mini.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KEKUATAN 4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>
                <a:latin typeface="Arial Rounded MT Bold" pitchFamily="34" charset="0"/>
              </a:rPr>
              <a:t>Senang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/>
              <a:t>    Modal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rasa </a:t>
            </a:r>
            <a:r>
              <a:rPr lang="en-US" dirty="0" err="1" smtClean="0"/>
              <a:t>senang</a:t>
            </a:r>
            <a:r>
              <a:rPr lang="en-US" dirty="0" smtClean="0"/>
              <a:t> . Kita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menyenangi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terjuni</a:t>
            </a:r>
            <a:r>
              <a:rPr lang="en-US" dirty="0" smtClean="0"/>
              <a:t>. </a:t>
            </a:r>
            <a:r>
              <a:rPr lang="en-US" dirty="0" err="1" smtClean="0"/>
              <a:t>Tanpa</a:t>
            </a:r>
            <a:r>
              <a:rPr lang="en-US" dirty="0" smtClean="0"/>
              <a:t> rasa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kerjakan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yang </a:t>
            </a:r>
            <a:r>
              <a:rPr lang="en-US" dirty="0" err="1" smtClean="0"/>
              <a:t>menghadang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ibaratnya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pun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lembah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, </a:t>
            </a:r>
            <a:r>
              <a:rPr lang="en-US" dirty="0" err="1" smtClean="0"/>
              <a:t>menyebrangi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)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jalani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KEKUATAN 4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4. SUMBER IDE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 DAN KETERAMPILAN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MINAT DAN HOBI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PENGALAMAN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PENGAMATAN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290"/>
            <a:ext cx="7772400" cy="1214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KOMPETENSI UTAMA MENURUT KALANGAN INDUSTRI</a:t>
            </a:r>
            <a:r>
              <a:rPr lang="en-US" sz="2000" dirty="0" smtClean="0"/>
              <a:t>PROF. MUCHLAS SAMANI 2002</a:t>
            </a:r>
            <a:r>
              <a:rPr lang="en-US" sz="2400" dirty="0"/>
              <a:t>)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772400" cy="5357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JUJUR</a:t>
            </a:r>
          </a:p>
          <a:p>
            <a:r>
              <a:rPr lang="en-US" dirty="0" smtClean="0"/>
              <a:t>DISIPLIN</a:t>
            </a:r>
          </a:p>
          <a:p>
            <a:r>
              <a:rPr lang="en-US" dirty="0" smtClean="0"/>
              <a:t>TANGGUNG JAWAB</a:t>
            </a:r>
          </a:p>
          <a:p>
            <a:r>
              <a:rPr lang="en-US" dirty="0" smtClean="0"/>
              <a:t>KERJA SAMA</a:t>
            </a:r>
          </a:p>
          <a:p>
            <a:r>
              <a:rPr lang="en-US" dirty="0" smtClean="0"/>
              <a:t>MEMECAHKAN MASALAH</a:t>
            </a:r>
          </a:p>
          <a:p>
            <a:r>
              <a:rPr lang="en-US" dirty="0" smtClean="0"/>
              <a:t>PENGUASAAN BIDANG KERJA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PERSYARATAN YANG SERING DIMINTA OLEH PERUSAHAAN 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37220B"/>
                </a:solidFill>
              </a:rPr>
              <a:t>Dapat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bekerja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sama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dalam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tim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Mampu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berkomunikasi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dengan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lisan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maupun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tulisan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Mampu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menghadapi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pekerjaan</a:t>
            </a:r>
            <a:r>
              <a:rPr lang="en-US" sz="2800" dirty="0" smtClean="0">
                <a:solidFill>
                  <a:srgbClr val="37220B"/>
                </a:solidFill>
              </a:rPr>
              <a:t> yang </a:t>
            </a:r>
            <a:r>
              <a:rPr lang="en-US" sz="2800" dirty="0" err="1" smtClean="0">
                <a:solidFill>
                  <a:srgbClr val="37220B"/>
                </a:solidFill>
              </a:rPr>
              <a:t>mendesak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Mampu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mengelola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stres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Mampu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beradaptasi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Memiliki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inisiati,sikap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dan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integritas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pada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perusahaan</a:t>
            </a:r>
            <a:endParaRPr lang="en-US" sz="2800" dirty="0" smtClean="0">
              <a:solidFill>
                <a:srgbClr val="37220B"/>
              </a:solidFill>
            </a:endParaRPr>
          </a:p>
          <a:p>
            <a:r>
              <a:rPr lang="en-US" sz="2800" dirty="0" err="1" smtClean="0">
                <a:solidFill>
                  <a:srgbClr val="37220B"/>
                </a:solidFill>
              </a:rPr>
              <a:t>Jujur</a:t>
            </a:r>
            <a:r>
              <a:rPr lang="en-US" sz="2800" dirty="0" smtClean="0">
                <a:solidFill>
                  <a:srgbClr val="37220B"/>
                </a:solidFill>
              </a:rPr>
              <a:t>, </a:t>
            </a:r>
            <a:r>
              <a:rPr lang="en-US" sz="2800" dirty="0" err="1" smtClean="0">
                <a:solidFill>
                  <a:srgbClr val="37220B"/>
                </a:solidFill>
              </a:rPr>
              <a:t>inovatif</a:t>
            </a:r>
            <a:r>
              <a:rPr lang="en-US" sz="2800" dirty="0" smtClean="0">
                <a:solidFill>
                  <a:srgbClr val="37220B"/>
                </a:solidFill>
              </a:rPr>
              <a:t>, </a:t>
            </a:r>
            <a:r>
              <a:rPr lang="en-US" sz="2800" dirty="0" err="1" smtClean="0">
                <a:solidFill>
                  <a:srgbClr val="37220B"/>
                </a:solidFill>
              </a:rPr>
              <a:t>dan</a:t>
            </a:r>
            <a:r>
              <a:rPr lang="en-US" sz="2800" dirty="0" smtClean="0">
                <a:solidFill>
                  <a:srgbClr val="37220B"/>
                </a:solidFill>
              </a:rPr>
              <a:t> </a:t>
            </a:r>
            <a:r>
              <a:rPr lang="en-US" sz="2800" dirty="0" err="1" smtClean="0">
                <a:solidFill>
                  <a:srgbClr val="37220B"/>
                </a:solidFill>
              </a:rPr>
              <a:t>kreatif</a:t>
            </a:r>
            <a:endParaRPr lang="en-US" sz="2800" dirty="0">
              <a:solidFill>
                <a:srgbClr val="37220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IM0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785786" y="500042"/>
            <a:ext cx="7858180" cy="5643602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lanjutan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,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yang 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antusias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DEFINISI KREATIFITAS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Encyclopedia of Britannica,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baru,dan</a:t>
            </a:r>
            <a:r>
              <a:rPr lang="en-US" dirty="0" smtClean="0"/>
              <a:t>  </a:t>
            </a:r>
            <a:r>
              <a:rPr lang="en-US" dirty="0" err="1" smtClean="0"/>
              <a:t>penyelesaian</a:t>
            </a:r>
            <a:r>
              <a:rPr lang="en-US" dirty="0" smtClean="0"/>
              <a:t> 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lain,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kreativitas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kemampuan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menciptakan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mengembangkan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masalah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apapun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bebot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KOMPETENSI SIKAP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  <a:t>YANG DISARANKAN MERQUARDT DAN ENGEL (1993)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Menghargai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nilai-nilai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praktek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budaya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lain, </a:t>
            </a:r>
          </a:p>
          <a:p>
            <a:pPr marL="624078" lvl="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Sabar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toleran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 marL="624078" lvl="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Komitmen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terhadap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prinsip-prinsip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SDM, </a:t>
            </a:r>
          </a:p>
          <a:p>
            <a:pPr marL="624078" lvl="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Banyak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inisiatif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tekun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624078" lvl="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Mempunyai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rasa humor.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IM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5" y="3071810"/>
            <a:ext cx="3905245" cy="37861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 KIAT SUKSES  50 ORANG SUKSES DI AMERIKA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47149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1.SEMANGAT</a:t>
            </a:r>
          </a:p>
          <a:p>
            <a:r>
              <a:rPr lang="en-US" sz="2400" dirty="0" smtClean="0"/>
              <a:t>2. BERARGUMENTASI LOGIS</a:t>
            </a:r>
          </a:p>
          <a:p>
            <a:r>
              <a:rPr lang="en-US" sz="2400" dirty="0" smtClean="0"/>
              <a:t>3. KOMUNIKASI  DENGAN ORANG LAIN</a:t>
            </a:r>
          </a:p>
          <a:p>
            <a:r>
              <a:rPr lang="en-US" sz="2400" dirty="0" smtClean="0"/>
              <a:t>4. TANGGUH</a:t>
            </a:r>
          </a:p>
          <a:p>
            <a:r>
              <a:rPr lang="en-US" sz="2400" dirty="0" smtClean="0"/>
              <a:t>5. RENDAH HATI</a:t>
            </a:r>
          </a:p>
          <a:p>
            <a:r>
              <a:rPr lang="en-US" sz="2400" dirty="0" smtClean="0"/>
              <a:t>6. JUJUR</a:t>
            </a:r>
          </a:p>
          <a:p>
            <a:r>
              <a:rPr lang="en-US" sz="2400" dirty="0" smtClean="0"/>
              <a:t>7. KREATIF</a:t>
            </a:r>
          </a:p>
          <a:p>
            <a:r>
              <a:rPr lang="en-US" sz="2400" dirty="0" smtClean="0"/>
              <a:t>8. KELUARGA YANG KOKOH</a:t>
            </a:r>
          </a:p>
          <a:p>
            <a:r>
              <a:rPr lang="en-US" dirty="0" smtClean="0"/>
              <a:t>9. </a:t>
            </a:r>
            <a:r>
              <a:rPr lang="en-US" sz="2400" dirty="0" smtClean="0"/>
              <a:t>SIKAP YANG POSITIF</a:t>
            </a:r>
          </a:p>
          <a:p>
            <a:r>
              <a:rPr lang="en-US" sz="2400" dirty="0" smtClean="0"/>
              <a:t>10. BEKERJA DENGAN EFEKTIF DAN EFISIEN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Enny Zuhni Khayati, M.Kes.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KEMAMPUAN MINIMAL DAPAT DIASAH </a:t>
            </a:r>
            <a:r>
              <a:rPr lang="en-US" sz="2400" dirty="0" smtClean="0">
                <a:latin typeface="Arial Rounded MT Bold" pitchFamily="34" charset="0"/>
              </a:rPr>
              <a:t>SAAT MASIH  </a:t>
            </a:r>
            <a:r>
              <a:rPr lang="en-US" sz="2400" dirty="0" smtClean="0">
                <a:latin typeface="Arial Rounded MT Bold" pitchFamily="34" charset="0"/>
              </a:rPr>
              <a:t>MENJADI MAHASISWA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COMMUNICATION SKILLS</a:t>
            </a:r>
          </a:p>
          <a:p>
            <a:r>
              <a:rPr lang="en-US" sz="2800" dirty="0" smtClean="0"/>
              <a:t>ORGANIZATION SKILLS LEADERSHIP</a:t>
            </a:r>
          </a:p>
          <a:p>
            <a:r>
              <a:rPr lang="en-US" sz="2800" dirty="0" smtClean="0"/>
              <a:t>LOGIC</a:t>
            </a:r>
          </a:p>
          <a:p>
            <a:r>
              <a:rPr lang="en-US" sz="2800" dirty="0" smtClean="0"/>
              <a:t>EFFORT</a:t>
            </a:r>
          </a:p>
          <a:p>
            <a:r>
              <a:rPr lang="en-US" sz="2800" dirty="0" smtClean="0"/>
              <a:t>GROUP SKILLS ETHICS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800" dirty="0" smtClean="0"/>
              <a:t>TUGAS INDIVIDU KE 1 </a:t>
            </a:r>
            <a:r>
              <a:rPr lang="en-US" dirty="0" smtClean="0"/>
              <a:t>KENALI DIRI 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COBA UNGKAP !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IDENTITAS</a:t>
            </a:r>
          </a:p>
          <a:p>
            <a:pPr algn="ctr"/>
            <a:r>
              <a:rPr lang="en-US" sz="2800" dirty="0" smtClean="0"/>
              <a:t>KEAHLIAN</a:t>
            </a:r>
          </a:p>
          <a:p>
            <a:pPr algn="ctr"/>
            <a:r>
              <a:rPr lang="en-US" sz="2800" dirty="0" smtClean="0"/>
              <a:t>VISI MISI DALAM HIDUP</a:t>
            </a:r>
          </a:p>
          <a:p>
            <a:pPr algn="ctr"/>
            <a:r>
              <a:rPr lang="en-US" sz="2800" dirty="0" smtClean="0"/>
              <a:t>TOKOH YANG DIKAGUMI</a:t>
            </a:r>
          </a:p>
          <a:p>
            <a:pPr algn="ctr"/>
            <a:r>
              <a:rPr lang="en-US" sz="2800" dirty="0" smtClean="0"/>
              <a:t>DLL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APAPUN IMPIAN KITA INGAT KATA KUNCI: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     specific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   Measurable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    </a:t>
            </a:r>
            <a:r>
              <a:rPr lang="en-US" dirty="0" smtClean="0"/>
              <a:t> </a:t>
            </a:r>
            <a:r>
              <a:rPr lang="en-US" dirty="0" err="1" smtClean="0"/>
              <a:t>Achieveable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  </a:t>
            </a:r>
            <a:r>
              <a:rPr lang="en-US" dirty="0" smtClean="0"/>
              <a:t>    Reality- Based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   </a:t>
            </a:r>
            <a:r>
              <a:rPr lang="en-US" dirty="0" smtClean="0"/>
              <a:t>   Time Frame </a:t>
            </a:r>
          </a:p>
          <a:p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, </a:t>
            </a:r>
            <a:r>
              <a:rPr lang="en-US" sz="2000" dirty="0" err="1" smtClean="0"/>
              <a:t>jelas</a:t>
            </a:r>
            <a:r>
              <a:rPr lang="en-US" sz="2000" dirty="0" smtClean="0"/>
              <a:t>, </a:t>
            </a:r>
            <a:r>
              <a:rPr lang="en-US" sz="2000" dirty="0" err="1" smtClean="0"/>
              <a:t>terukur</a:t>
            </a:r>
            <a:r>
              <a:rPr lang="en-US" sz="2000" dirty="0" smtClean="0"/>
              <a:t>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realitas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GAMBARAN TETANG DIRI SAUDARA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5486400" cy="2286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00B0F0"/>
                </a:solidFill>
              </a:rPr>
              <a:t>Gambar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tentang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diri</a:t>
            </a:r>
            <a:r>
              <a:rPr lang="en-US" dirty="0" smtClean="0">
                <a:solidFill>
                  <a:srgbClr val="00B0F0"/>
                </a:solidFill>
              </a:rPr>
              <a:t> ANDA</a:t>
            </a:r>
            <a:r>
              <a:rPr lang="en-US" dirty="0" smtClean="0"/>
              <a:t>….</a:t>
            </a:r>
          </a:p>
        </p:txBody>
      </p:sp>
      <p:graphicFrame>
        <p:nvGraphicFramePr>
          <p:cNvPr id="88086" name="Group 22"/>
          <p:cNvGraphicFramePr>
            <a:graphicFrameLocks noGrp="1"/>
          </p:cNvGraphicFramePr>
          <p:nvPr>
            <p:ph type="tbl" idx="1"/>
          </p:nvPr>
        </p:nvGraphicFramePr>
        <p:xfrm>
          <a:off x="177800" y="1652588"/>
          <a:ext cx="8785225" cy="4872038"/>
        </p:xfrm>
        <a:graphic>
          <a:graphicData uri="http://schemas.openxmlformats.org/drawingml/2006/table">
            <a:tbl>
              <a:tblPr/>
              <a:tblGrid>
                <a:gridCol w="2928938"/>
                <a:gridCol w="2927350"/>
                <a:gridCol w="2928937"/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B7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7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7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FUTURE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7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APA GOAL SETTING 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INGIN PUNYA APA ?</a:t>
            </a:r>
          </a:p>
          <a:p>
            <a:r>
              <a:rPr lang="en-US" dirty="0" smtClean="0"/>
              <a:t>INGIN BERBUAT APA?</a:t>
            </a:r>
          </a:p>
          <a:p>
            <a:r>
              <a:rPr lang="en-US" dirty="0" smtClean="0"/>
              <a:t>INGIN MENJADI APA?</a:t>
            </a:r>
          </a:p>
          <a:p>
            <a:r>
              <a:rPr lang="en-US" dirty="0" smtClean="0"/>
              <a:t>INGIN DIKENANG SEBAGAI APA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 setting</a:t>
            </a:r>
          </a:p>
        </p:txBody>
      </p:sp>
      <p:graphicFrame>
        <p:nvGraphicFramePr>
          <p:cNvPr id="49201" name="Group 49"/>
          <p:cNvGraphicFramePr>
            <a:graphicFrameLocks noGrp="1"/>
          </p:cNvGraphicFramePr>
          <p:nvPr>
            <p:ph type="tbl" idx="1"/>
          </p:nvPr>
        </p:nvGraphicFramePr>
        <p:xfrm>
          <a:off x="177800" y="1652588"/>
          <a:ext cx="8785225" cy="5077398"/>
        </p:xfrm>
        <a:graphic>
          <a:graphicData uri="http://schemas.openxmlformats.org/drawingml/2006/table">
            <a:tbl>
              <a:tblPr/>
              <a:tblGrid>
                <a:gridCol w="2197100"/>
                <a:gridCol w="2195513"/>
                <a:gridCol w="2197100"/>
                <a:gridCol w="2195512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Aspek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Ingin punya apa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Ingin berbuat apa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Ingin dikenang sbg apa?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Karier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Keluarga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Kesehatan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Spiritual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Keuangan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Mental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MANAJEMEN WAKTU</a:t>
            </a:r>
          </a:p>
        </p:txBody>
      </p:sp>
      <p:graphicFrame>
        <p:nvGraphicFramePr>
          <p:cNvPr id="47135" name="Group 31"/>
          <p:cNvGraphicFramePr>
            <a:graphicFrameLocks noGrp="1"/>
          </p:cNvGraphicFramePr>
          <p:nvPr>
            <p:ph type="tbl" idx="1"/>
          </p:nvPr>
        </p:nvGraphicFramePr>
        <p:xfrm>
          <a:off x="177800" y="1652588"/>
          <a:ext cx="8785225" cy="4406900"/>
        </p:xfrm>
        <a:graphic>
          <a:graphicData uri="http://schemas.openxmlformats.org/drawingml/2006/table">
            <a:tbl>
              <a:tblPr/>
              <a:tblGrid>
                <a:gridCol w="2197100"/>
                <a:gridCol w="2195513"/>
                <a:gridCol w="2197100"/>
                <a:gridCol w="2195512"/>
              </a:tblGrid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KEGIATAN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SANGAT MENDESAK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MENDESAK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TIDAK MENDESAK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SANGAT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PERLU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PERLU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TIDAK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PERLU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1800" dirty="0" smtClean="0"/>
              <a:t>LANJUTAN                                     </a:t>
            </a:r>
            <a:r>
              <a:rPr lang="en-US" sz="3200" dirty="0" smtClean="0"/>
              <a:t>CREATIVITY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400" dirty="0" smtClean="0"/>
              <a:t>KREATIVITAS MERUPAKAN  EKSPRESI ALAMI SETIAP ORANG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KREATIVITAS MERUPAKAN SESUATU YANG SERINGKALI HILANG UNTUK WAKTU YANG PANJANG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KREATIVITAS MERUPAKAN BAGIAN YANG INTEGRAL DARI KEBERHASILAN SEBUAH TIM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KREATIVITAS ADALAH METODE UNTUK MENCAPAI SASARAN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KREATIVITAS MERUPAKAN PROSES MEMUNCULKAN SESUATU YANG BARU AGAR DIAKUI KEBERADAANNYA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KREATIVITAS MERUPAKAN SEBUAH GAGASAN YANG MENGILHAMI MUNCULNYA GAGASAN LAIN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individual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selesaikan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obsesi</a:t>
            </a:r>
            <a:r>
              <a:rPr lang="en-US" dirty="0" smtClean="0"/>
              <a:t> 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ADA MASALAH PASTI ADA SOLUSINYA, MAKA CARILAH SOLUSI YANG PALING SMART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BAGAIMANAPUN PRESTASI ANDA DOA RESTU KEDUA ORANG TUA  ADALAH PENDUKUNG  YANG PALING AMPUH DALAM MENCAPAI KESUKSESAN HIDUP SAUDARA</a:t>
            </a:r>
          </a:p>
          <a:p>
            <a:r>
              <a:rPr lang="en-US" dirty="0" smtClean="0"/>
              <a:t>HORMATILAH IBU DAN AYAH ANDA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SEKIAN TERIMAKASIH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BAGAIMANA </a:t>
            </a:r>
            <a:r>
              <a:rPr lang="en-US" dirty="0" smtClean="0">
                <a:solidFill>
                  <a:srgbClr val="FF0000"/>
                </a:solidFill>
              </a:rPr>
              <a:t>MENSTIMULAN </a:t>
            </a:r>
            <a:r>
              <a:rPr lang="en-US" dirty="0" smtClean="0">
                <a:solidFill>
                  <a:srgbClr val="FF0000"/>
                </a:solidFill>
              </a:rPr>
              <a:t>DIRI SENDIRI AGAR  BERUBAH MENJADI ORANG YANG KREATIF 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9564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PRINSIP </a:t>
            </a:r>
            <a:br>
              <a:rPr lang="en-US" sz="4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2060575"/>
            <a:ext cx="8001000" cy="4797425"/>
          </a:xfrm>
          <a:solidFill>
            <a:srgbClr val="0033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Perlu adanya transformasi menyeluruh dari MAHASISWA untuk memiliki jiwa wiraSWASTA (</a:t>
            </a:r>
            <a:r>
              <a:rPr lang="en-US" sz="2100" b="1" i="1" smtClean="0">
                <a:solidFill>
                  <a:schemeClr val="bg1"/>
                </a:solidFill>
              </a:rPr>
              <a:t>beliefs, purpose, character, interpersonal, organization)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Transformasi adalah proses terus menerus untuk belajar – berubah dan bertumbuh bersama-sama (</a:t>
            </a:r>
            <a:r>
              <a:rPr lang="en-US" sz="2100" b="1" i="1" smtClean="0">
                <a:solidFill>
                  <a:schemeClr val="bg1"/>
                </a:solidFill>
              </a:rPr>
              <a:t>dari ulat – kepompong – menjadi kupu-kupu)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Transformasi tidak bisa terjadi dalam waktu singkat.  Sedikitnya melalui proses pembentukan kebiasaan baru selama 90 hari.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Proses transformasi memerlukan mentor/ coach yang senantiasa mendampingi dalam proses transformasi.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olidFill>
                  <a:schemeClr val="bg1"/>
                </a:solidFill>
              </a:rPr>
              <a:t>Perlu adanya forum pertemuan (</a:t>
            </a:r>
            <a:r>
              <a:rPr lang="en-US" sz="2100" b="1" i="1" smtClean="0">
                <a:solidFill>
                  <a:schemeClr val="bg1"/>
                </a:solidFill>
              </a:rPr>
              <a:t>fellowship)</a:t>
            </a:r>
            <a:r>
              <a:rPr lang="en-US" sz="2100" smtClean="0">
                <a:solidFill>
                  <a:schemeClr val="bg1"/>
                </a:solidFill>
              </a:rPr>
              <a:t> secara rutin untuk belajar dan berbagi (</a:t>
            </a:r>
            <a:r>
              <a:rPr lang="en-US" sz="2100" b="1" i="1" smtClean="0">
                <a:solidFill>
                  <a:schemeClr val="bg1"/>
                </a:solidFill>
              </a:rPr>
              <a:t>learn and share).</a:t>
            </a:r>
            <a:r>
              <a:rPr lang="en-US" sz="2100" b="1" i="1" smtClean="0">
                <a:solidFill>
                  <a:schemeClr val="bg1"/>
                </a:solidFill>
                <a:hlinkClick r:id="rId2" action="ppaction://hlinkfile"/>
              </a:rPr>
              <a:t>BOUNDIN.MPG</a:t>
            </a:r>
            <a:endParaRPr lang="en-US" sz="21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100" smtClean="0">
              <a:solidFill>
                <a:schemeClr val="bg1"/>
              </a:solidFill>
            </a:endParaRP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36625" cy="619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T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R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A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N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S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F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O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R</a:t>
            </a:r>
          </a:p>
          <a:p>
            <a:pPr algn="ctr"/>
            <a:r>
              <a:rPr lang="pt-BR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M</a:t>
            </a:r>
            <a:endParaRPr lang="en-US" sz="3600" i="1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</p:txBody>
      </p:sp>
      <p:pic>
        <p:nvPicPr>
          <p:cNvPr id="103429" name="Picture 5" descr="BUTTER~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914401" y="0"/>
            <a:ext cx="21336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Ibu Enny\AKSESORIS BUSANA\FOTO ACESORIS\240220091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34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4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Transformation of creative characters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berubahan</a:t>
            </a:r>
            <a:r>
              <a:rPr lang="en-US" dirty="0" smtClean="0"/>
              <a:t>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Diskusi</a:t>
            </a:r>
            <a:endParaRPr lang="en-US" dirty="0" smtClean="0"/>
          </a:p>
          <a:p>
            <a:r>
              <a:rPr lang="en-US" dirty="0" err="1" smtClean="0"/>
              <a:t>Bermain</a:t>
            </a:r>
            <a:r>
              <a:rPr lang="en-US" dirty="0" smtClean="0"/>
              <a:t> game </a:t>
            </a:r>
          </a:p>
          <a:p>
            <a:r>
              <a:rPr lang="en-US" dirty="0" err="1" smtClean="0"/>
              <a:t>Berkreasi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Bersibuk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 smtClean="0"/>
          </a:p>
          <a:p>
            <a:r>
              <a:rPr lang="en-US" dirty="0" err="1" smtClean="0"/>
              <a:t>Rajin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r>
              <a:rPr lang="en-US" dirty="0" err="1" smtClean="0"/>
              <a:t>Mengikuti</a:t>
            </a:r>
            <a:r>
              <a:rPr lang="en-US" dirty="0" smtClean="0"/>
              <a:t> program  </a:t>
            </a:r>
            <a:r>
              <a:rPr lang="en-US" dirty="0" err="1" smtClean="0"/>
              <a:t>kreatifitas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PENGEMBANGAN SOFT SKILLS MAHASISWA DI UNY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Kreativitas</a:t>
            </a:r>
            <a:r>
              <a:rPr lang="en-US" dirty="0" smtClean="0"/>
              <a:t>  (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1 )</a:t>
            </a:r>
          </a:p>
          <a:p>
            <a:r>
              <a:rPr lang="en-US" dirty="0" smtClean="0"/>
              <a:t>Leadership ( </a:t>
            </a:r>
            <a:r>
              <a:rPr lang="en-US" dirty="0" err="1" smtClean="0"/>
              <a:t>tahun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2 )</a:t>
            </a:r>
          </a:p>
          <a:p>
            <a:r>
              <a:rPr lang="en-US" dirty="0" err="1" smtClean="0"/>
              <a:t>Enterpreunership</a:t>
            </a:r>
            <a:r>
              <a:rPr lang="en-US" dirty="0" smtClean="0"/>
              <a:t> (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3 )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APA YANG DIMAKSUD DENGAN </a:t>
            </a:r>
            <a:r>
              <a:rPr lang="en-US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SOFT SKILLS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Soft skills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,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non-</a:t>
            </a:r>
            <a:r>
              <a:rPr lang="en-US" dirty="0" err="1" smtClean="0"/>
              <a:t>teknis</a:t>
            </a:r>
            <a:r>
              <a:rPr lang="en-US" dirty="0" smtClean="0"/>
              <a:t>, yang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sendiri,mengatur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, </a:t>
            </a:r>
            <a:r>
              <a:rPr lang="en-US" dirty="0" err="1" smtClean="0"/>
              <a:t>fikiran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menyenangkan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538</TotalTime>
  <Words>1575</Words>
  <Application>Microsoft Office PowerPoint</Application>
  <PresentationFormat>On-screen Show (4:3)</PresentationFormat>
  <Paragraphs>285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Civic</vt:lpstr>
      <vt:lpstr>Equity</vt:lpstr>
      <vt:lpstr>Office Theme</vt:lpstr>
      <vt:lpstr>PENGEMBANGAN KREATIVITAS DAN SOFT SKILLS MENUJU KEHIDUPAN YANG SUKSES</vt:lpstr>
      <vt:lpstr>KREATIFITAS MENJADI PENENTU DALAM SOFT SKILLS MAHASISWA . ADA APA DENGAN KREATIVITAS ?</vt:lpstr>
      <vt:lpstr>DEFINISI KREATIFITAS</vt:lpstr>
      <vt:lpstr>LANJUTAN                                     CREATIVITY</vt:lpstr>
      <vt:lpstr>Slide 5</vt:lpstr>
      <vt:lpstr>PRINSIP  DASAR</vt:lpstr>
      <vt:lpstr>Transformation of creative characters</vt:lpstr>
      <vt:lpstr>PENGEMBANGAN SOFT SKILLS MAHASISWA DI UNY</vt:lpstr>
      <vt:lpstr>APA YANG DIMAKSUD DENGAN SOFT SKILLS ?</vt:lpstr>
      <vt:lpstr>SOFT SKILLS PENJAHIT BUSANA</vt:lpstr>
      <vt:lpstr>lanjutan</vt:lpstr>
      <vt:lpstr>HARD SKILLS ?</vt:lpstr>
      <vt:lpstr>lanjutan</vt:lpstr>
      <vt:lpstr>HARD SKILLS ?</vt:lpstr>
      <vt:lpstr>Dimensi Pemain  Sepak Bola</vt:lpstr>
      <vt:lpstr>ATRIBUT SOFT SKILLS</vt:lpstr>
      <vt:lpstr>23 atribut soft skills</vt:lpstr>
      <vt:lpstr>LANJUTAN</vt:lpstr>
      <vt:lpstr>LANJUTAN</vt:lpstr>
      <vt:lpstr>Implementasi Soft Skills di Dunia Kerja</vt:lpstr>
      <vt:lpstr>Kiat sukses </vt:lpstr>
      <vt:lpstr>KEKUATAN  4 S MENUJU SUKSES</vt:lpstr>
      <vt:lpstr>LANJUTAN</vt:lpstr>
      <vt:lpstr>KEKUATAN 4 S</vt:lpstr>
      <vt:lpstr>KEKUATAN 4 S</vt:lpstr>
      <vt:lpstr>KEKUATAN 4 S</vt:lpstr>
      <vt:lpstr>KOMPETENSI UTAMA MENURUT KALANGAN INDUSTRIPROF. MUCHLAS SAMANI 2002)</vt:lpstr>
      <vt:lpstr>PERSYARATAN YANG SERING DIMINTA OLEH PERUSAHAAN </vt:lpstr>
      <vt:lpstr>lanjutan</vt:lpstr>
      <vt:lpstr>KOMPETENSI SIKAP  YANG DISARANKAN MERQUARDT DAN ENGEL (1993)</vt:lpstr>
      <vt:lpstr>10  KIAT SUKSES  50 ORANG SUKSES DI AMERIKA  </vt:lpstr>
      <vt:lpstr>KEMAMPUAN MINIMAL DAPAT DIASAH SAAT MASIH  MENJADI MAHASISWA</vt:lpstr>
      <vt:lpstr>TUGAS INDIVIDU KE 1 KENALI DIRI ANDA</vt:lpstr>
      <vt:lpstr>APAPUN IMPIAN KITA INGAT KATA KUNCI:</vt:lpstr>
      <vt:lpstr>GAMBARAN TETANG DIRI SAUDARA</vt:lpstr>
      <vt:lpstr>Gambar tentang diri ANDA….</vt:lpstr>
      <vt:lpstr>APA GOAL SETTING ANDA</vt:lpstr>
      <vt:lpstr>Goal setting</vt:lpstr>
      <vt:lpstr>MANAJEMEN WAKTU</vt:lpstr>
      <vt:lpstr>Tugas individual 2 </vt:lpstr>
      <vt:lpstr>Slide 41</vt:lpstr>
    </vt:vector>
  </TitlesOfParts>
  <Company>Jogja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 CREATIVE CHARACTER Oleh : Dra. Enny zuhni khayati, M.Kes.</dc:title>
  <dc:creator>Acer</dc:creator>
  <cp:lastModifiedBy>Acer</cp:lastModifiedBy>
  <cp:revision>58</cp:revision>
  <dcterms:created xsi:type="dcterms:W3CDTF">2009-03-20T22:44:33Z</dcterms:created>
  <dcterms:modified xsi:type="dcterms:W3CDTF">2009-03-22T01:29:32Z</dcterms:modified>
</cp:coreProperties>
</file>