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80" r:id="rId9"/>
    <p:sldId id="265" r:id="rId10"/>
    <p:sldId id="266" r:id="rId11"/>
    <p:sldId id="281" r:id="rId12"/>
    <p:sldId id="264" r:id="rId13"/>
    <p:sldId id="267" r:id="rId14"/>
    <p:sldId id="268" r:id="rId15"/>
    <p:sldId id="269" r:id="rId16"/>
    <p:sldId id="270" r:id="rId17"/>
    <p:sldId id="271" r:id="rId18"/>
    <p:sldId id="273" r:id="rId19"/>
    <p:sldId id="275" r:id="rId20"/>
    <p:sldId id="272" r:id="rId21"/>
    <p:sldId id="277" r:id="rId22"/>
    <p:sldId id="276" r:id="rId23"/>
    <p:sldId id="278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7448A-8515-4FE8-920E-1BB915093C20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4B19A-B6A4-47C0-8AA2-A07F0A0AA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4B19A-B6A4-47C0-8AA2-A07F0A0AA39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F12-0E4C-40DA-81FB-5E0328E88575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908A-2BA0-429C-B93B-2A807D2FA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F12-0E4C-40DA-81FB-5E0328E88575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908A-2BA0-429C-B93B-2A807D2FA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F12-0E4C-40DA-81FB-5E0328E88575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908A-2BA0-429C-B93B-2A807D2FA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F12-0E4C-40DA-81FB-5E0328E88575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908A-2BA0-429C-B93B-2A807D2FA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F12-0E4C-40DA-81FB-5E0328E88575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908A-2BA0-429C-B93B-2A807D2FA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F12-0E4C-40DA-81FB-5E0328E88575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908A-2BA0-429C-B93B-2A807D2FA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F12-0E4C-40DA-81FB-5E0328E88575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908A-2BA0-429C-B93B-2A807D2FA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F12-0E4C-40DA-81FB-5E0328E88575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908A-2BA0-429C-B93B-2A807D2FA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F12-0E4C-40DA-81FB-5E0328E88575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908A-2BA0-429C-B93B-2A807D2FA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F12-0E4C-40DA-81FB-5E0328E88575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908A-2BA0-429C-B93B-2A807D2FA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6F12-0E4C-40DA-81FB-5E0328E88575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908A-2BA0-429C-B93B-2A807D2FA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36F12-0E4C-40DA-81FB-5E0328E88575}" type="datetimeFigureOut">
              <a:rPr lang="en-US" smtClean="0"/>
              <a:pPr/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6908A-2BA0-429C-B93B-2A807D2FA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lindasari.wordpress.com/2007/06/27/10-kiat-kepribadian-orang-sukses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rimasutra.blogspot.com/" TargetMode="External"/><Relationship Id="rId2" Type="http://schemas.openxmlformats.org/officeDocument/2006/relationships/hyperlink" Target="http://pantangmenyerah.blogspot.com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pantangmenyerah.blogspot.com/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924800" cy="914399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LEADERSHIP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(KEPEMIMPINAN)</a:t>
            </a:r>
            <a:endParaRPr lang="en-US" sz="32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924800" cy="5257800"/>
          </a:xfrm>
        </p:spPr>
        <p:txBody>
          <a:bodyPr>
            <a:normAutofit/>
          </a:bodyPr>
          <a:lstStyle/>
          <a:p>
            <a:endParaRPr lang="en-US" sz="1200" dirty="0" smtClean="0"/>
          </a:p>
          <a:p>
            <a:pPr algn="just"/>
            <a:endParaRPr lang="en-US" sz="1200" dirty="0" smtClean="0"/>
          </a:p>
          <a:p>
            <a:pPr algn="just"/>
            <a:endParaRPr lang="en-US" sz="1200" dirty="0"/>
          </a:p>
          <a:p>
            <a:pPr algn="just"/>
            <a:endParaRPr lang="en-US" sz="1200" dirty="0" smtClean="0"/>
          </a:p>
          <a:p>
            <a:pPr algn="just"/>
            <a:endParaRPr lang="en-US" sz="1200" dirty="0"/>
          </a:p>
          <a:p>
            <a:pPr algn="just"/>
            <a:endParaRPr lang="en-US" sz="1200" dirty="0" smtClean="0"/>
          </a:p>
          <a:p>
            <a:pPr algn="just"/>
            <a:endParaRPr lang="en-US" sz="1200" dirty="0"/>
          </a:p>
          <a:p>
            <a:pPr algn="just"/>
            <a:endParaRPr lang="en-US" sz="1200" dirty="0" smtClean="0"/>
          </a:p>
          <a:p>
            <a:pPr algn="just"/>
            <a:endParaRPr lang="en-US" sz="1200" dirty="0"/>
          </a:p>
          <a:p>
            <a:pPr algn="just"/>
            <a:endParaRPr lang="en-US" sz="1200" dirty="0" smtClean="0"/>
          </a:p>
          <a:p>
            <a:pPr algn="just"/>
            <a:endParaRPr lang="en-US" sz="1200" dirty="0"/>
          </a:p>
          <a:p>
            <a:pPr algn="just"/>
            <a:endParaRPr lang="en-US" sz="1200" dirty="0" smtClean="0"/>
          </a:p>
          <a:p>
            <a:pPr algn="just"/>
            <a:endParaRPr lang="en-US" sz="1200" dirty="0"/>
          </a:p>
          <a:p>
            <a:pPr algn="just"/>
            <a:endParaRPr lang="en-US" sz="1200" dirty="0" smtClean="0"/>
          </a:p>
          <a:p>
            <a:pPr algn="just"/>
            <a:endParaRPr lang="en-US" sz="1200" dirty="0"/>
          </a:p>
          <a:p>
            <a:pPr algn="just"/>
            <a:endParaRPr lang="en-US" sz="1200" dirty="0" smtClean="0"/>
          </a:p>
          <a:p>
            <a:pPr algn="just"/>
            <a:endParaRPr lang="en-US" sz="1200" dirty="0"/>
          </a:p>
          <a:p>
            <a:r>
              <a:rPr lang="en-US" sz="1400" dirty="0" smtClean="0">
                <a:solidFill>
                  <a:schemeClr val="tx1"/>
                </a:solidFill>
              </a:rPr>
              <a:t>OLEH : </a:t>
            </a:r>
            <a:r>
              <a:rPr lang="en-US" sz="1800" dirty="0" smtClean="0">
                <a:solidFill>
                  <a:schemeClr val="tx1"/>
                </a:solidFill>
              </a:rPr>
              <a:t>ENNY ZUHNI KHAYATI,M.KES.</a:t>
            </a: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1" name="Picture 2" descr="D:\Ibu Enny\and ul 2\animasi\how-to-draw-a-swallow-bird-tutorial-drawi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752600"/>
            <a:ext cx="318135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MANAJEMEN</a:t>
            </a:r>
            <a:r>
              <a:rPr lang="en-US" sz="2000" dirty="0" smtClean="0"/>
              <a:t>(LOUIS  A. Allen)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MERENCANAKAN</a:t>
            </a:r>
          </a:p>
          <a:p>
            <a:pPr>
              <a:buNone/>
            </a:pPr>
            <a:r>
              <a:rPr lang="en-US" sz="1800" dirty="0" smtClean="0"/>
              <a:t>1. </a:t>
            </a:r>
            <a:r>
              <a:rPr lang="en-US" sz="1800" dirty="0" err="1" smtClean="0"/>
              <a:t>Memperkirakan</a:t>
            </a:r>
            <a:r>
              <a:rPr lang="en-US" sz="1800" dirty="0" smtClean="0"/>
              <a:t> </a:t>
            </a:r>
            <a:r>
              <a:rPr lang="en-US" sz="1800" dirty="0" err="1" smtClean="0"/>
              <a:t>masa</a:t>
            </a:r>
            <a:r>
              <a:rPr lang="en-US" sz="1800" dirty="0" smtClean="0"/>
              <a:t> </a:t>
            </a:r>
            <a:r>
              <a:rPr lang="en-US" sz="1800" dirty="0" err="1" smtClean="0"/>
              <a:t>depan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2.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sasaran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3. </a:t>
            </a:r>
            <a:r>
              <a:rPr lang="en-US" sz="1800" dirty="0" err="1" smtClean="0"/>
              <a:t>Mengembangkan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strategi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4. </a:t>
            </a:r>
            <a:r>
              <a:rPr lang="en-US" sz="1800" dirty="0" err="1" smtClean="0"/>
              <a:t>Memprogram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5. </a:t>
            </a:r>
            <a:r>
              <a:rPr lang="en-US" sz="1800" dirty="0" err="1" smtClean="0"/>
              <a:t>Menjadwal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6.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</a:t>
            </a:r>
            <a:r>
              <a:rPr lang="en-US" sz="1800" dirty="0" err="1" smtClean="0"/>
              <a:t>anggaran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7. </a:t>
            </a:r>
            <a:r>
              <a:rPr lang="en-US" sz="1800" dirty="0" err="1" smtClean="0"/>
              <a:t>Mengembangkan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     </a:t>
            </a:r>
            <a:r>
              <a:rPr lang="en-US" sz="1800" dirty="0" err="1" smtClean="0"/>
              <a:t>kebijakan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8. </a:t>
            </a:r>
            <a:r>
              <a:rPr lang="en-US" sz="1800" dirty="0" err="1" smtClean="0"/>
              <a:t>Mengembangkan</a:t>
            </a:r>
            <a:r>
              <a:rPr lang="en-US" sz="1800" dirty="0" smtClean="0"/>
              <a:t> </a:t>
            </a:r>
            <a:r>
              <a:rPr lang="en-US" sz="1800" dirty="0" err="1" smtClean="0"/>
              <a:t>Prosedur</a:t>
            </a:r>
            <a:endParaRPr lang="en-US" sz="18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MENGORGANISIR</a:t>
            </a:r>
          </a:p>
          <a:p>
            <a:pPr>
              <a:buNone/>
            </a:pPr>
            <a:r>
              <a:rPr lang="en-US" sz="2000" dirty="0" smtClean="0"/>
              <a:t>9.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10.Mendelegasikan</a:t>
            </a:r>
          </a:p>
          <a:p>
            <a:pPr>
              <a:buNone/>
            </a:pPr>
            <a:r>
              <a:rPr lang="en-US" sz="2000" dirty="0" smtClean="0"/>
              <a:t>11.Menetapkan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berhubungan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MEMIMPIN</a:t>
            </a:r>
          </a:p>
          <a:p>
            <a:pPr>
              <a:buNone/>
            </a:pPr>
            <a:r>
              <a:rPr lang="en-US" sz="2000" dirty="0" smtClean="0"/>
              <a:t>12.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13. </a:t>
            </a:r>
            <a:r>
              <a:rPr lang="en-US" sz="2000" dirty="0" err="1" smtClean="0"/>
              <a:t>Berkomunikasi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14. </a:t>
            </a:r>
            <a:r>
              <a:rPr lang="en-US" sz="2000" dirty="0" err="1" smtClean="0"/>
              <a:t>Memotivasi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15.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16.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MENGONTROL</a:t>
            </a:r>
          </a:p>
          <a:p>
            <a:pPr>
              <a:buNone/>
            </a:pPr>
            <a:r>
              <a:rPr lang="en-US" sz="2000" dirty="0" smtClean="0"/>
              <a:t>17.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18. </a:t>
            </a: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19. </a:t>
            </a:r>
            <a:r>
              <a:rPr lang="en-US" sz="2000" dirty="0" err="1" smtClean="0"/>
              <a:t>Menilai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Memperbaiki</a:t>
            </a:r>
            <a:r>
              <a:rPr lang="en-US" sz="2000" dirty="0" smtClean="0"/>
              <a:t>  </a:t>
            </a:r>
            <a:r>
              <a:rPr lang="en-US" sz="2000" dirty="0" err="1" smtClean="0"/>
              <a:t>Kinerja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“</a:t>
            </a:r>
            <a:r>
              <a:rPr lang="en-US" dirty="0" err="1" smtClean="0"/>
              <a:t>gampang-gampang</a:t>
            </a:r>
            <a:r>
              <a:rPr lang="en-US" dirty="0" smtClean="0"/>
              <a:t> </a:t>
            </a:r>
            <a:r>
              <a:rPr lang="en-US" dirty="0" err="1" smtClean="0"/>
              <a:t>susah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1026" name="Picture 2" descr="D:\Ibu Enny\and ul 2\animasi\1162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3048000"/>
            <a:ext cx="952500" cy="866775"/>
          </a:xfrm>
          <a:prstGeom prst="rect">
            <a:avLst/>
          </a:prstGeom>
          <a:noFill/>
        </p:spPr>
      </p:pic>
      <p:pic>
        <p:nvPicPr>
          <p:cNvPr id="1028" name="Picture 4" descr="D:\Ibu Enny\and ul 2\animasi\berbagai karak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733800"/>
            <a:ext cx="6096000" cy="260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761989"/>
          <a:ext cx="8077200" cy="5715010"/>
        </p:xfrm>
        <a:graphic>
          <a:graphicData uri="http://schemas.openxmlformats.org/drawingml/2006/table">
            <a:tbl>
              <a:tblPr/>
              <a:tblGrid>
                <a:gridCol w="605723"/>
                <a:gridCol w="4576571"/>
                <a:gridCol w="382278"/>
                <a:gridCol w="381381"/>
                <a:gridCol w="2131247"/>
              </a:tblGrid>
              <a:tr h="249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KETERANGAN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CATATAN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Membuat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keputusan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berdasarkan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arah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telah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diputuskan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Penekanan pada pemikiran dengan didukung oleh perasaan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Analitis, Obyektif dan praktis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Melaksanakan pengembangan di luar sumber daya yang 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Memakai Sumber daya yang ada dengan efektif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Mengambil keputusan berdasarkan impian masa depan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Menekankan pada pengetahuan dan fakta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Intuitif, Subyektive, dan Praktis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Lebih berpegang pada intuitif yang didukung oleh pemikiran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Bekerja menurut rencana dan jadwal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Bekerja berdasarkan apa yang diperlukan sekarang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Menekankan kepercayaan dan tekad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Bergerak menuju impian masa depan berdasarkan masa kini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Bertindak di masa kini berdasarkan masa lalu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ctr"/>
                <a:tab pos="4391025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KEPEMIMPINAN ATAU MANAJEMEN ?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ctr"/>
                <a:tab pos="4391025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 LEADERSHIP OR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Manajement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?)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ctr"/>
                <a:tab pos="43910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761999"/>
          <a:ext cx="8001001" cy="5791200"/>
        </p:xfrm>
        <a:graphic>
          <a:graphicData uri="http://schemas.openxmlformats.org/drawingml/2006/table">
            <a:tbl>
              <a:tblPr/>
              <a:tblGrid>
                <a:gridCol w="600009"/>
                <a:gridCol w="4533396"/>
                <a:gridCol w="378672"/>
                <a:gridCol w="377783"/>
                <a:gridCol w="2111141"/>
              </a:tblGrid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KETERANGAN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CATATAN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Membuat keputusan berdasarkan arah yang telah diputuskan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Penekanan pada pemikiran dengan didukung oleh perasaan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Analitis, Obyektif dan praktis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Melaksanakan pengembangan di luar sumber daya yang 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Memakai Sumber daya yang ada dengan efektif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Mengambil keputusan berdasarkan impian masa depan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Menekankan pada pengetahuan dan fakta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Intuitif, Subyektive, dan Praktis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Lebih berpegang pada intuitif yang didukung oleh pemikiran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Bekerja menurut rencana dan jadwal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Bekerja berdasarkan apa yang diperlukan sekarang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Menekankan kepercayaan dan tekad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Bergerak menuju impian masa depan berdasarkan masa kini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Bertindak di masa kini berdasarkan masa lalu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ctr"/>
                <a:tab pos="4391025" algn="l"/>
              </a:tabLst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KEPEMIMPINAN ATAU MANAJEMEN ?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ctr"/>
                <a:tab pos="4391025" algn="l"/>
              </a:tabLst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 LEADERSHIP OR Manajement ?) 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 KUNCI NYA)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Sepuluh</a:t>
            </a:r>
            <a:r>
              <a:rPr lang="en-US" b="1" dirty="0" smtClean="0"/>
              <a:t> </a:t>
            </a:r>
            <a:r>
              <a:rPr lang="en-US" b="1" dirty="0" err="1" smtClean="0"/>
              <a:t>sikap</a:t>
            </a:r>
            <a:r>
              <a:rPr lang="en-US" b="1" dirty="0" smtClean="0"/>
              <a:t> yang </a:t>
            </a:r>
            <a:r>
              <a:rPr lang="en-US" b="1" dirty="0" err="1" smtClean="0"/>
              <a:t>dipunyai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err="1" smtClean="0"/>
              <a:t>orang</a:t>
            </a:r>
            <a:r>
              <a:rPr lang="en-US" b="1" dirty="0" smtClean="0"/>
              <a:t> </a:t>
            </a:r>
            <a:r>
              <a:rPr lang="en-US" b="1" dirty="0" err="1" smtClean="0"/>
              <a:t>sukses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Keberanian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berinisiatif</a:t>
            </a:r>
            <a:r>
              <a:rPr lang="en-US" b="1" dirty="0" smtClean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Tepat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Senang</a:t>
            </a:r>
            <a:r>
              <a:rPr lang="en-US" b="1" dirty="0" smtClean="0"/>
              <a:t> </a:t>
            </a:r>
            <a:r>
              <a:rPr lang="en-US" b="1" dirty="0" err="1" smtClean="0"/>
              <a:t>melayani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memberi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Membuka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r>
              <a:rPr lang="en-US" b="1" dirty="0" smtClean="0"/>
              <a:t> </a:t>
            </a:r>
            <a:r>
              <a:rPr lang="en-US" b="1" dirty="0" err="1" smtClean="0"/>
              <a:t>terlebih</a:t>
            </a:r>
            <a:r>
              <a:rPr lang="en-US" b="1" dirty="0" smtClean="0"/>
              <a:t> </a:t>
            </a:r>
            <a:r>
              <a:rPr lang="en-US" b="1" dirty="0" err="1" smtClean="0"/>
              <a:t>dahulu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Senang</a:t>
            </a:r>
            <a:r>
              <a:rPr lang="en-US" b="1" dirty="0" smtClean="0"/>
              <a:t> </a:t>
            </a:r>
            <a:r>
              <a:rPr lang="en-US" b="1" dirty="0" err="1" smtClean="0"/>
              <a:t>bekerja</a:t>
            </a:r>
            <a:r>
              <a:rPr lang="en-US" b="1" dirty="0" smtClean="0"/>
              <a:t> 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membina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baik</a:t>
            </a:r>
            <a:endParaRPr lang="en-US" dirty="0" smtClean="0"/>
          </a:p>
          <a:p>
            <a:pPr marL="514350" indent="-514350">
              <a:buNone/>
            </a:pPr>
            <a:r>
              <a:rPr lang="en-US" u="sng" dirty="0" smtClean="0">
                <a:hlinkClick r:id="rId2"/>
              </a:rPr>
              <a:t>  http://elindasari.wordpress.com/2007/06/27/10-kiat-kepribadian-orang-sukses/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6.</a:t>
            </a:r>
            <a:r>
              <a:rPr lang="en-US" b="1" dirty="0" smtClean="0"/>
              <a:t> </a:t>
            </a:r>
            <a:r>
              <a:rPr lang="en-US" b="1" dirty="0" err="1" smtClean="0"/>
              <a:t>Senang</a:t>
            </a:r>
            <a:r>
              <a:rPr lang="en-US" b="1" dirty="0" smtClean="0"/>
              <a:t> </a:t>
            </a:r>
            <a:r>
              <a:rPr lang="en-US" b="1" dirty="0" err="1" smtClean="0"/>
              <a:t>mempelajari</a:t>
            </a:r>
            <a:r>
              <a:rPr lang="en-US" b="1" dirty="0" smtClean="0"/>
              <a:t> </a:t>
            </a:r>
            <a:r>
              <a:rPr lang="en-US" b="1" dirty="0" err="1" smtClean="0"/>
              <a:t>hal-hal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7. </a:t>
            </a:r>
            <a:r>
              <a:rPr lang="en-US" b="1" dirty="0" err="1" smtClean="0"/>
              <a:t>Jarang</a:t>
            </a:r>
            <a:r>
              <a:rPr lang="en-US" b="1" dirty="0" smtClean="0"/>
              <a:t> </a:t>
            </a:r>
            <a:r>
              <a:rPr lang="en-US" b="1" dirty="0" err="1" smtClean="0"/>
              <a:t>mengeluh</a:t>
            </a:r>
            <a:r>
              <a:rPr lang="en-US" b="1" dirty="0" smtClean="0"/>
              <a:t>, </a:t>
            </a:r>
            <a:r>
              <a:rPr lang="en-US" b="1" dirty="0" err="1" smtClean="0"/>
              <a:t>profesionalisme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yang paling </a:t>
            </a:r>
            <a:r>
              <a:rPr lang="en-US" b="1" dirty="0" err="1" smtClean="0"/>
              <a:t>utama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8. </a:t>
            </a:r>
            <a:r>
              <a:rPr lang="en-US" b="1" dirty="0" err="1" smtClean="0"/>
              <a:t>Berani</a:t>
            </a:r>
            <a:r>
              <a:rPr lang="en-US" b="1" dirty="0" smtClean="0"/>
              <a:t> </a:t>
            </a:r>
            <a:r>
              <a:rPr lang="en-US" b="1" dirty="0" err="1" smtClean="0"/>
              <a:t>menanggung</a:t>
            </a:r>
            <a:r>
              <a:rPr lang="en-US" b="1" dirty="0" smtClean="0"/>
              <a:t> </a:t>
            </a:r>
            <a:r>
              <a:rPr lang="en-US" b="1" dirty="0" err="1" smtClean="0"/>
              <a:t>resiko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9.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menunjukkan</a:t>
            </a:r>
            <a:r>
              <a:rPr lang="en-US" b="1" dirty="0" smtClean="0"/>
              <a:t> </a:t>
            </a:r>
            <a:r>
              <a:rPr lang="en-US" b="1" dirty="0" err="1" smtClean="0"/>
              <a:t>kekhawatiran</a:t>
            </a:r>
            <a:r>
              <a:rPr lang="en-US" b="1" dirty="0" smtClean="0"/>
              <a:t> (</a:t>
            </a:r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 smtClean="0"/>
              <a:t>positif</a:t>
            </a:r>
            <a:r>
              <a:rPr lang="en-US" b="1" dirty="0" smtClean="0"/>
              <a:t> </a:t>
            </a:r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saat</a:t>
            </a:r>
            <a:r>
              <a:rPr lang="en-US" b="1" dirty="0" smtClean="0"/>
              <a:t>)</a:t>
            </a:r>
          </a:p>
          <a:p>
            <a:pPr marL="514350" indent="-514350">
              <a:buNone/>
            </a:pPr>
            <a:r>
              <a:rPr lang="en-US" b="1" dirty="0" smtClean="0"/>
              <a:t>10 </a:t>
            </a:r>
            <a:r>
              <a:rPr lang="en-US" b="1" dirty="0" err="1" smtClean="0"/>
              <a:t>Menutup-nutupi</a:t>
            </a:r>
            <a:r>
              <a:rPr lang="en-US" b="1" dirty="0" smtClean="0"/>
              <a:t> </a:t>
            </a:r>
            <a:r>
              <a:rPr lang="en-US" b="1" dirty="0" err="1" smtClean="0"/>
              <a:t>sesuatu</a:t>
            </a:r>
            <a:r>
              <a:rPr lang="en-US" b="1" dirty="0" smtClean="0"/>
              <a:t> </a:t>
            </a:r>
            <a:r>
              <a:rPr lang="en-US" b="1" dirty="0" err="1" smtClean="0"/>
              <a:t>maupun</a:t>
            </a:r>
            <a:r>
              <a:rPr lang="en-US" b="1" dirty="0" smtClean="0"/>
              <a:t> </a:t>
            </a:r>
            <a:r>
              <a:rPr lang="en-US" b="1" dirty="0" err="1" smtClean="0"/>
              <a:t>supaya</a:t>
            </a:r>
            <a:r>
              <a:rPr lang="en-US" b="1" dirty="0" smtClean="0"/>
              <a:t> </a:t>
            </a:r>
            <a:r>
              <a:rPr lang="en-US" b="1" dirty="0" err="1" smtClean="0"/>
              <a:t>tampak</a:t>
            </a:r>
            <a:r>
              <a:rPr lang="en-US" b="1" dirty="0" smtClean="0"/>
              <a:t> “</a:t>
            </a:r>
            <a:r>
              <a:rPr lang="en-US" b="1" dirty="0" err="1" smtClean="0"/>
              <a:t>lebih</a:t>
            </a:r>
            <a:r>
              <a:rPr lang="en-US" b="1" dirty="0" smtClean="0"/>
              <a:t>”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lawan</a:t>
            </a:r>
            <a:r>
              <a:rPr lang="en-US" b="1" dirty="0" smtClean="0"/>
              <a:t> </a:t>
            </a:r>
            <a:r>
              <a:rPr lang="en-US" b="1" dirty="0" err="1" smtClean="0"/>
              <a:t>bicaranya</a:t>
            </a:r>
            <a:r>
              <a:rPr lang="en-US" b="1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BR" b="1" cap="all" dirty="0" smtClean="0"/>
              <a:t>AGAR JADI ORANG SUKSES DARI A SAMPAI Z</a:t>
            </a:r>
            <a:endParaRPr lang="pt-BR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 : Accept.</a:t>
            </a:r>
            <a:br>
              <a:rPr lang="en-US" dirty="0" smtClean="0"/>
            </a:br>
            <a:r>
              <a:rPr lang="en-US" dirty="0" err="1" smtClean="0"/>
              <a:t>Terimalah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B : Believe.</a:t>
            </a:r>
            <a:br>
              <a:rPr lang="en-US" dirty="0" smtClean="0"/>
            </a:br>
            <a:r>
              <a:rPr lang="en-US" dirty="0" err="1" smtClean="0"/>
              <a:t>Percayalah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C : Care.</a:t>
            </a:r>
            <a:br>
              <a:rPr lang="en-US" dirty="0" smtClean="0"/>
            </a:br>
            <a:r>
              <a:rPr lang="en-US" dirty="0" err="1" smtClean="0"/>
              <a:t>Pedulilah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D : Direct.</a:t>
            </a:r>
            <a:br>
              <a:rPr lang="en-US" dirty="0" smtClean="0"/>
            </a:br>
            <a:r>
              <a:rPr lang="en-US" dirty="0" err="1" smtClean="0"/>
              <a:t>Arahkan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yang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</a:t>
            </a:r>
          </a:p>
          <a:p>
            <a:r>
              <a:rPr lang="en-US" dirty="0" smtClean="0"/>
              <a:t>E : Earn.</a:t>
            </a:r>
            <a:br>
              <a:rPr lang="en-US" dirty="0" smtClean="0"/>
            </a:br>
            <a:r>
              <a:rPr lang="en-US" dirty="0" err="1" smtClean="0"/>
              <a:t>Terimalah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 </a:t>
            </a:r>
            <a:r>
              <a:rPr lang="en-US" dirty="0" err="1" smtClean="0">
                <a:hlinkClick r:id="rId2"/>
              </a:rPr>
              <a:t>tetap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berusaha</a:t>
            </a:r>
            <a:r>
              <a:rPr lang="en-US" dirty="0" smtClean="0"/>
              <a:t> </a:t>
            </a:r>
            <a:r>
              <a:rPr lang="en-US" dirty="0" err="1" smtClean="0"/>
              <a:t>menjadi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smtClean="0"/>
              <a:t>F : Face.</a:t>
            </a:r>
            <a:br>
              <a:rPr lang="en-US" dirty="0" smtClean="0"/>
            </a:br>
            <a:r>
              <a:rPr lang="en-US" dirty="0" err="1" smtClean="0"/>
              <a:t>Hadapi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G : Go.</a:t>
            </a:r>
            <a:br>
              <a:rPr lang="en-US" dirty="0" smtClean="0"/>
            </a:br>
            <a:r>
              <a:rPr lang="en-US" dirty="0" err="1" smtClean="0"/>
              <a:t>Berangkatlah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H : Homework.</a:t>
            </a:r>
            <a:br>
              <a:rPr lang="en-US" dirty="0" smtClean="0"/>
            </a:b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 : Ignore.</a:t>
            </a:r>
            <a:br>
              <a:rPr lang="en-US" dirty="0" smtClean="0"/>
            </a:br>
            <a:r>
              <a:rPr lang="en-US" dirty="0" err="1" smtClean="0"/>
              <a:t>Abaikan</a:t>
            </a:r>
            <a:r>
              <a:rPr lang="en-US" dirty="0" smtClean="0"/>
              <a:t> </a:t>
            </a:r>
            <a:r>
              <a:rPr lang="en-US" dirty="0" err="1" smtClean="0"/>
              <a:t>celaan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menghalangi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 : Jealously.	</a:t>
            </a:r>
            <a:br>
              <a:rPr lang="en-US" dirty="0" smtClean="0"/>
            </a:br>
            <a:r>
              <a:rPr lang="en-US" dirty="0" smtClean="0"/>
              <a:t>Rasa </a:t>
            </a:r>
            <a:r>
              <a:rPr lang="en-US" dirty="0" err="1" smtClean="0"/>
              <a:t>iri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r>
              <a:rPr lang="en-US" dirty="0" smtClean="0"/>
              <a:t>K : Keep.</a:t>
            </a:r>
            <a:br>
              <a:rPr lang="en-US" dirty="0" smtClean="0"/>
            </a:br>
            <a:r>
              <a:rPr lang="en-US" dirty="0" err="1" smtClean="0">
                <a:hlinkClick r:id="rId2"/>
              </a:rPr>
              <a:t>Terus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berusaha</a:t>
            </a:r>
            <a:r>
              <a:rPr lang="en-US" dirty="0" smtClean="0"/>
              <a:t> 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kali </a:t>
            </a:r>
            <a:r>
              <a:rPr lang="en-US" dirty="0" err="1" smtClean="0"/>
              <a:t>gagal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L : Learn.</a:t>
            </a:r>
            <a:br>
              <a:rPr lang="en-US" dirty="0" smtClean="0"/>
            </a:b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mengulanginya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 : Mind.</a:t>
            </a:r>
            <a:br>
              <a:rPr lang="en-US" dirty="0" smtClean="0"/>
            </a:b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gosip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r>
              <a:rPr lang="en-US" dirty="0" smtClean="0"/>
              <a:t>N : Never.</a:t>
            </a:r>
            <a:br>
              <a:rPr lang="en-US" dirty="0" smtClean="0"/>
            </a:b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skAndal</a:t>
            </a:r>
            <a:r>
              <a:rPr lang="en-US" dirty="0" smtClean="0"/>
              <a:t> </a:t>
            </a:r>
            <a:r>
              <a:rPr lang="en-US" dirty="0" err="1" smtClean="0">
                <a:hlinkClick r:id="rId3"/>
              </a:rPr>
              <a:t>seks</a:t>
            </a:r>
            <a:r>
              <a:rPr lang="en-US" dirty="0" smtClean="0"/>
              <a:t>,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O : Observe.</a:t>
            </a:r>
            <a:br>
              <a:rPr lang="en-US" dirty="0" smtClean="0"/>
            </a:br>
            <a:r>
              <a:rPr lang="en-US" dirty="0" err="1" smtClean="0"/>
              <a:t>Amatilah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sekeliling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Perhatikan</a:t>
            </a:r>
            <a:r>
              <a:rPr lang="en-US" dirty="0" smtClean="0"/>
              <a:t>, </a:t>
            </a:r>
            <a:r>
              <a:rPr lang="en-US" dirty="0" err="1" smtClean="0"/>
              <a:t>dengarkan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562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 : Patience.</a:t>
            </a:r>
            <a:br>
              <a:rPr lang="en-US" dirty="0" smtClean="0"/>
            </a:br>
            <a:r>
              <a:rPr lang="en-US" dirty="0" err="1" smtClean="0"/>
              <a:t>Sabar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ternilai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 </a:t>
            </a:r>
            <a:r>
              <a:rPr lang="en-US" dirty="0" err="1" smtClean="0">
                <a:hlinkClick r:id="rId2"/>
              </a:rPr>
              <a:t>terus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berusaha</a:t>
            </a:r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Q : </a:t>
            </a:r>
            <a:r>
              <a:rPr lang="en-US" dirty="0" err="1" smtClean="0"/>
              <a:t>Quntuk</a:t>
            </a:r>
            <a:r>
              <a:rPr lang="en-US" dirty="0" smtClean="0"/>
              <a:t> </a:t>
            </a:r>
            <a:r>
              <a:rPr lang="en-US" dirty="0" err="1" smtClean="0"/>
              <a:t>uestion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 : Respect.</a:t>
            </a:r>
            <a:br>
              <a:rPr lang="en-US" dirty="0" smtClean="0"/>
            </a:br>
            <a:r>
              <a:rPr lang="en-US" dirty="0" err="1" smtClean="0"/>
              <a:t>Hargai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S : Self confidence, self esteem, self respect.</a:t>
            </a:r>
            <a:br>
              <a:rPr lang="en-US" dirty="0" smtClean="0"/>
            </a:b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penghormatan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membebaskan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saat-saat</a:t>
            </a:r>
            <a:r>
              <a:rPr lang="en-US" dirty="0" smtClean="0"/>
              <a:t> </a:t>
            </a:r>
            <a:r>
              <a:rPr lang="en-US" dirty="0" err="1" smtClean="0"/>
              <a:t>tegang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 : Take.</a:t>
            </a:r>
            <a:br>
              <a:rPr lang="en-US" dirty="0" smtClean="0"/>
            </a:b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638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 : Understand.</a:t>
            </a:r>
            <a:br>
              <a:rPr lang="en-US" dirty="0" smtClean="0"/>
            </a:br>
            <a:r>
              <a:rPr lang="en-US" dirty="0" err="1" smtClean="0"/>
              <a:t>Pahami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mengalahkan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V : Value.</a:t>
            </a:r>
            <a:br>
              <a:rPr lang="en-US" dirty="0" smtClean="0"/>
            </a:b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berusahalah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 : Work.</a:t>
            </a:r>
            <a:br>
              <a:rPr lang="en-US" dirty="0" smtClean="0"/>
            </a:b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giat</a:t>
            </a:r>
            <a:r>
              <a:rPr lang="en-US" dirty="0" smtClean="0"/>
              <a:t>,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berdoa</a:t>
            </a:r>
            <a:r>
              <a:rPr lang="en-US" dirty="0" smtClean="0"/>
              <a:t>.</a:t>
            </a:r>
          </a:p>
          <a:p>
            <a:r>
              <a:rPr lang="en-US" dirty="0" smtClean="0"/>
              <a:t>X : </a:t>
            </a:r>
            <a:r>
              <a:rPr lang="en-US" dirty="0" err="1" smtClean="0"/>
              <a:t>X'tra</a:t>
            </a:r>
            <a:r>
              <a:rPr lang="en-US" dirty="0" smtClean="0"/>
              <a:t>.	</a:t>
            </a:r>
            <a:br>
              <a:rPr lang="en-US" dirty="0" smtClean="0"/>
            </a:br>
            <a:r>
              <a:rPr lang="en-US" dirty="0" smtClean="0"/>
              <a:t>Usaha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Y : You.</a:t>
            </a:r>
            <a:br>
              <a:rPr lang="en-US" dirty="0" smtClean="0"/>
            </a:b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Z : Zero.</a:t>
            </a:r>
            <a:br>
              <a:rPr lang="en-US" dirty="0" smtClean="0"/>
            </a:br>
            <a:r>
              <a:rPr lang="en-US" dirty="0" smtClean="0"/>
              <a:t>Usaha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pula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Gaya </a:t>
            </a:r>
            <a:r>
              <a:rPr lang="en-US" dirty="0" err="1" smtClean="0"/>
              <a:t>Kepemimpinan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err="1" smtClean="0"/>
              <a:t>Kepemimpinan</a:t>
            </a:r>
            <a:r>
              <a:rPr lang="en-US" b="1" dirty="0" smtClean="0"/>
              <a:t> yang </a:t>
            </a:r>
            <a:r>
              <a:rPr lang="en-US" b="1" dirty="0" err="1" smtClean="0"/>
              <a:t>berorientasi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pekerjaan</a:t>
            </a:r>
            <a:r>
              <a:rPr lang="en-US" b="1" dirty="0" smtClean="0"/>
              <a:t> (task-oriented or job-style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 smtClean="0"/>
              <a:t>Kepemimpinan</a:t>
            </a:r>
            <a:r>
              <a:rPr lang="en-US" b="1" dirty="0" smtClean="0"/>
              <a:t> yang </a:t>
            </a:r>
            <a:r>
              <a:rPr lang="en-US" b="1" dirty="0" err="1" smtClean="0"/>
              <a:t>berorientasi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pegawai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orang-orang</a:t>
            </a:r>
            <a:r>
              <a:rPr lang="en-US" b="1" dirty="0" smtClean="0"/>
              <a:t> (employee-oriented style)</a:t>
            </a:r>
          </a:p>
          <a:p>
            <a:endParaRPr lang="en-US" dirty="0"/>
          </a:p>
        </p:txBody>
      </p:sp>
      <p:pic>
        <p:nvPicPr>
          <p:cNvPr id="24579" name="Picture 3" descr="D:\Ibu Enny\and ul 2\kerj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648200"/>
            <a:ext cx="3048000" cy="1943100"/>
          </a:xfrm>
          <a:prstGeom prst="rect">
            <a:avLst/>
          </a:prstGeom>
          <a:noFill/>
        </p:spPr>
      </p:pic>
      <p:pic>
        <p:nvPicPr>
          <p:cNvPr id="24580" name="Picture 4" descr="D:\Ibu Enny\and ul 2\images (3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67200"/>
            <a:ext cx="2190750" cy="2085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1"/>
                </a:solidFill>
              </a:rPr>
              <a:t>Teori</a:t>
            </a:r>
            <a:r>
              <a:rPr lang="en-US" dirty="0" smtClean="0">
                <a:solidFill>
                  <a:schemeClr val="accent1"/>
                </a:solidFill>
              </a:rPr>
              <a:t> X</a:t>
            </a:r>
            <a:r>
              <a:rPr lang="en-US" dirty="0" smtClean="0"/>
              <a:t> (McGregor): dg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dipaksa</a:t>
            </a:r>
            <a:r>
              <a:rPr lang="en-US" dirty="0" smtClean="0"/>
              <a:t>,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1"/>
                </a:solidFill>
              </a:rPr>
              <a:t>Terori</a:t>
            </a:r>
            <a:r>
              <a:rPr lang="en-US" dirty="0" smtClean="0">
                <a:solidFill>
                  <a:schemeClr val="accent1"/>
                </a:solidFill>
              </a:rPr>
              <a:t> Z</a:t>
            </a:r>
            <a:r>
              <a:rPr lang="en-US" dirty="0" smtClean="0"/>
              <a:t>(Fiedler):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(</a:t>
            </a:r>
            <a:r>
              <a:rPr lang="en-US" dirty="0" err="1" smtClean="0"/>
              <a:t>situasional</a:t>
            </a:r>
            <a:r>
              <a:rPr lang="en-US" dirty="0" smtClean="0"/>
              <a:t>/</a:t>
            </a:r>
            <a:r>
              <a:rPr lang="en-US" dirty="0" err="1" smtClean="0"/>
              <a:t>kontingensi</a:t>
            </a:r>
            <a:r>
              <a:rPr lang="en-US" dirty="0" smtClean="0"/>
              <a:t>)</a:t>
            </a:r>
            <a:endParaRPr lang="id-ID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Teori</a:t>
            </a:r>
            <a:r>
              <a:rPr lang="en-US" dirty="0" smtClean="0">
                <a:solidFill>
                  <a:schemeClr val="accent1"/>
                </a:solidFill>
              </a:rPr>
              <a:t> Y </a:t>
            </a:r>
            <a:r>
              <a:rPr lang="en-US" dirty="0" smtClean="0"/>
              <a:t>(McGregor):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dg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beristirahat</a:t>
            </a:r>
            <a:r>
              <a:rPr lang="en-US" dirty="0" smtClean="0"/>
              <a:t>;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mengen-dalikan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;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potensi,kepandaian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Gaya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Hadjar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Ngarso</a:t>
            </a:r>
            <a:r>
              <a:rPr lang="en-US" dirty="0" smtClean="0"/>
              <a:t> Sung </a:t>
            </a:r>
            <a:r>
              <a:rPr lang="en-US" dirty="0" err="1" smtClean="0"/>
              <a:t>Tulodo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(</a:t>
            </a:r>
            <a:r>
              <a:rPr lang="en-US" dirty="0" err="1" smtClean="0">
                <a:solidFill>
                  <a:schemeClr val="hlink"/>
                </a:solidFill>
              </a:rPr>
              <a:t>di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depan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memberi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contoh</a:t>
            </a:r>
            <a:r>
              <a:rPr lang="en-US" dirty="0" smtClean="0">
                <a:solidFill>
                  <a:schemeClr val="hlink"/>
                </a:solidFill>
              </a:rPr>
              <a:t>)</a:t>
            </a:r>
            <a:endParaRPr lang="en-US" dirty="0" smtClean="0"/>
          </a:p>
          <a:p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Madyo</a:t>
            </a:r>
            <a:r>
              <a:rPr lang="en-US" dirty="0" smtClean="0"/>
              <a:t> </a:t>
            </a:r>
            <a:r>
              <a:rPr lang="en-US" dirty="0" err="1" smtClean="0"/>
              <a:t>mangun</a:t>
            </a:r>
            <a:r>
              <a:rPr lang="en-US" dirty="0" smtClean="0"/>
              <a:t> </a:t>
            </a:r>
            <a:r>
              <a:rPr lang="en-US" dirty="0" err="1" smtClean="0"/>
              <a:t>karso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(</a:t>
            </a:r>
            <a:r>
              <a:rPr lang="en-US" dirty="0" err="1" smtClean="0">
                <a:solidFill>
                  <a:schemeClr val="hlink"/>
                </a:solidFill>
              </a:rPr>
              <a:t>di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tengah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memberikan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memotivasi</a:t>
            </a:r>
            <a:r>
              <a:rPr lang="en-US" dirty="0" smtClean="0">
                <a:solidFill>
                  <a:schemeClr val="hlink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Tut </a:t>
            </a:r>
            <a:r>
              <a:rPr lang="en-US" dirty="0" err="1" smtClean="0"/>
              <a:t>Wuri</a:t>
            </a:r>
            <a:r>
              <a:rPr lang="en-US" dirty="0" smtClean="0"/>
              <a:t> </a:t>
            </a:r>
            <a:r>
              <a:rPr lang="en-US" dirty="0" err="1" smtClean="0"/>
              <a:t>Handayani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(</a:t>
            </a:r>
            <a:r>
              <a:rPr lang="en-US" dirty="0" err="1" smtClean="0">
                <a:solidFill>
                  <a:schemeClr val="hlink"/>
                </a:solidFill>
              </a:rPr>
              <a:t>di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belakang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memberi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dorongan</a:t>
            </a:r>
            <a:r>
              <a:rPr lang="en-US" dirty="0" smtClean="0">
                <a:solidFill>
                  <a:schemeClr val="hlink"/>
                </a:solidFill>
              </a:rPr>
              <a:t>/support)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D:\Ibu Enny\and ul 2\Salam (4)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19400"/>
            <a:ext cx="7696200" cy="2156619"/>
          </a:xfrm>
          <a:prstGeom prst="rect">
            <a:avLst/>
          </a:prstGeom>
          <a:noFill/>
        </p:spPr>
      </p:pic>
      <p:pic>
        <p:nvPicPr>
          <p:cNvPr id="1029" name="Picture 5" descr="D:\Ibu Enny\and ul 2\bismgol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048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Bagaimanakah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hlink"/>
                </a:solidFill>
              </a:rPr>
              <a:t>Tidak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ada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satu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cara</a:t>
            </a:r>
            <a:r>
              <a:rPr lang="en-US" dirty="0" smtClean="0">
                <a:solidFill>
                  <a:schemeClr val="hlink"/>
                </a:solidFill>
              </a:rPr>
              <a:t> yang </a:t>
            </a:r>
            <a:r>
              <a:rPr lang="en-US" dirty="0" err="1" smtClean="0">
                <a:solidFill>
                  <a:schemeClr val="hlink"/>
                </a:solidFill>
              </a:rPr>
              <a:t>terbaik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untuk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mempengaruhi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perilaku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orang-orang</a:t>
            </a:r>
            <a:r>
              <a:rPr lang="en-US" dirty="0" smtClean="0">
                <a:solidFill>
                  <a:schemeClr val="hlink"/>
                </a:solidFill>
              </a:rPr>
              <a:t>.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Gaya </a:t>
            </a:r>
            <a:r>
              <a:rPr lang="en-US" dirty="0" err="1" smtClean="0">
                <a:solidFill>
                  <a:schemeClr val="hlink"/>
                </a:solidFill>
              </a:rPr>
              <a:t>kepemimpinan</a:t>
            </a:r>
            <a:r>
              <a:rPr lang="en-US" dirty="0" smtClean="0">
                <a:solidFill>
                  <a:schemeClr val="hlink"/>
                </a:solidFill>
              </a:rPr>
              <a:t> yang </a:t>
            </a:r>
            <a:r>
              <a:rPr lang="en-US" dirty="0" err="1" smtClean="0">
                <a:solidFill>
                  <a:schemeClr val="hlink"/>
                </a:solidFill>
              </a:rPr>
              <a:t>efektif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adalah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kepemimpinan</a:t>
            </a:r>
            <a:r>
              <a:rPr lang="en-US" dirty="0" smtClean="0">
                <a:solidFill>
                  <a:schemeClr val="hlink"/>
                </a:solidFill>
              </a:rPr>
              <a:t> yang </a:t>
            </a:r>
            <a:r>
              <a:rPr lang="en-US" dirty="0" err="1" smtClean="0">
                <a:solidFill>
                  <a:schemeClr val="hlink"/>
                </a:solidFill>
              </a:rPr>
              <a:t>disesuaikan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dengan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tingkat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kedewasaan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i="1" dirty="0" smtClean="0">
                <a:solidFill>
                  <a:schemeClr val="hlink"/>
                </a:solidFill>
              </a:rPr>
              <a:t>(maturity) </a:t>
            </a:r>
            <a:r>
              <a:rPr lang="en-US" dirty="0" err="1" smtClean="0">
                <a:solidFill>
                  <a:schemeClr val="hlink"/>
                </a:solidFill>
              </a:rPr>
              <a:t>bawahan</a:t>
            </a:r>
            <a:r>
              <a:rPr lang="en-US" dirty="0" smtClean="0">
                <a:solidFill>
                  <a:schemeClr val="hlink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hlink"/>
                </a:solidFill>
              </a:rPr>
              <a:t>Kedewasaan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bawahan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terkait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dengan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dua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hal</a:t>
            </a:r>
            <a:r>
              <a:rPr lang="en-US" dirty="0" smtClean="0">
                <a:solidFill>
                  <a:schemeClr val="hlink"/>
                </a:solidFill>
              </a:rPr>
              <a:t>, </a:t>
            </a:r>
            <a:r>
              <a:rPr lang="en-US" dirty="0" err="1" smtClean="0">
                <a:solidFill>
                  <a:schemeClr val="accent1"/>
                </a:solidFill>
              </a:rPr>
              <a:t>kematangan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pekerjaan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dan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kematangan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psikologis</a:t>
            </a:r>
            <a:r>
              <a:rPr lang="en-US" dirty="0" smtClean="0">
                <a:solidFill>
                  <a:schemeClr val="hlink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hlink"/>
                </a:solidFill>
              </a:rPr>
              <a:t>Disarankan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kepada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Pemimpinn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mereka-orang-orang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Luwes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sukai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lnSpc>
                <a:spcPct val="90000"/>
              </a:lnSpc>
            </a:pPr>
            <a:r>
              <a:rPr lang="en-US" sz="2100" dirty="0" err="1" smtClean="0">
                <a:solidFill>
                  <a:schemeClr val="hlink"/>
                </a:solidFill>
              </a:rPr>
              <a:t>Dilahirkan</a:t>
            </a:r>
            <a:r>
              <a:rPr lang="en-US" sz="2100" dirty="0" smtClean="0">
                <a:solidFill>
                  <a:schemeClr val="hlink"/>
                </a:solidFill>
              </a:rPr>
              <a:t> </a:t>
            </a:r>
            <a:r>
              <a:rPr lang="en-US" sz="2100" dirty="0" err="1" smtClean="0">
                <a:solidFill>
                  <a:schemeClr val="hlink"/>
                </a:solidFill>
              </a:rPr>
              <a:t>untuk</a:t>
            </a:r>
            <a:r>
              <a:rPr lang="en-US" sz="2100" dirty="0" smtClean="0">
                <a:solidFill>
                  <a:schemeClr val="hlink"/>
                </a:solidFill>
              </a:rPr>
              <a:t> </a:t>
            </a:r>
            <a:r>
              <a:rPr lang="en-US" sz="2100" dirty="0" err="1" smtClean="0">
                <a:solidFill>
                  <a:schemeClr val="hlink"/>
                </a:solidFill>
              </a:rPr>
              <a:t>jadi</a:t>
            </a:r>
            <a:r>
              <a:rPr lang="en-US" sz="2100" dirty="0" smtClean="0">
                <a:solidFill>
                  <a:schemeClr val="hlink"/>
                </a:solidFill>
              </a:rPr>
              <a:t> </a:t>
            </a:r>
            <a:r>
              <a:rPr lang="en-US" sz="2100" dirty="0" err="1" smtClean="0">
                <a:solidFill>
                  <a:schemeClr val="hlink"/>
                </a:solidFill>
              </a:rPr>
              <a:t>pemimpin</a:t>
            </a:r>
            <a:r>
              <a:rPr lang="en-US" sz="2100" dirty="0" smtClean="0">
                <a:solidFill>
                  <a:schemeClr val="hlink"/>
                </a:solidFill>
              </a:rPr>
              <a:t> (</a:t>
            </a:r>
            <a:r>
              <a:rPr lang="en-US" sz="2100" dirty="0" err="1" smtClean="0">
                <a:solidFill>
                  <a:schemeClr val="hlink"/>
                </a:solidFill>
              </a:rPr>
              <a:t>Rosul</a:t>
            </a:r>
            <a:r>
              <a:rPr lang="en-US" sz="2100" dirty="0" smtClean="0">
                <a:solidFill>
                  <a:schemeClr val="hlink"/>
                </a:solidFill>
              </a:rPr>
              <a:t>/</a:t>
            </a:r>
            <a:r>
              <a:rPr lang="en-US" sz="2100" dirty="0" err="1" smtClean="0">
                <a:solidFill>
                  <a:schemeClr val="hlink"/>
                </a:solidFill>
              </a:rPr>
              <a:t>Nabi</a:t>
            </a:r>
            <a:r>
              <a:rPr lang="en-US" sz="2100" dirty="0" smtClean="0">
                <a:solidFill>
                  <a:schemeClr val="hlink"/>
                </a:solidFill>
              </a:rPr>
              <a:t>)</a:t>
            </a:r>
          </a:p>
          <a:p>
            <a:pPr marL="463550" indent="-463550">
              <a:lnSpc>
                <a:spcPct val="90000"/>
              </a:lnSpc>
            </a:pPr>
            <a:r>
              <a:rPr lang="en-US" sz="2100" dirty="0" err="1" smtClean="0">
                <a:solidFill>
                  <a:schemeClr val="hlink"/>
                </a:solidFill>
              </a:rPr>
              <a:t>Faktor</a:t>
            </a:r>
            <a:r>
              <a:rPr lang="en-US" sz="2100" dirty="0" smtClean="0">
                <a:solidFill>
                  <a:schemeClr val="hlink"/>
                </a:solidFill>
              </a:rPr>
              <a:t> </a:t>
            </a:r>
            <a:r>
              <a:rPr lang="en-US" sz="2100" dirty="0" err="1" smtClean="0">
                <a:solidFill>
                  <a:schemeClr val="hlink"/>
                </a:solidFill>
              </a:rPr>
              <a:t>keturunan</a:t>
            </a:r>
            <a:r>
              <a:rPr lang="en-US" sz="2100" dirty="0" smtClean="0">
                <a:solidFill>
                  <a:schemeClr val="hlink"/>
                </a:solidFill>
              </a:rPr>
              <a:t> (raja/</a:t>
            </a:r>
            <a:r>
              <a:rPr lang="en-US" sz="2100" dirty="0" err="1" smtClean="0">
                <a:solidFill>
                  <a:schemeClr val="hlink"/>
                </a:solidFill>
              </a:rPr>
              <a:t>ratu</a:t>
            </a:r>
            <a:r>
              <a:rPr lang="en-US" sz="2100" dirty="0" smtClean="0">
                <a:solidFill>
                  <a:schemeClr val="hlink"/>
                </a:solidFill>
              </a:rPr>
              <a:t>)</a:t>
            </a:r>
          </a:p>
          <a:p>
            <a:pPr marL="463550" indent="-463550">
              <a:lnSpc>
                <a:spcPct val="90000"/>
              </a:lnSpc>
            </a:pPr>
            <a:r>
              <a:rPr lang="en-US" sz="2100" dirty="0" err="1" smtClean="0">
                <a:solidFill>
                  <a:schemeClr val="hlink"/>
                </a:solidFill>
              </a:rPr>
              <a:t>Dipilih</a:t>
            </a:r>
            <a:r>
              <a:rPr lang="en-US" sz="2100" dirty="0" smtClean="0">
                <a:solidFill>
                  <a:schemeClr val="hlink"/>
                </a:solidFill>
              </a:rPr>
              <a:t> </a:t>
            </a:r>
            <a:r>
              <a:rPr lang="en-US" sz="2100" dirty="0" err="1" smtClean="0">
                <a:solidFill>
                  <a:schemeClr val="hlink"/>
                </a:solidFill>
              </a:rPr>
              <a:t>oleh</a:t>
            </a:r>
            <a:r>
              <a:rPr lang="en-US" sz="2100" dirty="0" smtClean="0">
                <a:solidFill>
                  <a:schemeClr val="hlink"/>
                </a:solidFill>
              </a:rPr>
              <a:t> </a:t>
            </a:r>
            <a:r>
              <a:rPr lang="en-US" sz="2100" dirty="0" err="1" smtClean="0">
                <a:solidFill>
                  <a:schemeClr val="hlink"/>
                </a:solidFill>
              </a:rPr>
              <a:t>kelompok</a:t>
            </a:r>
            <a:r>
              <a:rPr lang="en-US" sz="2100" dirty="0" smtClean="0">
                <a:solidFill>
                  <a:schemeClr val="hlink"/>
                </a:solidFill>
              </a:rPr>
              <a:t>, </a:t>
            </a:r>
            <a:r>
              <a:rPr lang="en-US" sz="2100" dirty="0" err="1" smtClean="0">
                <a:solidFill>
                  <a:schemeClr val="hlink"/>
                </a:solidFill>
              </a:rPr>
              <a:t>karena</a:t>
            </a:r>
            <a:r>
              <a:rPr lang="en-US" sz="2100" dirty="0" smtClean="0">
                <a:solidFill>
                  <a:schemeClr val="hlink"/>
                </a:solidFill>
              </a:rPr>
              <a:t>:</a:t>
            </a:r>
          </a:p>
          <a:p>
            <a:pPr marL="754063" lvl="1" indent="-406400">
              <a:lnSpc>
                <a:spcPct val="90000"/>
              </a:lnSpc>
              <a:buFontTx/>
              <a:buAutoNum type="alphaLcPeriod"/>
            </a:pPr>
            <a:r>
              <a:rPr lang="en-US" sz="1800" dirty="0" err="1" smtClean="0">
                <a:solidFill>
                  <a:schemeClr val="hlink"/>
                </a:solidFill>
              </a:rPr>
              <a:t>Kharismatik</a:t>
            </a:r>
            <a:endParaRPr lang="en-US" sz="1800" dirty="0" smtClean="0">
              <a:solidFill>
                <a:schemeClr val="hlink"/>
              </a:solidFill>
            </a:endParaRPr>
          </a:p>
          <a:p>
            <a:pPr marL="754063" lvl="1" indent="-406400">
              <a:lnSpc>
                <a:spcPct val="90000"/>
              </a:lnSpc>
              <a:buFontTx/>
              <a:buAutoNum type="alphaLcPeriod"/>
            </a:pPr>
            <a:r>
              <a:rPr lang="en-US" sz="1800" dirty="0" err="1" smtClean="0">
                <a:solidFill>
                  <a:schemeClr val="hlink"/>
                </a:solidFill>
              </a:rPr>
              <a:t>Kaya</a:t>
            </a:r>
            <a:endParaRPr lang="en-US" sz="1800" dirty="0" smtClean="0">
              <a:solidFill>
                <a:schemeClr val="hlink"/>
              </a:solidFill>
            </a:endParaRPr>
          </a:p>
          <a:p>
            <a:pPr marL="754063" lvl="1" indent="-406400">
              <a:lnSpc>
                <a:spcPct val="90000"/>
              </a:lnSpc>
              <a:buFontTx/>
              <a:buAutoNum type="alphaLcPeriod"/>
            </a:pPr>
            <a:r>
              <a:rPr lang="en-US" sz="1800" dirty="0" err="1" smtClean="0">
                <a:solidFill>
                  <a:schemeClr val="hlink"/>
                </a:solidFill>
              </a:rPr>
              <a:t>Sebelumnya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telah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menjadi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pemimpin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pada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bagian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kelompok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itu</a:t>
            </a:r>
            <a:endParaRPr lang="en-US" sz="1800" dirty="0" smtClean="0">
              <a:solidFill>
                <a:schemeClr val="hlink"/>
              </a:solidFill>
            </a:endParaRPr>
          </a:p>
          <a:p>
            <a:pPr marL="754063" lvl="1" indent="-406400">
              <a:lnSpc>
                <a:spcPct val="90000"/>
              </a:lnSpc>
              <a:buFontTx/>
              <a:buAutoNum type="alphaLcPeriod"/>
            </a:pPr>
            <a:r>
              <a:rPr lang="en-US" sz="1800" dirty="0" err="1" smtClean="0">
                <a:solidFill>
                  <a:schemeClr val="hlink"/>
                </a:solidFill>
              </a:rPr>
              <a:t>Memiliki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pengetahuan</a:t>
            </a:r>
            <a:r>
              <a:rPr lang="en-US" sz="1800" dirty="0" smtClean="0">
                <a:solidFill>
                  <a:schemeClr val="hlink"/>
                </a:solidFill>
              </a:rPr>
              <a:t>, </a:t>
            </a:r>
            <a:r>
              <a:rPr lang="en-US" sz="1800" dirty="0" err="1" smtClean="0">
                <a:solidFill>
                  <a:schemeClr val="hlink"/>
                </a:solidFill>
              </a:rPr>
              <a:t>keterampilan</a:t>
            </a:r>
            <a:r>
              <a:rPr lang="en-US" sz="1800" dirty="0" smtClean="0">
                <a:solidFill>
                  <a:schemeClr val="hlink"/>
                </a:solidFill>
              </a:rPr>
              <a:t> yang </a:t>
            </a:r>
            <a:r>
              <a:rPr lang="en-US" sz="1800" dirty="0" err="1" smtClean="0">
                <a:solidFill>
                  <a:schemeClr val="hlink"/>
                </a:solidFill>
              </a:rPr>
              <a:t>lebih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dari</a:t>
            </a:r>
            <a:r>
              <a:rPr lang="en-US" sz="1800" dirty="0" smtClean="0">
                <a:solidFill>
                  <a:schemeClr val="hlink"/>
                </a:solidFill>
              </a:rPr>
              <a:t> yang lain</a:t>
            </a:r>
          </a:p>
          <a:p>
            <a:pPr marL="754063" lvl="1" indent="-406400">
              <a:lnSpc>
                <a:spcPct val="90000"/>
              </a:lnSpc>
              <a:buFontTx/>
              <a:buAutoNum type="alphaLcPeriod"/>
            </a:pPr>
            <a:r>
              <a:rPr lang="en-US" sz="1800" dirty="0" err="1" smtClean="0">
                <a:solidFill>
                  <a:schemeClr val="hlink"/>
                </a:solidFill>
              </a:rPr>
              <a:t>Dapat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dipercaya</a:t>
            </a:r>
            <a:r>
              <a:rPr lang="en-US" sz="1800" dirty="0" smtClean="0">
                <a:solidFill>
                  <a:schemeClr val="hlink"/>
                </a:solidFill>
              </a:rPr>
              <a:t>, </a:t>
            </a:r>
            <a:r>
              <a:rPr lang="en-US" sz="1800" dirty="0" err="1" smtClean="0">
                <a:solidFill>
                  <a:schemeClr val="hlink"/>
                </a:solidFill>
              </a:rPr>
              <a:t>jujur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dsb</a:t>
            </a:r>
            <a:r>
              <a:rPr lang="en-US" sz="1800" dirty="0" smtClean="0">
                <a:solidFill>
                  <a:schemeClr val="hlink"/>
                </a:solidFill>
              </a:rPr>
              <a:t>. </a:t>
            </a:r>
            <a:endParaRPr lang="id-ID" sz="1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, </a:t>
            </a:r>
            <a:r>
              <a:rPr lang="en-US" dirty="0" err="1" smtClean="0"/>
              <a:t>kenali</a:t>
            </a:r>
            <a:r>
              <a:rPr lang="en-US" dirty="0" smtClean="0"/>
              <a:t> 6 </a:t>
            </a:r>
            <a:r>
              <a:rPr lang="en-US" dirty="0" err="1" smtClean="0"/>
              <a:t>hal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dirimu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Pilih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gaya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cocok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situasi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tersebut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Penuhi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kebutuhan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tugas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chemeClr val="accent1"/>
                </a:solidFill>
              </a:rPr>
              <a:t>Penuhi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kebutuhan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kelompok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err="1" smtClean="0">
                <a:solidFill>
                  <a:schemeClr val="accent1"/>
                </a:solidFill>
              </a:rPr>
              <a:t>Penuhi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kebutuhan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individu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err="1" smtClean="0">
                <a:solidFill>
                  <a:schemeClr val="accent1"/>
                </a:solidFill>
              </a:rPr>
              <a:t>Senantiasa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berdoa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endParaRPr lang="id-ID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……….</a:t>
            </a:r>
            <a:endParaRPr lang="en-US" dirty="0"/>
          </a:p>
        </p:txBody>
      </p:sp>
      <p:pic>
        <p:nvPicPr>
          <p:cNvPr id="2051" name="Picture 3" descr="D:\Ibu Enny\and ul 2\thank you\thank_you (1)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0501" y="1981200"/>
            <a:ext cx="7629099" cy="4190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MANUSIA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BERKUALITAS PRIBADI</a:t>
            </a:r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a.Beriman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bertaqwa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b.Berakhlak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berwatak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c.Berhati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Berpikiran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d.Bertahan</a:t>
            </a:r>
            <a:r>
              <a:rPr lang="en-US" dirty="0" smtClean="0"/>
              <a:t> mental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e.Belajar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hayat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2052" name="Picture 4" descr="D:\Ibu Enny\and ul 2\animasi\j028413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410200"/>
            <a:ext cx="2162175" cy="1295400"/>
          </a:xfrm>
          <a:prstGeom prst="rect">
            <a:avLst/>
          </a:prstGeom>
          <a:noFill/>
        </p:spPr>
      </p:pic>
      <p:pic>
        <p:nvPicPr>
          <p:cNvPr id="2053" name="Picture 5" descr="D:\Ibu Enny\and ul 2\animasi\keajaiban-gerak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267200"/>
            <a:ext cx="21717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Bercita-cita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inggi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Berempati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Berjiwa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berwawasan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Berkelas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endParaRPr lang="en-US" dirty="0"/>
          </a:p>
        </p:txBody>
      </p:sp>
      <p:pic>
        <p:nvPicPr>
          <p:cNvPr id="3076" name="Picture 4" descr="D:\Ibu Enny\and ul 2\animasi\j016301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04800"/>
            <a:ext cx="2219325" cy="1222612"/>
          </a:xfrm>
          <a:prstGeom prst="rect">
            <a:avLst/>
          </a:prstGeom>
          <a:noFill/>
        </p:spPr>
      </p:pic>
      <p:pic>
        <p:nvPicPr>
          <p:cNvPr id="3078" name="Picture 6" descr="D:\Ibu Enny\and ul 2\animasi\merahputih-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3352800"/>
            <a:ext cx="952500" cy="685800"/>
          </a:xfrm>
          <a:prstGeom prst="rect">
            <a:avLst/>
          </a:prstGeom>
          <a:noFill/>
        </p:spPr>
      </p:pic>
      <p:pic>
        <p:nvPicPr>
          <p:cNvPr id="3079" name="Picture 7" descr="D:\Ibu Enny\and ul 2\animasi\promo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5029200"/>
            <a:ext cx="1914525" cy="1828800"/>
          </a:xfrm>
          <a:prstGeom prst="rect">
            <a:avLst/>
          </a:prstGeom>
          <a:noFill/>
        </p:spPr>
      </p:pic>
      <p:pic>
        <p:nvPicPr>
          <p:cNvPr id="3080" name="Picture 8" descr="D:\Ibu Enny\and ul 2\animasi\mimi lompa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1905000"/>
            <a:ext cx="22860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                        NILAI </a:t>
            </a:r>
            <a:r>
              <a:rPr lang="en-US" sz="3600" dirty="0" err="1" smtClean="0"/>
              <a:t>NILAI</a:t>
            </a:r>
            <a:r>
              <a:rPr lang="en-US" sz="3600" dirty="0" smtClean="0"/>
              <a:t> UNIVERSAL </a:t>
            </a:r>
            <a:r>
              <a:rPr lang="en-US" sz="1600" dirty="0" smtClean="0"/>
              <a:t>(</a:t>
            </a:r>
            <a:r>
              <a:rPr lang="en-US" sz="3600" dirty="0" smtClean="0"/>
              <a:t> </a:t>
            </a:r>
            <a:r>
              <a:rPr lang="en-US" sz="1400" dirty="0" smtClean="0"/>
              <a:t>Toni </a:t>
            </a:r>
            <a:r>
              <a:rPr lang="en-US" sz="1400" dirty="0" err="1" smtClean="0"/>
              <a:t>Buzan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8768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err="1" smtClean="0"/>
              <a:t>Kebenaran</a:t>
            </a:r>
            <a:r>
              <a:rPr lang="en-US" dirty="0" smtClean="0"/>
              <a:t>        </a:t>
            </a:r>
            <a:r>
              <a:rPr lang="en-US" dirty="0" err="1" smtClean="0"/>
              <a:t>Pengertian</a:t>
            </a:r>
            <a:r>
              <a:rPr lang="en-US" dirty="0" smtClean="0"/>
              <a:t>            Humor</a:t>
            </a:r>
          </a:p>
          <a:p>
            <a:pPr>
              <a:buNone/>
            </a:pPr>
            <a:r>
              <a:rPr lang="en-US" dirty="0" err="1" smtClean="0"/>
              <a:t>Belas</a:t>
            </a:r>
            <a:r>
              <a:rPr lang="en-US" dirty="0" smtClean="0"/>
              <a:t> </a:t>
            </a:r>
            <a:r>
              <a:rPr lang="en-US" dirty="0" err="1" smtClean="0"/>
              <a:t>kasihan</a:t>
            </a:r>
            <a:r>
              <a:rPr lang="en-US" dirty="0" smtClean="0"/>
              <a:t>   </a:t>
            </a:r>
            <a:r>
              <a:rPr lang="en-US" dirty="0" err="1" smtClean="0"/>
              <a:t>Integritas</a:t>
            </a:r>
            <a:r>
              <a:rPr lang="en-US" dirty="0" smtClean="0"/>
              <a:t>              </a:t>
            </a:r>
            <a:r>
              <a:rPr lang="en-US" dirty="0" err="1" smtClean="0"/>
              <a:t>Persamaan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      </a:t>
            </a:r>
            <a:r>
              <a:rPr lang="en-US" dirty="0" err="1" smtClean="0"/>
              <a:t>Teima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         </a:t>
            </a:r>
            <a:r>
              <a:rPr lang="en-US" dirty="0" err="1" smtClean="0"/>
              <a:t>Kemudahan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Toleransi</a:t>
            </a:r>
            <a:r>
              <a:rPr lang="en-US" dirty="0" smtClean="0"/>
              <a:t>           </a:t>
            </a:r>
            <a:r>
              <a:rPr lang="en-US" dirty="0" err="1" smtClean="0"/>
              <a:t>Keadilan</a:t>
            </a:r>
            <a:r>
              <a:rPr lang="en-US" dirty="0" smtClean="0"/>
              <a:t>               </a:t>
            </a:r>
            <a:r>
              <a:rPr lang="en-US" dirty="0" err="1" smtClean="0"/>
              <a:t>Perdamaian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Persatuan</a:t>
            </a:r>
            <a:r>
              <a:rPr lang="en-US" dirty="0" smtClean="0"/>
              <a:t>        </a:t>
            </a:r>
            <a:r>
              <a:rPr lang="en-US" dirty="0" err="1" smtClean="0"/>
              <a:t>Keberanian</a:t>
            </a:r>
            <a:r>
              <a:rPr lang="en-US" dirty="0" smtClean="0"/>
              <a:t>          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Kesabaran</a:t>
            </a:r>
            <a:r>
              <a:rPr lang="en-US" dirty="0" smtClean="0"/>
              <a:t>       </a:t>
            </a:r>
            <a:r>
              <a:rPr lang="en-US" dirty="0" err="1" smtClean="0"/>
              <a:t>Kemerdekaan</a:t>
            </a:r>
            <a:r>
              <a:rPr lang="en-US" dirty="0" smtClean="0"/>
              <a:t>       </a:t>
            </a:r>
            <a:r>
              <a:rPr lang="en-US" dirty="0" err="1" smtClean="0"/>
              <a:t>Kemurnian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Kejujuran</a:t>
            </a:r>
            <a:r>
              <a:rPr lang="en-US" dirty="0" smtClean="0"/>
              <a:t>       </a:t>
            </a:r>
            <a:r>
              <a:rPr lang="en-US" dirty="0" err="1" smtClean="0"/>
              <a:t>Kedermawanan</a:t>
            </a:r>
            <a:r>
              <a:rPr lang="en-US" dirty="0" smtClean="0"/>
              <a:t>     </a:t>
            </a:r>
            <a:r>
              <a:rPr lang="en-US" dirty="0" err="1" smtClean="0"/>
              <a:t>Ketahanan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    </a:t>
            </a:r>
            <a:r>
              <a:rPr lang="en-US" dirty="0" err="1" smtClean="0"/>
              <a:t>Kepercayaan</a:t>
            </a:r>
            <a:r>
              <a:rPr lang="en-US" dirty="0" smtClean="0"/>
              <a:t>          </a:t>
            </a:r>
            <a:r>
              <a:rPr lang="en-US" dirty="0" err="1" smtClean="0"/>
              <a:t>Keharmonisan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D:\Ibu Enny\and ul 2\animasi\images (6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2313935" cy="1019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Kepengikutan</a:t>
            </a:r>
            <a:r>
              <a:rPr lang="en-US" dirty="0" smtClean="0"/>
              <a:t>.</a:t>
            </a:r>
          </a:p>
          <a:p>
            <a:pPr algn="r">
              <a:buNone/>
            </a:pP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 algn="r">
              <a:buNone/>
            </a:pP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kepengikutan</a:t>
            </a:r>
            <a:r>
              <a:rPr lang="en-US" dirty="0" smtClean="0"/>
              <a:t>.</a:t>
            </a:r>
          </a:p>
          <a:p>
            <a:pPr algn="r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dibicarakan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 algn="r">
              <a:buNone/>
            </a:pPr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pPr algn="r">
              <a:buNone/>
            </a:pPr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:</a:t>
            </a:r>
          </a:p>
          <a:p>
            <a:pPr algn="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PRINSIP, KEPERCAYAAN, VISI, MISI</a:t>
            </a:r>
          </a:p>
          <a:p>
            <a:pPr algn="ctr">
              <a:buNone/>
            </a:pP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pokoknya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dituju</a:t>
            </a:r>
            <a:r>
              <a:rPr lang="en-US" dirty="0" smtClean="0"/>
              <a:t>?”</a:t>
            </a:r>
          </a:p>
        </p:txBody>
      </p:sp>
      <p:sp>
        <p:nvSpPr>
          <p:cNvPr id="4" name="Oval 3"/>
          <p:cNvSpPr/>
          <p:nvPr/>
        </p:nvSpPr>
        <p:spPr>
          <a:xfrm>
            <a:off x="1295400" y="2057400"/>
            <a:ext cx="2057400" cy="21336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0" y="2286000"/>
            <a:ext cx="1600200" cy="16764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28800" y="2590800"/>
            <a:ext cx="1066800" cy="10668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57400" y="2819400"/>
            <a:ext cx="609600" cy="5334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3581400" y="2895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pPr algn="r">
              <a:buNone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 algn="r">
              <a:buNone/>
            </a:pP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.</a:t>
            </a:r>
          </a:p>
          <a:p>
            <a:pPr algn="r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dibicarakan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 algn="r">
              <a:buNone/>
            </a:pPr>
            <a:r>
              <a:rPr lang="en-US" dirty="0" err="1" smtClean="0"/>
              <a:t>kecakapan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</a:p>
          <a:p>
            <a:pPr algn="r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:</a:t>
            </a:r>
          </a:p>
          <a:p>
            <a:pPr algn="r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MERENCANAKAN, MENGORGANISIR, MEMIMPIN,MENGONTROL</a:t>
            </a:r>
          </a:p>
          <a:p>
            <a:pPr algn="ctr">
              <a:buNone/>
            </a:pPr>
            <a:r>
              <a:rPr lang="en-US" sz="2600" dirty="0" err="1" smtClean="0"/>
              <a:t>Pertanyaan</a:t>
            </a:r>
            <a:r>
              <a:rPr lang="en-US" sz="2600" dirty="0" smtClean="0"/>
              <a:t> </a:t>
            </a:r>
            <a:r>
              <a:rPr lang="en-US" sz="2600" dirty="0" err="1" smtClean="0"/>
              <a:t>pokoknya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:</a:t>
            </a:r>
          </a:p>
          <a:p>
            <a:pPr algn="ctr">
              <a:buNone/>
            </a:pPr>
            <a:r>
              <a:rPr lang="en-US" sz="2600" dirty="0" smtClean="0"/>
              <a:t>“</a:t>
            </a:r>
            <a:r>
              <a:rPr lang="en-US" sz="2600" dirty="0" err="1" smtClean="0"/>
              <a:t>Bagaimana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sampai</a:t>
            </a:r>
            <a:r>
              <a:rPr lang="en-US" sz="2600" dirty="0" smtClean="0"/>
              <a:t> </a:t>
            </a:r>
            <a:r>
              <a:rPr lang="en-US" sz="2600" dirty="0" err="1" smtClean="0"/>
              <a:t>disana</a:t>
            </a:r>
            <a:r>
              <a:rPr lang="en-US" sz="2600" dirty="0" smtClean="0"/>
              <a:t>?”</a:t>
            </a:r>
            <a:endParaRPr lang="en-US" sz="2600" dirty="0"/>
          </a:p>
        </p:txBody>
      </p:sp>
      <p:sp>
        <p:nvSpPr>
          <p:cNvPr id="5" name="Isosceles Triangle 4"/>
          <p:cNvSpPr/>
          <p:nvPr/>
        </p:nvSpPr>
        <p:spPr>
          <a:xfrm>
            <a:off x="457200" y="2133600"/>
            <a:ext cx="2438400" cy="2743200"/>
          </a:xfrm>
          <a:prstGeom prst="triangl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1"/>
            <a:endCxn id="5" idx="5"/>
          </p:cNvCxnSpPr>
          <p:nvPr/>
        </p:nvCxnSpPr>
        <p:spPr>
          <a:xfrm rot="10800000" flipH="1">
            <a:off x="1066800" y="35052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95400" y="2895600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0" y="4191000"/>
            <a:ext cx="1828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Arrow 7"/>
          <p:cNvSpPr/>
          <p:nvPr/>
        </p:nvSpPr>
        <p:spPr>
          <a:xfrm>
            <a:off x="3200400" y="3200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KEPEMIMPINAN </a:t>
            </a:r>
            <a:r>
              <a:rPr lang="en-US" i="1" dirty="0" smtClean="0">
                <a:solidFill>
                  <a:schemeClr val="accent2"/>
                </a:solidFill>
              </a:rPr>
              <a:t>(LEADERSHIP)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Kepemimpinan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adalah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proses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mengarahkan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orang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mempengaruhi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aktivitas-aktivitas</a:t>
            </a:r>
            <a:r>
              <a:rPr lang="en-US" dirty="0" smtClean="0">
                <a:solidFill>
                  <a:schemeClr val="tx2"/>
                </a:solidFill>
              </a:rPr>
              <a:t> yang </a:t>
            </a:r>
            <a:r>
              <a:rPr lang="en-US" dirty="0" err="1" smtClean="0">
                <a:solidFill>
                  <a:schemeClr val="tx2"/>
                </a:solidFill>
              </a:rPr>
              <a:t>berhubungan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dengan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tugas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dari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anggota-anggota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kelompok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/>
          </a:p>
        </p:txBody>
      </p:sp>
      <p:pic>
        <p:nvPicPr>
          <p:cNvPr id="1026" name="Picture 2" descr="D:\Ibu Enny\PPM\30137d878a0dbadf9708f280005d4339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657600"/>
            <a:ext cx="4826758" cy="3111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PRINSIP,KEPERCAYAAN,VISI DAN MISI</a:t>
            </a:r>
            <a:br>
              <a:rPr lang="en-US" dirty="0" smtClean="0"/>
            </a:br>
            <a:r>
              <a:rPr lang="en-US" sz="2200" dirty="0" smtClean="0"/>
              <a:t>( ASMIR A.  AGOES)</a:t>
            </a: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PRINSIP(</a:t>
            </a:r>
            <a:r>
              <a:rPr lang="en-US" i="1" dirty="0" smtClean="0">
                <a:solidFill>
                  <a:srgbClr val="FF0000"/>
                </a:solidFill>
              </a:rPr>
              <a:t>Principles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hakiki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KEPERCAYAAN (</a:t>
            </a:r>
            <a:r>
              <a:rPr lang="en-US" i="1" dirty="0" smtClean="0">
                <a:solidFill>
                  <a:srgbClr val="FF0000"/>
                </a:solidFill>
              </a:rPr>
              <a:t>Beliefs</a:t>
            </a:r>
            <a:r>
              <a:rPr lang="en-US" dirty="0" smtClean="0">
                <a:solidFill>
                  <a:srgbClr val="FF0000"/>
                </a:solidFill>
              </a:rPr>
              <a:t>):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( Skimp </a:t>
            </a:r>
            <a:r>
              <a:rPr lang="en-US" dirty="0" err="1" smtClean="0"/>
              <a:t>jiwa,attitude,Paradikma</a:t>
            </a:r>
            <a:r>
              <a:rPr lang="en-US" dirty="0" smtClean="0"/>
              <a:t>/</a:t>
            </a:r>
            <a:r>
              <a:rPr lang="en-US" i="1" dirty="0" smtClean="0"/>
              <a:t>paradigm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/</a:t>
            </a:r>
            <a:r>
              <a:rPr lang="en-US" i="1" dirty="0" smtClean="0"/>
              <a:t>Value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VISI ( </a:t>
            </a:r>
            <a:r>
              <a:rPr lang="en-US" i="1" dirty="0" smtClean="0">
                <a:solidFill>
                  <a:srgbClr val="FF0000"/>
                </a:solidFill>
              </a:rPr>
              <a:t>Vision</a:t>
            </a:r>
            <a:r>
              <a:rPr lang="en-US" dirty="0" smtClean="0">
                <a:solidFill>
                  <a:srgbClr val="FF0000"/>
                </a:solidFill>
              </a:rPr>
              <a:t>):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impian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yang </a:t>
            </a:r>
            <a:r>
              <a:rPr lang="en-US" dirty="0" err="1" smtClean="0"/>
              <a:t>didambakan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MISI(</a:t>
            </a:r>
            <a:r>
              <a:rPr lang="en-US" i="1" dirty="0" smtClean="0">
                <a:solidFill>
                  <a:srgbClr val="FF0000"/>
                </a:solidFill>
              </a:rPr>
              <a:t>Mission</a:t>
            </a:r>
            <a:r>
              <a:rPr lang="en-US" dirty="0" smtClean="0">
                <a:solidFill>
                  <a:srgbClr val="FF0000"/>
                </a:solidFill>
              </a:rPr>
              <a:t>):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00B0F0"/>
                </a:solidFill>
              </a:rPr>
              <a:t>Tanggung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jawab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terus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menerus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smtClean="0"/>
              <a:t>yang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disangga</a:t>
            </a:r>
            <a:r>
              <a:rPr lang="en-US" dirty="0" smtClean="0"/>
              <a:t>/</a:t>
            </a:r>
            <a:r>
              <a:rPr lang="en-US" dirty="0" err="1" smtClean="0"/>
              <a:t>dipikul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terwujudnya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929</Words>
  <Application>Microsoft Office PowerPoint</Application>
  <PresentationFormat>On-screen Show (4:3)</PresentationFormat>
  <Paragraphs>268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LEADERSHIP (KEPEMIMPINAN)</vt:lpstr>
      <vt:lpstr>Slide 2</vt:lpstr>
      <vt:lpstr>MANUSIA INDONESIA</vt:lpstr>
      <vt:lpstr>Slide 4</vt:lpstr>
      <vt:lpstr>                        NILAI NILAI UNIVERSAL ( Toni Buzan)</vt:lpstr>
      <vt:lpstr>Kepemimpinan </vt:lpstr>
      <vt:lpstr>Manajemen</vt:lpstr>
      <vt:lpstr>KEPEMIMPINAN (LEADERSHIP)</vt:lpstr>
      <vt:lpstr>PRINSIP,KEPERCAYAAN,VISI DAN MISI ( ASMIR A.  AGOES)</vt:lpstr>
      <vt:lpstr>MANAJEMEN(LOUIS  A. Allen)</vt:lpstr>
      <vt:lpstr>Leadership</vt:lpstr>
      <vt:lpstr>Slide 12</vt:lpstr>
      <vt:lpstr>Slide 13</vt:lpstr>
      <vt:lpstr>Sepuluh sikap yang dipunyai  orang sukses</vt:lpstr>
      <vt:lpstr>AGAR JADI ORANG SUKSES DARI A SAMPAI Z</vt:lpstr>
      <vt:lpstr>lanjutan</vt:lpstr>
      <vt:lpstr>Gaya Kepemimpinan</vt:lpstr>
      <vt:lpstr>lanjutan</vt:lpstr>
      <vt:lpstr>Gaya kepemimpinan versi Ki Hadjar</vt:lpstr>
      <vt:lpstr>Bagaimanakah gaya kepemimpinan yang efektif</vt:lpstr>
      <vt:lpstr>Disarankan kepada Pemimpinn </vt:lpstr>
      <vt:lpstr>Kapan seseorang menjadi pemimpin?</vt:lpstr>
      <vt:lpstr>Bila ingin memimpin, kenali 6 hal</vt:lpstr>
      <vt:lpstr>Sekian  dan……….</vt:lpstr>
    </vt:vector>
  </TitlesOfParts>
  <Company>COMP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(KEPEMIMPINAN)</dc:title>
  <dc:creator>USER</dc:creator>
  <cp:lastModifiedBy>USER</cp:lastModifiedBy>
  <cp:revision>44</cp:revision>
  <dcterms:created xsi:type="dcterms:W3CDTF">2011-07-21T06:45:18Z</dcterms:created>
  <dcterms:modified xsi:type="dcterms:W3CDTF">2011-07-21T16:59:45Z</dcterms:modified>
</cp:coreProperties>
</file>