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57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70" r:id="rId13"/>
    <p:sldId id="265" r:id="rId14"/>
    <p:sldId id="267" r:id="rId15"/>
    <p:sldId id="271" r:id="rId16"/>
    <p:sldId id="274" r:id="rId17"/>
    <p:sldId id="275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8" r:id="rId29"/>
    <p:sldId id="289" r:id="rId30"/>
    <p:sldId id="284" r:id="rId31"/>
    <p:sldId id="286" r:id="rId32"/>
    <p:sldId id="287" r:id="rId33"/>
    <p:sldId id="292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1132"/>
    <a:srgbClr val="00133A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FFFF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57784"/>
          </a:xfrm>
        </p:spPr>
        <p:txBody>
          <a:bodyPr/>
          <a:lstStyle>
            <a:lvl1pPr algn="l">
              <a:buFont typeface="Wingdings" pitchFamily="2" charset="2"/>
              <a:buChar char="q"/>
              <a:defRPr sz="2600">
                <a:solidFill>
                  <a:schemeClr val="bg1"/>
                </a:solidFill>
                <a:latin typeface="Cambria" pitchFamily="18" charset="0"/>
              </a:defRPr>
            </a:lvl1pPr>
            <a:lvl2pPr algn="l">
              <a:buFont typeface="Wingdings" pitchFamily="2" charset="2"/>
              <a:buChar char="Ø"/>
              <a:defRPr sz="2400">
                <a:solidFill>
                  <a:srgbClr val="00FFFF"/>
                </a:solidFill>
                <a:latin typeface="Cambria" pitchFamily="18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0A92-E424-41D1-A6BE-BF2FB1B7C480}" type="datetimeFigureOut">
              <a:rPr lang="id-ID" smtClean="0"/>
              <a:pPr/>
              <a:t>25/04/2016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05F5-4138-4066-A893-623C697A8D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K3%20bengkel.av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2" y="2428868"/>
            <a:ext cx="6057888" cy="1470025"/>
          </a:xfrm>
        </p:spPr>
        <p:txBody>
          <a:bodyPr/>
          <a:lstStyle/>
          <a:p>
            <a:r>
              <a:rPr lang="id-ID" dirty="0" smtClean="0"/>
              <a:t>MANAJEMEN </a:t>
            </a:r>
            <a:br>
              <a:rPr lang="id-ID" dirty="0" smtClean="0"/>
            </a:br>
            <a:r>
              <a:rPr lang="id-ID" dirty="0" smtClean="0"/>
              <a:t>BENGKEL SEKOLAH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68" y="4071942"/>
            <a:ext cx="5572132" cy="928694"/>
          </a:xfrm>
        </p:spPr>
        <p:txBody>
          <a:bodyPr>
            <a:normAutofit fontScale="70000" lnSpcReduction="20000"/>
          </a:bodyPr>
          <a:lstStyle/>
          <a:p>
            <a:r>
              <a:rPr lang="id-ID" sz="3400" b="1" dirty="0" smtClean="0"/>
              <a:t>WORKSHOP DI SMK 3 PURBALINGGA</a:t>
            </a:r>
          </a:p>
          <a:p>
            <a:r>
              <a:rPr lang="id-ID" sz="2400" dirty="0" smtClean="0"/>
              <a:t>20 Desember 2014</a:t>
            </a:r>
          </a:p>
          <a:p>
            <a:r>
              <a:rPr lang="id-ID" sz="2400" dirty="0" smtClean="0"/>
              <a:t>Oleh : Achmad Arifin</a:t>
            </a:r>
            <a:endParaRPr lang="id-ID" sz="2400" dirty="0"/>
          </a:p>
        </p:txBody>
      </p:sp>
      <p:pic>
        <p:nvPicPr>
          <p:cNvPr id="4" name="Picture 3" descr="mesin.jpg"/>
          <p:cNvPicPr>
            <a:picLocks noChangeAspect="1"/>
          </p:cNvPicPr>
          <p:nvPr/>
        </p:nvPicPr>
        <p:blipFill>
          <a:blip r:embed="rId2" cstate="print"/>
          <a:srcRect t="16215"/>
          <a:stretch>
            <a:fillRect/>
          </a:stretch>
        </p:blipFill>
        <p:spPr>
          <a:xfrm>
            <a:off x="0" y="0"/>
            <a:ext cx="3524243" cy="2214578"/>
          </a:xfrm>
          <a:prstGeom prst="rect">
            <a:avLst/>
          </a:prstGeom>
        </p:spPr>
      </p:pic>
      <p:pic>
        <p:nvPicPr>
          <p:cNvPr id="5" name="Picture 4" descr="9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0503"/>
            <a:ext cx="3543329" cy="2657497"/>
          </a:xfrm>
          <a:prstGeom prst="rect">
            <a:avLst/>
          </a:prstGeom>
        </p:spPr>
      </p:pic>
      <p:pic>
        <p:nvPicPr>
          <p:cNvPr id="6" name="Picture 5" descr="engineering-pict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65375"/>
            <a:ext cx="3500430" cy="2620947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Ruang Praktik Teknik Konstruksi Baja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tempat berlangsungnya kegiatan pembelajaran: pekerjaan pemotongan dan pengelasan, pekerjaan fabrikasi logam, pekerjaan dasar pengukuran dan pemetaan, pekerjaan konstruksi beton sederhana, pekerjaan bekesting dan perancah, konstruksi beton dan konstruksi baja.</a:t>
            </a:r>
            <a:r>
              <a:rPr lang="id-ID" dirty="0" smtClean="0">
                <a:solidFill>
                  <a:srgbClr val="00FFFF"/>
                </a:solidFill>
              </a:rPr>
              <a:t> (Permendiknas No. 40 tahun 2008)</a:t>
            </a:r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Istilah yang umum di SMK 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id-ID" dirty="0" smtClean="0">
                <a:solidFill>
                  <a:srgbClr val="00FFFF"/>
                </a:solidFill>
                <a:sym typeface="Wingdings" pitchFamily="2" charset="2"/>
              </a:rPr>
              <a:t>BENGKEL FABRIKASI</a:t>
            </a:r>
            <a:endParaRPr lang="id-ID" dirty="0" smtClean="0">
              <a:solidFill>
                <a:srgbClr val="00FFFF"/>
              </a:solidFill>
            </a:endParaRPr>
          </a:p>
          <a:p>
            <a:pPr algn="just"/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766" t="19531" r="15995" b="25781"/>
          <a:stretch>
            <a:fillRect/>
          </a:stretch>
        </p:blipFill>
        <p:spPr bwMode="auto">
          <a:xfrm>
            <a:off x="0" y="1428736"/>
            <a:ext cx="910446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Praktik Teknik Pembentukan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tempat berlangsungnya kegiatan pembelajaran: pekerjaan logam dasar, pembentukan logam ferro dan non ferro dalam keadaan dingin, pembentukan logam dalam keadaan panas. </a:t>
            </a:r>
            <a:r>
              <a:rPr lang="id-ID" dirty="0" smtClean="0">
                <a:solidFill>
                  <a:srgbClr val="00FFFF"/>
                </a:solidFill>
              </a:rPr>
              <a:t>(Permendiknas No. 40 tahun 2008)</a:t>
            </a:r>
          </a:p>
          <a:p>
            <a:pPr algn="just"/>
            <a:endParaRPr lang="id-ID" dirty="0" smtClean="0">
              <a:solidFill>
                <a:srgbClr val="00FFFF"/>
              </a:solidFill>
            </a:endParaRPr>
          </a:p>
          <a:p>
            <a:pPr algn="just"/>
            <a:r>
              <a:rPr lang="id-ID" dirty="0" smtClean="0"/>
              <a:t>Istilah yang umum di SMK 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id-ID" dirty="0" smtClean="0">
                <a:solidFill>
                  <a:srgbClr val="00FFFF"/>
                </a:solidFill>
                <a:sym typeface="Wingdings" pitchFamily="2" charset="2"/>
              </a:rPr>
              <a:t>BENGKEL MANUFAKTUR</a:t>
            </a:r>
            <a:endParaRPr lang="id-ID" dirty="0" smtClean="0">
              <a:solidFill>
                <a:srgbClr val="00FFFF"/>
              </a:solidFill>
            </a:endParaRPr>
          </a:p>
          <a:p>
            <a:pPr algn="just"/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54" t="45898" r="25329" b="11133"/>
          <a:stretch>
            <a:fillRect/>
          </a:stretch>
        </p:blipFill>
        <p:spPr bwMode="auto">
          <a:xfrm>
            <a:off x="237238" y="1785925"/>
            <a:ext cx="8786842" cy="43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Kelengkapan Bengkel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5043494" cy="4857784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Mesin</a:t>
            </a:r>
          </a:p>
          <a:p>
            <a:r>
              <a:rPr lang="id-ID" dirty="0" smtClean="0"/>
              <a:t>Peralatan /tools</a:t>
            </a:r>
          </a:p>
          <a:p>
            <a:r>
              <a:rPr lang="id-ID" dirty="0" smtClean="0"/>
              <a:t>Bahan praktek</a:t>
            </a:r>
          </a:p>
          <a:p>
            <a:pPr lvl="1"/>
            <a:r>
              <a:rPr lang="id-ID" dirty="0" smtClean="0"/>
              <a:t>Bahan utama</a:t>
            </a:r>
          </a:p>
          <a:p>
            <a:pPr lvl="1"/>
            <a:r>
              <a:rPr lang="id-ID" dirty="0" smtClean="0"/>
              <a:t>Bahan habis pakai</a:t>
            </a:r>
          </a:p>
          <a:p>
            <a:pPr lvl="1"/>
            <a:r>
              <a:rPr lang="id-ID" dirty="0" smtClean="0"/>
              <a:t>Bahan pembantu</a:t>
            </a:r>
          </a:p>
          <a:p>
            <a:r>
              <a:rPr lang="id-ID" dirty="0" smtClean="0"/>
              <a:t>Peralatan pendukung (media pembelajaran lain)</a:t>
            </a:r>
          </a:p>
          <a:p>
            <a:r>
              <a:rPr lang="id-ID" dirty="0" smtClean="0"/>
              <a:t>Materi ajar (modul, jobsheet dll)</a:t>
            </a:r>
          </a:p>
          <a:p>
            <a:r>
              <a:rPr lang="id-ID" dirty="0" smtClean="0"/>
              <a:t>Instalasi kelistrikan</a:t>
            </a:r>
          </a:p>
          <a:p>
            <a:r>
              <a:rPr lang="id-ID" dirty="0" smtClean="0"/>
              <a:t>Sanitasi</a:t>
            </a:r>
          </a:p>
          <a:p>
            <a:endParaRPr lang="id-ID" dirty="0"/>
          </a:p>
        </p:txBody>
      </p:sp>
      <p:pic>
        <p:nvPicPr>
          <p:cNvPr id="5" name="Picture 4" descr="mpt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776115"/>
            <a:ext cx="3500430" cy="2081885"/>
          </a:xfrm>
          <a:prstGeom prst="rect">
            <a:avLst/>
          </a:prstGeom>
        </p:spPr>
      </p:pic>
      <p:pic>
        <p:nvPicPr>
          <p:cNvPr id="6" name="Picture 5" descr="IMG_20140424_142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143116"/>
            <a:ext cx="3500430" cy="2625323"/>
          </a:xfrm>
          <a:prstGeom prst="rect">
            <a:avLst/>
          </a:prstGeom>
        </p:spPr>
      </p:pic>
      <p:pic>
        <p:nvPicPr>
          <p:cNvPr id="7" name="Picture 6" descr="mesin.jpg"/>
          <p:cNvPicPr>
            <a:picLocks noChangeAspect="1"/>
          </p:cNvPicPr>
          <p:nvPr/>
        </p:nvPicPr>
        <p:blipFill>
          <a:blip r:embed="rId4" cstate="print"/>
          <a:srcRect t="16215"/>
          <a:stretch>
            <a:fillRect/>
          </a:stretch>
        </p:blipFill>
        <p:spPr>
          <a:xfrm>
            <a:off x="5619757" y="0"/>
            <a:ext cx="3524243" cy="2214578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Pengaturan Layout Bengkel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just"/>
            <a:r>
              <a:rPr lang="id-ID" b="1" i="1" dirty="0" smtClean="0">
                <a:solidFill>
                  <a:srgbClr val="00FFFF"/>
                </a:solidFill>
              </a:rPr>
              <a:t>Process Layout</a:t>
            </a:r>
            <a:r>
              <a:rPr lang="id-ID" dirty="0" smtClean="0"/>
              <a:t>; penyusunan tata letak dimana alat yang sejenis atau mempunyai fungsi yang sama ditempatkan dalam bagian yang sama. </a:t>
            </a:r>
          </a:p>
          <a:p>
            <a:pPr algn="just"/>
            <a:endParaRPr lang="id-ID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2786058"/>
            <a:ext cx="9144000" cy="4071942"/>
            <a:chOff x="0" y="2786058"/>
            <a:chExt cx="9144000" cy="4071942"/>
          </a:xfrm>
        </p:grpSpPr>
        <p:sp>
          <p:nvSpPr>
            <p:cNvPr id="6" name="Rectangle 5"/>
            <p:cNvSpPr/>
            <p:nvPr/>
          </p:nvSpPr>
          <p:spPr>
            <a:xfrm>
              <a:off x="0" y="2786058"/>
              <a:ext cx="9144000" cy="4071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5" name="Picture 4" descr="layout pros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21781"/>
              <a:ext cx="9144000" cy="4036219"/>
            </a:xfrm>
            <a:prstGeom prst="rect">
              <a:avLst/>
            </a:prstGeom>
            <a:ln>
              <a:solidFill>
                <a:srgbClr val="00FFFF"/>
              </a:solidFill>
            </a:ln>
          </p:spPr>
        </p:pic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Pengaturan Layout Bengkel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just"/>
            <a:r>
              <a:rPr lang="id-ID" b="1" i="1" dirty="0" smtClean="0">
                <a:solidFill>
                  <a:srgbClr val="00FFFF"/>
                </a:solidFill>
              </a:rPr>
              <a:t>product layout</a:t>
            </a:r>
            <a:r>
              <a:rPr lang="id-ID" i="1" dirty="0" smtClean="0"/>
              <a:t>; </a:t>
            </a:r>
            <a:r>
              <a:rPr lang="id-ID" dirty="0" smtClean="0"/>
              <a:t>Apabila proses produksinya telah distandarisasikan dan berproduksi dalam jumlah yang besar. Setiap produk akan melalui tahapan operasi yang sama sejak dari awal sampai akhir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357562"/>
            <a:ext cx="9144000" cy="3500438"/>
            <a:chOff x="0" y="3357562"/>
            <a:chExt cx="9144000" cy="3500438"/>
          </a:xfrm>
        </p:grpSpPr>
        <p:sp>
          <p:nvSpPr>
            <p:cNvPr id="5" name="Rectangle 4"/>
            <p:cNvSpPr/>
            <p:nvPr/>
          </p:nvSpPr>
          <p:spPr>
            <a:xfrm>
              <a:off x="0" y="3357562"/>
              <a:ext cx="9144000" cy="35004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pruduct layou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3571876"/>
              <a:ext cx="6786610" cy="302787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Pengaturan Layout Bengkel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just"/>
            <a:r>
              <a:rPr lang="id-ID" b="1" i="1" dirty="0" smtClean="0">
                <a:solidFill>
                  <a:srgbClr val="00FFFF"/>
                </a:solidFill>
              </a:rPr>
              <a:t>fixed positon lay out</a:t>
            </a:r>
            <a:r>
              <a:rPr lang="id-ID" i="1" dirty="0" smtClean="0"/>
              <a:t>; </a:t>
            </a:r>
            <a:r>
              <a:rPr lang="id-ID" dirty="0" smtClean="0"/>
              <a:t>Apabila karena ukuran, bentuk ataupun karakteristik lain menyebabkan produknya tidak mungkin atau sukar untuk dipindahkan. (pembuatan kapal laut, pesawat terbang, lokomotif atau proyek-proyek konstruksi)</a:t>
            </a:r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500438"/>
            <a:ext cx="9144000" cy="3357562"/>
            <a:chOff x="0" y="3500438"/>
            <a:chExt cx="9144000" cy="3357562"/>
          </a:xfrm>
        </p:grpSpPr>
        <p:sp>
          <p:nvSpPr>
            <p:cNvPr id="5" name="Rectangle 4"/>
            <p:cNvSpPr/>
            <p:nvPr/>
          </p:nvSpPr>
          <p:spPr>
            <a:xfrm>
              <a:off x="0" y="3500438"/>
              <a:ext cx="9144000" cy="33575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Content Placeholder 3" descr="fixed layou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7362" y="3643314"/>
              <a:ext cx="5772158" cy="318300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2984"/>
            <a:ext cx="9144000" cy="5715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Layout Bengkel Pemesinan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001" t="20508" r="23133" b="15039"/>
          <a:stretch>
            <a:fillRect/>
          </a:stretch>
        </p:blipFill>
        <p:spPr bwMode="auto">
          <a:xfrm>
            <a:off x="785786" y="1189539"/>
            <a:ext cx="7643834" cy="566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mesin.jpg"/>
          <p:cNvPicPr>
            <a:picLocks noChangeAspect="1"/>
          </p:cNvPicPr>
          <p:nvPr/>
        </p:nvPicPr>
        <p:blipFill>
          <a:blip r:embed="rId2" cstate="print"/>
          <a:srcRect t="16215"/>
          <a:stretch>
            <a:fillRect/>
          </a:stretch>
        </p:blipFill>
        <p:spPr>
          <a:xfrm>
            <a:off x="49250" y="1071570"/>
            <a:ext cx="9094782" cy="5715016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Achmad Arifin</a:t>
            </a:r>
            <a:endParaRPr lang="id-ID" dirty="0"/>
          </a:p>
        </p:txBody>
      </p:sp>
      <p:pic>
        <p:nvPicPr>
          <p:cNvPr id="6" name="Picture 2" descr="Arifin"/>
          <p:cNvPicPr>
            <a:picLocks noChangeAspect="1" noChangeArrowheads="1"/>
          </p:cNvPicPr>
          <p:nvPr/>
        </p:nvPicPr>
        <p:blipFill>
          <a:blip r:embed="rId2" cstate="print"/>
          <a:srcRect l="4825" t="4492" r="5334" b="6066"/>
          <a:stretch>
            <a:fillRect/>
          </a:stretch>
        </p:blipFill>
        <p:spPr bwMode="auto">
          <a:xfrm>
            <a:off x="500034" y="1142984"/>
            <a:ext cx="2571768" cy="25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d-ID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Riwayat Pendidikan :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Pendidikan Teknik Mesin 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Universitas Negeri Yogyakarta (2001)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S2 Teknik Mesin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Universitas Gajah Mada (2012)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id-ID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Pengalaman Kerja :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PT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Bukaka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Teknik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Utama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PT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Truba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Jaya Engineering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Consultant Management PT Surya Sentosa Primatama Jambi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Pengajar di Pendidikan Teknik Mesin FT-UNY [sekarang]</a:t>
            </a:r>
          </a:p>
          <a:p>
            <a:pPr marL="308610" indent="-283464" algn="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  <a:p>
            <a:pPr marL="308610" indent="-283464" algn="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id-ID" sz="22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CONTACT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mas_achmad@yahoo.co.id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HP/WA  081329742485</a:t>
            </a:r>
          </a:p>
          <a:p>
            <a:pPr marL="765810" marR="0" lvl="1" indent="-283464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BBM   7634579C </a:t>
            </a: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Pemeliharaan &amp; Perawatan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suatu kegiatan yang di lakukan dengan sadar untuk menjaga suatu peralatan agar selalu dalam keadaan baik dan siap pakai.</a:t>
            </a:r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Tujuannya :</a:t>
            </a:r>
          </a:p>
          <a:p>
            <a:pPr lvl="1" algn="just"/>
            <a:r>
              <a:rPr lang="id-ID" dirty="0" smtClean="0"/>
              <a:t>Usia peralatan lebih panjang dan awet</a:t>
            </a:r>
          </a:p>
          <a:p>
            <a:pPr lvl="1" algn="just"/>
            <a:r>
              <a:rPr lang="id-ID" dirty="0" smtClean="0"/>
              <a:t>Kondisi peralatan selalu baik dan optimal</a:t>
            </a:r>
          </a:p>
          <a:p>
            <a:pPr lvl="1" algn="just"/>
            <a:r>
              <a:rPr lang="id-ID" dirty="0" smtClean="0"/>
              <a:t>Persiapan peralatan selalu baik ketika ingin digunakan</a:t>
            </a:r>
          </a:p>
          <a:p>
            <a:pPr lvl="1" algn="just"/>
            <a:r>
              <a:rPr lang="id-ID" dirty="0" smtClean="0"/>
              <a:t>Menjamin keselamatan bagi pengguna</a:t>
            </a:r>
          </a:p>
          <a:p>
            <a:pPr algn="just"/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Perawatan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Perawatan terencana</a:t>
            </a:r>
          </a:p>
          <a:p>
            <a:pPr lvl="1" algn="just"/>
            <a:r>
              <a:rPr lang="id-ID" dirty="0" smtClean="0"/>
              <a:t>proses perawatan yang sudah di atur dan sudah di organisasikan untuk antisipasi suatu perubahan yang terjadi pada peralatan tersebut pada masa yang akan datang.</a:t>
            </a:r>
          </a:p>
          <a:p>
            <a:pPr lvl="1" algn="just"/>
            <a:r>
              <a:rPr lang="id-ID" dirty="0" smtClean="0"/>
              <a:t>Contoh kegiatan :</a:t>
            </a:r>
          </a:p>
          <a:p>
            <a:pPr lvl="2" algn="just"/>
            <a:r>
              <a:rPr lang="id-ID" dirty="0" smtClean="0"/>
              <a:t>kegiatan kebersihan setiap kali habis praktek</a:t>
            </a:r>
          </a:p>
          <a:p>
            <a:pPr lvl="2" algn="just"/>
            <a:r>
              <a:rPr lang="id-ID" dirty="0" smtClean="0"/>
              <a:t>Memberi pelumas pada bagian mesin/peralatan tertentu setelah digunakan</a:t>
            </a:r>
          </a:p>
          <a:p>
            <a:pPr lvl="2" algn="just"/>
            <a:r>
              <a:rPr lang="id-ID" dirty="0" smtClean="0"/>
              <a:t>Menutup mesin setelah digunakan untuk mengurangi debu menempel</a:t>
            </a:r>
          </a:p>
          <a:p>
            <a:pPr lvl="2" algn="just"/>
            <a:r>
              <a:rPr lang="id-ID" dirty="0" smtClean="0"/>
              <a:t>Dalam periode tertentu (setelah semesteran) perawatan ringan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Perawatan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Perawatan tak terencana</a:t>
            </a:r>
          </a:p>
          <a:p>
            <a:pPr lvl="1" algn="just"/>
            <a:r>
              <a:rPr lang="id-ID" dirty="0" smtClean="0"/>
              <a:t>jenis perawatan yang sifatnya dadakan yang mana peralatan tersebut tiba-tiba akan digunakan</a:t>
            </a:r>
          </a:p>
          <a:p>
            <a:pPr lvl="1" algn="just"/>
            <a:endParaRPr lang="id-ID" dirty="0" smtClean="0"/>
          </a:p>
          <a:p>
            <a:pPr lvl="1" algn="just"/>
            <a:r>
              <a:rPr lang="id-ID" dirty="0" smtClean="0"/>
              <a:t>Contohnya :</a:t>
            </a:r>
          </a:p>
          <a:p>
            <a:pPr lvl="2" algn="just"/>
            <a:r>
              <a:rPr lang="id-ID" dirty="0" smtClean="0"/>
              <a:t>Segera dilakukan perbaikan apabila terjadi kerusakan dalam proses praktikum.</a:t>
            </a:r>
          </a:p>
          <a:p>
            <a:pPr lvl="2" algn="just"/>
            <a:endParaRPr lang="id-ID" dirty="0"/>
          </a:p>
        </p:txBody>
      </p:sp>
      <p:pic>
        <p:nvPicPr>
          <p:cNvPr id="4" name="Picture 3" descr="perawatan-peralatan-bengk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7" y="4429132"/>
            <a:ext cx="4048113" cy="2428868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Peyimpanan Peralatan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peralatan disimpan sesuai dengan jenisnya.</a:t>
            </a:r>
          </a:p>
          <a:p>
            <a:pPr algn="just"/>
            <a:r>
              <a:rPr lang="id-ID" dirty="0" smtClean="0"/>
              <a:t>peralatan yang sifatnya percobaan disimpan ditempat khusus</a:t>
            </a:r>
          </a:p>
          <a:p>
            <a:pPr algn="just"/>
            <a:r>
              <a:rPr lang="id-ID" dirty="0" smtClean="0"/>
              <a:t>peralatan yang membutuhkan perlindungan khusus harus diperhatikan.</a:t>
            </a:r>
          </a:p>
          <a:p>
            <a:pPr algn="just"/>
            <a:r>
              <a:rPr lang="id-ID" dirty="0" smtClean="0"/>
              <a:t>peralatan yang kering  perlu diperhatikan  kelembabannya.</a:t>
            </a:r>
          </a:p>
          <a:p>
            <a:pPr algn="just"/>
            <a:endParaRPr lang="id-ID" dirty="0"/>
          </a:p>
        </p:txBody>
      </p:sp>
      <p:pic>
        <p:nvPicPr>
          <p:cNvPr id="4" name="Picture 3" descr="s_handtools-300x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07" y="4071943"/>
            <a:ext cx="3851693" cy="27860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4429132"/>
            <a:ext cx="4857784" cy="221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Peralatan seperti kayu pipih, plastik, logam, dan yang relative panjang disimpan mendatar agar tidak melengkung.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K3 pada Bengkel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suatu ilmu pengetahuan dan penerapan guna mencegah kemungkinan terjadinya kecelakaan dan penyakit yang disebabkan oleh pekerjaan dan lingkungan kerja. </a:t>
            </a:r>
          </a:p>
          <a:p>
            <a:pPr algn="just"/>
            <a:r>
              <a:rPr lang="id-ID" dirty="0" smtClean="0"/>
              <a:t>pelaksanaan K3 adalah salah satu bentuk upaya untuk menciptakan tempat kerja yang aman, sehat dan bebas dari pencemaran lingkungan, sehingga dapat mengurangi dan atau bebas dari kecelakaan</a:t>
            </a:r>
          </a:p>
          <a:p>
            <a:pPr algn="just"/>
            <a:r>
              <a:rPr lang="id-ID" dirty="0" smtClean="0"/>
              <a:t>harapannya dapat meningkatkan sistem dan produktifitas kerja. </a:t>
            </a:r>
          </a:p>
          <a:p>
            <a:pPr algn="just"/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9058" y="0"/>
            <a:ext cx="521494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dirty="0" smtClean="0"/>
              <a:t>Sasaran K3</a:t>
            </a:r>
            <a:endParaRPr lang="id-ID" dirty="0"/>
          </a:p>
        </p:txBody>
      </p:sp>
      <p:pic>
        <p:nvPicPr>
          <p:cNvPr id="4" name="Picture 3" descr="K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465" y="1142985"/>
            <a:ext cx="5696029" cy="5715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3786214" cy="4857784"/>
          </a:xfrm>
        </p:spPr>
        <p:txBody>
          <a:bodyPr/>
          <a:lstStyle/>
          <a:p>
            <a:r>
              <a:rPr lang="id-ID" dirty="0" smtClean="0"/>
              <a:t>Menjamin keselamatan operator dan orang lain</a:t>
            </a:r>
          </a:p>
          <a:p>
            <a:r>
              <a:rPr lang="id-ID" dirty="0" smtClean="0"/>
              <a:t>Menjamin penggunaan peralatan aman dioperasikan</a:t>
            </a:r>
          </a:p>
          <a:p>
            <a:r>
              <a:rPr lang="id-ID" dirty="0" smtClean="0"/>
              <a:t>menjamin proses praktek aman dan lancar</a:t>
            </a:r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Petunjuk Umum K3 di Bengkel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dirty="0" smtClean="0"/>
              <a:t>Keselamatan Kerja pada Mesin. </a:t>
            </a:r>
          </a:p>
          <a:p>
            <a:pPr lvl="1" algn="just"/>
            <a:r>
              <a:rPr lang="id-ID" dirty="0" smtClean="0"/>
              <a:t>Memeliharaa mesin agar selalu berada dalam kondisi yang baik, dan setelah dipakai perlu dibersihkan.</a:t>
            </a:r>
          </a:p>
          <a:p>
            <a:pPr lvl="1" algn="just"/>
            <a:r>
              <a:rPr lang="id-ID" dirty="0" smtClean="0"/>
              <a:t>Siswa harus mengetahui bagaimana mengoperasikan mesin dengan benar.</a:t>
            </a:r>
          </a:p>
          <a:p>
            <a:pPr lvl="1" algn="just"/>
            <a:r>
              <a:rPr lang="id-ID" dirty="0" smtClean="0"/>
              <a:t>Sebaiknya tidak menjalankan mesin bila belum atau tidak mengetahui cara mengoperasikannya.</a:t>
            </a:r>
          </a:p>
          <a:p>
            <a:pPr lvl="1" algn="just"/>
            <a:r>
              <a:rPr lang="id-ID" dirty="0" smtClean="0"/>
              <a:t>Tidak menjalankan mesin untuk hal-hal yang tidak berguna</a:t>
            </a:r>
          </a:p>
          <a:p>
            <a:pPr lvl="1" algn="just"/>
            <a:r>
              <a:rPr lang="id-ID" dirty="0" smtClean="0"/>
              <a:t>Lakukan pemeriksaan batas permukaan minyak pelumas (Oli) sebelum mengoperasikan mesin.</a:t>
            </a:r>
          </a:p>
          <a:p>
            <a:pPr lvl="1" algn="just"/>
            <a:r>
              <a:rPr lang="id-ID" dirty="0" smtClean="0"/>
              <a:t>Memeriksa arah putaran dari pada mesin, searah jarum jam atau sebaliknya</a:t>
            </a:r>
          </a:p>
          <a:p>
            <a:pPr algn="just"/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Petunjuk Umum K3 di Bengkel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Keselamatan Kerja Bagi Siswa</a:t>
            </a:r>
          </a:p>
          <a:p>
            <a:pPr lvl="1" algn="just"/>
            <a:r>
              <a:rPr lang="id-ID" dirty="0" smtClean="0"/>
              <a:t>Sebaiknya tidak </a:t>
            </a:r>
            <a:r>
              <a:rPr lang="fi-FI" dirty="0" smtClean="0"/>
              <a:t>menggunakan jam tangan, cincin dan lain-lain saat mengoperasikan mesin. </a:t>
            </a:r>
          </a:p>
          <a:p>
            <a:pPr lvl="1" algn="just"/>
            <a:r>
              <a:rPr lang="id-ID" dirty="0" smtClean="0"/>
              <a:t>Tidak menyimpan alat-alat yang runcing atau tajam di dalam saku pakaian kerja. </a:t>
            </a:r>
          </a:p>
          <a:p>
            <a:pPr lvl="1" algn="just"/>
            <a:r>
              <a:rPr lang="id-ID" dirty="0" smtClean="0"/>
              <a:t>Tidak mencuci tangan di dalam coolant (bak cairan pendingin). </a:t>
            </a:r>
          </a:p>
          <a:p>
            <a:pPr lvl="1" algn="just"/>
            <a:r>
              <a:rPr lang="id-ID" dirty="0" smtClean="0"/>
              <a:t>Tidak menghilangkan serbuk atau geram dengan menggunakan tangan telanjang. </a:t>
            </a:r>
          </a:p>
          <a:p>
            <a:pPr lvl="1" algn="just"/>
            <a:r>
              <a:rPr lang="id-ID" dirty="0" smtClean="0"/>
              <a:t>Tidak melakukan mengangkat perlengkapan-perlengkanan atau benda kerja yang berat dengan tangan </a:t>
            </a:r>
          </a:p>
          <a:p>
            <a:pPr lvl="1" algn="just"/>
            <a:r>
              <a:rPr lang="id-ID" dirty="0" smtClean="0"/>
              <a:t>Tidak menyentuh plat cekap yang sedang berputar, atau benda kerja yang sedang dikerjakan. </a:t>
            </a:r>
          </a:p>
          <a:p>
            <a:endParaRPr lang="id-ID" dirty="0" smtClean="0"/>
          </a:p>
          <a:p>
            <a:pPr algn="just"/>
            <a:endParaRPr lang="id-ID" dirty="0"/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8001024" y="6286520"/>
            <a:ext cx="7858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video</a:t>
            </a:r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357298"/>
            <a:ext cx="5900750" cy="4857784"/>
          </a:xfrm>
        </p:spPr>
        <p:txBody>
          <a:bodyPr/>
          <a:lstStyle/>
          <a:p>
            <a:pPr algn="just"/>
            <a:r>
              <a:rPr lang="id-ID" dirty="0" smtClean="0"/>
              <a:t>Bagaimana konsep dasar pengelolaan bengkel sekolah..?</a:t>
            </a:r>
          </a:p>
          <a:p>
            <a:pPr algn="just"/>
            <a:r>
              <a:rPr lang="id-ID" dirty="0" smtClean="0"/>
              <a:t>Tata letak (layout) yang bagaimana yang cocok untuk pengaturan layout bengkel sekolah..?</a:t>
            </a:r>
          </a:p>
          <a:p>
            <a:pPr algn="just"/>
            <a:r>
              <a:rPr lang="id-ID" dirty="0" smtClean="0"/>
              <a:t>Bagaimana sebaiknya perawatan dan pemeliharaan bengkel sekolah..?</a:t>
            </a:r>
          </a:p>
          <a:p>
            <a:pPr algn="just"/>
            <a:r>
              <a:rPr lang="id-ID" dirty="0" smtClean="0"/>
              <a:t>Bagaimana sebaiknya keselamatan dan kesehatan kerja di bengkel sekolah</a:t>
            </a:r>
          </a:p>
          <a:p>
            <a:pPr algn="just"/>
            <a:endParaRPr lang="id-ID" dirty="0"/>
          </a:p>
        </p:txBody>
      </p:sp>
      <p:pic>
        <p:nvPicPr>
          <p:cNvPr id="4" name="Picture 3" descr="tanda-tanya.jpg"/>
          <p:cNvPicPr>
            <a:picLocks noChangeAspect="1"/>
          </p:cNvPicPr>
          <p:nvPr/>
        </p:nvPicPr>
        <p:blipFill>
          <a:blip r:embed="rId2"/>
          <a:srcRect l="25459" r="26572"/>
          <a:stretch>
            <a:fillRect/>
          </a:stretch>
        </p:blipFill>
        <p:spPr>
          <a:xfrm>
            <a:off x="0" y="0"/>
            <a:ext cx="2714612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357422" y="2571744"/>
            <a:ext cx="39340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PENUTUP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357298"/>
            <a:ext cx="4043362" cy="4857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200" dirty="0" smtClean="0"/>
              <a:t>Apakah membalikan telapak tangan itu MUDAH..?</a:t>
            </a:r>
            <a:endParaRPr lang="id-ID" sz="3200" dirty="0"/>
          </a:p>
        </p:txBody>
      </p:sp>
      <p:pic>
        <p:nvPicPr>
          <p:cNvPr id="7" name="Picture 6" descr="tanda-tanya.jpg"/>
          <p:cNvPicPr>
            <a:picLocks noChangeAspect="1"/>
          </p:cNvPicPr>
          <p:nvPr/>
        </p:nvPicPr>
        <p:blipFill>
          <a:blip r:embed="rId2"/>
          <a:srcRect l="16466" r="20576"/>
          <a:stretch>
            <a:fillRect/>
          </a:stretch>
        </p:blipFill>
        <p:spPr>
          <a:xfrm>
            <a:off x="0" y="0"/>
            <a:ext cx="4643470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Continous Improvement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943" t="21484" r="16544" b="13086"/>
          <a:stretch>
            <a:fillRect/>
          </a:stretch>
        </p:blipFill>
        <p:spPr bwMode="auto">
          <a:xfrm>
            <a:off x="785786" y="1075235"/>
            <a:ext cx="7858180" cy="572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628" r="12152"/>
          <a:stretch>
            <a:fillRect/>
          </a:stretch>
        </p:blipFill>
        <p:spPr bwMode="auto">
          <a:xfrm>
            <a:off x="71406" y="71414"/>
            <a:ext cx="9037733" cy="675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058"/>
            <a:ext cx="8229600" cy="2177023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/>
              <a:t>Silahkan kunjungi :</a:t>
            </a:r>
          </a:p>
          <a:p>
            <a:pPr marL="0" indent="0" algn="ctr">
              <a:buNone/>
            </a:pPr>
            <a:r>
              <a:rPr lang="id-ID" dirty="0" smtClean="0">
                <a:solidFill>
                  <a:srgbClr val="FFFF00"/>
                </a:solidFill>
              </a:rPr>
              <a:t>http://achmadarifin.com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2714620"/>
            <a:ext cx="61526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TERIMAKASIH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7929618" cy="37862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PLAN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Indentifikasi mesin &amp; peralatan VS jumlah kelas/siswa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Menentukan jobsheet untuk masing2 mata praktek sesuai kompetensi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Estimasi kebutuhan bahan &amp; consumable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Menata layout bengkel/peralatan /bahan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Kebijakan pemakaian bahan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Membuat tata tertib bengkel &amp; K3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Metode peminjaman alat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b="1" dirty="0" smtClean="0">
                <a:solidFill>
                  <a:srgbClr val="FF0000"/>
                </a:solidFill>
              </a:rPr>
              <a:t>Pengaturan bengkel sekolah VS Unit produksi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Maintenance and Repair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Struktur organisasi </a:t>
            </a:r>
            <a:endParaRPr lang="id-ID" sz="20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Workshop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7686700" cy="4857784"/>
          </a:xfrm>
        </p:spPr>
        <p:txBody>
          <a:bodyPr>
            <a:normAutofit/>
          </a:bodyPr>
          <a:lstStyle/>
          <a:p>
            <a:r>
              <a:rPr lang="id-ID" dirty="0" smtClean="0"/>
              <a:t>Memiliki pengetahuan konsep dasar manajemen bengkel sekolah</a:t>
            </a:r>
          </a:p>
          <a:p>
            <a:r>
              <a:rPr lang="id-ID" dirty="0" smtClean="0"/>
              <a:t>Memiliki pengetahuan tata letak (layout) mesin dan peralatan sekolah</a:t>
            </a:r>
          </a:p>
          <a:p>
            <a:r>
              <a:rPr lang="id-ID" dirty="0" smtClean="0"/>
              <a:t>Memiliki pengetahuan tentang perawatan dan pemeliharaan bengkel sekolah</a:t>
            </a:r>
          </a:p>
          <a:p>
            <a:r>
              <a:rPr lang="id-ID" dirty="0" smtClean="0"/>
              <a:t>Memiliki pengetahuan mengenai keselamatan dan kesehatan kerja di bengkel sekolah</a:t>
            </a:r>
          </a:p>
          <a:p>
            <a:r>
              <a:rPr lang="id-ID" dirty="0" smtClean="0"/>
              <a:t>Mampu membuat perencanaan pengelolaan bengkel sekolah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5" name="Picture 4" descr="idea good_thumb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147396"/>
            <a:ext cx="2214546" cy="2710604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Manajemen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/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id-ID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pencapaian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endParaRPr lang="id-ID" sz="2800" dirty="0" smtClean="0"/>
          </a:p>
          <a:p>
            <a:pPr algn="just"/>
            <a:r>
              <a:rPr lang="id-ID" dirty="0" smtClean="0"/>
              <a:t>Manajemen sebagai suatu proses mencakup:</a:t>
            </a:r>
          </a:p>
          <a:p>
            <a:pPr marL="400050" lvl="1" indent="0" algn="just">
              <a:buFont typeface="Wingdings" pitchFamily="2" charset="2"/>
              <a:buChar char="§"/>
              <a:defRPr/>
            </a:pPr>
            <a:r>
              <a:rPr lang="id-ID" dirty="0" smtClean="0">
                <a:solidFill>
                  <a:srgbClr val="00FFFF"/>
                </a:solidFill>
              </a:rPr>
              <a:t>P</a:t>
            </a:r>
            <a:r>
              <a:rPr lang="en-US" dirty="0" err="1" smtClean="0">
                <a:solidFill>
                  <a:srgbClr val="00FFFF"/>
                </a:solidFill>
              </a:rPr>
              <a:t>erencanaan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i="1" dirty="0" smtClean="0">
                <a:solidFill>
                  <a:srgbClr val="00FFFF"/>
                </a:solidFill>
              </a:rPr>
              <a:t>(planning),</a:t>
            </a:r>
            <a:endParaRPr lang="id-ID" i="1" dirty="0" smtClean="0">
              <a:solidFill>
                <a:srgbClr val="00FFFF"/>
              </a:solidFill>
            </a:endParaRPr>
          </a:p>
          <a:p>
            <a:pPr marL="400050" lvl="1" indent="0" algn="just">
              <a:buFont typeface="Wingdings" pitchFamily="2" charset="2"/>
              <a:buChar char="§"/>
              <a:defRPr/>
            </a:pPr>
            <a:r>
              <a:rPr lang="id-ID" i="1" dirty="0" smtClean="0"/>
              <a:t> </a:t>
            </a:r>
            <a:r>
              <a:rPr lang="id-ID" dirty="0" smtClean="0"/>
              <a:t>P</a:t>
            </a:r>
            <a:r>
              <a:rPr lang="en-US" dirty="0" err="1" smtClean="0"/>
              <a:t>engorganisasian</a:t>
            </a:r>
            <a:r>
              <a:rPr lang="en-US" dirty="0" smtClean="0"/>
              <a:t> </a:t>
            </a:r>
            <a:r>
              <a:rPr lang="en-US" i="1" dirty="0" smtClean="0"/>
              <a:t>(organizing),</a:t>
            </a:r>
            <a:endParaRPr lang="id-ID" i="1" dirty="0" smtClean="0"/>
          </a:p>
          <a:p>
            <a:pPr marL="400050" lvl="1" indent="0" algn="just">
              <a:buFont typeface="Wingdings" pitchFamily="2" charset="2"/>
              <a:buChar char="§"/>
              <a:defRPr/>
            </a:pPr>
            <a:r>
              <a:rPr lang="id-ID" dirty="0" smtClean="0"/>
              <a:t> P</a:t>
            </a:r>
            <a:r>
              <a:rPr lang="en-US" dirty="0" err="1" smtClean="0"/>
              <a:t>elaksanaan</a:t>
            </a:r>
            <a:r>
              <a:rPr lang="en-US" dirty="0" smtClean="0"/>
              <a:t> </a:t>
            </a:r>
            <a:r>
              <a:rPr lang="en-US" i="1" dirty="0" smtClean="0"/>
              <a:t>(actuating),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id-ID" dirty="0" smtClean="0"/>
          </a:p>
          <a:p>
            <a:pPr marL="661988" lvl="1" indent="-261938" algn="just">
              <a:buFont typeface="Wingdings" pitchFamily="2" charset="2"/>
              <a:buChar char="§"/>
              <a:defRPr/>
            </a:pPr>
            <a:r>
              <a:rPr lang="id-ID" dirty="0" smtClean="0"/>
              <a:t>P</a:t>
            </a:r>
            <a:r>
              <a:rPr lang="en-US" dirty="0" err="1" smtClean="0"/>
              <a:t>engawasan</a:t>
            </a:r>
            <a:r>
              <a:rPr lang="en-US" dirty="0" smtClean="0"/>
              <a:t> </a:t>
            </a:r>
            <a:r>
              <a:rPr lang="en-US" i="1" dirty="0" smtClean="0"/>
              <a:t>(controlling)</a:t>
            </a:r>
            <a:r>
              <a:rPr lang="en-US" dirty="0" smtClean="0"/>
              <a:t> yang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endParaRPr lang="en-US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lvl="1" algn="l"/>
            <a:endParaRPr lang="id-ID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Process Improvement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928670"/>
            <a:ext cx="4357718" cy="335758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d-ID" dirty="0" smtClean="0"/>
              <a:t>PLAN; </a:t>
            </a:r>
          </a:p>
          <a:p>
            <a:pPr lvl="1" algn="just"/>
            <a:r>
              <a:rPr lang="id-ID" dirty="0" smtClean="0"/>
              <a:t>tahap menetapkan Target /Sasaran yang ingin dicapai dalam peningkatan proses/permasalahan yang ingin dipecahkan, </a:t>
            </a:r>
          </a:p>
          <a:p>
            <a:pPr lvl="1" algn="just"/>
            <a:r>
              <a:rPr lang="id-ID" dirty="0" smtClean="0"/>
              <a:t>menentukan Metode yang akan digunakan untuk mencapai Target /Sasaran.</a:t>
            </a:r>
          </a:p>
          <a:p>
            <a:pPr lvl="1" algn="just"/>
            <a:r>
              <a:rPr lang="id-ID" dirty="0" smtClean="0"/>
              <a:t> Perencanaan terhadap penggunaan sumber daya (Manusia, Biaya, Mesin, pendjawalan).</a:t>
            </a:r>
            <a:endParaRPr lang="id-ID" dirty="0"/>
          </a:p>
        </p:txBody>
      </p:sp>
      <p:pic>
        <p:nvPicPr>
          <p:cNvPr id="1026" name="Picture 2" descr="http://1.bp.blogspot.com/-B_EKNl3K_5s/USxU6ZA9k0I/AAAAAAAABMM/HZB0XXC0plY/s1600/PDCA+2.jpg"/>
          <p:cNvPicPr>
            <a:picLocks noChangeAspect="1" noChangeArrowheads="1"/>
          </p:cNvPicPr>
          <p:nvPr/>
        </p:nvPicPr>
        <p:blipFill>
          <a:blip r:embed="rId2"/>
          <a:srcRect l="7978" t="4255" r="2660" b="6382"/>
          <a:stretch>
            <a:fillRect/>
          </a:stretch>
        </p:blipFill>
        <p:spPr bwMode="auto">
          <a:xfrm>
            <a:off x="4786314" y="1071546"/>
            <a:ext cx="4000528" cy="300039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357718"/>
            <a:ext cx="4329114" cy="2571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2600" dirty="0" smtClean="0">
                <a:solidFill>
                  <a:schemeClr val="bg1"/>
                </a:solidFill>
                <a:latin typeface="Cambria" pitchFamily="18" charset="0"/>
              </a:rPr>
              <a:t>DO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;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sz="2400" dirty="0" smtClean="0">
                <a:solidFill>
                  <a:srgbClr val="00FFFF"/>
                </a:solidFill>
                <a:latin typeface="Cambria" pitchFamily="18" charset="0"/>
              </a:rPr>
              <a:t>penerapan atau melaksanakan semua yang telah direncanakan di Tahap PLAN termasuk menjalankan proses-nya, serta melakukan pengumpulan data (data collection) yang kemudian akan digunakan untuk tahap CHECK dan ACT.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3438" y="4286256"/>
            <a:ext cx="4500562" cy="2571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2600" dirty="0" smtClean="0">
                <a:solidFill>
                  <a:schemeClr val="bg1"/>
                </a:solidFill>
                <a:latin typeface="Cambria" pitchFamily="18" charset="0"/>
              </a:rPr>
              <a:t>CHECK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; 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400" dirty="0" smtClean="0">
                <a:solidFill>
                  <a:srgbClr val="00FFFF"/>
                </a:solidFill>
                <a:latin typeface="Cambria" pitchFamily="18" charset="0"/>
              </a:rPr>
              <a:t>tahap pemeriksaan dan peninjauan ulang serta mempelajari hasil-hasil dari penerapan di tahap DO.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400" dirty="0" smtClean="0">
                <a:solidFill>
                  <a:srgbClr val="00FFFF"/>
                </a:solidFill>
                <a:latin typeface="Cambria" pitchFamily="18" charset="0"/>
              </a:rPr>
              <a:t>Melakukan perbandingan antara hasil aktual yang telah dicapai dengan Target yang ditetapkan dan juga ketepatan jadwal yang telah ditentukan.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Process Improvement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4357718" cy="4857784"/>
          </a:xfrm>
        </p:spPr>
        <p:txBody>
          <a:bodyPr>
            <a:normAutofit/>
          </a:bodyPr>
          <a:lstStyle/>
          <a:p>
            <a:pPr algn="just" fontAlgn="base"/>
            <a:r>
              <a:rPr lang="id-ID" dirty="0" smtClean="0"/>
              <a:t>ACTION; tahap ini untuk mengambil tindakan yang seperlunya terhadap hasil-hasil dari tahap CHECK. </a:t>
            </a:r>
          </a:p>
          <a:p>
            <a:pPr algn="just" fontAlgn="base"/>
            <a:endParaRPr lang="id-ID" dirty="0" smtClean="0"/>
          </a:p>
          <a:p>
            <a:pPr lvl="1" algn="just" fontAlgn="base"/>
            <a:r>
              <a:rPr lang="id-ID" dirty="0" smtClean="0"/>
              <a:t>Tindakan Perbaikan (</a:t>
            </a:r>
            <a:r>
              <a:rPr lang="id-ID" b="1" dirty="0" smtClean="0"/>
              <a:t>Corrective Action</a:t>
            </a:r>
            <a:r>
              <a:rPr lang="id-ID" dirty="0" smtClean="0"/>
              <a:t>); </a:t>
            </a:r>
          </a:p>
          <a:p>
            <a:pPr lvl="1" algn="just" fontAlgn="base"/>
            <a:r>
              <a:rPr lang="id-ID" dirty="0" smtClean="0"/>
              <a:t>Tindakan Standarisasi (</a:t>
            </a:r>
            <a:r>
              <a:rPr lang="id-ID" b="1" dirty="0" smtClean="0"/>
              <a:t>Standardization Action</a:t>
            </a:r>
            <a:r>
              <a:rPr lang="id-ID" dirty="0" smtClean="0"/>
              <a:t>)</a:t>
            </a:r>
          </a:p>
          <a:p>
            <a:pPr algn="just"/>
            <a:endParaRPr lang="id-ID" dirty="0"/>
          </a:p>
        </p:txBody>
      </p:sp>
      <p:pic>
        <p:nvPicPr>
          <p:cNvPr id="5" name="Picture 2" descr="http://1.bp.blogspot.com/-B_EKNl3K_5s/USxU6ZA9k0I/AAAAAAAABMM/HZB0XXC0plY/s1600/PDCA+2.jpg"/>
          <p:cNvPicPr>
            <a:picLocks noChangeAspect="1" noChangeArrowheads="1"/>
          </p:cNvPicPr>
          <p:nvPr/>
        </p:nvPicPr>
        <p:blipFill>
          <a:blip r:embed="rId2"/>
          <a:srcRect l="7978" t="4255" r="2660" b="6382"/>
          <a:stretch>
            <a:fillRect/>
          </a:stretch>
        </p:blipFill>
        <p:spPr bwMode="auto">
          <a:xfrm>
            <a:off x="4786314" y="157161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Ruang Praktik Teknik Pemesinan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sebagai tempat berlangsungnya kegiatan pembe-lajaran: pekerjaan logam dasar, pengukuran dan pengujian logam, membubut lurus, bertingkat, tirus, ulir luar dan dalam, memfrais lurus, bertingkat, roda gigi, menggerinda-alat, dan pengepasan/ pemasangan komponen </a:t>
            </a:r>
            <a:r>
              <a:rPr lang="id-ID" dirty="0" smtClean="0">
                <a:solidFill>
                  <a:srgbClr val="00FFFF"/>
                </a:solidFill>
              </a:rPr>
              <a:t>(Permendiknas No. 40 tahun 2008)</a:t>
            </a:r>
          </a:p>
          <a:p>
            <a:pPr algn="just"/>
            <a:endParaRPr lang="id-ID" dirty="0" smtClean="0">
              <a:solidFill>
                <a:srgbClr val="00FFFF"/>
              </a:solidFill>
            </a:endParaRPr>
          </a:p>
          <a:p>
            <a:pPr algn="just"/>
            <a:r>
              <a:rPr lang="id-ID" dirty="0" smtClean="0"/>
              <a:t>Istilah yang umum di SMK 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id-ID" dirty="0" smtClean="0">
                <a:solidFill>
                  <a:srgbClr val="00FFFF"/>
                </a:solidFill>
                <a:sym typeface="Wingdings" pitchFamily="2" charset="2"/>
              </a:rPr>
              <a:t>BENGKEL PEMESINAN</a:t>
            </a:r>
            <a:endParaRPr lang="id-ID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805" t="14648" r="24780" b="19922"/>
          <a:stretch>
            <a:fillRect/>
          </a:stretch>
        </p:blipFill>
        <p:spPr bwMode="auto">
          <a:xfrm>
            <a:off x="-1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1142</Words>
  <Application>Microsoft Office PowerPoint</Application>
  <PresentationFormat>On-screen Show (4:3)</PresentationFormat>
  <Paragraphs>154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MANAJEMEN  BENGKEL SEKOLAH</vt:lpstr>
      <vt:lpstr>Achmad Arifin</vt:lpstr>
      <vt:lpstr>PowerPoint Presentation</vt:lpstr>
      <vt:lpstr>Tujuan Workshop</vt:lpstr>
      <vt:lpstr>Pengertian Manajemen</vt:lpstr>
      <vt:lpstr>Process Improvement</vt:lpstr>
      <vt:lpstr>Process Improvement</vt:lpstr>
      <vt:lpstr>Ruang Praktik Teknik Pemesinan</vt:lpstr>
      <vt:lpstr>PowerPoint Presentation</vt:lpstr>
      <vt:lpstr>Ruang Praktik Teknik Konstruksi Baja</vt:lpstr>
      <vt:lpstr>PowerPoint Presentation</vt:lpstr>
      <vt:lpstr>Ruang Praktik Teknik Pembentukan</vt:lpstr>
      <vt:lpstr>PowerPoint Presentation</vt:lpstr>
      <vt:lpstr>Kelengkapan Bengkel</vt:lpstr>
      <vt:lpstr>Pengaturan Layout Bengkel</vt:lpstr>
      <vt:lpstr>Pengaturan Layout Bengkel</vt:lpstr>
      <vt:lpstr>Pengaturan Layout Bengkel</vt:lpstr>
      <vt:lpstr>Contoh Layout Bengkel Pemesinan</vt:lpstr>
      <vt:lpstr>PowerPoint Presentation</vt:lpstr>
      <vt:lpstr>Pemeliharaan &amp; Perawatan</vt:lpstr>
      <vt:lpstr>Jenis Perawatan</vt:lpstr>
      <vt:lpstr>Jenis Perawatan</vt:lpstr>
      <vt:lpstr>Peyimpanan Peralatan</vt:lpstr>
      <vt:lpstr>K3 pada Bengkel</vt:lpstr>
      <vt:lpstr>Sasaran K3</vt:lpstr>
      <vt:lpstr>Petunjuk Umum K3 di Bengkel </vt:lpstr>
      <vt:lpstr>Petunjuk Umum K3 di Bengkel </vt:lpstr>
      <vt:lpstr>SIMPULAN</vt:lpstr>
      <vt:lpstr>PowerPoint Presentation</vt:lpstr>
      <vt:lpstr>Continous Improvement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BENGKEL SEKOLAH</dc:title>
  <dc:creator>asus</dc:creator>
  <cp:lastModifiedBy>arifinn</cp:lastModifiedBy>
  <cp:revision>15</cp:revision>
  <dcterms:created xsi:type="dcterms:W3CDTF">2014-12-13T01:27:01Z</dcterms:created>
  <dcterms:modified xsi:type="dcterms:W3CDTF">2016-04-25T04:19:35Z</dcterms:modified>
</cp:coreProperties>
</file>