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15B777-8CC3-4F7C-BA06-778B4D66C4C9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401982-93EC-4D49-B6ED-98D7E26C46EA}">
      <dgm:prSet phldrT="[Text]" custT="1"/>
      <dgm:spPr/>
      <dgm:t>
        <a:bodyPr/>
        <a:lstStyle/>
        <a:p>
          <a:r>
            <a:rPr lang="en-US" sz="3200" dirty="0" smtClean="0">
              <a:solidFill>
                <a:schemeClr val="tx1"/>
              </a:solidFill>
            </a:rPr>
            <a:t>Inclusive public services become the need of every citizen</a:t>
          </a:r>
          <a:endParaRPr lang="en-US" sz="3200" dirty="0">
            <a:solidFill>
              <a:schemeClr val="tx1"/>
            </a:solidFill>
          </a:endParaRPr>
        </a:p>
      </dgm:t>
    </dgm:pt>
    <dgm:pt modelId="{CBF18035-8128-4919-8872-E391D6DC9CC1}" type="parTrans" cxnId="{20F78054-657A-443D-B2A1-FA12051D0628}">
      <dgm:prSet/>
      <dgm:spPr/>
      <dgm:t>
        <a:bodyPr/>
        <a:lstStyle/>
        <a:p>
          <a:endParaRPr lang="en-US"/>
        </a:p>
      </dgm:t>
    </dgm:pt>
    <dgm:pt modelId="{12CDFDED-9C13-4557-BCBD-8227F7B6FCE7}" type="sibTrans" cxnId="{20F78054-657A-443D-B2A1-FA12051D0628}">
      <dgm:prSet/>
      <dgm:spPr/>
      <dgm:t>
        <a:bodyPr/>
        <a:lstStyle/>
        <a:p>
          <a:endParaRPr lang="en-US"/>
        </a:p>
      </dgm:t>
    </dgm:pt>
    <dgm:pt modelId="{BD0263C9-A4C8-4895-BDEC-A855C87E2A1D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Inclusiveness of public services means  the public service system should be open and easily accessible to anyone, including people who have physical limitations (disabilities) and the elderly. </a:t>
          </a:r>
          <a:endParaRPr lang="en-US" dirty="0">
            <a:solidFill>
              <a:schemeClr val="tx1"/>
            </a:solidFill>
          </a:endParaRPr>
        </a:p>
      </dgm:t>
    </dgm:pt>
    <dgm:pt modelId="{E1CA9B6E-31D5-4D66-86C5-6A21E4871FF7}" type="parTrans" cxnId="{8F447BC2-29CE-4975-9318-6332567AA9A3}">
      <dgm:prSet/>
      <dgm:spPr/>
      <dgm:t>
        <a:bodyPr/>
        <a:lstStyle/>
        <a:p>
          <a:endParaRPr lang="en-US"/>
        </a:p>
      </dgm:t>
    </dgm:pt>
    <dgm:pt modelId="{18B1ED7B-ED47-4442-8A0A-5D7B4DEFD584}" type="sibTrans" cxnId="{8F447BC2-29CE-4975-9318-6332567AA9A3}">
      <dgm:prSet/>
      <dgm:spPr/>
      <dgm:t>
        <a:bodyPr/>
        <a:lstStyle/>
        <a:p>
          <a:endParaRPr lang="en-US"/>
        </a:p>
      </dgm:t>
    </dgm:pt>
    <dgm:pt modelId="{2780E956-11A0-4960-9E86-9A2C53A6552C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responsive and inclusive public services have not much implemented in Indonesia yet, especially Yogyakarta. </a:t>
          </a:r>
          <a:endParaRPr lang="en-US" sz="2400" dirty="0">
            <a:solidFill>
              <a:schemeClr val="tx1"/>
            </a:solidFill>
          </a:endParaRPr>
        </a:p>
      </dgm:t>
    </dgm:pt>
    <dgm:pt modelId="{E827C85B-E936-4EF8-9F86-FE2AFA70A52A}" type="parTrans" cxnId="{98EA7BBD-F1D9-4682-AE3A-FFB9EE6BF7DF}">
      <dgm:prSet/>
      <dgm:spPr/>
      <dgm:t>
        <a:bodyPr/>
        <a:lstStyle/>
        <a:p>
          <a:endParaRPr lang="en-US"/>
        </a:p>
      </dgm:t>
    </dgm:pt>
    <dgm:pt modelId="{ADF64385-79A7-4714-9645-24372EEFF980}" type="sibTrans" cxnId="{98EA7BBD-F1D9-4682-AE3A-FFB9EE6BF7DF}">
      <dgm:prSet/>
      <dgm:spPr/>
      <dgm:t>
        <a:bodyPr/>
        <a:lstStyle/>
        <a:p>
          <a:endParaRPr lang="en-US"/>
        </a:p>
      </dgm:t>
    </dgm:pt>
    <dgm:pt modelId="{56F0132F-F84A-4380-87A0-601F055F7123}" type="pres">
      <dgm:prSet presAssocID="{7C15B777-8CC3-4F7C-BA06-778B4D66C4C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1441B0-0030-4E27-8724-90046D70635B}" type="pres">
      <dgm:prSet presAssocID="{B3401982-93EC-4D49-B6ED-98D7E26C46E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A79A51-9DB3-4BDE-B0F7-E10E947278D5}" type="pres">
      <dgm:prSet presAssocID="{12CDFDED-9C13-4557-BCBD-8227F7B6FCE7}" presName="sibTrans" presStyleCnt="0"/>
      <dgm:spPr/>
    </dgm:pt>
    <dgm:pt modelId="{4213F50B-CC07-4AE4-B596-69C62058B6F7}" type="pres">
      <dgm:prSet presAssocID="{BD0263C9-A4C8-4895-BDEC-A855C87E2A1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EEA55F-AEC2-4885-939D-4B83345B98E6}" type="pres">
      <dgm:prSet presAssocID="{18B1ED7B-ED47-4442-8A0A-5D7B4DEFD584}" presName="sibTrans" presStyleCnt="0"/>
      <dgm:spPr/>
    </dgm:pt>
    <dgm:pt modelId="{08C09C69-E429-442E-907E-A0CC9EB51356}" type="pres">
      <dgm:prSet presAssocID="{2780E956-11A0-4960-9E86-9A2C53A6552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B1B5A6-6BBB-4F65-8322-E0EF3FE52B8A}" type="presOf" srcId="{2780E956-11A0-4960-9E86-9A2C53A6552C}" destId="{08C09C69-E429-442E-907E-A0CC9EB51356}" srcOrd="0" destOrd="0" presId="urn:microsoft.com/office/officeart/2005/8/layout/hList6"/>
    <dgm:cxn modelId="{98EA7BBD-F1D9-4682-AE3A-FFB9EE6BF7DF}" srcId="{7C15B777-8CC3-4F7C-BA06-778B4D66C4C9}" destId="{2780E956-11A0-4960-9E86-9A2C53A6552C}" srcOrd="2" destOrd="0" parTransId="{E827C85B-E936-4EF8-9F86-FE2AFA70A52A}" sibTransId="{ADF64385-79A7-4714-9645-24372EEFF980}"/>
    <dgm:cxn modelId="{77806438-DAF8-4019-ACB2-2DD1609C6D8D}" type="presOf" srcId="{7C15B777-8CC3-4F7C-BA06-778B4D66C4C9}" destId="{56F0132F-F84A-4380-87A0-601F055F7123}" srcOrd="0" destOrd="0" presId="urn:microsoft.com/office/officeart/2005/8/layout/hList6"/>
    <dgm:cxn modelId="{5ACB2F5E-4B9C-4CBC-A3B2-7ED4FE218A81}" type="presOf" srcId="{B3401982-93EC-4D49-B6ED-98D7E26C46EA}" destId="{B91441B0-0030-4E27-8724-90046D70635B}" srcOrd="0" destOrd="0" presId="urn:microsoft.com/office/officeart/2005/8/layout/hList6"/>
    <dgm:cxn modelId="{20F78054-657A-443D-B2A1-FA12051D0628}" srcId="{7C15B777-8CC3-4F7C-BA06-778B4D66C4C9}" destId="{B3401982-93EC-4D49-B6ED-98D7E26C46EA}" srcOrd="0" destOrd="0" parTransId="{CBF18035-8128-4919-8872-E391D6DC9CC1}" sibTransId="{12CDFDED-9C13-4557-BCBD-8227F7B6FCE7}"/>
    <dgm:cxn modelId="{7C2B364C-ECB6-430A-9C04-8BA0B064B179}" type="presOf" srcId="{BD0263C9-A4C8-4895-BDEC-A855C87E2A1D}" destId="{4213F50B-CC07-4AE4-B596-69C62058B6F7}" srcOrd="0" destOrd="0" presId="urn:microsoft.com/office/officeart/2005/8/layout/hList6"/>
    <dgm:cxn modelId="{8F447BC2-29CE-4975-9318-6332567AA9A3}" srcId="{7C15B777-8CC3-4F7C-BA06-778B4D66C4C9}" destId="{BD0263C9-A4C8-4895-BDEC-A855C87E2A1D}" srcOrd="1" destOrd="0" parTransId="{E1CA9B6E-31D5-4D66-86C5-6A21E4871FF7}" sibTransId="{18B1ED7B-ED47-4442-8A0A-5D7B4DEFD584}"/>
    <dgm:cxn modelId="{2AC552DC-243B-4218-8865-35CE832B625D}" type="presParOf" srcId="{56F0132F-F84A-4380-87A0-601F055F7123}" destId="{B91441B0-0030-4E27-8724-90046D70635B}" srcOrd="0" destOrd="0" presId="urn:microsoft.com/office/officeart/2005/8/layout/hList6"/>
    <dgm:cxn modelId="{A4D6FF1A-16BC-4C0A-B4A0-2B9AC8D7D17B}" type="presParOf" srcId="{56F0132F-F84A-4380-87A0-601F055F7123}" destId="{2EA79A51-9DB3-4BDE-B0F7-E10E947278D5}" srcOrd="1" destOrd="0" presId="urn:microsoft.com/office/officeart/2005/8/layout/hList6"/>
    <dgm:cxn modelId="{B4A331F3-F440-403D-B698-CCAB1DBC646C}" type="presParOf" srcId="{56F0132F-F84A-4380-87A0-601F055F7123}" destId="{4213F50B-CC07-4AE4-B596-69C62058B6F7}" srcOrd="2" destOrd="0" presId="urn:microsoft.com/office/officeart/2005/8/layout/hList6"/>
    <dgm:cxn modelId="{8CEE8A83-37C7-47F0-A8E1-45ACC399634B}" type="presParOf" srcId="{56F0132F-F84A-4380-87A0-601F055F7123}" destId="{02EEA55F-AEC2-4885-939D-4B83345B98E6}" srcOrd="3" destOrd="0" presId="urn:microsoft.com/office/officeart/2005/8/layout/hList6"/>
    <dgm:cxn modelId="{A9097941-5BB5-407A-80A9-378CEEFA46A9}" type="presParOf" srcId="{56F0132F-F84A-4380-87A0-601F055F7123}" destId="{08C09C69-E429-442E-907E-A0CC9EB51356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E6DE1B-C1A8-49A3-9C90-BB188B0B968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6DFEBB-B33C-4AEA-9470-DEDDB0F73DF1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Mutual: everyone can access the services equally</a:t>
          </a:r>
          <a:endParaRPr lang="en-US" dirty="0">
            <a:solidFill>
              <a:schemeClr val="tx1"/>
            </a:solidFill>
          </a:endParaRPr>
        </a:p>
      </dgm:t>
    </dgm:pt>
    <dgm:pt modelId="{35C15C2E-7207-494D-BFCC-6EECCD92565E}" type="parTrans" cxnId="{20298B72-393D-4F5D-A885-B174186C8250}">
      <dgm:prSet/>
      <dgm:spPr/>
      <dgm:t>
        <a:bodyPr/>
        <a:lstStyle/>
        <a:p>
          <a:endParaRPr lang="en-US"/>
        </a:p>
      </dgm:t>
    </dgm:pt>
    <dgm:pt modelId="{9C0B09A8-99A5-4D2E-9BCF-698BB959BEF8}" type="sibTrans" cxnId="{20298B72-393D-4F5D-A885-B174186C8250}">
      <dgm:prSet/>
      <dgm:spPr/>
      <dgm:t>
        <a:bodyPr/>
        <a:lstStyle/>
        <a:p>
          <a:endParaRPr lang="en-US"/>
        </a:p>
      </dgm:t>
    </dgm:pt>
    <dgm:pt modelId="{24EB899D-E2F5-444A-ACB1-F69B1EF44731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Opennes</a:t>
          </a:r>
          <a:r>
            <a:rPr lang="en-US" dirty="0" smtClean="0">
              <a:solidFill>
                <a:schemeClr val="tx1"/>
              </a:solidFill>
            </a:rPr>
            <a:t>: everyone has the same chance to participate equally</a:t>
          </a:r>
          <a:endParaRPr lang="en-US" dirty="0">
            <a:solidFill>
              <a:schemeClr val="tx1"/>
            </a:solidFill>
          </a:endParaRPr>
        </a:p>
      </dgm:t>
    </dgm:pt>
    <dgm:pt modelId="{F9996E60-ECD8-42A0-A81F-AE80341DD115}" type="sibTrans" cxnId="{35FF7A43-EC70-4F0F-ADCE-285B8F8ED77A}">
      <dgm:prSet/>
      <dgm:spPr/>
      <dgm:t>
        <a:bodyPr/>
        <a:lstStyle/>
        <a:p>
          <a:endParaRPr lang="en-US"/>
        </a:p>
      </dgm:t>
    </dgm:pt>
    <dgm:pt modelId="{D1F02B84-DE89-49B9-AD80-DB67A3CDFC1A}" type="parTrans" cxnId="{35FF7A43-EC70-4F0F-ADCE-285B8F8ED77A}">
      <dgm:prSet/>
      <dgm:spPr/>
      <dgm:t>
        <a:bodyPr/>
        <a:lstStyle/>
        <a:p>
          <a:endParaRPr lang="en-US"/>
        </a:p>
      </dgm:t>
    </dgm:pt>
    <dgm:pt modelId="{1A84F765-783B-4325-8717-CEF3251F68D4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Recognition of diversity needs</a:t>
          </a:r>
          <a:endParaRPr lang="en-US" dirty="0">
            <a:solidFill>
              <a:schemeClr val="tx1"/>
            </a:solidFill>
          </a:endParaRPr>
        </a:p>
      </dgm:t>
    </dgm:pt>
    <dgm:pt modelId="{3DEC290C-E4CD-4217-AF26-2703AF259AB4}" type="parTrans" cxnId="{33D11393-061A-4367-A225-E8FA3A9AE4F3}">
      <dgm:prSet/>
      <dgm:spPr/>
      <dgm:t>
        <a:bodyPr/>
        <a:lstStyle/>
        <a:p>
          <a:endParaRPr lang="en-US"/>
        </a:p>
      </dgm:t>
    </dgm:pt>
    <dgm:pt modelId="{F1252C5F-4514-4386-8070-C01908B058B2}" type="sibTrans" cxnId="{33D11393-061A-4367-A225-E8FA3A9AE4F3}">
      <dgm:prSet/>
      <dgm:spPr/>
      <dgm:t>
        <a:bodyPr/>
        <a:lstStyle/>
        <a:p>
          <a:endParaRPr lang="en-US"/>
        </a:p>
      </dgm:t>
    </dgm:pt>
    <dgm:pt modelId="{C321EB22-33E3-4AF1-A735-F23F31B9DC85}" type="pres">
      <dgm:prSet presAssocID="{92E6DE1B-C1A8-49A3-9C90-BB188B0B968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8DE378-62AE-4A46-B42B-C60992AF73FD}" type="pres">
      <dgm:prSet presAssocID="{24EB899D-E2F5-444A-ACB1-F69B1EF44731}" presName="parentLin" presStyleCnt="0"/>
      <dgm:spPr/>
    </dgm:pt>
    <dgm:pt modelId="{FF6BD996-351A-44E6-90DF-3A035DD7BD83}" type="pres">
      <dgm:prSet presAssocID="{24EB899D-E2F5-444A-ACB1-F69B1EF4473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3E2547D-7873-4BDC-ABB0-965962DA0CA0}" type="pres">
      <dgm:prSet presAssocID="{24EB899D-E2F5-444A-ACB1-F69B1EF44731}" presName="parentText" presStyleLbl="node1" presStyleIdx="0" presStyleCnt="3" custScaleX="142857" custLinFactNeighborX="-8484" custLinFactNeighborY="-228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F10622-EBBB-4E82-B5D7-F71491372710}" type="pres">
      <dgm:prSet presAssocID="{24EB899D-E2F5-444A-ACB1-F69B1EF44731}" presName="negativeSpace" presStyleCnt="0"/>
      <dgm:spPr/>
    </dgm:pt>
    <dgm:pt modelId="{991EC77E-1F13-4E20-B816-B8CE42D36FE1}" type="pres">
      <dgm:prSet presAssocID="{24EB899D-E2F5-444A-ACB1-F69B1EF44731}" presName="childText" presStyleLbl="conFgAcc1" presStyleIdx="0" presStyleCnt="3" custLinFactY="-27400" custLinFactNeighborX="1909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8505DC-B88C-4770-81BE-3A6F5C00A769}" type="pres">
      <dgm:prSet presAssocID="{F9996E60-ECD8-42A0-A81F-AE80341DD115}" presName="spaceBetweenRectangles" presStyleCnt="0"/>
      <dgm:spPr/>
    </dgm:pt>
    <dgm:pt modelId="{F4995604-F0C5-415B-A830-D3FB2C5F65FE}" type="pres">
      <dgm:prSet presAssocID="{1A84F765-783B-4325-8717-CEF3251F68D4}" presName="parentLin" presStyleCnt="0"/>
      <dgm:spPr/>
    </dgm:pt>
    <dgm:pt modelId="{629A0751-F31C-400D-A137-49FE93245669}" type="pres">
      <dgm:prSet presAssocID="{1A84F765-783B-4325-8717-CEF3251F68D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032A5CC-9D2F-436E-869C-DB735C16515B}" type="pres">
      <dgm:prSet presAssocID="{1A84F765-783B-4325-8717-CEF3251F68D4}" presName="parentText" presStyleLbl="node1" presStyleIdx="1" presStyleCnt="3" custScaleX="142857" custLinFactNeighborX="-8910" custLinFactNeighborY="260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15EFFA-64DA-499A-BCDB-EAE0C2BEFECE}" type="pres">
      <dgm:prSet presAssocID="{1A84F765-783B-4325-8717-CEF3251F68D4}" presName="negativeSpace" presStyleCnt="0"/>
      <dgm:spPr/>
    </dgm:pt>
    <dgm:pt modelId="{79691B41-3954-4FA8-AAEB-EBCB66F56717}" type="pres">
      <dgm:prSet presAssocID="{1A84F765-783B-4325-8717-CEF3251F68D4}" presName="childText" presStyleLbl="conFgAcc1" presStyleIdx="1" presStyleCnt="3">
        <dgm:presLayoutVars>
          <dgm:bulletEnabled val="1"/>
        </dgm:presLayoutVars>
      </dgm:prSet>
      <dgm:spPr/>
    </dgm:pt>
    <dgm:pt modelId="{A3B8A658-C15D-4EFF-8A74-84280B76A2C5}" type="pres">
      <dgm:prSet presAssocID="{F1252C5F-4514-4386-8070-C01908B058B2}" presName="spaceBetweenRectangles" presStyleCnt="0"/>
      <dgm:spPr/>
    </dgm:pt>
    <dgm:pt modelId="{BF627253-F8EF-4E18-8ABD-74B47978ED15}" type="pres">
      <dgm:prSet presAssocID="{8F6DFEBB-B33C-4AEA-9470-DEDDB0F73DF1}" presName="parentLin" presStyleCnt="0"/>
      <dgm:spPr/>
    </dgm:pt>
    <dgm:pt modelId="{8DE55959-15FB-44C5-9E86-9C39E5E3C809}" type="pres">
      <dgm:prSet presAssocID="{8F6DFEBB-B33C-4AEA-9470-DEDDB0F73DF1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D957E71D-2B46-458D-BD99-AB6B02C77CAE}" type="pres">
      <dgm:prSet presAssocID="{8F6DFEBB-B33C-4AEA-9470-DEDDB0F73DF1}" presName="parentText" presStyleLbl="node1" presStyleIdx="2" presStyleCnt="3" custScaleX="142857" custLinFactNeighborX="-4455" custLinFactNeighborY="-781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8D234A-465D-46CD-A2D0-35A250302C00}" type="pres">
      <dgm:prSet presAssocID="{8F6DFEBB-B33C-4AEA-9470-DEDDB0F73DF1}" presName="negativeSpace" presStyleCnt="0"/>
      <dgm:spPr/>
    </dgm:pt>
    <dgm:pt modelId="{69B6DF93-967A-4AA5-A682-6A9A768F30DE}" type="pres">
      <dgm:prSet presAssocID="{8F6DFEBB-B33C-4AEA-9470-DEDDB0F73DF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5FF7A43-EC70-4F0F-ADCE-285B8F8ED77A}" srcId="{92E6DE1B-C1A8-49A3-9C90-BB188B0B9683}" destId="{24EB899D-E2F5-444A-ACB1-F69B1EF44731}" srcOrd="0" destOrd="0" parTransId="{D1F02B84-DE89-49B9-AD80-DB67A3CDFC1A}" sibTransId="{F9996E60-ECD8-42A0-A81F-AE80341DD115}"/>
    <dgm:cxn modelId="{20298B72-393D-4F5D-A885-B174186C8250}" srcId="{92E6DE1B-C1A8-49A3-9C90-BB188B0B9683}" destId="{8F6DFEBB-B33C-4AEA-9470-DEDDB0F73DF1}" srcOrd="2" destOrd="0" parTransId="{35C15C2E-7207-494D-BFCC-6EECCD92565E}" sibTransId="{9C0B09A8-99A5-4D2E-9BCF-698BB959BEF8}"/>
    <dgm:cxn modelId="{8E1A11B2-52DB-44F1-9B78-BF3529549B08}" type="presOf" srcId="{1A84F765-783B-4325-8717-CEF3251F68D4}" destId="{F032A5CC-9D2F-436E-869C-DB735C16515B}" srcOrd="1" destOrd="0" presId="urn:microsoft.com/office/officeart/2005/8/layout/list1"/>
    <dgm:cxn modelId="{126667E2-4507-497D-A619-0FEE5764D0F2}" type="presOf" srcId="{8F6DFEBB-B33C-4AEA-9470-DEDDB0F73DF1}" destId="{8DE55959-15FB-44C5-9E86-9C39E5E3C809}" srcOrd="0" destOrd="0" presId="urn:microsoft.com/office/officeart/2005/8/layout/list1"/>
    <dgm:cxn modelId="{A2B5BFB5-B2B4-449A-9287-BE1B23D2C479}" type="presOf" srcId="{1A84F765-783B-4325-8717-CEF3251F68D4}" destId="{629A0751-F31C-400D-A137-49FE93245669}" srcOrd="0" destOrd="0" presId="urn:microsoft.com/office/officeart/2005/8/layout/list1"/>
    <dgm:cxn modelId="{A18322AB-81D6-456D-A93E-74184D29F2B5}" type="presOf" srcId="{92E6DE1B-C1A8-49A3-9C90-BB188B0B9683}" destId="{C321EB22-33E3-4AF1-A735-F23F31B9DC85}" srcOrd="0" destOrd="0" presId="urn:microsoft.com/office/officeart/2005/8/layout/list1"/>
    <dgm:cxn modelId="{96CB2DAD-EA88-4079-8753-15D8B345FE84}" type="presOf" srcId="{8F6DFEBB-B33C-4AEA-9470-DEDDB0F73DF1}" destId="{D957E71D-2B46-458D-BD99-AB6B02C77CAE}" srcOrd="1" destOrd="0" presId="urn:microsoft.com/office/officeart/2005/8/layout/list1"/>
    <dgm:cxn modelId="{433F7D93-CE6B-4B03-9E5E-DC957B2184F4}" type="presOf" srcId="{24EB899D-E2F5-444A-ACB1-F69B1EF44731}" destId="{FF6BD996-351A-44E6-90DF-3A035DD7BD83}" srcOrd="0" destOrd="0" presId="urn:microsoft.com/office/officeart/2005/8/layout/list1"/>
    <dgm:cxn modelId="{33D11393-061A-4367-A225-E8FA3A9AE4F3}" srcId="{92E6DE1B-C1A8-49A3-9C90-BB188B0B9683}" destId="{1A84F765-783B-4325-8717-CEF3251F68D4}" srcOrd="1" destOrd="0" parTransId="{3DEC290C-E4CD-4217-AF26-2703AF259AB4}" sibTransId="{F1252C5F-4514-4386-8070-C01908B058B2}"/>
    <dgm:cxn modelId="{98D99553-B8CE-410B-A918-BA07EC6F9A52}" type="presOf" srcId="{24EB899D-E2F5-444A-ACB1-F69B1EF44731}" destId="{93E2547D-7873-4BDC-ABB0-965962DA0CA0}" srcOrd="1" destOrd="0" presId="urn:microsoft.com/office/officeart/2005/8/layout/list1"/>
    <dgm:cxn modelId="{64D1F7C5-A0F6-4453-9338-33260BFCB99F}" type="presParOf" srcId="{C321EB22-33E3-4AF1-A735-F23F31B9DC85}" destId="{468DE378-62AE-4A46-B42B-C60992AF73FD}" srcOrd="0" destOrd="0" presId="urn:microsoft.com/office/officeart/2005/8/layout/list1"/>
    <dgm:cxn modelId="{C855EE02-1DFB-4CB7-A094-17E6A7D5E00A}" type="presParOf" srcId="{468DE378-62AE-4A46-B42B-C60992AF73FD}" destId="{FF6BD996-351A-44E6-90DF-3A035DD7BD83}" srcOrd="0" destOrd="0" presId="urn:microsoft.com/office/officeart/2005/8/layout/list1"/>
    <dgm:cxn modelId="{9B23A4C5-5267-4B03-90EE-9DE4821C1981}" type="presParOf" srcId="{468DE378-62AE-4A46-B42B-C60992AF73FD}" destId="{93E2547D-7873-4BDC-ABB0-965962DA0CA0}" srcOrd="1" destOrd="0" presId="urn:microsoft.com/office/officeart/2005/8/layout/list1"/>
    <dgm:cxn modelId="{DB5FC278-A24D-40DF-80ED-CDA01B35993D}" type="presParOf" srcId="{C321EB22-33E3-4AF1-A735-F23F31B9DC85}" destId="{48F10622-EBBB-4E82-B5D7-F71491372710}" srcOrd="1" destOrd="0" presId="urn:microsoft.com/office/officeart/2005/8/layout/list1"/>
    <dgm:cxn modelId="{8230FF1A-2D77-4AE9-A835-1100761261E1}" type="presParOf" srcId="{C321EB22-33E3-4AF1-A735-F23F31B9DC85}" destId="{991EC77E-1F13-4E20-B816-B8CE42D36FE1}" srcOrd="2" destOrd="0" presId="urn:microsoft.com/office/officeart/2005/8/layout/list1"/>
    <dgm:cxn modelId="{66D6ADB2-7F62-4F7A-8A6B-82FA024A181E}" type="presParOf" srcId="{C321EB22-33E3-4AF1-A735-F23F31B9DC85}" destId="{118505DC-B88C-4770-81BE-3A6F5C00A769}" srcOrd="3" destOrd="0" presId="urn:microsoft.com/office/officeart/2005/8/layout/list1"/>
    <dgm:cxn modelId="{62B9AF41-2646-4360-81B9-A22078E92D14}" type="presParOf" srcId="{C321EB22-33E3-4AF1-A735-F23F31B9DC85}" destId="{F4995604-F0C5-415B-A830-D3FB2C5F65FE}" srcOrd="4" destOrd="0" presId="urn:microsoft.com/office/officeart/2005/8/layout/list1"/>
    <dgm:cxn modelId="{61D73A45-A9FC-473D-90DB-D3D339218404}" type="presParOf" srcId="{F4995604-F0C5-415B-A830-D3FB2C5F65FE}" destId="{629A0751-F31C-400D-A137-49FE93245669}" srcOrd="0" destOrd="0" presId="urn:microsoft.com/office/officeart/2005/8/layout/list1"/>
    <dgm:cxn modelId="{1FD4D9C5-EA7C-416E-9835-9AE00491D287}" type="presParOf" srcId="{F4995604-F0C5-415B-A830-D3FB2C5F65FE}" destId="{F032A5CC-9D2F-436E-869C-DB735C16515B}" srcOrd="1" destOrd="0" presId="urn:microsoft.com/office/officeart/2005/8/layout/list1"/>
    <dgm:cxn modelId="{5858C356-33DB-4956-943E-ECC83B2DFAC7}" type="presParOf" srcId="{C321EB22-33E3-4AF1-A735-F23F31B9DC85}" destId="{3A15EFFA-64DA-499A-BCDB-EAE0C2BEFECE}" srcOrd="5" destOrd="0" presId="urn:microsoft.com/office/officeart/2005/8/layout/list1"/>
    <dgm:cxn modelId="{5C99010C-91A8-441C-9CF0-43E776AE99D6}" type="presParOf" srcId="{C321EB22-33E3-4AF1-A735-F23F31B9DC85}" destId="{79691B41-3954-4FA8-AAEB-EBCB66F56717}" srcOrd="6" destOrd="0" presId="urn:microsoft.com/office/officeart/2005/8/layout/list1"/>
    <dgm:cxn modelId="{400A4778-8917-47B6-AAF3-68489D7B2499}" type="presParOf" srcId="{C321EB22-33E3-4AF1-A735-F23F31B9DC85}" destId="{A3B8A658-C15D-4EFF-8A74-84280B76A2C5}" srcOrd="7" destOrd="0" presId="urn:microsoft.com/office/officeart/2005/8/layout/list1"/>
    <dgm:cxn modelId="{EE3D3C40-C8D3-4D95-A27E-EBEEF5F59A37}" type="presParOf" srcId="{C321EB22-33E3-4AF1-A735-F23F31B9DC85}" destId="{BF627253-F8EF-4E18-8ABD-74B47978ED15}" srcOrd="8" destOrd="0" presId="urn:microsoft.com/office/officeart/2005/8/layout/list1"/>
    <dgm:cxn modelId="{416F5FD1-6FAE-4C0C-A9BD-3971E29157CD}" type="presParOf" srcId="{BF627253-F8EF-4E18-8ABD-74B47978ED15}" destId="{8DE55959-15FB-44C5-9E86-9C39E5E3C809}" srcOrd="0" destOrd="0" presId="urn:microsoft.com/office/officeart/2005/8/layout/list1"/>
    <dgm:cxn modelId="{3C357AB4-06C6-465F-9207-258F735E14F8}" type="presParOf" srcId="{BF627253-F8EF-4E18-8ABD-74B47978ED15}" destId="{D957E71D-2B46-458D-BD99-AB6B02C77CAE}" srcOrd="1" destOrd="0" presId="urn:microsoft.com/office/officeart/2005/8/layout/list1"/>
    <dgm:cxn modelId="{A80B8084-76BE-4AD6-9090-271554068FD1}" type="presParOf" srcId="{C321EB22-33E3-4AF1-A735-F23F31B9DC85}" destId="{248D234A-465D-46CD-A2D0-35A250302C00}" srcOrd="9" destOrd="0" presId="urn:microsoft.com/office/officeart/2005/8/layout/list1"/>
    <dgm:cxn modelId="{B5696EEF-83AD-491D-B92D-7DF98DE98253}" type="presParOf" srcId="{C321EB22-33E3-4AF1-A735-F23F31B9DC85}" destId="{69B6DF93-967A-4AA5-A682-6A9A768F30D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26647F-23BF-4018-AAE5-934A6362347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D01C74-F07A-4906-9E1C-F86B355496E7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1.</a:t>
          </a:r>
          <a:endParaRPr lang="en-US" dirty="0"/>
        </a:p>
      </dgm:t>
    </dgm:pt>
    <dgm:pt modelId="{4E311CD1-B7F5-4DD3-8C56-49A6794AEFA9}" type="parTrans" cxnId="{9E146AC3-BBC2-4130-8334-6443581528BB}">
      <dgm:prSet/>
      <dgm:spPr/>
      <dgm:t>
        <a:bodyPr/>
        <a:lstStyle/>
        <a:p>
          <a:endParaRPr lang="en-US"/>
        </a:p>
      </dgm:t>
    </dgm:pt>
    <dgm:pt modelId="{08A60FD3-C1E4-40E8-B5F6-F1E005FBB780}" type="sibTrans" cxnId="{9E146AC3-BBC2-4130-8334-6443581528BB}">
      <dgm:prSet/>
      <dgm:spPr/>
      <dgm:t>
        <a:bodyPr/>
        <a:lstStyle/>
        <a:p>
          <a:endParaRPr lang="en-US"/>
        </a:p>
      </dgm:t>
    </dgm:pt>
    <dgm:pt modelId="{0A5F31EA-C097-449D-BB06-D7F0B1C17EFC}">
      <dgm:prSet phldrT="[Text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id-ID" dirty="0" smtClean="0"/>
            <a:t>Building Disabled-Friendly Mode of Public Transportation and Infrastructure</a:t>
          </a:r>
          <a:r>
            <a:rPr lang="en-US" dirty="0" smtClean="0"/>
            <a:t>: Trans </a:t>
          </a:r>
          <a:r>
            <a:rPr lang="en-US" dirty="0" err="1" smtClean="0"/>
            <a:t>Jogja</a:t>
          </a:r>
          <a:r>
            <a:rPr lang="en-US" dirty="0" smtClean="0"/>
            <a:t> Bus, motor vehicle for disabled people, sidewalk area</a:t>
          </a:r>
          <a:endParaRPr lang="en-US" dirty="0"/>
        </a:p>
      </dgm:t>
    </dgm:pt>
    <dgm:pt modelId="{0C98C35F-549B-47B0-9860-D6E9FAB802CB}" type="parTrans" cxnId="{F3018878-80E6-4708-9D83-CE6E5ECEA9D8}">
      <dgm:prSet/>
      <dgm:spPr/>
      <dgm:t>
        <a:bodyPr/>
        <a:lstStyle/>
        <a:p>
          <a:endParaRPr lang="en-US"/>
        </a:p>
      </dgm:t>
    </dgm:pt>
    <dgm:pt modelId="{CE3B7760-88DB-42E3-AC9A-A9C06A4BC6A3}" type="sibTrans" cxnId="{F3018878-80E6-4708-9D83-CE6E5ECEA9D8}">
      <dgm:prSet/>
      <dgm:spPr/>
      <dgm:t>
        <a:bodyPr/>
        <a:lstStyle/>
        <a:p>
          <a:endParaRPr lang="en-US"/>
        </a:p>
      </dgm:t>
    </dgm:pt>
    <dgm:pt modelId="{D0165F0F-434E-418A-BED4-3A7AC03853CE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6F2E84F7-6D76-400D-B834-05C8A5794436}" type="parTrans" cxnId="{909151DB-AD9E-41B9-81B3-1E923D5CEFFC}">
      <dgm:prSet/>
      <dgm:spPr/>
      <dgm:t>
        <a:bodyPr/>
        <a:lstStyle/>
        <a:p>
          <a:endParaRPr lang="en-US"/>
        </a:p>
      </dgm:t>
    </dgm:pt>
    <dgm:pt modelId="{3C6C59A2-6436-4B01-BEB3-03B348A19AEB}" type="sibTrans" cxnId="{909151DB-AD9E-41B9-81B3-1E923D5CEFFC}">
      <dgm:prSet/>
      <dgm:spPr/>
      <dgm:t>
        <a:bodyPr/>
        <a:lstStyle/>
        <a:p>
          <a:endParaRPr lang="en-US"/>
        </a:p>
      </dgm:t>
    </dgm:pt>
    <dgm:pt modelId="{9B8AB6A8-DEF3-4D3C-875E-FEEBE70CC2EF}">
      <dgm:prSet phldrT="[Text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 smtClean="0"/>
            <a:t>Implementing policies on disability</a:t>
          </a:r>
          <a:endParaRPr lang="en-US" dirty="0"/>
        </a:p>
      </dgm:t>
    </dgm:pt>
    <dgm:pt modelId="{0979D0D4-2DE7-4CE1-993A-7EDFD7817F1F}" type="parTrans" cxnId="{F57C9AE4-943E-4316-86A2-5ED24B8A3B9F}">
      <dgm:prSet/>
      <dgm:spPr/>
      <dgm:t>
        <a:bodyPr/>
        <a:lstStyle/>
        <a:p>
          <a:endParaRPr lang="en-US"/>
        </a:p>
      </dgm:t>
    </dgm:pt>
    <dgm:pt modelId="{4419D066-608A-4326-B7A8-9D209E61437E}" type="sibTrans" cxnId="{F57C9AE4-943E-4316-86A2-5ED24B8A3B9F}">
      <dgm:prSet/>
      <dgm:spPr/>
      <dgm:t>
        <a:bodyPr/>
        <a:lstStyle/>
        <a:p>
          <a:endParaRPr lang="en-US"/>
        </a:p>
      </dgm:t>
    </dgm:pt>
    <dgm:pt modelId="{09EB90CE-75D5-4E05-8A76-A32A94A8D0E1}" type="pres">
      <dgm:prSet presAssocID="{E226647F-23BF-4018-AAE5-934A6362347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93620F-1EA9-493E-91A1-FDE9577BF534}" type="pres">
      <dgm:prSet presAssocID="{6BD01C74-F07A-4906-9E1C-F86B355496E7}" presName="composite" presStyleCnt="0"/>
      <dgm:spPr/>
    </dgm:pt>
    <dgm:pt modelId="{0F6C9AE1-8854-4E13-A853-A464569C8F2C}" type="pres">
      <dgm:prSet presAssocID="{6BD01C74-F07A-4906-9E1C-F86B355496E7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E1BEEC-417B-4489-AB36-8FCFA9BC59E2}" type="pres">
      <dgm:prSet presAssocID="{6BD01C74-F07A-4906-9E1C-F86B355496E7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93BE72-321A-4906-8C58-344889EE104A}" type="pres">
      <dgm:prSet presAssocID="{08A60FD3-C1E4-40E8-B5F6-F1E005FBB780}" presName="sp" presStyleCnt="0"/>
      <dgm:spPr/>
    </dgm:pt>
    <dgm:pt modelId="{A89E487E-76C5-4311-A6DF-66534603EEF4}" type="pres">
      <dgm:prSet presAssocID="{D0165F0F-434E-418A-BED4-3A7AC03853CE}" presName="composite" presStyleCnt="0"/>
      <dgm:spPr/>
    </dgm:pt>
    <dgm:pt modelId="{9C388587-7F0D-493B-BAB0-815AAF2DC761}" type="pres">
      <dgm:prSet presAssocID="{D0165F0F-434E-418A-BED4-3A7AC03853CE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494D6C-8CA0-41C5-A0BE-7AB9A9B615FF}" type="pres">
      <dgm:prSet presAssocID="{D0165F0F-434E-418A-BED4-3A7AC03853CE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7C9AE4-943E-4316-86A2-5ED24B8A3B9F}" srcId="{D0165F0F-434E-418A-BED4-3A7AC03853CE}" destId="{9B8AB6A8-DEF3-4D3C-875E-FEEBE70CC2EF}" srcOrd="0" destOrd="0" parTransId="{0979D0D4-2DE7-4CE1-993A-7EDFD7817F1F}" sibTransId="{4419D066-608A-4326-B7A8-9D209E61437E}"/>
    <dgm:cxn modelId="{43C73BFD-F7CF-4AF4-84A9-7381F73A74F2}" type="presOf" srcId="{D0165F0F-434E-418A-BED4-3A7AC03853CE}" destId="{9C388587-7F0D-493B-BAB0-815AAF2DC761}" srcOrd="0" destOrd="0" presId="urn:microsoft.com/office/officeart/2005/8/layout/chevron2"/>
    <dgm:cxn modelId="{9E146AC3-BBC2-4130-8334-6443581528BB}" srcId="{E226647F-23BF-4018-AAE5-934A6362347E}" destId="{6BD01C74-F07A-4906-9E1C-F86B355496E7}" srcOrd="0" destOrd="0" parTransId="{4E311CD1-B7F5-4DD3-8C56-49A6794AEFA9}" sibTransId="{08A60FD3-C1E4-40E8-B5F6-F1E005FBB780}"/>
    <dgm:cxn modelId="{F3018878-80E6-4708-9D83-CE6E5ECEA9D8}" srcId="{6BD01C74-F07A-4906-9E1C-F86B355496E7}" destId="{0A5F31EA-C097-449D-BB06-D7F0B1C17EFC}" srcOrd="0" destOrd="0" parTransId="{0C98C35F-549B-47B0-9860-D6E9FAB802CB}" sibTransId="{CE3B7760-88DB-42E3-AC9A-A9C06A4BC6A3}"/>
    <dgm:cxn modelId="{FF01EADA-B089-4278-9F9F-4E4BC8290E24}" type="presOf" srcId="{6BD01C74-F07A-4906-9E1C-F86B355496E7}" destId="{0F6C9AE1-8854-4E13-A853-A464569C8F2C}" srcOrd="0" destOrd="0" presId="urn:microsoft.com/office/officeart/2005/8/layout/chevron2"/>
    <dgm:cxn modelId="{266C4725-DBAA-4AA1-A2E1-6F0CE81387AD}" type="presOf" srcId="{E226647F-23BF-4018-AAE5-934A6362347E}" destId="{09EB90CE-75D5-4E05-8A76-A32A94A8D0E1}" srcOrd="0" destOrd="0" presId="urn:microsoft.com/office/officeart/2005/8/layout/chevron2"/>
    <dgm:cxn modelId="{909151DB-AD9E-41B9-81B3-1E923D5CEFFC}" srcId="{E226647F-23BF-4018-AAE5-934A6362347E}" destId="{D0165F0F-434E-418A-BED4-3A7AC03853CE}" srcOrd="1" destOrd="0" parTransId="{6F2E84F7-6D76-400D-B834-05C8A5794436}" sibTransId="{3C6C59A2-6436-4B01-BEB3-03B348A19AEB}"/>
    <dgm:cxn modelId="{0B8277AF-92E0-42B4-AC8A-8E5230EA5101}" type="presOf" srcId="{0A5F31EA-C097-449D-BB06-D7F0B1C17EFC}" destId="{1EE1BEEC-417B-4489-AB36-8FCFA9BC59E2}" srcOrd="0" destOrd="0" presId="urn:microsoft.com/office/officeart/2005/8/layout/chevron2"/>
    <dgm:cxn modelId="{BA9DCE1D-3294-4A08-93C2-9DAFD1D34EDC}" type="presOf" srcId="{9B8AB6A8-DEF3-4D3C-875E-FEEBE70CC2EF}" destId="{FF494D6C-8CA0-41C5-A0BE-7AB9A9B615FF}" srcOrd="0" destOrd="0" presId="urn:microsoft.com/office/officeart/2005/8/layout/chevron2"/>
    <dgm:cxn modelId="{57F9AF7E-E4D9-47C0-AC60-41832C8A4DAA}" type="presParOf" srcId="{09EB90CE-75D5-4E05-8A76-A32A94A8D0E1}" destId="{A093620F-1EA9-493E-91A1-FDE9577BF534}" srcOrd="0" destOrd="0" presId="urn:microsoft.com/office/officeart/2005/8/layout/chevron2"/>
    <dgm:cxn modelId="{5A3EAFAA-BB5B-40E8-BE46-D47935DE4E67}" type="presParOf" srcId="{A093620F-1EA9-493E-91A1-FDE9577BF534}" destId="{0F6C9AE1-8854-4E13-A853-A464569C8F2C}" srcOrd="0" destOrd="0" presId="urn:microsoft.com/office/officeart/2005/8/layout/chevron2"/>
    <dgm:cxn modelId="{496AD830-D680-46AA-BCA5-EC82B4BC21AA}" type="presParOf" srcId="{A093620F-1EA9-493E-91A1-FDE9577BF534}" destId="{1EE1BEEC-417B-4489-AB36-8FCFA9BC59E2}" srcOrd="1" destOrd="0" presId="urn:microsoft.com/office/officeart/2005/8/layout/chevron2"/>
    <dgm:cxn modelId="{967EB02F-3F30-4627-83D4-4BB989141466}" type="presParOf" srcId="{09EB90CE-75D5-4E05-8A76-A32A94A8D0E1}" destId="{3D93BE72-321A-4906-8C58-344889EE104A}" srcOrd="1" destOrd="0" presId="urn:microsoft.com/office/officeart/2005/8/layout/chevron2"/>
    <dgm:cxn modelId="{7E52A729-9043-4D21-BCE6-68B82BCA2F4A}" type="presParOf" srcId="{09EB90CE-75D5-4E05-8A76-A32A94A8D0E1}" destId="{A89E487E-76C5-4311-A6DF-66534603EEF4}" srcOrd="2" destOrd="0" presId="urn:microsoft.com/office/officeart/2005/8/layout/chevron2"/>
    <dgm:cxn modelId="{519BA104-2366-4615-B242-AB0B0E123D89}" type="presParOf" srcId="{A89E487E-76C5-4311-A6DF-66534603EEF4}" destId="{9C388587-7F0D-493B-BAB0-815AAF2DC761}" srcOrd="0" destOrd="0" presId="urn:microsoft.com/office/officeart/2005/8/layout/chevron2"/>
    <dgm:cxn modelId="{B07B0A9D-71FB-4203-903E-B0AA2105A646}" type="presParOf" srcId="{A89E487E-76C5-4311-A6DF-66534603EEF4}" destId="{FF494D6C-8CA0-41C5-A0BE-7AB9A9B615F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1441B0-0030-4E27-8724-90046D70635B}">
      <dsp:nvSpPr>
        <dsp:cNvPr id="0" name=""/>
        <dsp:cNvSpPr/>
      </dsp:nvSpPr>
      <dsp:spPr>
        <a:xfrm rot="16200000">
          <a:off x="-956010" y="957014"/>
          <a:ext cx="4525963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1"/>
              </a:solidFill>
            </a:rPr>
            <a:t>Inclusive public services become the need of every citizen</a:t>
          </a:r>
          <a:endParaRPr lang="en-US" sz="3200" kern="1200" dirty="0">
            <a:solidFill>
              <a:schemeClr val="tx1"/>
            </a:solidFill>
          </a:endParaRPr>
        </a:p>
      </dsp:txBody>
      <dsp:txXfrm rot="16200000">
        <a:off x="-956010" y="957014"/>
        <a:ext cx="4525963" cy="2611933"/>
      </dsp:txXfrm>
    </dsp:sp>
    <dsp:sp modelId="{4213F50B-CC07-4AE4-B596-69C62058B6F7}">
      <dsp:nvSpPr>
        <dsp:cNvPr id="0" name=""/>
        <dsp:cNvSpPr/>
      </dsp:nvSpPr>
      <dsp:spPr>
        <a:xfrm rot="16200000">
          <a:off x="1851818" y="957014"/>
          <a:ext cx="4525963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2907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Inclusiveness of public services means  the public service system should be open and easily accessible to anyone, including people who have physical limitations (disabilities) and the elderly. </a:t>
          </a:r>
          <a:endParaRPr lang="en-US" sz="1900" kern="1200" dirty="0">
            <a:solidFill>
              <a:schemeClr val="tx1"/>
            </a:solidFill>
          </a:endParaRPr>
        </a:p>
      </dsp:txBody>
      <dsp:txXfrm rot="16200000">
        <a:off x="1851818" y="957014"/>
        <a:ext cx="4525963" cy="2611933"/>
      </dsp:txXfrm>
    </dsp:sp>
    <dsp:sp modelId="{08C09C69-E429-442E-907E-A0CC9EB51356}">
      <dsp:nvSpPr>
        <dsp:cNvPr id="0" name=""/>
        <dsp:cNvSpPr/>
      </dsp:nvSpPr>
      <dsp:spPr>
        <a:xfrm rot="16200000">
          <a:off x="4659647" y="957014"/>
          <a:ext cx="4525963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responsive and inclusive public services have not much implemented in Indonesia yet, especially Yogyakarta. </a:t>
          </a:r>
          <a:endParaRPr lang="en-US" sz="2400" kern="1200" dirty="0">
            <a:solidFill>
              <a:schemeClr val="tx1"/>
            </a:solidFill>
          </a:endParaRPr>
        </a:p>
      </dsp:txBody>
      <dsp:txXfrm rot="16200000">
        <a:off x="4659647" y="957014"/>
        <a:ext cx="4525963" cy="261193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1EC77E-1F13-4E20-B816-B8CE42D36FE1}">
      <dsp:nvSpPr>
        <dsp:cNvPr id="0" name=""/>
        <dsp:cNvSpPr/>
      </dsp:nvSpPr>
      <dsp:spPr>
        <a:xfrm>
          <a:off x="0" y="879515"/>
          <a:ext cx="8229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E2547D-7873-4BDC-ABB0-965962DA0CA0}">
      <dsp:nvSpPr>
        <dsp:cNvPr id="0" name=""/>
        <dsp:cNvSpPr/>
      </dsp:nvSpPr>
      <dsp:spPr>
        <a:xfrm>
          <a:off x="358550" y="810635"/>
          <a:ext cx="7835792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>
              <a:solidFill>
                <a:schemeClr val="tx1"/>
              </a:solidFill>
            </a:rPr>
            <a:t>Opennes</a:t>
          </a:r>
          <a:r>
            <a:rPr lang="en-US" sz="2200" kern="1200" dirty="0" smtClean="0">
              <a:solidFill>
                <a:schemeClr val="tx1"/>
              </a:solidFill>
            </a:rPr>
            <a:t>: everyone has the same chance to participate equally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58550" y="810635"/>
        <a:ext cx="7835792" cy="649440"/>
      </dsp:txXfrm>
    </dsp:sp>
    <dsp:sp modelId="{79691B41-3954-4FA8-AAEB-EBCB66F56717}">
      <dsp:nvSpPr>
        <dsp:cNvPr id="0" name=""/>
        <dsp:cNvSpPr/>
      </dsp:nvSpPr>
      <dsp:spPr>
        <a:xfrm>
          <a:off x="0" y="2148141"/>
          <a:ext cx="8229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32A5CC-9D2F-436E-869C-DB735C16515B}">
      <dsp:nvSpPr>
        <dsp:cNvPr id="0" name=""/>
        <dsp:cNvSpPr/>
      </dsp:nvSpPr>
      <dsp:spPr>
        <a:xfrm>
          <a:off x="356881" y="1840339"/>
          <a:ext cx="7835792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Recognition of diversity needs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56881" y="1840339"/>
        <a:ext cx="7835792" cy="649440"/>
      </dsp:txXfrm>
    </dsp:sp>
    <dsp:sp modelId="{69B6DF93-967A-4AA5-A682-6A9A768F30DE}">
      <dsp:nvSpPr>
        <dsp:cNvPr id="0" name=""/>
        <dsp:cNvSpPr/>
      </dsp:nvSpPr>
      <dsp:spPr>
        <a:xfrm>
          <a:off x="0" y="3146061"/>
          <a:ext cx="8229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57E71D-2B46-458D-BD99-AB6B02C77CAE}">
      <dsp:nvSpPr>
        <dsp:cNvPr id="0" name=""/>
        <dsp:cNvSpPr/>
      </dsp:nvSpPr>
      <dsp:spPr>
        <a:xfrm>
          <a:off x="374335" y="2770581"/>
          <a:ext cx="7835792" cy="64944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tx1"/>
              </a:solidFill>
            </a:rPr>
            <a:t>Mutual: everyone can access the services equally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74335" y="2770581"/>
        <a:ext cx="7835792" cy="6494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6C9AE1-8854-4E13-A853-A464569C8F2C}">
      <dsp:nvSpPr>
        <dsp:cNvPr id="0" name=""/>
        <dsp:cNvSpPr/>
      </dsp:nvSpPr>
      <dsp:spPr>
        <a:xfrm rot="5400000">
          <a:off x="-360662" y="361516"/>
          <a:ext cx="2404417" cy="1683092"/>
        </a:xfrm>
        <a:prstGeom prst="chevron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1.</a:t>
          </a:r>
          <a:endParaRPr lang="en-US" sz="4700" kern="1200" dirty="0"/>
        </a:p>
      </dsp:txBody>
      <dsp:txXfrm rot="5400000">
        <a:off x="-360662" y="361516"/>
        <a:ext cx="2404417" cy="1683092"/>
      </dsp:txXfrm>
    </dsp:sp>
    <dsp:sp modelId="{1EE1BEEC-417B-4489-AB36-8FCFA9BC59E2}">
      <dsp:nvSpPr>
        <dsp:cNvPr id="0" name=""/>
        <dsp:cNvSpPr/>
      </dsp:nvSpPr>
      <dsp:spPr>
        <a:xfrm rot="5400000">
          <a:off x="4174910" y="-2490964"/>
          <a:ext cx="1562871" cy="6546507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400" kern="1200" dirty="0" smtClean="0"/>
            <a:t>Building Disabled-Friendly Mode of Public Transportation and Infrastructure</a:t>
          </a:r>
          <a:r>
            <a:rPr lang="en-US" sz="2400" kern="1200" dirty="0" smtClean="0"/>
            <a:t>: Trans </a:t>
          </a:r>
          <a:r>
            <a:rPr lang="en-US" sz="2400" kern="1200" dirty="0" err="1" smtClean="0"/>
            <a:t>Jogja</a:t>
          </a:r>
          <a:r>
            <a:rPr lang="en-US" sz="2400" kern="1200" dirty="0" smtClean="0"/>
            <a:t> Bus, motor vehicle for disabled people, sidewalk area</a:t>
          </a:r>
          <a:endParaRPr lang="en-US" sz="2400" kern="1200" dirty="0"/>
        </a:p>
      </dsp:txBody>
      <dsp:txXfrm rot="5400000">
        <a:off x="4174910" y="-2490964"/>
        <a:ext cx="1562871" cy="6546507"/>
      </dsp:txXfrm>
    </dsp:sp>
    <dsp:sp modelId="{9C388587-7F0D-493B-BAB0-815AAF2DC761}">
      <dsp:nvSpPr>
        <dsp:cNvPr id="0" name=""/>
        <dsp:cNvSpPr/>
      </dsp:nvSpPr>
      <dsp:spPr>
        <a:xfrm rot="5400000">
          <a:off x="-360662" y="2481354"/>
          <a:ext cx="2404417" cy="1683092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2</a:t>
          </a:r>
          <a:endParaRPr lang="en-US" sz="4700" kern="1200" dirty="0"/>
        </a:p>
      </dsp:txBody>
      <dsp:txXfrm rot="5400000">
        <a:off x="-360662" y="2481354"/>
        <a:ext cx="2404417" cy="1683092"/>
      </dsp:txXfrm>
    </dsp:sp>
    <dsp:sp modelId="{FF494D6C-8CA0-41C5-A0BE-7AB9A9B615FF}">
      <dsp:nvSpPr>
        <dsp:cNvPr id="0" name=""/>
        <dsp:cNvSpPr/>
      </dsp:nvSpPr>
      <dsp:spPr>
        <a:xfrm rot="5400000">
          <a:off x="4174910" y="-371126"/>
          <a:ext cx="1562871" cy="6546507"/>
        </a:xfrm>
        <a:prstGeom prst="round2Same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Implementing policies on disability</a:t>
          </a:r>
          <a:endParaRPr lang="en-US" sz="2400" kern="1200" dirty="0"/>
        </a:p>
      </dsp:txBody>
      <dsp:txXfrm rot="5400000">
        <a:off x="4174910" y="-371126"/>
        <a:ext cx="1562871" cy="65465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321C-6E78-4AD9-9B43-DB045DB394D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054A-A214-46B1-BD9A-D81193672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321C-6E78-4AD9-9B43-DB045DB394D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054A-A214-46B1-BD9A-D81193672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321C-6E78-4AD9-9B43-DB045DB394D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054A-A214-46B1-BD9A-D81193672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321C-6E78-4AD9-9B43-DB045DB394D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054A-A214-46B1-BD9A-D81193672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321C-6E78-4AD9-9B43-DB045DB394D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054A-A214-46B1-BD9A-D81193672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321C-6E78-4AD9-9B43-DB045DB394D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054A-A214-46B1-BD9A-D81193672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321C-6E78-4AD9-9B43-DB045DB394D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054A-A214-46B1-BD9A-D81193672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321C-6E78-4AD9-9B43-DB045DB394D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054A-A214-46B1-BD9A-D81193672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321C-6E78-4AD9-9B43-DB045DB394D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054A-A214-46B1-BD9A-D81193672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321C-6E78-4AD9-9B43-DB045DB394D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054A-A214-46B1-BD9A-D81193672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321C-6E78-4AD9-9B43-DB045DB394D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054A-A214-46B1-BD9A-D81193672D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B321C-6E78-4AD9-9B43-DB045DB394D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4054A-A214-46B1-BD9A-D81193672D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BUILDING INCLUSIVE PUBLIC TRANSPORTATION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TO MEET THE DISABLED NEEDS IN YOGYAKARTA INDONESIA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dirty="0" smtClean="0"/>
              <a:t>UTAMI DEWI</a:t>
            </a:r>
          </a:p>
          <a:p>
            <a:pPr algn="l"/>
            <a:r>
              <a:rPr lang="en-PH" b="1" dirty="0" smtClean="0">
                <a:latin typeface="Arial Narrow" panose="020B0606020202030204" pitchFamily="34" charset="0"/>
              </a:rPr>
              <a:t>Department  of  Public Administration, Faculty of Social Sciences, </a:t>
            </a:r>
          </a:p>
          <a:p>
            <a:pPr algn="l"/>
            <a:r>
              <a:rPr lang="en-PH" b="1" dirty="0" smtClean="0">
                <a:latin typeface="Arial Narrow" panose="020B0606020202030204" pitchFamily="34" charset="0"/>
              </a:rPr>
              <a:t>Yogyakarta State University</a:t>
            </a:r>
          </a:p>
          <a:p>
            <a:pPr algn="l"/>
            <a:r>
              <a:rPr lang="en-PH" b="1" dirty="0" smtClean="0">
                <a:latin typeface="Arial Narrow" panose="020B0606020202030204" pitchFamily="34" charset="0"/>
              </a:rPr>
              <a:t>INDONESIA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Inclusive Public Services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Strategies to </a:t>
            </a:r>
            <a:r>
              <a:rPr lang="en-US" dirty="0" smtClean="0"/>
              <a:t>B</a:t>
            </a:r>
            <a:r>
              <a:rPr lang="id-ID" dirty="0" smtClean="0"/>
              <a:t>uild Inclusive Public Transportation In Yogyakarta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 </a:t>
            </a:r>
            <a:r>
              <a:rPr lang="en-US" dirty="0" err="1" smtClean="0"/>
              <a:t>Jogja</a:t>
            </a:r>
            <a:r>
              <a:rPr lang="en-US" dirty="0" smtClean="0"/>
              <a:t> 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dirty="0" smtClean="0"/>
              <a:t>Trans </a:t>
            </a:r>
            <a:r>
              <a:rPr lang="en-AU" dirty="0" err="1" smtClean="0"/>
              <a:t>Jogja</a:t>
            </a:r>
            <a:r>
              <a:rPr lang="en-AU" dirty="0" smtClean="0"/>
              <a:t> buses are classified as friendly public transportation for handicapped person.</a:t>
            </a:r>
          </a:p>
          <a:p>
            <a:r>
              <a:rPr lang="en-AU" dirty="0" smtClean="0"/>
              <a:t>Existing facilities on the Trans </a:t>
            </a:r>
            <a:r>
              <a:rPr lang="en-AU" dirty="0" err="1" smtClean="0"/>
              <a:t>Jogja</a:t>
            </a:r>
            <a:r>
              <a:rPr lang="en-AU" dirty="0" smtClean="0"/>
              <a:t> bus fleet has made it easier for disabled people in accessing land transportation facilities, in the form of a special bus stop, stairs and ramps in the bus stop and wide enough space in the bus fleet.</a:t>
            </a:r>
          </a:p>
          <a:p>
            <a:r>
              <a:rPr lang="en-AU" dirty="0" smtClean="0"/>
              <a:t>However,  at some stops of Trans </a:t>
            </a:r>
            <a:r>
              <a:rPr lang="en-AU" dirty="0" err="1" smtClean="0"/>
              <a:t>Jogja</a:t>
            </a:r>
            <a:r>
              <a:rPr lang="en-AU" dirty="0" smtClean="0"/>
              <a:t>, most existing ram are unsuitable because they are too steep. Also, some rams directly adjacent to a tree, pole, or other obstacles so that wheelchair users can not use them 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246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BUILDING INCLUSIVE PUBLIC TRANSPORTATION  TO MEET THE DISABLED NEEDS IN YOGYAKARTA INDONESIA </vt:lpstr>
      <vt:lpstr>INTRODUCTION</vt:lpstr>
      <vt:lpstr>Characteristics of Inclusive Public Services</vt:lpstr>
      <vt:lpstr>Strategies to Build Inclusive Public Transportation In Yogyakarta</vt:lpstr>
      <vt:lpstr>Trans Jogja Bus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INCLUSIVE PUBLIC TRANSPORTATION  TO MEET THE DISABLED NEEDS IN YOGYAKARTA INDONESIA </dc:title>
  <dc:creator>Blegung</dc:creator>
  <cp:lastModifiedBy>Blegung</cp:lastModifiedBy>
  <cp:revision>2</cp:revision>
  <dcterms:created xsi:type="dcterms:W3CDTF">2016-01-25T01:51:10Z</dcterms:created>
  <dcterms:modified xsi:type="dcterms:W3CDTF">2016-01-25T02:31:42Z</dcterms:modified>
</cp:coreProperties>
</file>