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63" r:id="rId5"/>
    <p:sldId id="264" r:id="rId6"/>
    <p:sldId id="265" r:id="rId7"/>
    <p:sldId id="266" r:id="rId8"/>
    <p:sldId id="267" r:id="rId9"/>
    <p:sldId id="268" r:id="rId10"/>
    <p:sldId id="269" r:id="rId11"/>
    <p:sldId id="270" r:id="rId12"/>
    <p:sldId id="271" r:id="rId13"/>
    <p:sldId id="272" r:id="rId14"/>
    <p:sldId id="258" r:id="rId15"/>
    <p:sldId id="262" r:id="rId16"/>
    <p:sldId id="273" r:id="rId17"/>
    <p:sldId id="26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1374" y="-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E49E8E5-BAA4-431F-B078-0A3D043D805F}" type="datetimeFigureOut">
              <a:rPr lang="en-US" smtClean="0"/>
              <a:pPr/>
              <a:t>12/23/2014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1DCC934B-88D0-41B8-BC28-49BCC3B3C38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49E8E5-BAA4-431F-B078-0A3D043D805F}" type="datetimeFigureOut">
              <a:rPr lang="en-US" smtClean="0"/>
              <a:pPr/>
              <a:t>12/23/2014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C934B-88D0-41B8-BC28-49BCC3B3C38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DE49E8E5-BAA4-431F-B078-0A3D043D805F}" type="datetimeFigureOut">
              <a:rPr lang="en-US" smtClean="0"/>
              <a:pPr/>
              <a:t>12/23/2014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1DCC934B-88D0-41B8-BC28-49BCC3B3C38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E49E8E5-BAA4-431F-B078-0A3D043D805F}" type="datetimeFigureOut">
              <a:rPr lang="en-US" smtClean="0"/>
              <a:pPr/>
              <a:t>12/23/2014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DCC934B-88D0-41B8-BC28-49BCC3B3C385}"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E49E8E5-BAA4-431F-B078-0A3D043D805F}" type="datetimeFigureOut">
              <a:rPr lang="en-US" smtClean="0"/>
              <a:pPr/>
              <a:t>12/23/2014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DCC934B-88D0-41B8-BC28-49BCC3B3C385}"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DE49E8E5-BAA4-431F-B078-0A3D043D805F}" type="datetimeFigureOut">
              <a:rPr lang="en-US" smtClean="0"/>
              <a:pPr/>
              <a:t>12/23/2014</a:t>
            </a:fld>
            <a:endParaRPr lang="en-US"/>
          </a:p>
        </p:txBody>
      </p:sp>
      <p:sp>
        <p:nvSpPr>
          <p:cNvPr id="10" name="Slide Number Placeholder 9"/>
          <p:cNvSpPr>
            <a:spLocks noGrp="1"/>
          </p:cNvSpPr>
          <p:nvPr>
            <p:ph type="sldNum" sz="quarter" idx="16"/>
          </p:nvPr>
        </p:nvSpPr>
        <p:spPr/>
        <p:txBody>
          <a:bodyPr rtlCol="0"/>
          <a:lstStyle/>
          <a:p>
            <a:fld id="{1DCC934B-88D0-41B8-BC28-49BCC3B3C385}"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DE49E8E5-BAA4-431F-B078-0A3D043D805F}" type="datetimeFigureOut">
              <a:rPr lang="en-US" smtClean="0"/>
              <a:pPr/>
              <a:t>12/23/2014</a:t>
            </a:fld>
            <a:endParaRPr lang="en-US"/>
          </a:p>
        </p:txBody>
      </p:sp>
      <p:sp>
        <p:nvSpPr>
          <p:cNvPr id="12" name="Slide Number Placeholder 11"/>
          <p:cNvSpPr>
            <a:spLocks noGrp="1"/>
          </p:cNvSpPr>
          <p:nvPr>
            <p:ph type="sldNum" sz="quarter" idx="16"/>
          </p:nvPr>
        </p:nvSpPr>
        <p:spPr/>
        <p:txBody>
          <a:bodyPr rtlCol="0"/>
          <a:lstStyle/>
          <a:p>
            <a:fld id="{1DCC934B-88D0-41B8-BC28-49BCC3B3C385}"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E49E8E5-BAA4-431F-B078-0A3D043D805F}" type="datetimeFigureOut">
              <a:rPr lang="en-US" smtClean="0"/>
              <a:pPr/>
              <a:t>12/23/2014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DCC934B-88D0-41B8-BC28-49BCC3B3C38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49E8E5-BAA4-431F-B078-0A3D043D805F}" type="datetimeFigureOut">
              <a:rPr lang="en-US" smtClean="0"/>
              <a:pPr/>
              <a:t>12/23/2014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DCC934B-88D0-41B8-BC28-49BCC3B3C38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E49E8E5-BAA4-431F-B078-0A3D043D805F}" type="datetimeFigureOut">
              <a:rPr lang="en-US" smtClean="0"/>
              <a:pPr/>
              <a:t>12/23/2014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DCC934B-88D0-41B8-BC28-49BCC3B3C385}"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DE49E8E5-BAA4-431F-B078-0A3D043D805F}" type="datetimeFigureOut">
              <a:rPr lang="en-US" smtClean="0"/>
              <a:pPr/>
              <a:t>12/23/2014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1DCC934B-88D0-41B8-BC28-49BCC3B3C385}"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E49E8E5-BAA4-431F-B078-0A3D043D805F}" type="datetimeFigureOut">
              <a:rPr lang="en-US" smtClean="0"/>
              <a:pPr/>
              <a:t>12/23/2014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DCC934B-88D0-41B8-BC28-49BCC3B3C38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Tourism Trends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normAutofit/>
          </a:bodyPr>
          <a:lstStyle/>
          <a:p>
            <a:r>
              <a:rPr lang="en-US" sz="3200" b="1" dirty="0"/>
              <a:t>Trend 7: </a:t>
            </a:r>
            <a:r>
              <a:rPr lang="en-US" sz="3200" b="1" dirty="0" smtClean="0"/>
              <a:t>Tourists</a:t>
            </a:r>
            <a:r>
              <a:rPr lang="en-US" sz="3200" b="1" dirty="0"/>
              <a:t>’ tastes and spending</a:t>
            </a:r>
          </a:p>
        </p:txBody>
      </p:sp>
      <p:sp>
        <p:nvSpPr>
          <p:cNvPr id="196611" name="Rectangle 3"/>
          <p:cNvSpPr>
            <a:spLocks noGrp="1" noChangeArrowheads="1"/>
          </p:cNvSpPr>
          <p:nvPr>
            <p:ph sz="quarter" idx="1"/>
          </p:nvPr>
        </p:nvSpPr>
        <p:spPr/>
        <p:txBody>
          <a:bodyPr/>
          <a:lstStyle/>
          <a:p>
            <a:r>
              <a:rPr lang="en-US" sz="2800"/>
              <a:t>At one end are visitors seeking for comfort/luxury travel products, at the other are people looking for thrills/budget travel</a:t>
            </a:r>
          </a:p>
          <a:p>
            <a:pPr lvl="1"/>
            <a:r>
              <a:rPr lang="en-US" sz="2400"/>
              <a:t>Caused by the vaporization of ‘middle class’</a:t>
            </a:r>
          </a:p>
          <a:p>
            <a:pPr lvl="1"/>
            <a:endParaRPr lang="en-US" sz="2400"/>
          </a:p>
          <a:p>
            <a:r>
              <a:rPr lang="en-US" sz="2800"/>
              <a:t>Majority of countries/cities in Asia are targeting high-end and high yield markets signifying a shift of focus from quantity to quality</a:t>
            </a:r>
          </a:p>
          <a:p>
            <a:pPr lvl="1"/>
            <a:endParaRPr lang="en-US" sz="24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normAutofit fontScale="90000"/>
          </a:bodyPr>
          <a:lstStyle/>
          <a:p>
            <a:r>
              <a:rPr lang="en-US" sz="3200" dirty="0"/>
              <a:t>Trend 8: </a:t>
            </a:r>
            <a:r>
              <a:rPr lang="en-US" sz="3200" dirty="0" smtClean="0"/>
              <a:t>social-environmental </a:t>
            </a:r>
            <a:r>
              <a:rPr lang="en-US" sz="3200" dirty="0"/>
              <a:t>awareness and consciousness</a:t>
            </a:r>
            <a:r>
              <a:rPr lang="en-US" sz="4000" dirty="0"/>
              <a:t> </a:t>
            </a:r>
          </a:p>
        </p:txBody>
      </p:sp>
      <p:sp>
        <p:nvSpPr>
          <p:cNvPr id="197635" name="Rectangle 3"/>
          <p:cNvSpPr>
            <a:spLocks noGrp="1" noChangeArrowheads="1"/>
          </p:cNvSpPr>
          <p:nvPr>
            <p:ph sz="quarter" idx="1"/>
          </p:nvPr>
        </p:nvSpPr>
        <p:spPr/>
        <p:txBody>
          <a:bodyPr/>
          <a:lstStyle/>
          <a:p>
            <a:pPr>
              <a:lnSpc>
                <a:spcPct val="80000"/>
              </a:lnSpc>
            </a:pPr>
            <a:r>
              <a:rPr lang="en-US" sz="1800"/>
              <a:t>One country that needs to pay special attention to this issue is China, where economic development has and continuous to put a heavy burden on its ecological environment</a:t>
            </a:r>
          </a:p>
          <a:p>
            <a:pPr>
              <a:lnSpc>
                <a:spcPct val="80000"/>
              </a:lnSpc>
            </a:pPr>
            <a:endParaRPr lang="en-US" sz="1800"/>
          </a:p>
          <a:p>
            <a:pPr>
              <a:lnSpc>
                <a:spcPct val="80000"/>
              </a:lnSpc>
            </a:pPr>
            <a:r>
              <a:rPr lang="en-US" sz="1800"/>
              <a:t>Other regions and countries also need to pay much attention to this issue</a:t>
            </a:r>
          </a:p>
          <a:p>
            <a:pPr lvl="1">
              <a:lnSpc>
                <a:spcPct val="80000"/>
              </a:lnSpc>
            </a:pPr>
            <a:r>
              <a:rPr lang="en-US" sz="1600"/>
              <a:t>Hong Kong (air pollution), Indonesia (haze)</a:t>
            </a:r>
          </a:p>
          <a:p>
            <a:pPr lvl="1">
              <a:lnSpc>
                <a:spcPct val="80000"/>
              </a:lnSpc>
            </a:pPr>
            <a:r>
              <a:rPr lang="en-US" sz="1600"/>
              <a:t>Vietnam (overdevelopment in Camranh Bay and Halong Bay) and Cambodia (commercialization of </a:t>
            </a:r>
          </a:p>
          <a:p>
            <a:pPr lvl="1">
              <a:lnSpc>
                <a:spcPct val="80000"/>
              </a:lnSpc>
              <a:buFontTx/>
              <a:buNone/>
            </a:pPr>
            <a:r>
              <a:rPr lang="en-US" sz="1600"/>
              <a:t>   Siem Reap)</a:t>
            </a:r>
          </a:p>
          <a:p>
            <a:pPr>
              <a:lnSpc>
                <a:spcPct val="80000"/>
              </a:lnSpc>
            </a:pPr>
            <a:r>
              <a:rPr lang="en-US" sz="1800"/>
              <a:t>Indonesia was commended for its success in restoring coral reefs around Pemuteran in north Bali that revived the local communities; and Seoul’s rejuvenation of Cheong Cheon (Stream)</a:t>
            </a:r>
          </a:p>
          <a:p>
            <a:pPr>
              <a:lnSpc>
                <a:spcPct val="80000"/>
              </a:lnSpc>
            </a:pPr>
            <a:r>
              <a:rPr lang="en-US" sz="1800"/>
              <a:t>Possible Establishment of an international reference of quality management and environmental management for the tourism industry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lang="en-US" sz="3200"/>
              <a:t>Trend 9: Seniors and women will travel more</a:t>
            </a:r>
          </a:p>
        </p:txBody>
      </p:sp>
      <p:sp>
        <p:nvSpPr>
          <p:cNvPr id="198659" name="Rectangle 3"/>
          <p:cNvSpPr>
            <a:spLocks noGrp="1" noChangeArrowheads="1"/>
          </p:cNvSpPr>
          <p:nvPr>
            <p:ph sz="quarter" idx="1"/>
          </p:nvPr>
        </p:nvSpPr>
        <p:spPr/>
        <p:txBody>
          <a:bodyPr/>
          <a:lstStyle/>
          <a:p>
            <a:pPr>
              <a:lnSpc>
                <a:spcPct val="80000"/>
              </a:lnSpc>
            </a:pPr>
            <a:r>
              <a:rPr lang="en-US" sz="1800"/>
              <a:t>The empty nesters are becoming the target market for many countries/regions</a:t>
            </a:r>
          </a:p>
          <a:p>
            <a:pPr lvl="1">
              <a:lnSpc>
                <a:spcPct val="80000"/>
              </a:lnSpc>
            </a:pPr>
            <a:r>
              <a:rPr lang="en-US" sz="1600"/>
              <a:t>Japan, Hong Kong, Mainland China, Taiwan, Korea are strong drivers of this market</a:t>
            </a:r>
          </a:p>
          <a:p>
            <a:pPr lvl="1">
              <a:lnSpc>
                <a:spcPct val="80000"/>
              </a:lnSpc>
            </a:pPr>
            <a:r>
              <a:rPr lang="en-US" sz="1600"/>
              <a:t>Thailand, Taiwan are both planning and building nursery villas to attract retirees from Japan and other countries/regions</a:t>
            </a:r>
          </a:p>
          <a:p>
            <a:pPr>
              <a:lnSpc>
                <a:spcPct val="80000"/>
              </a:lnSpc>
            </a:pPr>
            <a:r>
              <a:rPr lang="en-US" sz="1800"/>
              <a:t>NTOs and other stakeholders of the tourism industry need to monitor closely the social trends of certain markets</a:t>
            </a:r>
          </a:p>
          <a:p>
            <a:pPr lvl="1">
              <a:lnSpc>
                <a:spcPct val="80000"/>
              </a:lnSpc>
            </a:pPr>
            <a:r>
              <a:rPr lang="en-US" sz="1600"/>
              <a:t>Japan does not encourage long-haul travel for retired couples</a:t>
            </a:r>
          </a:p>
          <a:p>
            <a:pPr>
              <a:lnSpc>
                <a:spcPct val="80000"/>
              </a:lnSpc>
            </a:pPr>
            <a:r>
              <a:rPr lang="en-US" sz="1800"/>
              <a:t>Family travel is another important segment that Hong Kong, Brunei, the Philippines, Singapore, Thailand and Australia are eagerly targeting </a:t>
            </a:r>
          </a:p>
          <a:p>
            <a:pPr>
              <a:lnSpc>
                <a:spcPct val="80000"/>
              </a:lnSpc>
            </a:pPr>
            <a:r>
              <a:rPr lang="en-US" sz="1800"/>
              <a:t>The Philippines and Singapore are targeting the middle-aged and young professional female travelers</a:t>
            </a:r>
          </a:p>
          <a:p>
            <a:pPr lvl="1">
              <a:lnSpc>
                <a:spcPct val="80000"/>
              </a:lnSpc>
            </a:pPr>
            <a:r>
              <a:rPr lang="en-US" sz="1600"/>
              <a:t>The most favorable activities for women travelers are shopping, visiting natural and scenic attractions, rest and relaxation, gourmet cuisine sampling and visiting historic and cultural attractions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normAutofit/>
          </a:bodyPr>
          <a:lstStyle/>
          <a:p>
            <a:r>
              <a:rPr lang="en-US" sz="2800" b="1" dirty="0"/>
              <a:t>Trend 10: Safety and health </a:t>
            </a:r>
            <a:r>
              <a:rPr lang="en-US" sz="2800" b="1" dirty="0" smtClean="0"/>
              <a:t>concerns</a:t>
            </a:r>
            <a:endParaRPr lang="en-US" sz="4000" dirty="0"/>
          </a:p>
        </p:txBody>
      </p:sp>
      <p:sp>
        <p:nvSpPr>
          <p:cNvPr id="199683" name="Rectangle 3"/>
          <p:cNvSpPr>
            <a:spLocks noGrp="1" noChangeArrowheads="1"/>
          </p:cNvSpPr>
          <p:nvPr>
            <p:ph sz="quarter" idx="1"/>
          </p:nvPr>
        </p:nvSpPr>
        <p:spPr/>
        <p:txBody>
          <a:bodyPr/>
          <a:lstStyle/>
          <a:p>
            <a:pPr>
              <a:lnSpc>
                <a:spcPct val="90000"/>
              </a:lnSpc>
            </a:pPr>
            <a:r>
              <a:rPr lang="en-US" sz="2800"/>
              <a:t>The threat of pandemic outbreaks such as bird flu calls for a coordinated effort among NTOs and other government agencies</a:t>
            </a:r>
          </a:p>
          <a:p>
            <a:pPr>
              <a:lnSpc>
                <a:spcPct val="90000"/>
              </a:lnSpc>
            </a:pPr>
            <a:r>
              <a:rPr lang="en-US" sz="2800"/>
              <a:t>Timely and accurate communication is even more important that outbreak itself</a:t>
            </a:r>
          </a:p>
          <a:p>
            <a:pPr>
              <a:lnSpc>
                <a:spcPct val="90000"/>
              </a:lnSpc>
            </a:pPr>
            <a:r>
              <a:rPr lang="en-US" sz="2800"/>
              <a:t>Diabetes is another health concern that will have a serious impact on tourism</a:t>
            </a:r>
          </a:p>
          <a:p>
            <a:pPr lvl="1">
              <a:lnSpc>
                <a:spcPct val="90000"/>
              </a:lnSpc>
            </a:pPr>
            <a:r>
              <a:rPr lang="en-US" sz="2400"/>
              <a:t>Action-oriented activities like soft adventure tourism and sport tourism is likely to become more popular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amsung\Documents\Bluetooth Folder\C360_2014-12-09-13-42-54-305.jpg"/>
          <p:cNvPicPr>
            <a:picLocks noChangeAspect="1" noChangeArrowheads="1"/>
          </p:cNvPicPr>
          <p:nvPr/>
        </p:nvPicPr>
        <p:blipFill>
          <a:blip r:embed="rId2"/>
          <a:srcRect/>
          <a:stretch>
            <a:fillRect/>
          </a:stretch>
        </p:blipFill>
        <p:spPr bwMode="auto">
          <a:xfrm>
            <a:off x="0" y="838200"/>
            <a:ext cx="9144000" cy="60198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amsung\Downloads\666px-Fair_Travel_Logo.svg.png"/>
          <p:cNvPicPr>
            <a:picLocks noChangeAspect="1" noChangeArrowheads="1"/>
          </p:cNvPicPr>
          <p:nvPr/>
        </p:nvPicPr>
        <p:blipFill>
          <a:blip r:embed="rId2"/>
          <a:srcRect/>
          <a:stretch>
            <a:fillRect/>
          </a:stretch>
        </p:blipFill>
        <p:spPr bwMode="auto">
          <a:xfrm>
            <a:off x="1400175" y="1123950"/>
            <a:ext cx="6343650" cy="46101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amsung\Documents\Bluetooth Folder\2014-12-21 07.30.55.png"/>
          <p:cNvPicPr>
            <a:picLocks noChangeAspect="1" noChangeArrowheads="1"/>
          </p:cNvPicPr>
          <p:nvPr/>
        </p:nvPicPr>
        <p:blipFill>
          <a:blip r:embed="rId2"/>
          <a:srcRect/>
          <a:stretch>
            <a:fillRect/>
          </a:stretch>
        </p:blipFill>
        <p:spPr bwMode="auto">
          <a:xfrm>
            <a:off x="897466" y="1066800"/>
            <a:ext cx="7349067" cy="47244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5"/>
          <p:cNvPicPr/>
          <p:nvPr/>
        </p:nvPicPr>
        <p:blipFill>
          <a:blip r:embed="rId2"/>
          <a:stretch>
            <a:fillRect/>
          </a:stretch>
        </p:blipFill>
        <p:spPr>
          <a:xfrm>
            <a:off x="381000" y="1371600"/>
            <a:ext cx="8534400" cy="5181600"/>
          </a:xfrm>
          <a:prstGeom prst="rect">
            <a:avLst/>
          </a:prstGeom>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lvl="1"/>
            <a:r>
              <a:rPr lang="en-GB" altLang="zh-HK" sz="2400" dirty="0" smtClean="0">
                <a:ea typeface="新細明體" pitchFamily="18" charset="-120"/>
              </a:rPr>
              <a:t>UNWTO (2005) </a:t>
            </a:r>
            <a:r>
              <a:rPr lang="en-GB" altLang="zh-HK" sz="2400" i="1" dirty="0" smtClean="0">
                <a:ea typeface="新細明體" pitchFamily="18" charset="-120"/>
              </a:rPr>
              <a:t>Tourism Highlights 2005</a:t>
            </a:r>
            <a:r>
              <a:rPr lang="en-GB" altLang="zh-HK" sz="2400" dirty="0" smtClean="0">
                <a:ea typeface="新細明體" pitchFamily="18" charset="-120"/>
              </a:rPr>
              <a:t> identified the following trends: </a:t>
            </a:r>
          </a:p>
          <a:p>
            <a:pPr lvl="2"/>
            <a:r>
              <a:rPr lang="en-GB" altLang="zh-HK" sz="2000" dirty="0" smtClean="0">
                <a:ea typeface="新細明體" pitchFamily="18" charset="-120"/>
              </a:rPr>
              <a:t>(1) rapid development and growth of e-commerce and e-marketing, </a:t>
            </a:r>
          </a:p>
          <a:p>
            <a:pPr lvl="2"/>
            <a:r>
              <a:rPr lang="en-GB" altLang="zh-HK" sz="2000" dirty="0" smtClean="0">
                <a:ea typeface="新細明體" pitchFamily="18" charset="-120"/>
              </a:rPr>
              <a:t>(2) fast track travel – the </a:t>
            </a:r>
            <a:r>
              <a:rPr lang="en-GB" altLang="zh-TW" sz="2000" dirty="0" smtClean="0">
                <a:ea typeface="新細明體" pitchFamily="18" charset="-120"/>
              </a:rPr>
              <a:t>facilitation and speeding up of the travel process, and </a:t>
            </a:r>
          </a:p>
          <a:p>
            <a:pPr lvl="2"/>
            <a:r>
              <a:rPr lang="en-GB" altLang="zh-TW" sz="2000" dirty="0" smtClean="0">
                <a:ea typeface="新細明體" pitchFamily="18" charset="-120"/>
              </a:rPr>
              <a:t>(3) everyone is chasing Asian tourists </a:t>
            </a:r>
            <a:endParaRPr lang="en-GB" altLang="zh-HK" sz="1600" dirty="0" smtClean="0">
              <a:ea typeface="新細明體" pitchFamily="18" charset="-120"/>
            </a:endParaRP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6" name="Picture 2"/>
          <p:cNvPicPr>
            <a:picLocks noGrp="1" noChangeAspect="1" noChangeArrowheads="1"/>
          </p:cNvPicPr>
          <p:nvPr>
            <p:ph idx="4294967295"/>
          </p:nvPr>
        </p:nvPicPr>
        <p:blipFill>
          <a:blip r:embed="rId2"/>
          <a:srcRect/>
          <a:stretch>
            <a:fillRect/>
          </a:stretch>
        </p:blipFill>
        <p:spPr>
          <a:xfrm>
            <a:off x="0" y="0"/>
            <a:ext cx="9144000" cy="6130925"/>
          </a:xfrm>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471488" y="320675"/>
            <a:ext cx="8215312" cy="593725"/>
          </a:xfrm>
        </p:spPr>
        <p:txBody>
          <a:bodyPr>
            <a:normAutofit fontScale="90000"/>
          </a:bodyPr>
          <a:lstStyle/>
          <a:p>
            <a:r>
              <a:rPr lang="en-GB" sz="2800" b="1"/>
              <a:t>Trend 1: Travel becomes more activity-interest based rather than destination based</a:t>
            </a:r>
          </a:p>
        </p:txBody>
      </p:sp>
      <p:sp>
        <p:nvSpPr>
          <p:cNvPr id="157699" name="Rectangle 3"/>
          <p:cNvSpPr>
            <a:spLocks noGrp="1" noChangeArrowheads="1"/>
          </p:cNvSpPr>
          <p:nvPr>
            <p:ph sz="quarter" idx="1"/>
          </p:nvPr>
        </p:nvSpPr>
        <p:spPr>
          <a:xfrm>
            <a:off x="381000" y="1600200"/>
            <a:ext cx="8458200" cy="4724400"/>
          </a:xfrm>
        </p:spPr>
        <p:txBody>
          <a:bodyPr/>
          <a:lstStyle/>
          <a:p>
            <a:pPr>
              <a:lnSpc>
                <a:spcPct val="90000"/>
              </a:lnSpc>
              <a:buClr>
                <a:schemeClr val="tx1"/>
              </a:buClr>
              <a:buFont typeface="Wingdings" pitchFamily="2" charset="2"/>
              <a:buChar char="§"/>
            </a:pPr>
            <a:r>
              <a:rPr lang="en-GB" sz="2400" dirty="0"/>
              <a:t>More and more travellers are deciding  what activities they want to partake first and then choose the destination that offers them</a:t>
            </a:r>
          </a:p>
          <a:p>
            <a:pPr lvl="1">
              <a:lnSpc>
                <a:spcPct val="90000"/>
              </a:lnSpc>
              <a:buFont typeface="Wingdings" pitchFamily="2" charset="2"/>
              <a:buChar char="§"/>
            </a:pPr>
            <a:r>
              <a:rPr lang="en-GB" sz="2000" dirty="0"/>
              <a:t>It is therefore important for the NTOs to associate their destinations with ‘unique’ activities/offerings to induce inbound tourists</a:t>
            </a:r>
          </a:p>
          <a:p>
            <a:pPr>
              <a:lnSpc>
                <a:spcPct val="90000"/>
              </a:lnSpc>
              <a:buClr>
                <a:schemeClr val="tx1"/>
              </a:buClr>
              <a:buFont typeface="Wingdings" pitchFamily="2" charset="2"/>
              <a:buChar char="§"/>
            </a:pPr>
            <a:r>
              <a:rPr lang="en-GB" sz="2400" dirty="0"/>
              <a:t>Other niche activities to be considered include wellness and medical tourism</a:t>
            </a:r>
          </a:p>
          <a:p>
            <a:pPr lvl="1">
              <a:lnSpc>
                <a:spcPct val="90000"/>
              </a:lnSpc>
              <a:buFont typeface="Wingdings" pitchFamily="2" charset="2"/>
              <a:buChar char="§"/>
            </a:pPr>
            <a:r>
              <a:rPr lang="en-GB" sz="2000" dirty="0"/>
              <a:t>Spa tourism</a:t>
            </a:r>
          </a:p>
          <a:p>
            <a:pPr lvl="1">
              <a:lnSpc>
                <a:spcPct val="90000"/>
              </a:lnSpc>
              <a:buFont typeface="Wingdings" pitchFamily="2" charset="2"/>
              <a:buChar char="§"/>
            </a:pPr>
            <a:r>
              <a:rPr lang="en-GB" sz="2000" dirty="0"/>
              <a:t>Cruise travel is another growth market</a:t>
            </a:r>
          </a:p>
          <a:p>
            <a:pPr lvl="1">
              <a:lnSpc>
                <a:spcPct val="90000"/>
              </a:lnSpc>
              <a:buFont typeface="Wingdings" pitchFamily="2" charset="2"/>
              <a:buChar char="§"/>
            </a:pPr>
            <a:r>
              <a:rPr lang="en-GB" sz="2000" dirty="0"/>
              <a:t>School children have been travelling overseas for the purpose of education</a:t>
            </a:r>
          </a:p>
          <a:p>
            <a:pPr lvl="1">
              <a:lnSpc>
                <a:spcPct val="90000"/>
              </a:lnSpc>
              <a:buFont typeface="Wingdings" pitchFamily="2" charset="2"/>
              <a:buChar char="§"/>
            </a:pPr>
            <a:r>
              <a:rPr lang="en-GB" sz="2000" dirty="0"/>
              <a:t>Volunteer tourism is another emerging trend</a:t>
            </a:r>
          </a:p>
          <a:p>
            <a:pPr lvl="1">
              <a:lnSpc>
                <a:spcPct val="90000"/>
              </a:lnSpc>
              <a:buFont typeface="Wingdings" pitchFamily="2" charset="2"/>
              <a:buChar char="§"/>
            </a:pPr>
            <a:r>
              <a:rPr lang="en-GB" sz="2000" dirty="0"/>
              <a:t>Development of integrated resorts in the region is gathering pace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GB" altLang="zh-TW" sz="3200" b="1">
                <a:ea typeface="新細明體" pitchFamily="18" charset="-120"/>
              </a:rPr>
              <a:t>Trend 2: Chasing Chinese Tourists</a:t>
            </a:r>
            <a:endParaRPr lang="en-GB" sz="3200" b="1"/>
          </a:p>
        </p:txBody>
      </p:sp>
      <p:sp>
        <p:nvSpPr>
          <p:cNvPr id="158723" name="Rectangle 3"/>
          <p:cNvSpPr>
            <a:spLocks noGrp="1" noChangeArrowheads="1"/>
          </p:cNvSpPr>
          <p:nvPr>
            <p:ph sz="quarter" idx="1"/>
          </p:nvPr>
        </p:nvSpPr>
        <p:spPr/>
        <p:txBody>
          <a:bodyPr>
            <a:normAutofit lnSpcReduction="10000"/>
          </a:bodyPr>
          <a:lstStyle/>
          <a:p>
            <a:pPr>
              <a:lnSpc>
                <a:spcPct val="80000"/>
              </a:lnSpc>
              <a:buFont typeface="Wingdings" pitchFamily="2" charset="2"/>
              <a:buChar char="§"/>
            </a:pPr>
            <a:r>
              <a:rPr lang="en-GB" altLang="zh-TW" sz="1800">
                <a:ea typeface="新細明體" pitchFamily="18" charset="-120"/>
              </a:rPr>
              <a:t>Continuous economic growth in China has generated tremendous volumes of domestic, inbound and outbound tourism activities.</a:t>
            </a:r>
          </a:p>
          <a:p>
            <a:pPr>
              <a:lnSpc>
                <a:spcPct val="80000"/>
              </a:lnSpc>
              <a:buFont typeface="Wingdings" pitchFamily="2" charset="2"/>
              <a:buChar char="§"/>
            </a:pPr>
            <a:endParaRPr lang="en-GB" altLang="zh-TW" sz="1800">
              <a:ea typeface="新細明體" pitchFamily="18" charset="-120"/>
            </a:endParaRPr>
          </a:p>
          <a:p>
            <a:pPr>
              <a:lnSpc>
                <a:spcPct val="80000"/>
              </a:lnSpc>
              <a:buFont typeface="Wingdings" pitchFamily="2" charset="2"/>
              <a:buChar char="§"/>
            </a:pPr>
            <a:r>
              <a:rPr lang="en-GB" altLang="zh-TW" sz="1800">
                <a:ea typeface="新細明體" pitchFamily="18" charset="-120"/>
              </a:rPr>
              <a:t> In 2005, China was expected to have 40 million outbound travellers, an increase of 38 percent over 2004.</a:t>
            </a:r>
          </a:p>
          <a:p>
            <a:pPr>
              <a:lnSpc>
                <a:spcPct val="80000"/>
              </a:lnSpc>
              <a:buFont typeface="Wingdings" pitchFamily="2" charset="2"/>
              <a:buNone/>
            </a:pPr>
            <a:r>
              <a:rPr lang="en-GB" altLang="zh-TW" sz="1800">
                <a:ea typeface="新細明體" pitchFamily="18" charset="-120"/>
              </a:rPr>
              <a:t> </a:t>
            </a:r>
          </a:p>
          <a:p>
            <a:pPr>
              <a:lnSpc>
                <a:spcPct val="80000"/>
              </a:lnSpc>
              <a:buFont typeface="Wingdings" pitchFamily="2" charset="2"/>
              <a:buChar char="§"/>
            </a:pPr>
            <a:r>
              <a:rPr lang="en-GB" altLang="zh-TW" sz="1800">
                <a:ea typeface="新細明體" pitchFamily="18" charset="-120"/>
              </a:rPr>
              <a:t>World Tourism Organization (WTO) predicted that by 2013, China will become the world</a:t>
            </a:r>
            <a:r>
              <a:rPr lang="en-GB" altLang="zh-TW" sz="1800">
                <a:latin typeface="Arial"/>
                <a:ea typeface="新細明體" pitchFamily="18" charset="-120"/>
              </a:rPr>
              <a:t>’</a:t>
            </a:r>
            <a:r>
              <a:rPr lang="en-GB" altLang="zh-TW" sz="1800">
                <a:ea typeface="新細明體" pitchFamily="18" charset="-120"/>
              </a:rPr>
              <a:t>s number four tourist-generating country</a:t>
            </a:r>
          </a:p>
          <a:p>
            <a:pPr>
              <a:lnSpc>
                <a:spcPct val="80000"/>
              </a:lnSpc>
              <a:buFont typeface="Wingdings" pitchFamily="2" charset="2"/>
              <a:buChar char="§"/>
            </a:pPr>
            <a:endParaRPr lang="en-GB" sz="1800"/>
          </a:p>
          <a:p>
            <a:pPr>
              <a:lnSpc>
                <a:spcPct val="80000"/>
              </a:lnSpc>
              <a:buFont typeface="Wingdings" pitchFamily="2" charset="2"/>
              <a:buChar char="§"/>
            </a:pPr>
            <a:r>
              <a:rPr lang="en-GB" altLang="zh-TW" sz="1800">
                <a:ea typeface="新細明體" pitchFamily="18" charset="-120"/>
              </a:rPr>
              <a:t>A booming economy is a result of an influx of foreign direct investment (FDI), which leads to an increase in business travel. </a:t>
            </a:r>
          </a:p>
          <a:p>
            <a:pPr>
              <a:lnSpc>
                <a:spcPct val="80000"/>
              </a:lnSpc>
              <a:buFont typeface="Wingdings" pitchFamily="2" charset="2"/>
              <a:buChar char="§"/>
            </a:pPr>
            <a:endParaRPr lang="en-GB" altLang="zh-TW" sz="1800">
              <a:ea typeface="新細明體" pitchFamily="18" charset="-120"/>
            </a:endParaRPr>
          </a:p>
          <a:p>
            <a:pPr>
              <a:lnSpc>
                <a:spcPct val="80000"/>
              </a:lnSpc>
              <a:buFont typeface="Wingdings" pitchFamily="2" charset="2"/>
              <a:buChar char="§"/>
            </a:pPr>
            <a:r>
              <a:rPr lang="en-GB" altLang="zh-TW" sz="1800">
                <a:ea typeface="新細明體" pitchFamily="18" charset="-120"/>
              </a:rPr>
              <a:t>In 2005, China attracted nearly 4 million business travellers and most of them headed to Beijing and Shanghai. </a:t>
            </a:r>
          </a:p>
          <a:p>
            <a:pPr>
              <a:lnSpc>
                <a:spcPct val="80000"/>
              </a:lnSpc>
              <a:buFont typeface="Wingdings" pitchFamily="2" charset="2"/>
              <a:buChar char="§"/>
            </a:pPr>
            <a:endParaRPr lang="en-GB" altLang="zh-TW" sz="1800">
              <a:ea typeface="新細明體" pitchFamily="18" charset="-120"/>
            </a:endParaRPr>
          </a:p>
          <a:p>
            <a:pPr>
              <a:lnSpc>
                <a:spcPct val="80000"/>
              </a:lnSpc>
              <a:buFont typeface="Wingdings" pitchFamily="2" charset="2"/>
              <a:buChar char="§"/>
            </a:pPr>
            <a:r>
              <a:rPr lang="en-GB" altLang="zh-TW" sz="1800">
                <a:ea typeface="新細明體" pitchFamily="18" charset="-120"/>
              </a:rPr>
              <a:t>With the 2008 Beijing Olympics and 2010 World Expo on the way, business travel to these two cities is expected to increase steadily</a:t>
            </a:r>
            <a:endParaRPr lang="en-GB" sz="1800"/>
          </a:p>
          <a:p>
            <a:pPr>
              <a:lnSpc>
                <a:spcPct val="80000"/>
              </a:lnSpc>
              <a:buFont typeface="Wingdings" pitchFamily="2" charset="2"/>
              <a:buChar char="§"/>
            </a:pPr>
            <a:endParaRPr lang="en-GB" sz="18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normAutofit fontScale="90000"/>
          </a:bodyPr>
          <a:lstStyle/>
          <a:p>
            <a:r>
              <a:rPr lang="en-US" sz="2800" b="1"/>
              <a:t>Trend 3: Online travel bookings and demand for information technology keep rising</a:t>
            </a:r>
            <a:r>
              <a:rPr lang="en-US" sz="4000"/>
              <a:t> </a:t>
            </a:r>
          </a:p>
        </p:txBody>
      </p:sp>
      <p:sp>
        <p:nvSpPr>
          <p:cNvPr id="191491" name="Rectangle 3"/>
          <p:cNvSpPr>
            <a:spLocks noGrp="1" noChangeArrowheads="1"/>
          </p:cNvSpPr>
          <p:nvPr>
            <p:ph sz="quarter" idx="1"/>
          </p:nvPr>
        </p:nvSpPr>
        <p:spPr/>
        <p:txBody>
          <a:bodyPr/>
          <a:lstStyle/>
          <a:p>
            <a:pPr>
              <a:lnSpc>
                <a:spcPct val="80000"/>
              </a:lnSpc>
            </a:pPr>
            <a:r>
              <a:rPr lang="en-US" sz="2800"/>
              <a:t>The increase of online bookings and improvement of information technology will force travel agents to transform themselves into travel consultants</a:t>
            </a:r>
          </a:p>
          <a:p>
            <a:pPr>
              <a:lnSpc>
                <a:spcPct val="80000"/>
              </a:lnSpc>
            </a:pPr>
            <a:r>
              <a:rPr lang="en-US" sz="2800"/>
              <a:t>Low-cost carries have helped to speed up this transformation by fueling online bookings</a:t>
            </a:r>
          </a:p>
          <a:p>
            <a:pPr lvl="1">
              <a:lnSpc>
                <a:spcPct val="80000"/>
              </a:lnSpc>
            </a:pPr>
            <a:r>
              <a:rPr lang="en-US" sz="2400"/>
              <a:t>By 2007, all airlines are required by International Air Transport Association (ITA) to issue e-tickets only</a:t>
            </a:r>
          </a:p>
          <a:p>
            <a:pPr lvl="1">
              <a:lnSpc>
                <a:spcPct val="80000"/>
              </a:lnSpc>
            </a:pPr>
            <a:r>
              <a:rPr lang="en-US" sz="2400"/>
              <a:t>Coexistence of online bookings will not replace personal touch and services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457200" y="277813"/>
            <a:ext cx="8229600" cy="717550"/>
          </a:xfrm>
        </p:spPr>
        <p:txBody>
          <a:bodyPr>
            <a:normAutofit/>
          </a:bodyPr>
          <a:lstStyle/>
          <a:p>
            <a:r>
              <a:rPr lang="en-US" sz="2800" b="1" dirty="0"/>
              <a:t>Trend 4: Low-cost </a:t>
            </a:r>
            <a:r>
              <a:rPr lang="en-US" sz="2800" b="1" dirty="0" smtClean="0"/>
              <a:t>carriers</a:t>
            </a:r>
            <a:endParaRPr lang="en-GB" sz="2800" dirty="0"/>
          </a:p>
        </p:txBody>
      </p:sp>
      <p:sp>
        <p:nvSpPr>
          <p:cNvPr id="160771" name="Rectangle 3"/>
          <p:cNvSpPr>
            <a:spLocks noGrp="1" noChangeArrowheads="1"/>
          </p:cNvSpPr>
          <p:nvPr>
            <p:ph sz="quarter" idx="1"/>
          </p:nvPr>
        </p:nvSpPr>
        <p:spPr>
          <a:xfrm>
            <a:off x="468313" y="1524000"/>
            <a:ext cx="8229600" cy="4859338"/>
          </a:xfrm>
        </p:spPr>
        <p:txBody>
          <a:bodyPr>
            <a:noAutofit/>
          </a:bodyPr>
          <a:lstStyle/>
          <a:p>
            <a:pPr>
              <a:lnSpc>
                <a:spcPct val="80000"/>
              </a:lnSpc>
              <a:buClr>
                <a:schemeClr val="tx1"/>
              </a:buClr>
              <a:buFont typeface="Wingdings" pitchFamily="2" charset="2"/>
              <a:buChar char="§"/>
            </a:pPr>
            <a:r>
              <a:rPr lang="en-US" sz="2400" dirty="0"/>
              <a:t>Low airfares supposedly encourage more travels</a:t>
            </a:r>
          </a:p>
          <a:p>
            <a:pPr>
              <a:lnSpc>
                <a:spcPct val="80000"/>
              </a:lnSpc>
              <a:buClr>
                <a:schemeClr val="tx1"/>
              </a:buClr>
              <a:buFont typeface="Wingdings" pitchFamily="2" charset="2"/>
              <a:buChar char="§"/>
            </a:pPr>
            <a:endParaRPr lang="en-US" sz="2400" dirty="0"/>
          </a:p>
          <a:p>
            <a:pPr>
              <a:lnSpc>
                <a:spcPct val="80000"/>
              </a:lnSpc>
              <a:buClr>
                <a:schemeClr val="tx1"/>
              </a:buClr>
              <a:buFont typeface="Wingdings" pitchFamily="2" charset="2"/>
              <a:buChar char="§"/>
            </a:pPr>
            <a:r>
              <a:rPr lang="en-US" sz="2400" dirty="0"/>
              <a:t>LCCs and rising fuel prices (fuel surcharges discourage long-haul travel) boost intra-regional (short-haul) travel</a:t>
            </a:r>
          </a:p>
          <a:p>
            <a:pPr>
              <a:lnSpc>
                <a:spcPct val="80000"/>
              </a:lnSpc>
              <a:buClr>
                <a:schemeClr val="tx1"/>
              </a:buClr>
              <a:buFont typeface="Wingdings" pitchFamily="2" charset="2"/>
              <a:buChar char="§"/>
            </a:pPr>
            <a:endParaRPr lang="en-US" sz="2400" dirty="0"/>
          </a:p>
          <a:p>
            <a:pPr>
              <a:lnSpc>
                <a:spcPct val="80000"/>
              </a:lnSpc>
              <a:buClr>
                <a:schemeClr val="tx1"/>
              </a:buClr>
              <a:buFont typeface="Wingdings" pitchFamily="2" charset="2"/>
              <a:buChar char="§"/>
            </a:pPr>
            <a:r>
              <a:rPr lang="en-US" sz="2400" dirty="0"/>
              <a:t>LCCs’ expansion will shift to north and southwest of the region from South-east Asia</a:t>
            </a:r>
          </a:p>
          <a:p>
            <a:pPr>
              <a:lnSpc>
                <a:spcPct val="80000"/>
              </a:lnSpc>
              <a:buClr>
                <a:schemeClr val="tx1"/>
              </a:buClr>
              <a:buFont typeface="Wingdings" pitchFamily="2" charset="2"/>
              <a:buNone/>
            </a:pPr>
            <a:r>
              <a:rPr lang="en-US" sz="2400" dirty="0"/>
              <a:t>     </a:t>
            </a:r>
          </a:p>
          <a:p>
            <a:pPr>
              <a:lnSpc>
                <a:spcPct val="80000"/>
              </a:lnSpc>
              <a:buClr>
                <a:schemeClr val="tx1"/>
              </a:buClr>
              <a:buFont typeface="Wingdings" pitchFamily="2" charset="2"/>
              <a:buChar char="§"/>
            </a:pPr>
            <a:r>
              <a:rPr lang="en-US" sz="2400" dirty="0"/>
              <a:t>Monitor the trend of exchange rates, as they are reported to be more sensitive to visitors than fuel surcharges when making travel decisions</a:t>
            </a:r>
          </a:p>
          <a:p>
            <a:pPr>
              <a:lnSpc>
                <a:spcPct val="80000"/>
              </a:lnSpc>
              <a:buClr>
                <a:schemeClr val="tx1"/>
              </a:buClr>
              <a:buFont typeface="Wingdings" pitchFamily="2" charset="2"/>
              <a:buChar char="§"/>
            </a:pPr>
            <a:endParaRPr lang="en-US" sz="2400" dirty="0"/>
          </a:p>
          <a:p>
            <a:pPr>
              <a:lnSpc>
                <a:spcPct val="80000"/>
              </a:lnSpc>
              <a:buClr>
                <a:schemeClr val="tx1"/>
              </a:buClr>
              <a:buFont typeface="Wingdings" pitchFamily="2" charset="2"/>
              <a:buChar char="§"/>
            </a:pPr>
            <a:r>
              <a:rPr lang="en-US" sz="2400" dirty="0"/>
              <a:t>Open skies and lagging infrastructure development cause the skies to be more crowded, especially in southern China and India</a:t>
            </a:r>
          </a:p>
          <a:p>
            <a:pPr>
              <a:lnSpc>
                <a:spcPct val="80000"/>
              </a:lnSpc>
              <a:buClr>
                <a:schemeClr val="tx1"/>
              </a:buClr>
              <a:buFont typeface="Wingdings" pitchFamily="2" charset="2"/>
              <a:buNone/>
            </a:pPr>
            <a:r>
              <a:rPr lang="en-US" sz="2400" dirty="0"/>
              <a:t>   </a:t>
            </a:r>
            <a:endParaRPr lang="en-GB"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GB" altLang="zh-TW" sz="2800" b="1">
                <a:ea typeface="新細明體" pitchFamily="18" charset="-120"/>
              </a:rPr>
              <a:t>Trend 5: Asia Becomes a convention hub</a:t>
            </a:r>
            <a:endParaRPr lang="en-GB" sz="2800" b="1"/>
          </a:p>
        </p:txBody>
      </p:sp>
      <p:sp>
        <p:nvSpPr>
          <p:cNvPr id="193539" name="Rectangle 3"/>
          <p:cNvSpPr>
            <a:spLocks noGrp="1" noChangeArrowheads="1"/>
          </p:cNvSpPr>
          <p:nvPr>
            <p:ph sz="quarter" idx="1"/>
          </p:nvPr>
        </p:nvSpPr>
        <p:spPr/>
        <p:txBody>
          <a:bodyPr/>
          <a:lstStyle/>
          <a:p>
            <a:pPr>
              <a:lnSpc>
                <a:spcPct val="80000"/>
              </a:lnSpc>
              <a:buFont typeface="Wingdings" pitchFamily="2" charset="2"/>
              <a:buChar char="§"/>
            </a:pPr>
            <a:r>
              <a:rPr lang="en-GB" sz="2400"/>
              <a:t>As Asia continues to be the major recipient of FDI and increase of many multinational corporations in the region, business travel within and to Asia has and will continue to grow at a rapid pace</a:t>
            </a:r>
          </a:p>
          <a:p>
            <a:pPr>
              <a:lnSpc>
                <a:spcPct val="80000"/>
              </a:lnSpc>
              <a:buFont typeface="Wingdings" pitchFamily="2" charset="2"/>
              <a:buChar char="§"/>
            </a:pPr>
            <a:endParaRPr lang="en-GB" sz="2400"/>
          </a:p>
          <a:p>
            <a:pPr>
              <a:lnSpc>
                <a:spcPct val="80000"/>
              </a:lnSpc>
              <a:buFont typeface="Wingdings" pitchFamily="2" charset="2"/>
              <a:buChar char="§"/>
            </a:pPr>
            <a:r>
              <a:rPr lang="en-GB" sz="2400"/>
              <a:t>Asia will also be the most sought after location for conventions</a:t>
            </a:r>
          </a:p>
          <a:p>
            <a:pPr>
              <a:lnSpc>
                <a:spcPct val="80000"/>
              </a:lnSpc>
              <a:buFont typeface="Wingdings" pitchFamily="2" charset="2"/>
              <a:buChar char="§"/>
            </a:pPr>
            <a:endParaRPr lang="en-GB" sz="2400"/>
          </a:p>
          <a:p>
            <a:pPr>
              <a:lnSpc>
                <a:spcPct val="80000"/>
              </a:lnSpc>
              <a:buFont typeface="Wingdings" pitchFamily="2" charset="2"/>
              <a:buChar char="§"/>
            </a:pPr>
            <a:r>
              <a:rPr lang="en-GB" sz="2400"/>
              <a:t>Corporations in mainland China begin to realise the importance of meeting, incentive, convention and exhibition (MICE) market, which will have tremendous growth potential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179388" y="188913"/>
            <a:ext cx="8713787" cy="1143000"/>
          </a:xfrm>
        </p:spPr>
        <p:txBody>
          <a:bodyPr/>
          <a:lstStyle/>
          <a:p>
            <a:r>
              <a:rPr lang="en-GB" altLang="zh-TW" sz="2800" b="1" dirty="0">
                <a:ea typeface="新細明體" pitchFamily="18" charset="-120"/>
              </a:rPr>
              <a:t>Trend 6: Competition and cooperation </a:t>
            </a:r>
            <a:r>
              <a:rPr lang="en-GB" altLang="zh-TW" sz="2800" b="1" dirty="0" smtClean="0">
                <a:ea typeface="新細明體" pitchFamily="18" charset="-120"/>
              </a:rPr>
              <a:t>among </a:t>
            </a:r>
            <a:r>
              <a:rPr lang="en-GB" altLang="zh-TW" sz="2800" b="1" dirty="0">
                <a:ea typeface="新細明體" pitchFamily="18" charset="-120"/>
              </a:rPr>
              <a:t>destinations</a:t>
            </a:r>
            <a:r>
              <a:rPr lang="en-GB" altLang="zh-TW" sz="4000" dirty="0">
                <a:ea typeface="新細明體" pitchFamily="18" charset="-120"/>
              </a:rPr>
              <a:t> </a:t>
            </a:r>
            <a:endParaRPr lang="en-GB" sz="4000" dirty="0"/>
          </a:p>
        </p:txBody>
      </p:sp>
      <p:sp>
        <p:nvSpPr>
          <p:cNvPr id="195587" name="Rectangle 3"/>
          <p:cNvSpPr>
            <a:spLocks noGrp="1" noChangeArrowheads="1"/>
          </p:cNvSpPr>
          <p:nvPr>
            <p:ph sz="quarter" idx="1"/>
          </p:nvPr>
        </p:nvSpPr>
        <p:spPr/>
        <p:txBody>
          <a:bodyPr>
            <a:noAutofit/>
          </a:bodyPr>
          <a:lstStyle/>
          <a:p>
            <a:pPr>
              <a:lnSpc>
                <a:spcPct val="80000"/>
              </a:lnSpc>
              <a:buFont typeface="Wingdings" pitchFamily="2" charset="2"/>
              <a:buChar char="§"/>
            </a:pPr>
            <a:r>
              <a:rPr lang="en-GB" sz="2200" dirty="0"/>
              <a:t>China and India are the two major tourists generating countries and other destinations are endeavouring to tap these two markets</a:t>
            </a:r>
          </a:p>
          <a:p>
            <a:pPr>
              <a:lnSpc>
                <a:spcPct val="80000"/>
              </a:lnSpc>
              <a:buFont typeface="Wingdings" pitchFamily="2" charset="2"/>
              <a:buChar char="§"/>
            </a:pPr>
            <a:r>
              <a:rPr lang="en-GB" sz="2200" dirty="0" smtClean="0"/>
              <a:t>Fierce </a:t>
            </a:r>
            <a:r>
              <a:rPr lang="en-GB" sz="2200" dirty="0"/>
              <a:t>competition also creates more cooperation</a:t>
            </a:r>
          </a:p>
          <a:p>
            <a:pPr lvl="1">
              <a:lnSpc>
                <a:spcPct val="80000"/>
              </a:lnSpc>
              <a:buFont typeface="Wingdings" pitchFamily="2" charset="2"/>
              <a:buChar char="§"/>
            </a:pPr>
            <a:r>
              <a:rPr lang="en-GB" sz="2200" dirty="0"/>
              <a:t>e.g., Joint Singapore &amp; Indonesia promotion</a:t>
            </a:r>
          </a:p>
          <a:p>
            <a:pPr lvl="1">
              <a:lnSpc>
                <a:spcPct val="80000"/>
              </a:lnSpc>
              <a:buFont typeface="Wingdings" pitchFamily="2" charset="2"/>
              <a:buChar char="§"/>
            </a:pPr>
            <a:r>
              <a:rPr lang="en-GB" sz="2200" dirty="0"/>
              <a:t>Brunei twinned with Singapore</a:t>
            </a:r>
          </a:p>
          <a:p>
            <a:pPr lvl="1">
              <a:lnSpc>
                <a:spcPct val="80000"/>
              </a:lnSpc>
              <a:buFont typeface="Wingdings" pitchFamily="2" charset="2"/>
              <a:buChar char="§"/>
            </a:pPr>
            <a:r>
              <a:rPr lang="en-GB" sz="2200" dirty="0"/>
              <a:t>Hong Kong is strengthening its alliance with Thailand, Malaysia   and Singapore</a:t>
            </a:r>
          </a:p>
          <a:p>
            <a:pPr>
              <a:lnSpc>
                <a:spcPct val="80000"/>
              </a:lnSpc>
              <a:buFont typeface="Wingdings" pitchFamily="2" charset="2"/>
              <a:buChar char="§"/>
            </a:pPr>
            <a:r>
              <a:rPr lang="en-GB" sz="2200" dirty="0" smtClean="0"/>
              <a:t>Regional </a:t>
            </a:r>
            <a:r>
              <a:rPr lang="en-GB" sz="2200" dirty="0"/>
              <a:t>consolidation results in coordinated marketing drives</a:t>
            </a:r>
          </a:p>
          <a:p>
            <a:pPr lvl="1">
              <a:lnSpc>
                <a:spcPct val="80000"/>
              </a:lnSpc>
              <a:buFont typeface="Wingdings" pitchFamily="2" charset="2"/>
              <a:buChar char="§"/>
            </a:pPr>
            <a:r>
              <a:rPr lang="en-GB" sz="2200" dirty="0"/>
              <a:t>ASEAN countries are promoting their destination as a whole</a:t>
            </a:r>
          </a:p>
          <a:p>
            <a:pPr lvl="1">
              <a:lnSpc>
                <a:spcPct val="80000"/>
              </a:lnSpc>
              <a:buFont typeface="Wingdings" pitchFamily="2" charset="2"/>
              <a:buChar char="§"/>
            </a:pPr>
            <a:r>
              <a:rPr lang="en-GB" sz="2200" dirty="0"/>
              <a:t>Countries of the Greater Mekong Sub-region (GMS) are also coordinating their joint effort in tourism infrastructure development</a:t>
            </a:r>
          </a:p>
          <a:p>
            <a:pPr lvl="1">
              <a:lnSpc>
                <a:spcPct val="80000"/>
              </a:lnSpc>
              <a:buFont typeface="Wingdings" pitchFamily="2" charset="2"/>
              <a:buChar char="§"/>
            </a:pPr>
            <a:r>
              <a:rPr lang="en-GB" sz="2200" dirty="0"/>
              <a:t>India works with Sri Lanka to boost tourism in South Asia</a:t>
            </a:r>
          </a:p>
          <a:p>
            <a:pPr lvl="1">
              <a:lnSpc>
                <a:spcPct val="80000"/>
              </a:lnSpc>
              <a:buFont typeface="Wingdings" pitchFamily="2" charset="2"/>
              <a:buChar char="§"/>
            </a:pPr>
            <a:r>
              <a:rPr lang="en-GB" sz="2200" dirty="0"/>
              <a:t>Middle East equally call for join promotion of the Arabian destination</a:t>
            </a:r>
          </a:p>
          <a:p>
            <a:pPr lvl="1">
              <a:lnSpc>
                <a:spcPct val="80000"/>
              </a:lnSpc>
              <a:buFont typeface="Wingdings" pitchFamily="2" charset="2"/>
              <a:buChar char="§"/>
            </a:pPr>
            <a:endParaRPr lang="en-GB" sz="22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172</TotalTime>
  <Words>1045</Words>
  <Application>Microsoft Office PowerPoint</Application>
  <PresentationFormat>On-screen Show (4:3)</PresentationFormat>
  <Paragraphs>87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Median</vt:lpstr>
      <vt:lpstr>Tourism Trends</vt:lpstr>
      <vt:lpstr>Slide 2</vt:lpstr>
      <vt:lpstr>Slide 3</vt:lpstr>
      <vt:lpstr>Trend 1: Travel becomes more activity-interest based rather than destination based</vt:lpstr>
      <vt:lpstr>Trend 2: Chasing Chinese Tourists</vt:lpstr>
      <vt:lpstr>Trend 3: Online travel bookings and demand for information technology keep rising </vt:lpstr>
      <vt:lpstr>Trend 4: Low-cost carriers</vt:lpstr>
      <vt:lpstr>Trend 5: Asia Becomes a convention hub</vt:lpstr>
      <vt:lpstr>Trend 6: Competition and cooperation among destinations </vt:lpstr>
      <vt:lpstr>Trend 7: Tourists’ tastes and spending</vt:lpstr>
      <vt:lpstr>Trend 8: social-environmental awareness and consciousness </vt:lpstr>
      <vt:lpstr>Trend 9: Seniors and women will travel more</vt:lpstr>
      <vt:lpstr>Trend 10: Safety and health concerns</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Samsung</dc:creator>
  <cp:lastModifiedBy>Samsung</cp:lastModifiedBy>
  <cp:revision>14</cp:revision>
  <dcterms:created xsi:type="dcterms:W3CDTF">2014-12-22T23:37:14Z</dcterms:created>
  <dcterms:modified xsi:type="dcterms:W3CDTF">2014-12-23T07:26:17Z</dcterms:modified>
</cp:coreProperties>
</file>