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0" r:id="rId2"/>
    <p:sldId id="256" r:id="rId3"/>
    <p:sldId id="272" r:id="rId4"/>
    <p:sldId id="278" r:id="rId5"/>
    <p:sldId id="273" r:id="rId6"/>
    <p:sldId id="257" r:id="rId7"/>
    <p:sldId id="258" r:id="rId8"/>
    <p:sldId id="274" r:id="rId9"/>
    <p:sldId id="259" r:id="rId10"/>
    <p:sldId id="261" r:id="rId11"/>
    <p:sldId id="262" r:id="rId12"/>
    <p:sldId id="275" r:id="rId13"/>
    <p:sldId id="276" r:id="rId14"/>
    <p:sldId id="263" r:id="rId15"/>
    <p:sldId id="277" r:id="rId16"/>
    <p:sldId id="266" r:id="rId17"/>
    <p:sldId id="268" r:id="rId18"/>
    <p:sldId id="269" r:id="rId19"/>
    <p:sldId id="270" r:id="rId20"/>
    <p:sldId id="264" r:id="rId21"/>
    <p:sldId id="267" r:id="rId2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61" autoAdjust="0"/>
    <p:restoredTop sz="86444" autoAdjust="0"/>
  </p:normalViewPr>
  <p:slideViewPr>
    <p:cSldViewPr>
      <p:cViewPr varScale="1">
        <p:scale>
          <a:sx n="71" d="100"/>
          <a:sy n="71" d="100"/>
        </p:scale>
        <p:origin x="-870" y="-90"/>
      </p:cViewPr>
      <p:guideLst>
        <p:guide orient="horz" pos="2160"/>
        <p:guide pos="2880"/>
      </p:guideLst>
    </p:cSldViewPr>
  </p:slideViewPr>
  <p:outlineViewPr>
    <p:cViewPr>
      <p:scale>
        <a:sx n="33" d="100"/>
        <a:sy n="33" d="100"/>
      </p:scale>
      <p:origin x="264" y="135798"/>
    </p:cViewPr>
  </p:outlineViewPr>
  <p:notesTextViewPr>
    <p:cViewPr>
      <p:scale>
        <a:sx n="100" d="100"/>
        <a:sy n="100" d="100"/>
      </p:scale>
      <p:origin x="0" y="0"/>
    </p:cViewPr>
  </p:notesTextViewPr>
  <p:notesViewPr>
    <p:cSldViewPr>
      <p:cViewPr varScale="1">
        <p:scale>
          <a:sx n="53" d="100"/>
          <a:sy n="53" d="100"/>
        </p:scale>
        <p:origin x="-282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3BB527-1835-4A69-B820-F43CDD7EB5D9}" type="datetimeFigureOut">
              <a:rPr lang="id-ID" smtClean="0"/>
              <a:pPr/>
              <a:t>12/10/2012</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ECF04C-1376-43FB-B874-6CED80BD2CC6}"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2DECF04C-1376-43FB-B874-6CED80BD2CC6}" type="slidenum">
              <a:rPr lang="id-ID" smtClean="0"/>
              <a:pPr/>
              <a:t>1</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55CFCCB-D251-4525-8225-AA3922575842}" type="datetimeFigureOut">
              <a:rPr lang="id-ID" smtClean="0"/>
              <a:pPr/>
              <a:t>12/10/2012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844CEA7-F4B4-43E4-ADC1-4BBA9B16DB08}" type="slidenum">
              <a:rPr lang="id-ID" smtClean="0"/>
              <a:pPr/>
              <a:t>‹#›</a:t>
            </a:fld>
            <a:endParaRPr lang="id-ID"/>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5CFCCB-D251-4525-8225-AA3922575842}" type="datetimeFigureOut">
              <a:rPr lang="id-ID" smtClean="0"/>
              <a:pPr/>
              <a:t>12/10/2012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844CEA7-F4B4-43E4-ADC1-4BBA9B16DB08}"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5CFCCB-D251-4525-8225-AA3922575842}" type="datetimeFigureOut">
              <a:rPr lang="id-ID" smtClean="0"/>
              <a:pPr/>
              <a:t>12/10/2012</a:t>
            </a:fld>
            <a:endParaRPr lang="id-ID"/>
          </a:p>
        </p:txBody>
      </p:sp>
      <p:sp>
        <p:nvSpPr>
          <p:cNvPr id="5" name="Footer Placeholder 4"/>
          <p:cNvSpPr>
            <a:spLocks noGrp="1"/>
          </p:cNvSpPr>
          <p:nvPr>
            <p:ph type="ftr" sz="quarter" idx="11"/>
          </p:nvPr>
        </p:nvSpPr>
        <p:spPr>
          <a:xfrm>
            <a:off x="2640597" y="6377459"/>
            <a:ext cx="3836404" cy="365125"/>
          </a:xfrm>
        </p:spPr>
        <p:txBody>
          <a:bodyPr/>
          <a:lstStyle/>
          <a:p>
            <a:endParaRPr lang="id-ID"/>
          </a:p>
        </p:txBody>
      </p:sp>
      <p:sp>
        <p:nvSpPr>
          <p:cNvPr id="6" name="Slide Number Placeholder 5"/>
          <p:cNvSpPr>
            <a:spLocks noGrp="1"/>
          </p:cNvSpPr>
          <p:nvPr>
            <p:ph type="sldNum" sz="quarter" idx="12"/>
          </p:nvPr>
        </p:nvSpPr>
        <p:spPr/>
        <p:txBody>
          <a:bodyPr/>
          <a:lstStyle/>
          <a:p>
            <a:fld id="{A844CEA7-F4B4-43E4-ADC1-4BBA9B16DB08}"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5CFCCB-D251-4525-8225-AA3922575842}" type="datetimeFigureOut">
              <a:rPr lang="id-ID" smtClean="0"/>
              <a:pPr/>
              <a:t>12/10/2012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844CEA7-F4B4-43E4-ADC1-4BBA9B16DB08}"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55CFCCB-D251-4525-8225-AA3922575842}" type="datetimeFigureOut">
              <a:rPr lang="id-ID" smtClean="0"/>
              <a:pPr/>
              <a:t>12/10/2012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844CEA7-F4B4-43E4-ADC1-4BBA9B16DB08}"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55CFCCB-D251-4525-8225-AA3922575842}" type="datetimeFigureOut">
              <a:rPr lang="id-ID" smtClean="0"/>
              <a:pPr/>
              <a:t>12/10/2012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844CEA7-F4B4-43E4-ADC1-4BBA9B16DB08}"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55CFCCB-D251-4525-8225-AA3922575842}" type="datetimeFigureOut">
              <a:rPr lang="id-ID" smtClean="0"/>
              <a:pPr/>
              <a:t>12/10/2012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844CEA7-F4B4-43E4-ADC1-4BBA9B16DB08}"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5CFCCB-D251-4525-8225-AA3922575842}" type="datetimeFigureOut">
              <a:rPr lang="id-ID" smtClean="0"/>
              <a:pPr/>
              <a:t>12/10/2012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844CEA7-F4B4-43E4-ADC1-4BBA9B16DB08}"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CFCCB-D251-4525-8225-AA3922575842}" type="datetimeFigureOut">
              <a:rPr lang="id-ID" smtClean="0"/>
              <a:pPr/>
              <a:t>12/10/2012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844CEA7-F4B4-43E4-ADC1-4BBA9B16DB08}"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55CFCCB-D251-4525-8225-AA3922575842}" type="datetimeFigureOut">
              <a:rPr lang="id-ID" smtClean="0"/>
              <a:pPr/>
              <a:t>12/10/2012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844CEA7-F4B4-43E4-ADC1-4BBA9B16DB08}" type="slidenum">
              <a:rPr lang="id-ID" smtClean="0"/>
              <a:pPr/>
              <a:t>‹#›</a:t>
            </a:fld>
            <a:endParaRPr lang="id-ID"/>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55CFCCB-D251-4525-8225-AA3922575842}" type="datetimeFigureOut">
              <a:rPr lang="id-ID" smtClean="0"/>
              <a:pPr/>
              <a:t>12/10/2012</a:t>
            </a:fld>
            <a:endParaRPr lang="id-ID"/>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id-ID"/>
          </a:p>
        </p:txBody>
      </p:sp>
      <p:sp>
        <p:nvSpPr>
          <p:cNvPr id="7" name="Slide Number Placeholder 6"/>
          <p:cNvSpPr>
            <a:spLocks noGrp="1"/>
          </p:cNvSpPr>
          <p:nvPr>
            <p:ph type="sldNum" sz="quarter" idx="12"/>
          </p:nvPr>
        </p:nvSpPr>
        <p:spPr>
          <a:xfrm>
            <a:off x="8339328" y="1170432"/>
            <a:ext cx="733864" cy="201168"/>
          </a:xfrm>
        </p:spPr>
        <p:txBody>
          <a:bodyPr/>
          <a:lstStyle/>
          <a:p>
            <a:fld id="{A844CEA7-F4B4-43E4-ADC1-4BBA9B16DB08}"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55CFCCB-D251-4525-8225-AA3922575842}" type="datetimeFigureOut">
              <a:rPr lang="id-ID" smtClean="0"/>
              <a:pPr/>
              <a:t>12/10/2012</a:t>
            </a:fld>
            <a:endParaRPr lang="id-ID"/>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id-ID"/>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844CEA7-F4B4-43E4-ADC1-4BBA9B16DB08}"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hotelmule.com/wiki/Decision-making" TargetMode="External"/><Relationship Id="rId2" Type="http://schemas.openxmlformats.org/officeDocument/2006/relationships/hyperlink" Target="http://hotelmule.com/wiki/Travel" TargetMode="External"/><Relationship Id="rId1" Type="http://schemas.openxmlformats.org/officeDocument/2006/relationships/slideLayout" Target="../slideLayouts/slideLayout2.xml"/><Relationship Id="rId6" Type="http://schemas.openxmlformats.org/officeDocument/2006/relationships/hyperlink" Target="http://hotelmule.com/wiki/Target-marketing" TargetMode="External"/><Relationship Id="rId5" Type="http://schemas.openxmlformats.org/officeDocument/2006/relationships/hyperlink" Target="http://hotelmule.com/wiki/Demand" TargetMode="External"/><Relationship Id="rId4" Type="http://schemas.openxmlformats.org/officeDocument/2006/relationships/hyperlink" Target="http://hotelmule.com/wiki/Suppl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ntplanet.blogspot.com/2010_04_01_archive.html" TargetMode="External"/><Relationship Id="rId2" Type="http://schemas.openxmlformats.org/officeDocument/2006/relationships/hyperlink" Target="http://hotelmule.com/wiki/Push-pull-factors" TargetMode="External"/><Relationship Id="rId1" Type="http://schemas.openxmlformats.org/officeDocument/2006/relationships/slideLayout" Target="../slideLayouts/slideLayout2.xml"/><Relationship Id="rId5" Type="http://schemas.openxmlformats.org/officeDocument/2006/relationships/hyperlink" Target="http://www.vt.edu/spotlight/achievement/2008-09-22_tourism/2008-09-22_push_pull.pdf" TargetMode="External"/><Relationship Id="rId4" Type="http://schemas.openxmlformats.org/officeDocument/2006/relationships/hyperlink" Target="http://entplanet.blogspot.com/2010/04/culture-and-heritage-versus-alcohol-and.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What we have been through</a:t>
            </a:r>
            <a:endParaRPr lang="id-ID" dirty="0"/>
          </a:p>
        </p:txBody>
      </p:sp>
      <p:sp>
        <p:nvSpPr>
          <p:cNvPr id="3" name="Content Placeholder 2"/>
          <p:cNvSpPr>
            <a:spLocks noGrp="1"/>
          </p:cNvSpPr>
          <p:nvPr>
            <p:ph idx="1"/>
          </p:nvPr>
        </p:nvSpPr>
        <p:spPr/>
        <p:txBody>
          <a:bodyPr/>
          <a:lstStyle/>
          <a:p>
            <a:r>
              <a:rPr lang="id-ID" dirty="0" smtClean="0"/>
              <a:t>Culinary role in tourism</a:t>
            </a:r>
          </a:p>
          <a:p>
            <a:r>
              <a:rPr lang="id-ID" dirty="0" smtClean="0"/>
              <a:t>Tourism campaigns between countries and cities: Some critics</a:t>
            </a:r>
          </a:p>
          <a:p>
            <a:r>
              <a:rPr lang="id-ID" dirty="0" smtClean="0"/>
              <a:t>Tourism impacts</a:t>
            </a:r>
          </a:p>
          <a:p>
            <a:pPr lvl="1"/>
            <a:r>
              <a:rPr lang="id-ID" dirty="0" smtClean="0"/>
              <a:t>Positive </a:t>
            </a:r>
          </a:p>
          <a:p>
            <a:pPr lvl="1"/>
            <a:r>
              <a:rPr lang="id-ID" dirty="0" smtClean="0"/>
              <a:t>Negative</a:t>
            </a:r>
          </a:p>
          <a:p>
            <a:pPr lvl="1"/>
            <a:endParaRPr lang="id-ID"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 Tourist</a:t>
            </a:r>
            <a:endParaRPr lang="id-ID" dirty="0"/>
          </a:p>
        </p:txBody>
      </p:sp>
      <p:sp>
        <p:nvSpPr>
          <p:cNvPr id="3" name="Content Placeholder 2"/>
          <p:cNvSpPr>
            <a:spLocks noGrp="1"/>
          </p:cNvSpPr>
          <p:nvPr>
            <p:ph idx="1"/>
          </p:nvPr>
        </p:nvSpPr>
        <p:spPr/>
        <p:txBody>
          <a:bodyPr/>
          <a:lstStyle/>
          <a:p>
            <a:r>
              <a:rPr lang="id-ID" dirty="0" smtClean="0"/>
              <a:t>Travel from home</a:t>
            </a:r>
          </a:p>
          <a:p>
            <a:r>
              <a:rPr lang="id-ID" dirty="0" smtClean="0"/>
              <a:t>Not more than 3 months</a:t>
            </a:r>
          </a:p>
          <a:p>
            <a:r>
              <a:rPr lang="id-ID" dirty="0" smtClean="0"/>
              <a:t>For pleasure, business</a:t>
            </a:r>
          </a:p>
          <a:p>
            <a:r>
              <a:rPr lang="id-ID" dirty="0" smtClean="0"/>
              <a:t>Stays in hotel or other acommodations</a:t>
            </a:r>
            <a:endParaRPr lang="id-ID"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Destination attributes</a:t>
            </a:r>
            <a:endParaRPr lang="id-ID" dirty="0"/>
          </a:p>
        </p:txBody>
      </p:sp>
      <p:sp>
        <p:nvSpPr>
          <p:cNvPr id="3" name="Content Placeholder 2"/>
          <p:cNvSpPr>
            <a:spLocks noGrp="1"/>
          </p:cNvSpPr>
          <p:nvPr>
            <p:ph idx="1"/>
          </p:nvPr>
        </p:nvSpPr>
        <p:spPr/>
        <p:txBody>
          <a:bodyPr/>
          <a:lstStyle/>
          <a:p>
            <a:r>
              <a:rPr lang="id-ID" dirty="0" smtClean="0"/>
              <a:t>Sea, sand, sun</a:t>
            </a:r>
          </a:p>
          <a:p>
            <a:r>
              <a:rPr lang="id-ID" dirty="0" smtClean="0"/>
              <a:t>Culture</a:t>
            </a:r>
          </a:p>
          <a:p>
            <a:r>
              <a:rPr lang="id-ID" dirty="0" smtClean="0"/>
              <a:t>Nature, landscape</a:t>
            </a:r>
          </a:p>
          <a:p>
            <a:r>
              <a:rPr lang="id-ID" dirty="0" smtClean="0"/>
              <a:t>Entertainment</a:t>
            </a:r>
          </a:p>
          <a:p>
            <a:r>
              <a:rPr lang="id-ID" dirty="0" smtClean="0"/>
              <a:t>Tourism information</a:t>
            </a:r>
          </a:p>
          <a:p>
            <a:r>
              <a:rPr lang="id-ID" dirty="0" smtClean="0"/>
              <a:t>World heritage sites</a:t>
            </a:r>
          </a:p>
          <a:p>
            <a:r>
              <a:rPr lang="id-ID" dirty="0" smtClean="0"/>
              <a:t>Accessibility</a:t>
            </a:r>
          </a:p>
          <a:p>
            <a:r>
              <a:rPr lang="id-ID" dirty="0" smtClean="0"/>
              <a:t>What else???</a:t>
            </a:r>
          </a:p>
          <a:p>
            <a:endParaRPr lang="id-ID" dirty="0" smtClean="0"/>
          </a:p>
          <a:p>
            <a:endParaRPr lang="id-ID"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Destination attributes</a:t>
            </a:r>
            <a:endParaRPr lang="id-ID" dirty="0"/>
          </a:p>
        </p:txBody>
      </p:sp>
      <p:sp>
        <p:nvSpPr>
          <p:cNvPr id="3" name="Content Placeholder 2"/>
          <p:cNvSpPr>
            <a:spLocks noGrp="1"/>
          </p:cNvSpPr>
          <p:nvPr>
            <p:ph idx="1"/>
          </p:nvPr>
        </p:nvSpPr>
        <p:spPr/>
        <p:txBody>
          <a:bodyPr/>
          <a:lstStyle/>
          <a:p>
            <a:r>
              <a:rPr lang="id-ID" dirty="0" smtClean="0"/>
              <a:t>Friendly attitudes</a:t>
            </a:r>
          </a:p>
          <a:p>
            <a:r>
              <a:rPr lang="id-ID" dirty="0" smtClean="0"/>
              <a:t>Price</a:t>
            </a:r>
          </a:p>
          <a:p>
            <a:r>
              <a:rPr lang="id-ID" dirty="0" smtClean="0"/>
              <a:t>Pleasant weather and climate</a:t>
            </a:r>
          </a:p>
          <a:p>
            <a:r>
              <a:rPr lang="id-ID" dirty="0" smtClean="0"/>
              <a:t>Service</a:t>
            </a:r>
          </a:p>
          <a:p>
            <a:r>
              <a:rPr lang="id-ID" dirty="0" smtClean="0"/>
              <a:t>Safety</a:t>
            </a:r>
          </a:p>
          <a:p>
            <a:endParaRPr lang="id-ID" dirty="0" smtClean="0"/>
          </a:p>
          <a:p>
            <a:endParaRPr lang="id-ID"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lstStyle/>
          <a:p>
            <a:r>
              <a:rPr lang="id-ID" dirty="0" smtClean="0"/>
              <a:t>Thai</a:t>
            </a:r>
          </a:p>
          <a:p>
            <a:endParaRPr lang="id-ID"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Informations</a:t>
            </a:r>
            <a:endParaRPr lang="id-ID" dirty="0"/>
          </a:p>
        </p:txBody>
      </p:sp>
      <p:sp>
        <p:nvSpPr>
          <p:cNvPr id="3" name="Content Placeholder 2"/>
          <p:cNvSpPr>
            <a:spLocks noGrp="1"/>
          </p:cNvSpPr>
          <p:nvPr>
            <p:ph idx="1"/>
          </p:nvPr>
        </p:nvSpPr>
        <p:spPr/>
        <p:txBody>
          <a:bodyPr/>
          <a:lstStyle/>
          <a:p>
            <a:r>
              <a:rPr lang="id-ID" dirty="0" smtClean="0"/>
              <a:t>Tourism board</a:t>
            </a:r>
          </a:p>
          <a:p>
            <a:r>
              <a:rPr lang="id-ID" dirty="0" smtClean="0"/>
              <a:t>Travel web: asia tour, trip advisor</a:t>
            </a:r>
          </a:p>
          <a:p>
            <a:r>
              <a:rPr lang="id-ID" dirty="0" smtClean="0"/>
              <a:t>Travel agents</a:t>
            </a:r>
          </a:p>
          <a:p>
            <a:r>
              <a:rPr lang="id-ID" dirty="0" smtClean="0"/>
              <a:t>Tour operators and reservations network : i.e. Agoda</a:t>
            </a:r>
          </a:p>
          <a:p>
            <a:endParaRPr lang="id-ID" dirty="0" smtClean="0"/>
          </a:p>
          <a:p>
            <a:endParaRPr lang="id-ID" dirty="0" smtClean="0"/>
          </a:p>
          <a:p>
            <a:endParaRPr lang="id-ID"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Indonesian Food Fair by Permitha</a:t>
            </a:r>
            <a:endParaRPr lang="id-ID"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Push and pull motivation</a:t>
            </a:r>
            <a:endParaRPr lang="id-ID" dirty="0"/>
          </a:p>
        </p:txBody>
      </p:sp>
      <p:sp>
        <p:nvSpPr>
          <p:cNvPr id="3" name="Content Placeholder 2"/>
          <p:cNvSpPr>
            <a:spLocks noGrp="1"/>
          </p:cNvSpPr>
          <p:nvPr>
            <p:ph idx="1"/>
          </p:nvPr>
        </p:nvSpPr>
        <p:spPr/>
        <p:txBody>
          <a:bodyPr>
            <a:normAutofit fontScale="92500" lnSpcReduction="20000"/>
          </a:bodyPr>
          <a:lstStyle/>
          <a:p>
            <a:r>
              <a:rPr lang="en-US" dirty="0" smtClean="0"/>
              <a:t>For analytical purposes, </a:t>
            </a:r>
            <a:r>
              <a:rPr lang="en-US" dirty="0" smtClean="0">
                <a:solidFill>
                  <a:srgbClr val="FF0000"/>
                </a:solidFill>
              </a:rPr>
              <a:t>push factors precede pull factors </a:t>
            </a:r>
            <a:r>
              <a:rPr lang="en-US" dirty="0" smtClean="0"/>
              <a:t>both logically and temporally, since the decision whether or not to </a:t>
            </a:r>
            <a:r>
              <a:rPr lang="en-US" dirty="0" smtClean="0">
                <a:hlinkClick r:id="rId2" tooltip="Travel"/>
              </a:rPr>
              <a:t>travel</a:t>
            </a:r>
            <a:r>
              <a:rPr lang="en-US" dirty="0" smtClean="0"/>
              <a:t> is prior to a specific choice of destination. </a:t>
            </a:r>
            <a:endParaRPr lang="id-ID" dirty="0" smtClean="0"/>
          </a:p>
          <a:p>
            <a:r>
              <a:rPr lang="en-US" dirty="0" smtClean="0"/>
              <a:t>In practice, however, such </a:t>
            </a:r>
            <a:r>
              <a:rPr lang="en-US" dirty="0" smtClean="0">
                <a:hlinkClick r:id="rId3" tooltip="Decision making"/>
              </a:rPr>
              <a:t>decision making</a:t>
            </a:r>
            <a:r>
              <a:rPr lang="en-US" dirty="0" smtClean="0"/>
              <a:t> may be virtually </a:t>
            </a:r>
            <a:r>
              <a:rPr lang="en-US" dirty="0" smtClean="0">
                <a:solidFill>
                  <a:srgbClr val="FF0000"/>
                </a:solidFill>
              </a:rPr>
              <a:t>simultaneous</a:t>
            </a:r>
            <a:r>
              <a:rPr lang="en-US" dirty="0" smtClean="0"/>
              <a:t>. It follows from the above that the most effective forms of tourism promotion are those which attempt to match the pull factors of the destination with the push factors in the client (</a:t>
            </a:r>
            <a:r>
              <a:rPr lang="en-US" dirty="0" err="1" smtClean="0"/>
              <a:t>matching</a:t>
            </a:r>
            <a:r>
              <a:rPr lang="en-US" dirty="0" err="1" smtClean="0">
                <a:hlinkClick r:id="rId4" tooltip="Supply"/>
              </a:rPr>
              <a:t>supply</a:t>
            </a:r>
            <a:r>
              <a:rPr lang="en-US" dirty="0" smtClean="0"/>
              <a:t> and </a:t>
            </a:r>
            <a:r>
              <a:rPr lang="en-US" dirty="0" smtClean="0">
                <a:hlinkClick r:id="rId5" tooltip="Demand"/>
              </a:rPr>
              <a:t>demand</a:t>
            </a:r>
            <a:r>
              <a:rPr lang="en-US" dirty="0" smtClean="0"/>
              <a:t>, including </a:t>
            </a:r>
            <a:r>
              <a:rPr lang="en-US" dirty="0" smtClean="0">
                <a:hlinkClick r:id="rId6" tooltip="Target marketing"/>
              </a:rPr>
              <a:t>target marketing</a:t>
            </a:r>
            <a:r>
              <a:rPr lang="en-US" dirty="0" smtClean="0"/>
              <a:t>). </a:t>
            </a:r>
            <a:endParaRPr lang="id-ID"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Push motivations</a:t>
            </a:r>
            <a:endParaRPr lang="id-ID" dirty="0"/>
          </a:p>
        </p:txBody>
      </p:sp>
      <p:sp>
        <p:nvSpPr>
          <p:cNvPr id="3" name="Content Placeholder 2"/>
          <p:cNvSpPr>
            <a:spLocks noGrp="1"/>
          </p:cNvSpPr>
          <p:nvPr>
            <p:ph idx="1"/>
          </p:nvPr>
        </p:nvSpPr>
        <p:spPr/>
        <p:txBody>
          <a:bodyPr>
            <a:normAutofit fontScale="77500" lnSpcReduction="20000"/>
          </a:bodyPr>
          <a:lstStyle/>
          <a:p>
            <a:r>
              <a:rPr lang="id-ID" dirty="0" smtClean="0"/>
              <a:t>R</a:t>
            </a:r>
            <a:r>
              <a:rPr lang="en-US" dirty="0" smtClean="0"/>
              <a:t>elated to internal or</a:t>
            </a:r>
            <a:r>
              <a:rPr lang="id-ID" dirty="0" smtClean="0"/>
              <a:t> </a:t>
            </a:r>
            <a:r>
              <a:rPr lang="en-US" dirty="0" smtClean="0"/>
              <a:t>emotional aspects </a:t>
            </a:r>
            <a:endParaRPr lang="id-ID" dirty="0" smtClean="0"/>
          </a:p>
          <a:p>
            <a:pPr lvl="1"/>
            <a:r>
              <a:rPr lang="en-US" dirty="0" smtClean="0"/>
              <a:t>the desire for rest and relaxation, </a:t>
            </a:r>
            <a:endParaRPr lang="id-ID" dirty="0" smtClean="0"/>
          </a:p>
          <a:p>
            <a:pPr lvl="1"/>
            <a:r>
              <a:rPr lang="en-US" dirty="0" smtClean="0"/>
              <a:t>health and</a:t>
            </a:r>
            <a:r>
              <a:rPr lang="id-ID" dirty="0" smtClean="0"/>
              <a:t> </a:t>
            </a:r>
            <a:r>
              <a:rPr lang="en-US" dirty="0" smtClean="0"/>
              <a:t>fitness, </a:t>
            </a:r>
            <a:endParaRPr lang="id-ID" dirty="0" smtClean="0"/>
          </a:p>
          <a:p>
            <a:pPr lvl="1"/>
            <a:r>
              <a:rPr lang="en-US" dirty="0" smtClean="0"/>
              <a:t>knowledge or education, </a:t>
            </a:r>
            <a:endParaRPr lang="id-ID" dirty="0" smtClean="0"/>
          </a:p>
          <a:p>
            <a:pPr lvl="1"/>
            <a:r>
              <a:rPr lang="en-US" dirty="0" smtClean="0"/>
              <a:t>adventure, </a:t>
            </a:r>
            <a:endParaRPr lang="id-ID" dirty="0" smtClean="0"/>
          </a:p>
          <a:p>
            <a:pPr lvl="1"/>
            <a:r>
              <a:rPr lang="en-US" dirty="0" smtClean="0"/>
              <a:t>social interaction,</a:t>
            </a:r>
            <a:r>
              <a:rPr lang="id-ID" dirty="0" smtClean="0"/>
              <a:t> </a:t>
            </a:r>
          </a:p>
          <a:p>
            <a:pPr lvl="1"/>
            <a:r>
              <a:rPr lang="id-ID" dirty="0" smtClean="0"/>
              <a:t>family togetherness, and </a:t>
            </a:r>
          </a:p>
          <a:p>
            <a:pPr lvl="1"/>
            <a:r>
              <a:rPr lang="id-ID" dirty="0" smtClean="0"/>
              <a:t>prestige and </a:t>
            </a:r>
          </a:p>
          <a:p>
            <a:pPr lvl="1"/>
            <a:r>
              <a:rPr lang="en-US" dirty="0" smtClean="0"/>
              <a:t>a sense of achievement (“going where friends</a:t>
            </a:r>
            <a:r>
              <a:rPr lang="id-ID" dirty="0" smtClean="0"/>
              <a:t> </a:t>
            </a:r>
            <a:r>
              <a:rPr lang="en-US" dirty="0" smtClean="0"/>
              <a:t>have not been,” for example). </a:t>
            </a:r>
            <a:endParaRPr lang="id-ID" dirty="0" smtClean="0"/>
          </a:p>
          <a:p>
            <a:pPr lvl="1"/>
            <a:r>
              <a:rPr lang="en-US" dirty="0" smtClean="0"/>
              <a:t>escape routine</a:t>
            </a:r>
            <a:r>
              <a:rPr lang="id-ID" dirty="0" smtClean="0"/>
              <a:t>: </a:t>
            </a:r>
            <a:r>
              <a:rPr lang="en-US" dirty="0" smtClean="0"/>
              <a:t>going away</a:t>
            </a:r>
            <a:r>
              <a:rPr lang="id-ID" dirty="0" smtClean="0"/>
              <a:t> </a:t>
            </a:r>
            <a:r>
              <a:rPr lang="en-US" dirty="0" smtClean="0"/>
              <a:t>from rather than going toward something </a:t>
            </a:r>
            <a:endParaRPr lang="id-ID" dirty="0" smtClean="0"/>
          </a:p>
          <a:p>
            <a:pPr lvl="1"/>
            <a:r>
              <a:rPr lang="en-US" dirty="0" smtClean="0"/>
              <a:t>search for authentic experiences.”</a:t>
            </a:r>
            <a:endParaRPr lang="id-ID"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Pull motivations</a:t>
            </a:r>
            <a:endParaRPr lang="id-ID" dirty="0"/>
          </a:p>
        </p:txBody>
      </p:sp>
      <p:sp>
        <p:nvSpPr>
          <p:cNvPr id="3" name="Content Placeholder 2"/>
          <p:cNvSpPr>
            <a:spLocks noGrp="1"/>
          </p:cNvSpPr>
          <p:nvPr>
            <p:ph idx="1"/>
          </p:nvPr>
        </p:nvSpPr>
        <p:spPr/>
        <p:txBody>
          <a:bodyPr>
            <a:normAutofit/>
          </a:bodyPr>
          <a:lstStyle/>
          <a:p>
            <a:r>
              <a:rPr lang="id-ID" dirty="0" smtClean="0"/>
              <a:t>Connected </a:t>
            </a:r>
            <a:r>
              <a:rPr lang="en-US" dirty="0" smtClean="0"/>
              <a:t>to external or situational aspects —those</a:t>
            </a:r>
            <a:r>
              <a:rPr lang="id-ID" dirty="0" smtClean="0"/>
              <a:t> </a:t>
            </a:r>
            <a:r>
              <a:rPr lang="en-US" dirty="0" smtClean="0"/>
              <a:t>inspired by a destination’s </a:t>
            </a:r>
            <a:r>
              <a:rPr lang="id-ID" dirty="0" smtClean="0"/>
              <a:t>a</a:t>
            </a:r>
            <a:r>
              <a:rPr lang="en-US" dirty="0" err="1" smtClean="0"/>
              <a:t>ttractiveness</a:t>
            </a:r>
            <a:r>
              <a:rPr lang="id-ID" dirty="0" smtClean="0"/>
              <a:t>: </a:t>
            </a:r>
            <a:endParaRPr lang="en-US" dirty="0" smtClean="0"/>
          </a:p>
          <a:p>
            <a:pPr lvl="1"/>
            <a:r>
              <a:rPr lang="id-ID" dirty="0" smtClean="0"/>
              <a:t>beaches, recreation facilities, cultural attractions,</a:t>
            </a:r>
          </a:p>
          <a:p>
            <a:pPr lvl="1"/>
            <a:r>
              <a:rPr lang="en-US" dirty="0" smtClean="0"/>
              <a:t>entertainment, natural scenery, shopping, and</a:t>
            </a:r>
          </a:p>
          <a:p>
            <a:pPr lvl="1"/>
            <a:r>
              <a:rPr lang="en-US" dirty="0" smtClean="0"/>
              <a:t>parks. </a:t>
            </a:r>
          </a:p>
          <a:p>
            <a:r>
              <a:rPr lang="en-US" dirty="0" smtClean="0"/>
              <a:t>Destination attributes also may stimulate</a:t>
            </a:r>
            <a:r>
              <a:rPr lang="id-ID" dirty="0" smtClean="0"/>
              <a:t> and reinforce push motivations.</a:t>
            </a:r>
            <a:endParaRPr lang="id-ID"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Implications</a:t>
            </a:r>
            <a:endParaRPr lang="id-ID" dirty="0"/>
          </a:p>
        </p:txBody>
      </p:sp>
      <p:sp>
        <p:nvSpPr>
          <p:cNvPr id="3" name="Content Placeholder 2"/>
          <p:cNvSpPr>
            <a:spLocks noGrp="1"/>
          </p:cNvSpPr>
          <p:nvPr>
            <p:ph idx="1"/>
          </p:nvPr>
        </p:nvSpPr>
        <p:spPr/>
        <p:txBody>
          <a:bodyPr/>
          <a:lstStyle/>
          <a:p>
            <a:r>
              <a:rPr lang="id-ID" dirty="0" smtClean="0"/>
              <a:t>For marketers:</a:t>
            </a:r>
          </a:p>
          <a:p>
            <a:pPr lvl="1"/>
            <a:r>
              <a:rPr lang="id-ID" dirty="0" smtClean="0"/>
              <a:t>Understanding customers’ needs</a:t>
            </a:r>
          </a:p>
          <a:p>
            <a:pPr lvl="2"/>
            <a:r>
              <a:rPr lang="id-ID" dirty="0" smtClean="0"/>
              <a:t>Create the needs</a:t>
            </a:r>
          </a:p>
          <a:p>
            <a:pPr lvl="1"/>
            <a:r>
              <a:rPr lang="id-ID" dirty="0" smtClean="0"/>
              <a:t>Encourage buying</a:t>
            </a:r>
          </a:p>
          <a:p>
            <a:pPr lvl="1"/>
            <a:r>
              <a:rPr lang="id-ID" dirty="0" smtClean="0"/>
              <a:t>Empower resources</a:t>
            </a:r>
          </a:p>
          <a:p>
            <a:pPr lvl="2"/>
            <a:r>
              <a:rPr lang="id-ID" dirty="0" smtClean="0"/>
              <a:t>Local empowerement</a:t>
            </a:r>
          </a:p>
          <a:p>
            <a:pPr lvl="1"/>
            <a:endParaRPr lang="id-ID"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sz="6000" dirty="0" smtClean="0"/>
              <a:t>Tourists’ motivation</a:t>
            </a:r>
            <a:endParaRPr lang="id-ID" sz="6000" dirty="0"/>
          </a:p>
        </p:txBody>
      </p:sp>
      <p:sp>
        <p:nvSpPr>
          <p:cNvPr id="3" name="Subtitle 2"/>
          <p:cNvSpPr>
            <a:spLocks noGrp="1"/>
          </p:cNvSpPr>
          <p:nvPr>
            <p:ph type="subTitle" idx="1"/>
          </p:nvPr>
        </p:nvSpPr>
        <p:spPr/>
        <p:txBody>
          <a:bodyPr>
            <a:normAutofit/>
          </a:bodyPr>
          <a:lstStyle/>
          <a:p>
            <a:r>
              <a:rPr lang="id-ID" sz="2800" dirty="0" smtClean="0"/>
              <a:t>Understanding why tourists travel</a:t>
            </a:r>
            <a:endParaRPr lang="id-ID"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Push or pull?</a:t>
            </a:r>
            <a:endParaRPr lang="id-ID" dirty="0"/>
          </a:p>
        </p:txBody>
      </p:sp>
      <p:pic>
        <p:nvPicPr>
          <p:cNvPr id="6" name="Content Placeholder 5" descr="C360_2012-05-22-13-48-59.jpg"/>
          <p:cNvPicPr>
            <a:picLocks noGrp="1" noChangeAspect="1"/>
          </p:cNvPicPr>
          <p:nvPr>
            <p:ph idx="1"/>
          </p:nvPr>
        </p:nvPicPr>
        <p:blipFill>
          <a:blip r:embed="rId2" cstate="print"/>
          <a:stretch>
            <a:fillRect/>
          </a:stretch>
        </p:blipFill>
        <p:spPr>
          <a:xfrm>
            <a:off x="571472" y="1571612"/>
            <a:ext cx="8072494" cy="5072098"/>
          </a:xfrm>
        </p:spPr>
      </p:pic>
      <p:pic>
        <p:nvPicPr>
          <p:cNvPr id="7" name="Picture 6" descr="C360_2012-05-22-13-46-34.jpg"/>
          <p:cNvPicPr>
            <a:picLocks noChangeAspect="1"/>
          </p:cNvPicPr>
          <p:nvPr/>
        </p:nvPicPr>
        <p:blipFill>
          <a:blip r:embed="rId3" cstate="print"/>
          <a:stretch>
            <a:fillRect/>
          </a:stretch>
        </p:blipFill>
        <p:spPr>
          <a:xfrm>
            <a:off x="4000500" y="0"/>
            <a:ext cx="5143500" cy="68580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References</a:t>
            </a:r>
            <a:endParaRPr lang="id-ID" dirty="0"/>
          </a:p>
        </p:txBody>
      </p:sp>
      <p:sp>
        <p:nvSpPr>
          <p:cNvPr id="3" name="Content Placeholder 2"/>
          <p:cNvSpPr>
            <a:spLocks noGrp="1"/>
          </p:cNvSpPr>
          <p:nvPr>
            <p:ph idx="1"/>
          </p:nvPr>
        </p:nvSpPr>
        <p:spPr/>
        <p:txBody>
          <a:bodyPr>
            <a:normAutofit fontScale="92500" lnSpcReduction="20000"/>
          </a:bodyPr>
          <a:lstStyle/>
          <a:p>
            <a:r>
              <a:rPr lang="id-ID" dirty="0" smtClean="0">
                <a:hlinkClick r:id="rId2"/>
              </a:rPr>
              <a:t>http://hotelmule.com/wiki/Push-pull-factors</a:t>
            </a:r>
            <a:endParaRPr lang="id-ID" dirty="0" smtClean="0"/>
          </a:p>
          <a:p>
            <a:r>
              <a:rPr lang="id-ID" dirty="0" smtClean="0">
                <a:hlinkClick r:id="rId3"/>
              </a:rPr>
              <a:t>Moss,S. (2010). </a:t>
            </a:r>
            <a:r>
              <a:rPr lang="en-US" b="1" dirty="0" smtClean="0">
                <a:hlinkClick r:id="rId4"/>
              </a:rPr>
              <a:t>Culture and Heritage Versus Alcohol and Sex in European Urban Destination Development</a:t>
            </a:r>
            <a:r>
              <a:rPr lang="id-ID" b="1" dirty="0" smtClean="0"/>
              <a:t>. Retrieved Oct 8, 2012 from </a:t>
            </a:r>
            <a:r>
              <a:rPr lang="id-ID" dirty="0" smtClean="0">
                <a:hlinkClick r:id="rId3"/>
              </a:rPr>
              <a:t>http://entplanet.blogspot.com/2010_04_01_archive.html</a:t>
            </a:r>
            <a:endParaRPr lang="id-ID" dirty="0" smtClean="0"/>
          </a:p>
          <a:p>
            <a:r>
              <a:rPr lang="id-ID" dirty="0" smtClean="0">
                <a:hlinkClick r:id="rId5"/>
              </a:rPr>
              <a:t>Uysal, M. (n.d.) Studying tourism push and pull. Retrieved Oct 8, 2012 from http://www.vt.edu/spotlight/achievement/2008-09-22_tourism/2008-09-22_push_pull.pdf</a:t>
            </a:r>
            <a:endParaRPr lang="id-ID"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Most destinations in Asia</a:t>
            </a:r>
            <a:endParaRPr lang="id-ID" dirty="0"/>
          </a:p>
        </p:txBody>
      </p:sp>
      <p:sp>
        <p:nvSpPr>
          <p:cNvPr id="4" name="Text Placeholder 3"/>
          <p:cNvSpPr>
            <a:spLocks noGrp="1"/>
          </p:cNvSpPr>
          <p:nvPr>
            <p:ph type="body" idx="1"/>
          </p:nvPr>
        </p:nvSpPr>
        <p:spPr/>
        <p:txBody>
          <a:bodyPr/>
          <a:lstStyle/>
          <a:p>
            <a:r>
              <a:rPr lang="id-ID" dirty="0" smtClean="0"/>
              <a:t>Versi Asia travel</a:t>
            </a:r>
            <a:endParaRPr lang="id-ID" dirty="0"/>
          </a:p>
        </p:txBody>
      </p:sp>
      <p:sp>
        <p:nvSpPr>
          <p:cNvPr id="5" name="Content Placeholder 4"/>
          <p:cNvSpPr>
            <a:spLocks noGrp="1"/>
          </p:cNvSpPr>
          <p:nvPr>
            <p:ph sz="half" idx="2"/>
          </p:nvPr>
        </p:nvSpPr>
        <p:spPr/>
        <p:txBody>
          <a:bodyPr>
            <a:normAutofit fontScale="85000" lnSpcReduction="20000"/>
          </a:bodyPr>
          <a:lstStyle/>
          <a:p>
            <a:r>
              <a:rPr lang="id-ID" dirty="0" smtClean="0"/>
              <a:t>Chiang Mai, Thailand </a:t>
            </a:r>
            <a:r>
              <a:rPr lang="id-ID" dirty="0" smtClean="0">
                <a:sym typeface="Wingdings" pitchFamily="2" charset="2"/>
              </a:rPr>
              <a:t> old cities</a:t>
            </a:r>
            <a:endParaRPr lang="id-ID" dirty="0" smtClean="0"/>
          </a:p>
          <a:p>
            <a:r>
              <a:rPr lang="id-ID" dirty="0" smtClean="0"/>
              <a:t>Penang, Malaysia </a:t>
            </a:r>
            <a:r>
              <a:rPr lang="id-ID" dirty="0" smtClean="0">
                <a:sym typeface="Wingdings" pitchFamily="2" charset="2"/>
              </a:rPr>
              <a:t> place to relax and to eat the best cuisine in Asia</a:t>
            </a:r>
          </a:p>
          <a:p>
            <a:r>
              <a:rPr lang="id-ID" dirty="0" smtClean="0">
                <a:sym typeface="Wingdings" pitchFamily="2" charset="2"/>
              </a:rPr>
              <a:t>Singapore</a:t>
            </a:r>
          </a:p>
          <a:p>
            <a:r>
              <a:rPr lang="id-ID" dirty="0" smtClean="0">
                <a:sym typeface="Wingdings" pitchFamily="2" charset="2"/>
              </a:rPr>
              <a:t>Sabah, Borneo  ecotourism</a:t>
            </a:r>
          </a:p>
          <a:p>
            <a:r>
              <a:rPr lang="id-ID" dirty="0" smtClean="0">
                <a:sym typeface="Wingdings" pitchFamily="2" charset="2"/>
              </a:rPr>
              <a:t>Siem Riep, Cambodia  world heritage</a:t>
            </a:r>
          </a:p>
          <a:p>
            <a:r>
              <a:rPr lang="id-ID" dirty="0" smtClean="0">
                <a:sym typeface="Wingdings" pitchFamily="2" charset="2"/>
              </a:rPr>
              <a:t>Beijing, China  world heritage</a:t>
            </a:r>
          </a:p>
          <a:p>
            <a:r>
              <a:rPr lang="id-ID" dirty="0" smtClean="0">
                <a:sym typeface="Wingdings" pitchFamily="2" charset="2"/>
              </a:rPr>
              <a:t>The Thai islands</a:t>
            </a:r>
          </a:p>
          <a:p>
            <a:r>
              <a:rPr lang="id-ID" dirty="0" smtClean="0">
                <a:sym typeface="Wingdings" pitchFamily="2" charset="2"/>
              </a:rPr>
              <a:t>Bali, Indonesia</a:t>
            </a:r>
          </a:p>
          <a:p>
            <a:r>
              <a:rPr lang="id-ID" dirty="0" smtClean="0">
                <a:sym typeface="Wingdings" pitchFamily="2" charset="2"/>
              </a:rPr>
              <a:t>Tokyo, Japan</a:t>
            </a:r>
          </a:p>
          <a:p>
            <a:r>
              <a:rPr lang="id-ID" dirty="0" smtClean="0">
                <a:sym typeface="Wingdings" pitchFamily="2" charset="2"/>
              </a:rPr>
              <a:t>Goa, India</a:t>
            </a:r>
            <a:endParaRPr lang="id-ID" dirty="0" smtClean="0"/>
          </a:p>
          <a:p>
            <a:endParaRPr lang="id-ID" dirty="0"/>
          </a:p>
        </p:txBody>
      </p:sp>
      <p:sp>
        <p:nvSpPr>
          <p:cNvPr id="6" name="Text Placeholder 5"/>
          <p:cNvSpPr>
            <a:spLocks noGrp="1"/>
          </p:cNvSpPr>
          <p:nvPr>
            <p:ph type="body" sz="quarter" idx="3"/>
          </p:nvPr>
        </p:nvSpPr>
        <p:spPr/>
        <p:txBody>
          <a:bodyPr/>
          <a:lstStyle/>
          <a:p>
            <a:r>
              <a:rPr lang="id-ID" dirty="0" smtClean="0"/>
              <a:t>Versi trip advisor</a:t>
            </a:r>
            <a:endParaRPr lang="id-ID" dirty="0"/>
          </a:p>
        </p:txBody>
      </p:sp>
      <p:sp>
        <p:nvSpPr>
          <p:cNvPr id="7" name="Content Placeholder 6"/>
          <p:cNvSpPr>
            <a:spLocks noGrp="1"/>
          </p:cNvSpPr>
          <p:nvPr>
            <p:ph sz="quarter" idx="4"/>
          </p:nvPr>
        </p:nvSpPr>
        <p:spPr/>
        <p:txBody>
          <a:bodyPr>
            <a:normAutofit fontScale="70000" lnSpcReduction="20000"/>
          </a:bodyPr>
          <a:lstStyle/>
          <a:p>
            <a:r>
              <a:rPr lang="id-ID" dirty="0" smtClean="0"/>
              <a:t>Siem Riep, Cambodia</a:t>
            </a:r>
          </a:p>
          <a:p>
            <a:r>
              <a:rPr lang="id-ID" dirty="0" smtClean="0"/>
              <a:t>Beijing, China</a:t>
            </a:r>
          </a:p>
          <a:p>
            <a:r>
              <a:rPr lang="id-ID" dirty="0" smtClean="0"/>
              <a:t>Shanghai, China</a:t>
            </a:r>
          </a:p>
          <a:p>
            <a:r>
              <a:rPr lang="id-ID" dirty="0" smtClean="0"/>
              <a:t>Chiang Mai, Thailand</a:t>
            </a:r>
          </a:p>
          <a:p>
            <a:r>
              <a:rPr lang="id-ID" dirty="0" smtClean="0"/>
              <a:t>Goa, India</a:t>
            </a:r>
          </a:p>
          <a:p>
            <a:r>
              <a:rPr lang="id-ID" dirty="0" smtClean="0"/>
              <a:t>Boracay, Philippines</a:t>
            </a:r>
          </a:p>
          <a:p>
            <a:r>
              <a:rPr lang="id-ID" dirty="0" smtClean="0"/>
              <a:t>Hongkong, China</a:t>
            </a:r>
          </a:p>
          <a:p>
            <a:r>
              <a:rPr lang="id-ID" dirty="0" smtClean="0"/>
              <a:t>Hanoi, Vietnam</a:t>
            </a:r>
          </a:p>
          <a:p>
            <a:r>
              <a:rPr lang="id-ID" dirty="0" smtClean="0"/>
              <a:t>Kyoto, Japan</a:t>
            </a:r>
          </a:p>
          <a:p>
            <a:r>
              <a:rPr lang="id-ID" dirty="0" smtClean="0"/>
              <a:t>Tokyo, Japan</a:t>
            </a:r>
          </a:p>
          <a:p>
            <a:r>
              <a:rPr lang="id-ID" dirty="0" smtClean="0"/>
              <a:t>Singapore</a:t>
            </a:r>
          </a:p>
          <a:p>
            <a:r>
              <a:rPr lang="id-ID" dirty="0" smtClean="0"/>
              <a:t>Ubud, Indonesia</a:t>
            </a:r>
          </a:p>
          <a:p>
            <a:r>
              <a:rPr lang="id-ID" dirty="0" smtClean="0"/>
              <a:t>Hoi An, Vietnam</a:t>
            </a:r>
          </a:p>
          <a:p>
            <a:r>
              <a:rPr lang="id-ID" dirty="0" smtClean="0"/>
              <a:t>Luang Prabang, Laos</a:t>
            </a:r>
          </a:p>
          <a:p>
            <a:r>
              <a:rPr lang="id-ID" dirty="0" smtClean="0"/>
              <a:t>Koh Phi Phi, Thailand</a:t>
            </a:r>
          </a:p>
          <a:p>
            <a:r>
              <a:rPr lang="id-ID" dirty="0" smtClean="0"/>
              <a:t>Taipei, Taiwan</a:t>
            </a:r>
          </a:p>
          <a:p>
            <a:r>
              <a:rPr lang="id-ID" dirty="0" smtClean="0"/>
              <a:t>Koh Tao, Thailand</a:t>
            </a:r>
          </a:p>
          <a:p>
            <a:r>
              <a:rPr lang="id-ID" dirty="0" smtClean="0"/>
              <a:t>Seoul, Korea</a:t>
            </a:r>
          </a:p>
          <a:p>
            <a:pPr>
              <a:buNone/>
            </a:pPr>
            <a:endParaRPr lang="id-ID" dirty="0" smtClean="0"/>
          </a:p>
          <a:p>
            <a:endParaRPr lang="id-ID"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id-ID"/>
          </a:p>
        </p:txBody>
      </p:sp>
      <p:pic>
        <p:nvPicPr>
          <p:cNvPr id="9" name="Content Placeholder 8" descr="Top_Touris-Generating_Countries.png"/>
          <p:cNvPicPr>
            <a:picLocks noGrp="1" noChangeAspect="1"/>
          </p:cNvPicPr>
          <p:nvPr>
            <p:ph idx="1"/>
          </p:nvPr>
        </p:nvPicPr>
        <p:blipFill>
          <a:blip r:embed="rId2"/>
          <a:stretch>
            <a:fillRect/>
          </a:stretch>
        </p:blipFill>
        <p:spPr>
          <a:xfrm>
            <a:off x="428596" y="0"/>
            <a:ext cx="8286808" cy="6820619"/>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Factors affecting tourism</a:t>
            </a:r>
            <a:endParaRPr lang="id-ID" dirty="0"/>
          </a:p>
        </p:txBody>
      </p:sp>
      <p:sp>
        <p:nvSpPr>
          <p:cNvPr id="3" name="Content Placeholder 2"/>
          <p:cNvSpPr>
            <a:spLocks noGrp="1"/>
          </p:cNvSpPr>
          <p:nvPr>
            <p:ph idx="1"/>
          </p:nvPr>
        </p:nvSpPr>
        <p:spPr/>
        <p:txBody>
          <a:bodyPr/>
          <a:lstStyle/>
          <a:p>
            <a:r>
              <a:rPr lang="id-ID" dirty="0" smtClean="0"/>
              <a:t>Growing leisure time</a:t>
            </a:r>
          </a:p>
          <a:p>
            <a:r>
              <a:rPr lang="id-ID" dirty="0" smtClean="0"/>
              <a:t>Income trends</a:t>
            </a:r>
          </a:p>
          <a:p>
            <a:r>
              <a:rPr lang="id-ID" dirty="0" smtClean="0"/>
              <a:t>Demographic </a:t>
            </a:r>
          </a:p>
          <a:p>
            <a:r>
              <a:rPr lang="id-ID" dirty="0" smtClean="0"/>
              <a:t>Travel </a:t>
            </a:r>
            <a:r>
              <a:rPr lang="id-ID" dirty="0" smtClean="0"/>
              <a:t>trends: business (MICE), leisure, medical</a:t>
            </a:r>
            <a:endParaRPr lang="id-ID" dirty="0" smtClean="0"/>
          </a:p>
          <a:p>
            <a:r>
              <a:rPr lang="id-ID" dirty="0" smtClean="0"/>
              <a:t>Mode of transportation</a:t>
            </a:r>
          </a:p>
          <a:p>
            <a:endParaRPr lang="id-ID"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Leiper tourism model</a:t>
            </a:r>
            <a:endParaRPr lang="id-ID" dirty="0"/>
          </a:p>
        </p:txBody>
      </p:sp>
      <p:pic>
        <p:nvPicPr>
          <p:cNvPr id="4" name="Content Placeholder 3" descr="Leiper tourism model.gif"/>
          <p:cNvPicPr>
            <a:picLocks noGrp="1" noChangeAspect="1"/>
          </p:cNvPicPr>
          <p:nvPr>
            <p:ph idx="1"/>
          </p:nvPr>
        </p:nvPicPr>
        <p:blipFill>
          <a:blip r:embed="rId2"/>
          <a:stretch>
            <a:fillRect/>
          </a:stretch>
        </p:blipFill>
        <p:spPr>
          <a:xfrm>
            <a:off x="428596" y="1969698"/>
            <a:ext cx="8358246" cy="4272749"/>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Leiper tourism model - extended</a:t>
            </a:r>
            <a:endParaRPr lang="id-ID" dirty="0"/>
          </a:p>
        </p:txBody>
      </p:sp>
      <p:pic>
        <p:nvPicPr>
          <p:cNvPr id="4" name="Content Placeholder 3" descr="Theory_LeiperModel.png"/>
          <p:cNvPicPr>
            <a:picLocks noGrp="1" noChangeAspect="1"/>
          </p:cNvPicPr>
          <p:nvPr>
            <p:ph idx="1"/>
          </p:nvPr>
        </p:nvPicPr>
        <p:blipFill>
          <a:blip r:embed="rId2"/>
          <a:stretch>
            <a:fillRect/>
          </a:stretch>
        </p:blipFill>
        <p:spPr>
          <a:xfrm>
            <a:off x="214282" y="1357298"/>
            <a:ext cx="8715436" cy="553859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The motivations</a:t>
            </a:r>
            <a:endParaRPr lang="id-ID" dirty="0"/>
          </a:p>
        </p:txBody>
      </p:sp>
      <p:sp>
        <p:nvSpPr>
          <p:cNvPr id="3" name="Content Placeholder 2"/>
          <p:cNvSpPr>
            <a:spLocks noGrp="1"/>
          </p:cNvSpPr>
          <p:nvPr>
            <p:ph idx="1"/>
          </p:nvPr>
        </p:nvSpPr>
        <p:spPr/>
        <p:txBody>
          <a:bodyPr/>
          <a:lstStyle/>
          <a:p>
            <a:r>
              <a:rPr lang="id-ID" dirty="0" smtClean="0"/>
              <a:t>Relax </a:t>
            </a:r>
            <a:r>
              <a:rPr lang="id-ID" dirty="0" smtClean="0">
                <a:sym typeface="Wingdings" pitchFamily="2" charset="2"/>
              </a:rPr>
              <a:t> tempting ownself</a:t>
            </a:r>
            <a:endParaRPr lang="id-ID" dirty="0" smtClean="0"/>
          </a:p>
          <a:p>
            <a:r>
              <a:rPr lang="id-ID" dirty="0" smtClean="0"/>
              <a:t>Escape from daily life</a:t>
            </a:r>
          </a:p>
          <a:p>
            <a:r>
              <a:rPr lang="id-ID" dirty="0" smtClean="0"/>
              <a:t>Renewed energy</a:t>
            </a:r>
          </a:p>
          <a:p>
            <a:r>
              <a:rPr lang="id-ID" dirty="0" smtClean="0"/>
              <a:t>Sports</a:t>
            </a:r>
          </a:p>
          <a:p>
            <a:r>
              <a:rPr lang="id-ID" dirty="0" smtClean="0"/>
              <a:t>Culture appreciation</a:t>
            </a:r>
          </a:p>
          <a:p>
            <a:r>
              <a:rPr lang="id-ID" dirty="0" smtClean="0"/>
              <a:t>Explore new things</a:t>
            </a:r>
          </a:p>
          <a:p>
            <a:r>
              <a:rPr lang="id-ID" dirty="0" smtClean="0"/>
              <a:t>To be surprised</a:t>
            </a:r>
          </a:p>
          <a:p>
            <a:r>
              <a:rPr lang="id-ID" dirty="0" smtClean="0"/>
              <a:t>See something strange</a:t>
            </a:r>
          </a:p>
          <a:p>
            <a:endParaRPr lang="id-ID"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Three elements</a:t>
            </a:r>
            <a:endParaRPr lang="id-ID" dirty="0"/>
          </a:p>
        </p:txBody>
      </p:sp>
      <p:sp>
        <p:nvSpPr>
          <p:cNvPr id="3" name="Content Placeholder 2"/>
          <p:cNvSpPr>
            <a:spLocks noGrp="1"/>
          </p:cNvSpPr>
          <p:nvPr>
            <p:ph idx="1"/>
          </p:nvPr>
        </p:nvSpPr>
        <p:spPr/>
        <p:txBody>
          <a:bodyPr>
            <a:normAutofit lnSpcReduction="10000"/>
          </a:bodyPr>
          <a:lstStyle/>
          <a:p>
            <a:r>
              <a:rPr lang="id-ID" dirty="0" smtClean="0"/>
              <a:t>As the </a:t>
            </a:r>
            <a:r>
              <a:rPr lang="en-US" dirty="0" smtClean="0"/>
              <a:t>influence a person’s motivation to visit a specific destination. </a:t>
            </a:r>
            <a:endParaRPr lang="id-ID" dirty="0" smtClean="0"/>
          </a:p>
          <a:p>
            <a:pPr lvl="1"/>
            <a:r>
              <a:rPr lang="id-ID" dirty="0" smtClean="0"/>
              <a:t>H</a:t>
            </a:r>
            <a:r>
              <a:rPr lang="en-US" dirty="0" err="1" smtClean="0"/>
              <a:t>uman</a:t>
            </a:r>
            <a:r>
              <a:rPr lang="en-US" dirty="0" smtClean="0"/>
              <a:t> element/the tourist, with its needs (e.g. relaxation, novelty, adventure), </a:t>
            </a:r>
            <a:endParaRPr lang="id-ID" dirty="0" smtClean="0"/>
          </a:p>
          <a:p>
            <a:pPr lvl="1"/>
            <a:r>
              <a:rPr lang="id-ID" dirty="0" smtClean="0"/>
              <a:t>A</a:t>
            </a:r>
            <a:r>
              <a:rPr lang="en-US" dirty="0" smtClean="0"/>
              <a:t> nucleus </a:t>
            </a:r>
            <a:r>
              <a:rPr lang="id-ID" dirty="0" smtClean="0"/>
              <a:t>: </a:t>
            </a:r>
            <a:r>
              <a:rPr lang="en-US" dirty="0" smtClean="0"/>
              <a:t>attributes of the location that make the place considerable as a potential destination (e.g. landscape, culture, food, sea), which can furthermore rank in their importance to the tourist.</a:t>
            </a:r>
            <a:endParaRPr lang="id-ID" dirty="0" smtClean="0"/>
          </a:p>
          <a:p>
            <a:pPr lvl="1"/>
            <a:r>
              <a:rPr lang="id-ID" dirty="0" smtClean="0"/>
              <a:t>A</a:t>
            </a:r>
            <a:r>
              <a:rPr lang="en-US" dirty="0" smtClean="0"/>
              <a:t> marker or informative element. </a:t>
            </a:r>
            <a:endParaRPr lang="id-ID"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391</TotalTime>
  <Words>571</Words>
  <Application>Microsoft Office PowerPoint</Application>
  <PresentationFormat>On-screen Show (4:3)</PresentationFormat>
  <Paragraphs>123</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Module</vt:lpstr>
      <vt:lpstr>What we have been through</vt:lpstr>
      <vt:lpstr>Tourists’ motivation</vt:lpstr>
      <vt:lpstr>Most destinations in Asia</vt:lpstr>
      <vt:lpstr>Slide 4</vt:lpstr>
      <vt:lpstr>Factors affecting tourism</vt:lpstr>
      <vt:lpstr>Leiper tourism model</vt:lpstr>
      <vt:lpstr>Leiper tourism model - extended</vt:lpstr>
      <vt:lpstr>The motivations</vt:lpstr>
      <vt:lpstr>Three elements</vt:lpstr>
      <vt:lpstr>A Tourist</vt:lpstr>
      <vt:lpstr>Destination attributes</vt:lpstr>
      <vt:lpstr>Destination attributes</vt:lpstr>
      <vt:lpstr>Slide 13</vt:lpstr>
      <vt:lpstr>Informations</vt:lpstr>
      <vt:lpstr>Slide 15</vt:lpstr>
      <vt:lpstr>Push and pull motivation</vt:lpstr>
      <vt:lpstr>Push motivations</vt:lpstr>
      <vt:lpstr>Pull motivations</vt:lpstr>
      <vt:lpstr>Implications</vt:lpstr>
      <vt:lpstr>Push or pull?</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DEWI</dc:creator>
  <cp:lastModifiedBy>DEWI</cp:lastModifiedBy>
  <cp:revision>64</cp:revision>
  <dcterms:created xsi:type="dcterms:W3CDTF">2012-10-09T05:42:01Z</dcterms:created>
  <dcterms:modified xsi:type="dcterms:W3CDTF">2012-10-12T07:57:35Z</dcterms:modified>
</cp:coreProperties>
</file>