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64" r:id="rId5"/>
    <p:sldId id="259" r:id="rId6"/>
    <p:sldId id="261" r:id="rId7"/>
    <p:sldId id="267" r:id="rId8"/>
    <p:sldId id="265" r:id="rId9"/>
    <p:sldId id="263" r:id="rId10"/>
    <p:sldId id="266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BABF-ED91-4485-AFED-D55ED6C5358D}" type="datetimeFigureOut">
              <a:rPr lang="id-ID" smtClean="0"/>
              <a:t>06/12/2010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5189-B43B-4DAD-B62F-8EADC89460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BABF-ED91-4485-AFED-D55ED6C5358D}" type="datetimeFigureOut">
              <a:rPr lang="id-ID" smtClean="0"/>
              <a:t>06/12/2010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5189-B43B-4DAD-B62F-8EADC89460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BABF-ED91-4485-AFED-D55ED6C5358D}" type="datetimeFigureOut">
              <a:rPr lang="id-ID" smtClean="0"/>
              <a:t>06/12/2010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5189-B43B-4DAD-B62F-8EADC89460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BABF-ED91-4485-AFED-D55ED6C5358D}" type="datetimeFigureOut">
              <a:rPr lang="id-ID" smtClean="0"/>
              <a:t>06/12/2010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5189-B43B-4DAD-B62F-8EADC89460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BABF-ED91-4485-AFED-D55ED6C5358D}" type="datetimeFigureOut">
              <a:rPr lang="id-ID" smtClean="0"/>
              <a:t>06/12/2010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5189-B43B-4DAD-B62F-8EADC89460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BABF-ED91-4485-AFED-D55ED6C5358D}" type="datetimeFigureOut">
              <a:rPr lang="id-ID" smtClean="0"/>
              <a:t>06/12/2010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5189-B43B-4DAD-B62F-8EADC89460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BABF-ED91-4485-AFED-D55ED6C5358D}" type="datetimeFigureOut">
              <a:rPr lang="id-ID" smtClean="0"/>
              <a:t>06/12/2010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5189-B43B-4DAD-B62F-8EADC89460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BABF-ED91-4485-AFED-D55ED6C5358D}" type="datetimeFigureOut">
              <a:rPr lang="id-ID" smtClean="0"/>
              <a:t>06/12/2010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5189-B43B-4DAD-B62F-8EADC89460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BABF-ED91-4485-AFED-D55ED6C5358D}" type="datetimeFigureOut">
              <a:rPr lang="id-ID" smtClean="0"/>
              <a:t>06/12/2010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5189-B43B-4DAD-B62F-8EADC89460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BABF-ED91-4485-AFED-D55ED6C5358D}" type="datetimeFigureOut">
              <a:rPr lang="id-ID" smtClean="0"/>
              <a:t>06/12/2010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5189-B43B-4DAD-B62F-8EADC89460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5BABF-ED91-4485-AFED-D55ED6C5358D}" type="datetimeFigureOut">
              <a:rPr lang="id-ID" smtClean="0"/>
              <a:t>06/12/2010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5189-B43B-4DAD-B62F-8EADC89460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5BABF-ED91-4485-AFED-D55ED6C5358D}" type="datetimeFigureOut">
              <a:rPr lang="id-ID" smtClean="0"/>
              <a:t>06/12/2010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25189-B43B-4DAD-B62F-8EADC89460F7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atin typeface="Comic Sans MS" pitchFamily="66" charset="0"/>
              </a:rPr>
              <a:t>MAU DIBAWA KE MANA ANAK KITA</a:t>
            </a:r>
            <a:br>
              <a:rPr lang="id-ID" dirty="0" smtClean="0">
                <a:latin typeface="Comic Sans MS" pitchFamily="66" charset="0"/>
              </a:rPr>
            </a:br>
            <a:r>
              <a:rPr lang="id-ID" dirty="0" smtClean="0">
                <a:latin typeface="Comic Sans MS" pitchFamily="66" charset="0"/>
              </a:rPr>
              <a:t>DI ERA MEDIA DIGITAL INI?</a:t>
            </a:r>
            <a:endParaRPr lang="id-ID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id-ID" dirty="0" smtClean="0"/>
          </a:p>
          <a:p>
            <a:endParaRPr lang="id-ID" dirty="0"/>
          </a:p>
          <a:p>
            <a:r>
              <a:rPr lang="id-ID" dirty="0" smtClean="0"/>
              <a:t>OLEH: SATIVA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TIPS PENGGUNAAN HP UTK ANAK DAN REMAJA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JANGAN LATAH MEMBELIKAN HP UTK ANAK JIKA MEMANG BELUM PERLU</a:t>
            </a:r>
          </a:p>
          <a:p>
            <a:r>
              <a:rPr lang="id-ID" dirty="0" smtClean="0"/>
              <a:t>ORANGTUA HARUS TAHU FITUR LAYANAN DI HP ANAK</a:t>
            </a:r>
          </a:p>
          <a:p>
            <a:r>
              <a:rPr lang="id-ID" dirty="0" smtClean="0"/>
              <a:t>MEMERIKSA ISI HP ANAK</a:t>
            </a:r>
          </a:p>
          <a:p>
            <a:pPr>
              <a:buNone/>
            </a:pPr>
            <a:r>
              <a:rPr lang="id-ID" dirty="0" smtClean="0"/>
              <a:t>   (PRIVASI ANAK BERBEDA DGN ORTU). 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FAKTA &amp; DATA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id-ID" sz="3600" dirty="0"/>
              <a:t>39,65% REMAJA pernah berhubungan seks sebelum nikah</a:t>
            </a:r>
          </a:p>
          <a:p>
            <a:pPr>
              <a:buNone/>
            </a:pPr>
            <a:r>
              <a:rPr lang="id-ID" dirty="0" smtClean="0"/>
              <a:t>      (</a:t>
            </a:r>
            <a:r>
              <a:rPr lang="id-ID" dirty="0"/>
              <a:t>Survey BKKBN terhadap 2880 remaja usia 15-24 tahun, di enam kota di Jabar  tahun 2002) </a:t>
            </a:r>
          </a:p>
          <a:p>
            <a:pPr>
              <a:buNone/>
            </a:pPr>
            <a:endParaRPr lang="id-ID" dirty="0"/>
          </a:p>
          <a:p>
            <a:pPr lvl="0"/>
            <a:r>
              <a:rPr lang="id-ID" dirty="0"/>
              <a:t>Data Lembaga Pemasyarakatan Anak </a:t>
            </a:r>
            <a:r>
              <a:rPr lang="id-ID" dirty="0" smtClean="0"/>
              <a:t> :Pelecehan </a:t>
            </a:r>
            <a:r>
              <a:rPr lang="id-ID" dirty="0"/>
              <a:t>Seksual adalah merupakan kejahatan ke-2 setelah Narkoba</a:t>
            </a:r>
          </a:p>
          <a:p>
            <a:pPr lvl="0"/>
            <a:r>
              <a:rPr lang="id-ID" dirty="0"/>
              <a:t>Polling terhadap 200 mahasiswa sebuah perguruan tinggi di Bandung menunjukkan </a:t>
            </a:r>
            <a:r>
              <a:rPr lang="id-ID" dirty="0" smtClean="0"/>
              <a:t>bahwa 50 % </a:t>
            </a:r>
            <a:r>
              <a:rPr lang="fi-FI" dirty="0" smtClean="0"/>
              <a:t> </a:t>
            </a:r>
            <a:r>
              <a:rPr lang="fi-FI" dirty="0"/>
              <a:t>responden pernah melakukan seks pranikah. –Pikiran Rakyat, 26/5/04 </a:t>
            </a:r>
            <a:endParaRPr lang="id-ID" dirty="0"/>
          </a:p>
          <a:p>
            <a:pPr lvl="0"/>
            <a:r>
              <a:rPr lang="fi-FI" dirty="0"/>
              <a:t>Hasil riset Synote th 2004 di empat kota : Jakarta, Surabaya, Bandung dan Medan dengan 450 orang responden usia 13-18 th. </a:t>
            </a:r>
            <a:endParaRPr lang="id-ID" dirty="0"/>
          </a:p>
          <a:p>
            <a:pPr lvl="1"/>
            <a:r>
              <a:rPr lang="fi-FI" dirty="0"/>
              <a:t>44 persen responden mengaku melakukan hubungan seks pra nikah pertama kali pada usia 16-18th.</a:t>
            </a:r>
            <a:endParaRPr lang="id-ID" dirty="0"/>
          </a:p>
          <a:p>
            <a:pPr lvl="1"/>
            <a:r>
              <a:rPr lang="fi-FI" dirty="0"/>
              <a:t>16 persen hal yg sama pada usia 13-16th.</a:t>
            </a:r>
            <a:endParaRPr lang="id-ID" dirty="0"/>
          </a:p>
          <a:p>
            <a:pPr lvl="1"/>
            <a:r>
              <a:rPr lang="en-US" dirty="0"/>
              <a:t>40 </a:t>
            </a:r>
            <a:r>
              <a:rPr lang="en-US" dirty="0" err="1"/>
              <a:t>persen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rumah</a:t>
            </a:r>
            <a:endParaRPr lang="id-ID" dirty="0"/>
          </a:p>
          <a:p>
            <a:pPr lvl="1"/>
            <a:r>
              <a:rPr lang="en-US" dirty="0"/>
              <a:t>26 </a:t>
            </a:r>
            <a:r>
              <a:rPr lang="en-US" dirty="0" err="1"/>
              <a:t>persen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kos</a:t>
            </a:r>
            <a:endParaRPr lang="id-ID" dirty="0"/>
          </a:p>
          <a:p>
            <a:pPr lvl="1"/>
            <a:r>
              <a:rPr lang="en-US" dirty="0"/>
              <a:t>20 </a:t>
            </a:r>
            <a:r>
              <a:rPr lang="en-US" dirty="0" err="1"/>
              <a:t>persen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hotel</a:t>
            </a:r>
            <a:endParaRPr lang="id-ID" dirty="0"/>
          </a:p>
          <a:p>
            <a:r>
              <a:rPr lang="de-DE" dirty="0"/>
              <a:t> 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DATA AKSES SITUS PORNO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de-DE" dirty="0"/>
              <a:t>Bahwa lebih dari 80% dari anak usia 9 – 12 tahun telah mengakses materi pornografi (respondens 1705 Jadebotabek Yayasan Kita dan Buah Hati )</a:t>
            </a:r>
            <a:endParaRPr lang="id-ID" dirty="0"/>
          </a:p>
          <a:p>
            <a:r>
              <a:rPr lang="de-DE" dirty="0"/>
              <a:t> </a:t>
            </a:r>
            <a:endParaRPr lang="id-ID" dirty="0"/>
          </a:p>
          <a:p>
            <a:pPr lvl="0"/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Center for Human Resources studies and Development </a:t>
            </a:r>
            <a:r>
              <a:rPr lang="en-US" dirty="0" err="1"/>
              <a:t>Fisip</a:t>
            </a:r>
            <a:r>
              <a:rPr lang="en-US" dirty="0"/>
              <a:t> </a:t>
            </a:r>
            <a:r>
              <a:rPr lang="en-US" dirty="0" err="1"/>
              <a:t>Unair</a:t>
            </a:r>
            <a:r>
              <a:rPr lang="en-US" dirty="0"/>
              <a:t> , Surabaya </a:t>
            </a:r>
            <a:r>
              <a:rPr lang="en-US" dirty="0" err="1"/>
              <a:t>terhadap</a:t>
            </a:r>
            <a:r>
              <a:rPr lang="en-US" dirty="0"/>
              <a:t> 300 </a:t>
            </a:r>
            <a:r>
              <a:rPr lang="en-US" dirty="0" err="1"/>
              <a:t>responden</a:t>
            </a:r>
            <a:r>
              <a:rPr lang="en-US" dirty="0"/>
              <a:t> </a:t>
            </a:r>
            <a:endParaRPr lang="id-ID" dirty="0"/>
          </a:p>
          <a:p>
            <a:pPr lvl="0"/>
            <a:r>
              <a:rPr lang="en-US" dirty="0"/>
              <a:t>56,5 </a:t>
            </a:r>
            <a:r>
              <a:rPr lang="en-US" dirty="0" err="1"/>
              <a:t>persen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pria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15-19 </a:t>
            </a:r>
            <a:r>
              <a:rPr lang="en-US" dirty="0" err="1"/>
              <a:t>th</a:t>
            </a:r>
            <a:r>
              <a:rPr lang="en-US" dirty="0"/>
              <a:t> </a:t>
            </a:r>
            <a:r>
              <a:rPr lang="en-US" dirty="0" err="1"/>
              <a:t>mengaku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film porno.</a:t>
            </a:r>
            <a:endParaRPr lang="id-ID" dirty="0"/>
          </a:p>
          <a:p>
            <a:pPr lvl="0"/>
            <a:r>
              <a:rPr lang="en-US" dirty="0"/>
              <a:t>18,4 </a:t>
            </a:r>
            <a:r>
              <a:rPr lang="en-US" dirty="0" err="1"/>
              <a:t>persen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</a:t>
            </a:r>
            <a:r>
              <a:rPr lang="en-US" dirty="0" err="1"/>
              <a:t>putrinya</a:t>
            </a:r>
            <a:r>
              <a:rPr lang="en-US" dirty="0"/>
              <a:t> </a:t>
            </a:r>
            <a:r>
              <a:rPr lang="en-US" dirty="0" err="1"/>
              <a:t>mengaku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porno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id-ID" dirty="0" smtClean="0"/>
              <a:t>ANAK  SD DI DLINGO, 70 % PERNAH MELIHAT SITUS PORNO (2010)</a:t>
            </a:r>
            <a:endParaRPr lang="id-ID" dirty="0"/>
          </a:p>
          <a:p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Hasil</a:t>
            </a:r>
            <a:r>
              <a:rPr lang="en-US" dirty="0"/>
              <a:t> survey UNICEF </a:t>
            </a:r>
            <a:r>
              <a:rPr lang="en-US" dirty="0" err="1"/>
              <a:t>memperlihatkan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15-20 </a:t>
            </a:r>
            <a:r>
              <a:rPr lang="en-US" dirty="0" err="1"/>
              <a:t>persen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aborsi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Indonesia 2,3 </a:t>
            </a:r>
            <a:r>
              <a:rPr lang="en-US" dirty="0" err="1"/>
              <a:t>juta</a:t>
            </a:r>
            <a:r>
              <a:rPr lang="en-US" dirty="0"/>
              <a:t> </a:t>
            </a:r>
            <a:r>
              <a:rPr lang="en-US" dirty="0" err="1"/>
              <a:t>pertahun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remaja</a:t>
            </a:r>
            <a:r>
              <a:rPr lang="en-US" dirty="0"/>
              <a:t> : </a:t>
            </a:r>
            <a:r>
              <a:rPr lang="en-US" u="sng" dirty="0"/>
              <a:t>460.000 </a:t>
            </a:r>
            <a:r>
              <a:rPr lang="en-US" u="sng" dirty="0" err="1"/>
              <a:t>orang</a:t>
            </a:r>
            <a:r>
              <a:rPr lang="en-US" u="sng" dirty="0"/>
              <a:t> /</a:t>
            </a:r>
            <a:r>
              <a:rPr lang="en-US" u="sng" dirty="0" err="1"/>
              <a:t>tahun</a:t>
            </a:r>
            <a:r>
              <a:rPr lang="en-US" u="sng" dirty="0"/>
              <a:t>. </a:t>
            </a:r>
            <a:r>
              <a:rPr lang="en-US" dirty="0"/>
              <a:t>(</a:t>
            </a:r>
            <a:r>
              <a:rPr lang="en-US" dirty="0" err="1"/>
              <a:t>Pikiran</a:t>
            </a:r>
            <a:r>
              <a:rPr lang="en-US" dirty="0"/>
              <a:t> Rakyat, 1020/8/04)</a:t>
            </a:r>
            <a:r>
              <a:rPr lang="en-US" u="sng" dirty="0"/>
              <a:t> </a:t>
            </a:r>
            <a:endParaRPr lang="id-ID" u="sng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ANALISIS DAMPAK PORNOGRAFI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Menurut Ibu Elly Risman :</a:t>
            </a:r>
            <a:endParaRPr lang="id-ID" dirty="0"/>
          </a:p>
          <a:p>
            <a:r>
              <a:rPr lang="de-DE" dirty="0"/>
              <a:t>Secara fitrah manusia yang telah menikah akan menghasilkan beberapa jenis Natural Chemical , namun dampak buruk pornografi menyebabkan zat-zat tersebut telah diproduksi oleh anak-anak sebelum waktunya. Zat-zat tersebut adalah : dopamin, norepineprin, testosterone, oxytocyn, vasopressin, serotonin.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PERLU SEGERA!!!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GERAKAN SADAR MEDIA </a:t>
            </a:r>
          </a:p>
          <a:p>
            <a:r>
              <a:rPr lang="id-ID" dirty="0" smtClean="0"/>
              <a:t>YANG MENYELURUH DAN SALING MEMBAHU DAN TERUS MENERUS</a:t>
            </a:r>
          </a:p>
          <a:p>
            <a:r>
              <a:rPr lang="id-ID" dirty="0" smtClean="0"/>
              <a:t>TERUTAMA DARI ORANGTUA, DIDUKUNG  SEKOLAH DAN PEMERINTAH</a:t>
            </a:r>
          </a:p>
          <a:p>
            <a:r>
              <a:rPr lang="id-ID" sz="4000" b="1" dirty="0" smtClean="0"/>
              <a:t>JANGAN TUNGGU ANAK KITA JADI KORBANNYA!</a:t>
            </a:r>
            <a:endParaRPr lang="id-ID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>JENIS MEDIA DIGITAL POPULER </a:t>
            </a:r>
            <a:br>
              <a:rPr lang="id-ID" dirty="0" smtClean="0"/>
            </a:br>
            <a:r>
              <a:rPr lang="id-ID" dirty="0" smtClean="0"/>
              <a:t>SAAT INI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dirty="0" smtClean="0"/>
              <a:t>TELEVISI</a:t>
            </a:r>
          </a:p>
          <a:p>
            <a:r>
              <a:rPr lang="id-ID" dirty="0" smtClean="0"/>
              <a:t>HP</a:t>
            </a:r>
          </a:p>
          <a:p>
            <a:r>
              <a:rPr lang="id-ID" dirty="0" smtClean="0"/>
              <a:t>KOMPUTER &amp; INTERNET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FAKTA DATA TTG TELEVISI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Berdasarkan data pada 2002, jumlah jam menonton TV pada anak adalah 30-35 jam per minggu atau 1.560-1.820 jam per tahun. Angka ini jauh lebih besar dibandingkan dengan jam belajar di sekolah dasar yang tidak sampai 1.000 jam per tahun. </a:t>
            </a:r>
            <a:endParaRPr lang="id-ID" dirty="0" smtClean="0"/>
          </a:p>
          <a:p>
            <a:r>
              <a:rPr lang="id-ID" dirty="0" smtClean="0"/>
              <a:t>Pada </a:t>
            </a:r>
            <a:r>
              <a:rPr lang="id-ID" dirty="0"/>
              <a:t>2004 acara yang aman untuk anak hanya sekitar 15 </a:t>
            </a:r>
            <a:r>
              <a:rPr lang="id-ID" dirty="0" smtClean="0"/>
              <a:t>persen</a:t>
            </a:r>
            <a:r>
              <a:rPr lang="id-ID" dirty="0"/>
              <a:t> </a:t>
            </a:r>
            <a:r>
              <a:rPr lang="id-ID" dirty="0" smtClean="0"/>
              <a:t>(YPMA, 2004)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714356"/>
            <a:ext cx="764386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dirty="0" smtClean="0"/>
              <a:t>Sekitar </a:t>
            </a:r>
            <a:r>
              <a:rPr lang="fi-FI" sz="2400" dirty="0"/>
              <a:t>60 juta anak Indonesia menonton TV selama berjam-jam hampir sepanjang hari. </a:t>
            </a:r>
            <a:endParaRPr lang="id-ID" sz="2400" dirty="0" smtClean="0"/>
          </a:p>
          <a:p>
            <a:r>
              <a:rPr lang="fi-FI" sz="2400" dirty="0" smtClean="0"/>
              <a:t>Apa </a:t>
            </a:r>
            <a:r>
              <a:rPr lang="fi-FI" sz="2400" dirty="0"/>
              <a:t>yang </a:t>
            </a:r>
            <a:r>
              <a:rPr lang="fi-FI" sz="2400" dirty="0" smtClean="0"/>
              <a:t>ditonton?Anak-anak </a:t>
            </a:r>
            <a:r>
              <a:rPr lang="fi-FI" sz="2400" dirty="0"/>
              <a:t>menonton acara TV apa saja karena kebanyakan keluarga tidak memberi batasan yang jelas. Mulai dari acara gosip selebritis; berita kriminal berdarah-darah; sinetron remaja yang penuh kekerasan, seks, intrik, mistis, amoral; film dewasa yang diputar pada pagi, siang dan sore hari; penampilan grup musik Indonesia maupun luar yang berpakaian seksi dan menyanyikan lagu dengan lirik orang dewasa; sinetron berbungkus agama yang banyak menampilkan rekaan azab, hantu, iblis, siluman, dan seterusnya. Termasuk juga acara anak yang sebagian besar berisi adegan yang tidak aman dan tidak pantas ditonton anak. </a:t>
            </a:r>
            <a:r>
              <a:rPr lang="id-ID" sz="2400" dirty="0" smtClean="0"/>
              <a:t>(YPMA, 2006)</a:t>
            </a:r>
            <a:r>
              <a:rPr lang="fi-FI" sz="2400" dirty="0"/>
              <a:t/>
            </a:r>
            <a:br>
              <a:rPr lang="fi-FI" sz="2400" dirty="0"/>
            </a:br>
            <a:endParaRPr lang="id-ID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ANALISIS NEIL POSTMAN</a:t>
            </a:r>
            <a:br>
              <a:rPr lang="id-ID" dirty="0" smtClean="0"/>
            </a:br>
            <a:r>
              <a:rPr lang="id-ID" sz="3100" dirty="0" smtClean="0"/>
              <a:t>(PENULIS BUKU THE DISAPPEARANCE OF CHILDHOOD)</a:t>
            </a:r>
            <a:endParaRPr lang="id-ID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    T</a:t>
            </a:r>
            <a:r>
              <a:rPr lang="it-IT" dirty="0" smtClean="0"/>
              <a:t>elevisi </a:t>
            </a:r>
            <a:r>
              <a:rPr lang="it-IT" dirty="0"/>
              <a:t>telah memusnahkan dinding pemisah antara dunia kanak-kanak dan dunia orang dewasa, </a:t>
            </a:r>
            <a:r>
              <a:rPr lang="id-ID" dirty="0" smtClean="0"/>
              <a:t>KARENA:</a:t>
            </a:r>
          </a:p>
          <a:p>
            <a:pPr>
              <a:buNone/>
            </a:pPr>
            <a:r>
              <a:rPr lang="id-ID" dirty="0" smtClean="0"/>
              <a:t>1.</a:t>
            </a:r>
            <a:r>
              <a:rPr lang="it-IT" dirty="0" smtClean="0"/>
              <a:t>pesan </a:t>
            </a:r>
            <a:r>
              <a:rPr lang="it-IT" dirty="0"/>
              <a:t>media ini dapat sampai kepada pemirsanya tanpa memerlukan bimbingan atau </a:t>
            </a:r>
            <a:r>
              <a:rPr lang="it-IT" dirty="0" smtClean="0"/>
              <a:t>petunjuk.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2.</a:t>
            </a:r>
            <a:r>
              <a:rPr lang="it-IT" dirty="0" smtClean="0"/>
              <a:t>pesan </a:t>
            </a:r>
            <a:r>
              <a:rPr lang="it-IT" dirty="0"/>
              <a:t>itu sampai tanpa memerlukan </a:t>
            </a:r>
            <a:r>
              <a:rPr lang="it-IT" dirty="0" smtClean="0"/>
              <a:t>pemikiran</a:t>
            </a:r>
            <a:r>
              <a:rPr lang="id-ID" dirty="0" smtClean="0"/>
              <a:t>/pertimbangan</a:t>
            </a:r>
            <a:r>
              <a:rPr lang="id-ID" dirty="0"/>
              <a:t> </a:t>
            </a:r>
            <a:r>
              <a:rPr lang="id-ID" dirty="0" smtClean="0"/>
              <a:t>baik/ buruk</a:t>
            </a:r>
          </a:p>
          <a:p>
            <a:pPr>
              <a:buNone/>
            </a:pPr>
            <a:r>
              <a:rPr lang="id-ID" dirty="0" smtClean="0"/>
              <a:t>3.</a:t>
            </a:r>
            <a:r>
              <a:rPr lang="it-IT" dirty="0" smtClean="0"/>
              <a:t>televisi </a:t>
            </a:r>
            <a:r>
              <a:rPr lang="it-IT" dirty="0"/>
              <a:t>tidak memberikan pemisahan  bagi para pemirsanya, artinya siapa saja dapat menyaksikan siaran televisi. 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sz="3600" dirty="0" smtClean="0"/>
              <a:t/>
            </a:r>
            <a:br>
              <a:rPr lang="id-ID" sz="3600" dirty="0" smtClean="0"/>
            </a:br>
            <a:r>
              <a:rPr lang="id-ID" sz="3600" dirty="0" smtClean="0"/>
              <a:t>3 KATEGORI ACARA TV UTK ANAK</a:t>
            </a:r>
            <a:br>
              <a:rPr lang="id-ID" sz="3600" dirty="0" smtClean="0"/>
            </a:br>
            <a:r>
              <a:rPr lang="id-ID" sz="3100" dirty="0" smtClean="0"/>
              <a:t>(KIDIA, 2006)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sz="2600" dirty="0" smtClean="0"/>
              <a:t>AMAN(TIDAK ADA KEKERASAN, SEKS &amp; MISTIS)– BOLEH DITONTON TANPA PENDAMPINGAN</a:t>
            </a:r>
          </a:p>
          <a:p>
            <a:pPr>
              <a:buNone/>
            </a:pPr>
            <a:r>
              <a:rPr lang="id-ID" sz="2600" i="1" dirty="0"/>
              <a:t>	</a:t>
            </a:r>
            <a:r>
              <a:rPr lang="id-ID" sz="2600" i="1" dirty="0" smtClean="0"/>
              <a:t>Surat </a:t>
            </a:r>
            <a:r>
              <a:rPr lang="id-ID" sz="2600" i="1" dirty="0"/>
              <a:t>Sahabat</a:t>
            </a:r>
            <a:r>
              <a:rPr lang="id-ID" sz="2600" dirty="0"/>
              <a:t> di </a:t>
            </a:r>
            <a:r>
              <a:rPr lang="id-ID" sz="2600" i="1" dirty="0"/>
              <a:t>Trans TV</a:t>
            </a:r>
            <a:r>
              <a:rPr lang="id-ID" sz="2600" dirty="0"/>
              <a:t>, </a:t>
            </a:r>
            <a:r>
              <a:rPr lang="id-ID" sz="2600" i="1" dirty="0"/>
              <a:t>Bona dan Rong-Rong</a:t>
            </a:r>
            <a:r>
              <a:rPr lang="id-ID" sz="2600" dirty="0"/>
              <a:t> di </a:t>
            </a:r>
            <a:r>
              <a:rPr lang="id-ID" sz="2600" i="1" dirty="0"/>
              <a:t>TV7</a:t>
            </a:r>
            <a:r>
              <a:rPr lang="id-ID" sz="2600" dirty="0"/>
              <a:t>, dan </a:t>
            </a:r>
            <a:r>
              <a:rPr lang="id-ID" sz="2600" i="1" dirty="0"/>
              <a:t>Franklin</a:t>
            </a:r>
            <a:r>
              <a:rPr lang="id-ID" sz="2600" dirty="0"/>
              <a:t> di </a:t>
            </a:r>
            <a:r>
              <a:rPr lang="id-ID" sz="2600" i="1" dirty="0"/>
              <a:t>Lativi</a:t>
            </a:r>
            <a:r>
              <a:rPr lang="id-ID" sz="2600" dirty="0"/>
              <a:t>. </a:t>
            </a:r>
            <a:endParaRPr lang="id-ID" sz="2600" dirty="0" smtClean="0"/>
          </a:p>
          <a:p>
            <a:r>
              <a:rPr lang="id-ID" sz="2600" dirty="0" smtClean="0"/>
              <a:t>HATI-HATI (ADA KEKERASAN, SEKS &amp; MISTIS TAPI TIDAK BERLEBIHAN)– BOLEH DITONOTON ASAL DGN PENDAMPINGAN</a:t>
            </a:r>
          </a:p>
          <a:p>
            <a:pPr>
              <a:buNone/>
            </a:pPr>
            <a:r>
              <a:rPr lang="id-ID" sz="2600" i="1" dirty="0" smtClean="0"/>
              <a:t>	</a:t>
            </a:r>
            <a:r>
              <a:rPr lang="it-IT" sz="2600" i="1" dirty="0" smtClean="0"/>
              <a:t>Doramemon </a:t>
            </a:r>
            <a:r>
              <a:rPr lang="it-IT" sz="2600" dirty="0"/>
              <a:t>di </a:t>
            </a:r>
            <a:r>
              <a:rPr lang="it-IT" sz="2600" i="1" dirty="0"/>
              <a:t>RCTI</a:t>
            </a:r>
            <a:r>
              <a:rPr lang="it-IT" sz="2600" dirty="0"/>
              <a:t>, </a:t>
            </a:r>
            <a:r>
              <a:rPr lang="it-IT" sz="2600" i="1" dirty="0"/>
              <a:t>SpongeBob </a:t>
            </a:r>
            <a:r>
              <a:rPr lang="it-IT" sz="2600" dirty="0"/>
              <a:t>di </a:t>
            </a:r>
            <a:r>
              <a:rPr lang="it-IT" sz="2600" i="1" dirty="0"/>
              <a:t>Global TV</a:t>
            </a:r>
            <a:r>
              <a:rPr lang="it-IT" sz="2600" dirty="0"/>
              <a:t>, dan </a:t>
            </a:r>
            <a:r>
              <a:rPr lang="it-IT" sz="2600" i="1" dirty="0"/>
              <a:t>Batman The Animated</a:t>
            </a:r>
            <a:r>
              <a:rPr lang="it-IT" sz="2600" dirty="0"/>
              <a:t> di </a:t>
            </a:r>
            <a:r>
              <a:rPr lang="it-IT" sz="2600" i="1" dirty="0"/>
              <a:t>TV7</a:t>
            </a:r>
            <a:endParaRPr lang="id-ID" sz="2600" dirty="0" smtClean="0"/>
          </a:p>
          <a:p>
            <a:r>
              <a:rPr lang="id-ID" sz="2600" dirty="0" smtClean="0"/>
              <a:t>TIDAK AMAN (BANYAK KEKERASAN, SEKS DAN MISTIS)– TIDAK BOLEH DITONTON</a:t>
            </a:r>
          </a:p>
          <a:p>
            <a:pPr>
              <a:buNone/>
            </a:pPr>
            <a:r>
              <a:rPr lang="id-ID" sz="2400" i="1" dirty="0" smtClean="0"/>
              <a:t>	</a:t>
            </a:r>
            <a:r>
              <a:rPr lang="it-IT" sz="2400" i="1" dirty="0" smtClean="0"/>
              <a:t>Crayon </a:t>
            </a:r>
            <a:r>
              <a:rPr lang="it-IT" sz="2400" i="1" dirty="0"/>
              <a:t>Sinchan</a:t>
            </a:r>
            <a:r>
              <a:rPr lang="it-IT" sz="2400" dirty="0"/>
              <a:t> di </a:t>
            </a:r>
            <a:r>
              <a:rPr lang="it-IT" sz="2400" i="1" dirty="0"/>
              <a:t>RCTI</a:t>
            </a:r>
            <a:r>
              <a:rPr lang="it-IT" sz="2400" dirty="0"/>
              <a:t>, </a:t>
            </a:r>
            <a:r>
              <a:rPr lang="it-IT" sz="2400" i="1" dirty="0"/>
              <a:t>Popeye </a:t>
            </a:r>
            <a:r>
              <a:rPr lang="it-IT" sz="2400" dirty="0"/>
              <a:t>di </a:t>
            </a:r>
            <a:r>
              <a:rPr lang="it-IT" sz="2400" i="1" dirty="0"/>
              <a:t>antv</a:t>
            </a:r>
            <a:r>
              <a:rPr lang="it-IT" sz="2400" dirty="0"/>
              <a:t>, </a:t>
            </a:r>
            <a:r>
              <a:rPr lang="it-IT" sz="2400" i="1" dirty="0"/>
              <a:t>Detective Conan</a:t>
            </a:r>
            <a:r>
              <a:rPr lang="it-IT" sz="2400" dirty="0"/>
              <a:t> di</a:t>
            </a:r>
            <a:r>
              <a:rPr lang="it-IT" sz="2400" i="1" dirty="0"/>
              <a:t> Indosiar, dan Tom and Jerry </a:t>
            </a:r>
            <a:r>
              <a:rPr lang="it-IT" sz="2400" dirty="0"/>
              <a:t>di </a:t>
            </a:r>
            <a:r>
              <a:rPr lang="it-IT" sz="2400" i="1" dirty="0"/>
              <a:t>TV7 </a:t>
            </a:r>
            <a:r>
              <a:rPr lang="fi-FI" sz="2400" dirty="0" smtClean="0"/>
              <a:t> </a:t>
            </a:r>
            <a:endParaRPr lang="id-ID" sz="2400" dirty="0" smtClean="0"/>
          </a:p>
          <a:p>
            <a:pPr>
              <a:buNone/>
            </a:pPr>
            <a:endParaRPr lang="id-ID" sz="2400" dirty="0"/>
          </a:p>
          <a:p>
            <a:endParaRPr lang="id-ID" sz="2600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AWASSSS!!!!!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Berbagai penelitian menyatakan, anak yang sering menonton adegan kekerasan di TV cenderung ingin berbuat kekerasan terhadap anak lain, dibandingkan dengan anak yang menonton program tanpa unsur kekerasan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TIPS PENGGUNAAN TELEVISI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47149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id-ID" dirty="0" smtClean="0"/>
          </a:p>
          <a:p>
            <a:pPr lvl="1"/>
            <a:r>
              <a:rPr lang="id-ID" dirty="0"/>
              <a:t>Melakukan pendampingan saat anak menonton tayangan televisi, dengan menjelaskan berbagai dampak negatifnya. </a:t>
            </a:r>
          </a:p>
          <a:p>
            <a:pPr lvl="1"/>
            <a:r>
              <a:rPr lang="id-ID" dirty="0"/>
              <a:t>Membuat aturan yang disepakati bersama dalam menonton televisi, menyangkut pembatasan jam tontonan dan jenis tayangan yang boleh dan yang </a:t>
            </a:r>
            <a:r>
              <a:rPr lang="id-ID" dirty="0" smtClean="0"/>
              <a:t>tidak, dan </a:t>
            </a:r>
            <a:r>
              <a:rPr lang="id-ID" b="1" dirty="0"/>
              <a:t>o</a:t>
            </a:r>
            <a:r>
              <a:rPr lang="id-ID" b="1" dirty="0" smtClean="0"/>
              <a:t>rangtua dan anggota keluarga yg lain menaati peraturan tsb</a:t>
            </a:r>
          </a:p>
          <a:p>
            <a:pPr lvl="1"/>
            <a:r>
              <a:rPr lang="id-ID" dirty="0" smtClean="0"/>
              <a:t>Cari </a:t>
            </a:r>
            <a:r>
              <a:rPr lang="fi-FI" dirty="0" smtClean="0"/>
              <a:t>kegiatan </a:t>
            </a:r>
            <a:r>
              <a:rPr lang="fi-FI" dirty="0"/>
              <a:t>yang bisa dilakukan sebagai pengganti waktu menonton TV, antara lain, membaca buku, bermain, belajar berkebun, bersepeda, berenang, memasak bersama ibu, dan membereskan rumah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TIPS AMAN PENGGUNAAN </a:t>
            </a:r>
            <a:br>
              <a:rPr lang="id-ID" dirty="0" smtClean="0"/>
            </a:br>
            <a:r>
              <a:rPr lang="id-ID" dirty="0" smtClean="0"/>
              <a:t>KOMPUTER &amp; INTERNET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Orangtualah yg mengenalkan internet (manfaat dan bahayanya) </a:t>
            </a:r>
            <a:r>
              <a:rPr lang="id-ID" dirty="0"/>
              <a:t>pada anak, bukan orang lain. </a:t>
            </a:r>
            <a:endParaRPr lang="id-ID" dirty="0" smtClean="0"/>
          </a:p>
          <a:p>
            <a:pPr marL="514350" indent="-514350">
              <a:buAutoNum type="arabicPeriod"/>
            </a:pPr>
            <a:r>
              <a:rPr lang="id-ID" dirty="0" smtClean="0"/>
              <a:t>gunakan </a:t>
            </a:r>
            <a:r>
              <a:rPr lang="id-ID" dirty="0"/>
              <a:t>software yang dirancang khusus untuk melindungi ‘kesehatan’ </a:t>
            </a:r>
            <a:r>
              <a:rPr lang="id-ID" dirty="0" smtClean="0"/>
              <a:t>anak </a:t>
            </a:r>
            <a:r>
              <a:rPr lang="id-ID" dirty="0"/>
              <a:t>yang dapat memproteksi anak dengan mengunci segala akses yang berbau </a:t>
            </a:r>
            <a:r>
              <a:rPr lang="id-ID" dirty="0" smtClean="0"/>
              <a:t>seks, mistis  </a:t>
            </a:r>
            <a:r>
              <a:rPr lang="id-ID" dirty="0"/>
              <a:t>dan kekerasan. </a:t>
            </a:r>
            <a:endParaRPr lang="id-ID" dirty="0" smtClean="0"/>
          </a:p>
          <a:p>
            <a:pPr marL="514350" indent="-514350">
              <a:buAutoNum type="arabicPeriod"/>
            </a:pPr>
            <a:r>
              <a:rPr lang="id-ID" dirty="0" smtClean="0"/>
              <a:t>letakkan </a:t>
            </a:r>
            <a:r>
              <a:rPr lang="id-ID" dirty="0"/>
              <a:t>komputer di ruang publik rumah, seperti perpustakaan, ruang keluarga, dan bukan di dalam kamar </a:t>
            </a:r>
            <a:r>
              <a:rPr lang="id-ID" dirty="0" smtClean="0"/>
              <a:t>anak</a:t>
            </a:r>
          </a:p>
          <a:p>
            <a:pPr marL="514350" indent="-514350">
              <a:buAutoNum type="arabicPeriod"/>
            </a:pPr>
            <a:r>
              <a:rPr lang="id-ID" dirty="0" smtClean="0"/>
              <a:t>Secara berkala periksa isi folder anak (jangan mengijinkan anak membuat password tanpa sepengetahuan ortu)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761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MAU DIBAWA KE MANA ANAK KITA DI ERA MEDIA DIGITAL INI?</vt:lpstr>
      <vt:lpstr>  JENIS MEDIA DIGITAL POPULER  SAAT INI </vt:lpstr>
      <vt:lpstr>FAKTA DATA TTG TELEVISI</vt:lpstr>
      <vt:lpstr>Slide 4</vt:lpstr>
      <vt:lpstr>ANALISIS NEIL POSTMAN (PENULIS BUKU THE DISAPPEARANCE OF CHILDHOOD)</vt:lpstr>
      <vt:lpstr> 3 KATEGORI ACARA TV UTK ANAK (KIDIA, 2006) </vt:lpstr>
      <vt:lpstr>AWASSSS!!!!!</vt:lpstr>
      <vt:lpstr>TIPS PENGGUNAAN TELEVISI</vt:lpstr>
      <vt:lpstr>TIPS AMAN PENGGUNAAN  KOMPUTER &amp; INTERNET</vt:lpstr>
      <vt:lpstr>TIPS PENGGUNAAN HP UTK ANAK DAN REMAJA</vt:lpstr>
      <vt:lpstr>FAKTA &amp; DATA </vt:lpstr>
      <vt:lpstr>DATA AKSES SITUS PORNO</vt:lpstr>
      <vt:lpstr>Slide 13</vt:lpstr>
      <vt:lpstr>ANALISIS DAMPAK PORNOGRAFI </vt:lpstr>
      <vt:lpstr>PERLU SEGERA!!!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FAKTA DAN DATA</dc:title>
  <dc:creator>fara</dc:creator>
  <cp:lastModifiedBy>fara</cp:lastModifiedBy>
  <cp:revision>8</cp:revision>
  <dcterms:created xsi:type="dcterms:W3CDTF">2010-12-06T16:00:38Z</dcterms:created>
  <dcterms:modified xsi:type="dcterms:W3CDTF">2010-12-06T17:19:50Z</dcterms:modified>
</cp:coreProperties>
</file>