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A5332-B5D8-4D9B-833C-49CE03FF527C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E94B9-4972-41F6-9425-67C1D805B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87EC8-728C-4C6E-A5D2-D892737F21D7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3E1CA-1427-476C-96C5-DB47859AC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DA31A-ED2B-4DBF-AC12-122854FCA97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Oktober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A9E5-9FC2-4F2A-8A6D-C0C147AF8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7430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IDENTIFIKASI KEBUTUHAN PENDIDIKAN</a:t>
            </a:r>
            <a:br>
              <a:rPr lang="en-US" sz="2800" dirty="0" smtClean="0"/>
            </a:br>
            <a:r>
              <a:rPr lang="en-US" sz="2800" dirty="0" smtClean="0"/>
              <a:t>PADA ORGANISASI PEMUDA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500438"/>
            <a:ext cx="6400800" cy="228601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Entoh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Tohani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Jurusan</a:t>
            </a:r>
            <a:r>
              <a:rPr lang="en-US" sz="2400" dirty="0" smtClean="0">
                <a:solidFill>
                  <a:schemeClr val="tx1"/>
                </a:solidFill>
              </a:rPr>
              <a:t> PLS FIP UNY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900" dirty="0" err="1" smtClean="0">
                <a:solidFill>
                  <a:schemeClr val="tx1"/>
                </a:solidFill>
              </a:rPr>
              <a:t>Oktober</a:t>
            </a:r>
            <a:r>
              <a:rPr lang="en-US" sz="1900" dirty="0" smtClean="0">
                <a:solidFill>
                  <a:schemeClr val="tx1"/>
                </a:solidFill>
              </a:rPr>
              <a:t> 2010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588F1-3706-4FFA-A7BD-676986F4DAF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000108"/>
            <a:ext cx="7099326" cy="486729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dirty="0" err="1" smtClean="0"/>
              <a:t>Renungan</a:t>
            </a:r>
            <a:endParaRPr lang="en-US" sz="2400" dirty="0" smtClean="0"/>
          </a:p>
          <a:p>
            <a:pPr marL="609600" indent="-609600" eaLnBrk="1" hangingPunct="1">
              <a:buFontTx/>
              <a:buAutoNum type="alphaLcPeriod"/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(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/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berpengetahuan</a:t>
            </a:r>
            <a:r>
              <a:rPr lang="en-US" sz="2000" dirty="0" smtClean="0"/>
              <a:t>, </a:t>
            </a:r>
            <a:r>
              <a:rPr lang="en-US" sz="2000" dirty="0" err="1" smtClean="0"/>
              <a:t>berskill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bersikap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)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harapan</a:t>
            </a:r>
            <a:r>
              <a:rPr lang="en-US" sz="2000" dirty="0" smtClean="0"/>
              <a:t> (management)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?</a:t>
            </a:r>
          </a:p>
          <a:p>
            <a:pPr marL="609600" indent="-609600" eaLnBrk="1" hangingPunct="1">
              <a:buFontTx/>
              <a:buAutoNum type="alphaLcPeriod"/>
              <a:defRPr/>
            </a:pPr>
            <a:endParaRPr lang="en-US" sz="2000" dirty="0" smtClean="0"/>
          </a:p>
          <a:p>
            <a:pPr marL="609600" indent="-609600" eaLnBrk="1" hangingPunct="1">
              <a:buFontTx/>
              <a:buAutoNum type="alphaLcPeriod"/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</a:t>
            </a:r>
            <a:r>
              <a:rPr lang="en-US" sz="2000" dirty="0" err="1" smtClean="0"/>
              <a:t>ttg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gaf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skg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,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ppm 2010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68F15-EC3C-4118-8E7B-93CFC803CFE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290513"/>
            <a:ext cx="7775575" cy="5032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981075"/>
            <a:ext cx="7489825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ym typeface="Wingdings" pitchFamily="2" charset="2"/>
              </a:rPr>
              <a:t>Data </a:t>
            </a:r>
            <a:r>
              <a:rPr lang="en-US" sz="2000" b="1" dirty="0" err="1" smtClean="0">
                <a:sym typeface="Wingdings" pitchFamily="2" charset="2"/>
              </a:rPr>
              <a:t>yg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err="1" smtClean="0">
                <a:sym typeface="Wingdings" pitchFamily="2" charset="2"/>
              </a:rPr>
              <a:t>dapat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err="1" smtClean="0">
                <a:sym typeface="Wingdings" pitchFamily="2" charset="2"/>
              </a:rPr>
              <a:t>dihimpun</a:t>
            </a:r>
            <a:r>
              <a:rPr lang="en-US" sz="2000" b="1" dirty="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a.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lingkungan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fisik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geografis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b.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Sejarah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c. SDA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yg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dimiliki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d.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Karakteristik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penduduk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e. Tingkat :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pendidikan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kesehatan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f. 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Lembaga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pend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atau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sosial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g. Data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ekonomi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politik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dll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  <p:pic>
        <p:nvPicPr>
          <p:cNvPr id="59396" name="Picture 4" descr="j0292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795963" y="2924175"/>
            <a:ext cx="23764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Pemuda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karang</a:t>
            </a:r>
            <a:r>
              <a:rPr lang="en-US" sz="2800" dirty="0" smtClean="0"/>
              <a:t> </a:t>
            </a:r>
            <a:r>
              <a:rPr lang="en-US" sz="2800" dirty="0" err="1" smtClean="0"/>
              <a:t>taruna</a:t>
            </a:r>
            <a:r>
              <a:rPr lang="en-US" sz="2800" dirty="0" smtClean="0"/>
              <a:t>, </a:t>
            </a:r>
            <a:r>
              <a:rPr lang="en-US" sz="2800" dirty="0" err="1" smtClean="0"/>
              <a:t>perkumpulan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olah</a:t>
            </a:r>
            <a:r>
              <a:rPr lang="en-US" sz="2800" dirty="0" smtClean="0"/>
              <a:t> raga, </a:t>
            </a:r>
            <a:r>
              <a:rPr lang="en-US" sz="2800" dirty="0" err="1" smtClean="0"/>
              <a:t>dsb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hakekatnya</a:t>
            </a:r>
            <a:r>
              <a:rPr lang="en-US" sz="2800" dirty="0" smtClean="0"/>
              <a:t> </a:t>
            </a:r>
            <a:r>
              <a:rPr lang="en-US" sz="2800" dirty="0" err="1" smtClean="0"/>
              <a:t>dibentuk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pemberdayaan</a:t>
            </a:r>
            <a:r>
              <a:rPr lang="en-US" sz="2800" dirty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/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Pemberdayaan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“</a:t>
            </a:r>
            <a:r>
              <a:rPr lang="en-US" sz="2800" dirty="0" err="1" smtClean="0">
                <a:sym typeface="Wingdings" pitchFamily="2" charset="2"/>
              </a:rPr>
              <a:t>menjadikan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berdaya</a:t>
            </a:r>
            <a:r>
              <a:rPr lang="en-US" sz="2800" dirty="0" smtClean="0">
                <a:sym typeface="Wingdings" pitchFamily="2" charset="2"/>
              </a:rPr>
              <a:t>”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bidang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ekonomi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sosial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politik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personal.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Organisasi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pemuda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perlu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dinamis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perubahan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masyarakat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kontinue</a:t>
            </a:r>
            <a:r>
              <a:rPr lang="en-US" sz="2800" dirty="0" smtClean="0">
                <a:sym typeface="Wingdings" pitchFamily="2" charset="2"/>
              </a:rPr>
              <a:t>   </a:t>
            </a:r>
            <a:r>
              <a:rPr lang="en-US" sz="2800" dirty="0" err="1" smtClean="0">
                <a:sym typeface="Wingdings" pitchFamily="2" charset="2"/>
              </a:rPr>
              <a:t>positif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negatif</a:t>
            </a:r>
            <a:endParaRPr lang="en-US" sz="2800" dirty="0" smtClean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pemuda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1.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 </a:t>
            </a:r>
            <a:r>
              <a:rPr lang="en-US" sz="2400" dirty="0" err="1" smtClean="0"/>
              <a:t>kepengurusan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penataan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penghargaan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2.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kultural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kultural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pemahaman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kebutuhan</a:t>
            </a:r>
            <a:r>
              <a:rPr lang="en-US" sz="2400" dirty="0" smtClean="0">
                <a:sym typeface="Wingdings" pitchFamily="2" charset="2"/>
              </a:rPr>
              <a:t>  IDENTIFIKASI KEBUTUHAN (PENDIDIKAN).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A9E5-9FC2-4F2A-8A6D-C0C147AF80C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ppm 2010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941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i-FI" sz="2400" b="1" dirty="0" smtClean="0"/>
              <a:t>IDENTIFIKASI KEBUTUHAN </a:t>
            </a:r>
            <a:r>
              <a:rPr lang="fi-FI" sz="2400" dirty="0" smtClean="0"/>
              <a:t/>
            </a:r>
            <a:br>
              <a:rPr lang="fi-FI" sz="2400" dirty="0" smtClean="0"/>
            </a:br>
            <a:endParaRPr lang="en-US" sz="24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857232"/>
            <a:ext cx="8229600" cy="5472113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identifikasi</a:t>
            </a:r>
            <a:r>
              <a:rPr 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kebutuhan</a:t>
            </a:r>
            <a:r>
              <a:rPr 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pendidikan</a:t>
            </a:r>
            <a:endParaRPr lang="en-US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adl</a:t>
            </a:r>
            <a:r>
              <a:rPr lang="en-US" sz="1800" dirty="0" smtClean="0"/>
              <a:t> </a:t>
            </a:r>
            <a:r>
              <a:rPr lang="en-US" sz="1800" dirty="0" err="1" smtClean="0"/>
              <a:t>perbedaan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dimiliki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dg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dikehendaki</a:t>
            </a:r>
            <a:r>
              <a:rPr lang="en-US" sz="1800" dirty="0" smtClean="0"/>
              <a:t> </a:t>
            </a:r>
            <a:r>
              <a:rPr lang="en-US" sz="1800" dirty="0" err="1" smtClean="0"/>
              <a:t>individi</a:t>
            </a:r>
            <a:r>
              <a:rPr lang="en-US" sz="1800" dirty="0" smtClean="0"/>
              <a:t>, </a:t>
            </a:r>
            <a:r>
              <a:rPr lang="en-US" sz="1800" dirty="0" err="1" smtClean="0"/>
              <a:t>lembaga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masy</a:t>
            </a:r>
            <a:r>
              <a:rPr lang="en-US" sz="1800" dirty="0" smtClean="0"/>
              <a:t>.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pendidikan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 </a:t>
            </a:r>
            <a:r>
              <a:rPr lang="en-US" sz="1800" dirty="0" err="1" smtClean="0">
                <a:sym typeface="Wingdings" pitchFamily="2" charset="2"/>
              </a:rPr>
              <a:t>aspek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kognitif</a:t>
            </a:r>
            <a:r>
              <a:rPr lang="en-US" sz="1800" dirty="0" smtClean="0">
                <a:sym typeface="Wingdings" pitchFamily="2" charset="2"/>
              </a:rPr>
              <a:t>, </a:t>
            </a:r>
            <a:r>
              <a:rPr lang="en-US" sz="1800" dirty="0" err="1" smtClean="0">
                <a:sym typeface="Wingdings" pitchFamily="2" charset="2"/>
              </a:rPr>
              <a:t>aspek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afektif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psikomotor</a:t>
            </a:r>
            <a:r>
              <a:rPr lang="en-US" sz="1800" dirty="0" smtClean="0">
                <a:sym typeface="Wingdings" pitchFamily="2" charset="2"/>
              </a:rPr>
              <a:t>.</a:t>
            </a:r>
          </a:p>
          <a:p>
            <a:pPr eaLnBrk="1" hangingPunct="1">
              <a:defRPr/>
            </a:pPr>
            <a:endParaRPr lang="en-US" sz="1800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800" dirty="0" err="1" smtClean="0">
                <a:sym typeface="Wingdings" pitchFamily="2" charset="2"/>
              </a:rPr>
              <a:t>Pemahaman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thd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kebutuhan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pend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penting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karena</a:t>
            </a:r>
            <a:r>
              <a:rPr lang="en-US" sz="1800" dirty="0" smtClean="0">
                <a:sym typeface="Wingdings" pitchFamily="2" charset="2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1.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2. </a:t>
            </a:r>
            <a:r>
              <a:rPr lang="en-US" sz="1800" dirty="0" err="1" smtClean="0"/>
              <a:t>Keberhasilan</a:t>
            </a:r>
            <a:r>
              <a:rPr lang="en-US" sz="1800" dirty="0" smtClean="0"/>
              <a:t> </a:t>
            </a:r>
            <a:r>
              <a:rPr lang="en-US" sz="1800" dirty="0" err="1" smtClean="0"/>
              <a:t>hidup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dipengaruhi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          </a:t>
            </a:r>
            <a:r>
              <a:rPr lang="en-US" sz="1800" dirty="0" err="1" smtClean="0"/>
              <a:t>kemampuannya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3.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sll</a:t>
            </a:r>
            <a:r>
              <a:rPr lang="en-US" sz="1800" dirty="0" smtClean="0"/>
              <a:t> </a:t>
            </a:r>
            <a:r>
              <a:rPr lang="en-US" sz="1800" dirty="0" err="1" smtClean="0"/>
              <a:t>berusaha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kebutuhannya</a:t>
            </a:r>
            <a:r>
              <a:rPr lang="en-US" sz="1800" dirty="0" smtClean="0"/>
              <a:t> </a:t>
            </a:r>
            <a:r>
              <a:rPr lang="en-US" sz="1800" dirty="0" err="1" smtClean="0"/>
              <a:t>terus</a:t>
            </a:r>
            <a:r>
              <a:rPr lang="en-US" sz="1800" dirty="0" smtClean="0"/>
              <a:t> </a:t>
            </a:r>
            <a:r>
              <a:rPr lang="en-US" sz="1800" dirty="0" err="1" smtClean="0"/>
              <a:t>menerus</a:t>
            </a: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4.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lain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dipenuhi</a:t>
            </a:r>
            <a:r>
              <a:rPr lang="en-US" sz="1800" dirty="0" smtClean="0"/>
              <a:t>.</a:t>
            </a:r>
          </a:p>
          <a:p>
            <a:pPr eaLnBrk="1" hangingPunct="1">
              <a:defRPr/>
            </a:pPr>
            <a:endParaRPr lang="en-US" sz="18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3138" y="2125663"/>
            <a:ext cx="6551612" cy="1087437"/>
            <a:chOff x="612" y="1339"/>
            <a:chExt cx="4127" cy="685"/>
          </a:xfrm>
        </p:grpSpPr>
        <p:sp>
          <p:nvSpPr>
            <p:cNvPr id="31751" name="Text Box 5"/>
            <p:cNvSpPr txBox="1">
              <a:spLocks noChangeArrowheads="1"/>
            </p:cNvSpPr>
            <p:nvPr/>
          </p:nvSpPr>
          <p:spPr bwMode="auto">
            <a:xfrm>
              <a:off x="1519" y="152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31752" name="Line 6"/>
            <p:cNvSpPr>
              <a:spLocks noChangeShapeType="1"/>
            </p:cNvSpPr>
            <p:nvPr/>
          </p:nvSpPr>
          <p:spPr bwMode="auto">
            <a:xfrm>
              <a:off x="884" y="147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Line 7"/>
            <p:cNvSpPr>
              <a:spLocks noChangeShapeType="1"/>
            </p:cNvSpPr>
            <p:nvPr/>
          </p:nvSpPr>
          <p:spPr bwMode="auto">
            <a:xfrm flipV="1">
              <a:off x="884" y="1929"/>
              <a:ext cx="1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8"/>
            <p:cNvSpPr>
              <a:spLocks noChangeShapeType="1"/>
            </p:cNvSpPr>
            <p:nvPr/>
          </p:nvSpPr>
          <p:spPr bwMode="auto">
            <a:xfrm flipV="1">
              <a:off x="1156" y="147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9"/>
            <p:cNvSpPr>
              <a:spLocks noChangeShapeType="1"/>
            </p:cNvSpPr>
            <p:nvPr/>
          </p:nvSpPr>
          <p:spPr bwMode="auto">
            <a:xfrm flipV="1">
              <a:off x="1474" y="147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Text Box 10"/>
            <p:cNvSpPr txBox="1">
              <a:spLocks noChangeArrowheads="1"/>
            </p:cNvSpPr>
            <p:nvPr/>
          </p:nvSpPr>
          <p:spPr bwMode="auto">
            <a:xfrm>
              <a:off x="612" y="1339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31757" name="Text Box 11"/>
            <p:cNvSpPr txBox="1">
              <a:spLocks noChangeArrowheads="1"/>
            </p:cNvSpPr>
            <p:nvPr/>
          </p:nvSpPr>
          <p:spPr bwMode="auto">
            <a:xfrm>
              <a:off x="657" y="1793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31758" name="Text Box 12"/>
            <p:cNvSpPr txBox="1">
              <a:spLocks noChangeArrowheads="1"/>
            </p:cNvSpPr>
            <p:nvPr/>
          </p:nvSpPr>
          <p:spPr bwMode="auto">
            <a:xfrm>
              <a:off x="2290" y="1339"/>
              <a:ext cx="2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Kemampuan yg lebih tinggi</a:t>
              </a:r>
            </a:p>
          </p:txBody>
        </p:sp>
        <p:sp>
          <p:nvSpPr>
            <p:cNvPr id="31759" name="Text Box 13"/>
            <p:cNvSpPr txBox="1">
              <a:spLocks noChangeArrowheads="1"/>
            </p:cNvSpPr>
            <p:nvPr/>
          </p:nvSpPr>
          <p:spPr bwMode="auto">
            <a:xfrm>
              <a:off x="2290" y="1793"/>
              <a:ext cx="2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Kemampuan yg dimiliki saat ini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0D46A-2443-4CEF-8721-E71B62EF49C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ppm 2010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3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ppm 2010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17E66-AF45-4597-8569-17C28E2602FF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0"/>
            <a:ext cx="7561263" cy="645318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ppm 2010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19100-F467-4450-913C-58EA6C550CA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929188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individu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 </a:t>
            </a:r>
            <a:r>
              <a:rPr lang="en-US" sz="1800" dirty="0" err="1" smtClean="0">
                <a:sym typeface="Wingdings" pitchFamily="2" charset="2"/>
              </a:rPr>
              <a:t>individu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langsung</a:t>
            </a:r>
            <a:r>
              <a:rPr lang="en-US" sz="1800" dirty="0" smtClean="0">
                <a:sym typeface="Wingdings" pitchFamily="2" charset="2"/>
              </a:rPr>
              <a:t>, org </a:t>
            </a:r>
            <a:r>
              <a:rPr lang="en-US" sz="1800" dirty="0" err="1" smtClean="0">
                <a:sym typeface="Wingdings" pitchFamily="2" charset="2"/>
              </a:rPr>
              <a:t>yg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membantu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individu</a:t>
            </a:r>
            <a:r>
              <a:rPr lang="en-US" sz="1800" dirty="0" smtClean="0">
                <a:sym typeface="Wingdings" pitchFamily="2" charset="2"/>
              </a:rPr>
              <a:t>, media </a:t>
            </a:r>
            <a:r>
              <a:rPr lang="en-US" sz="1800" dirty="0" err="1" smtClean="0">
                <a:sym typeface="Wingdings" pitchFamily="2" charset="2"/>
              </a:rPr>
              <a:t>massa</a:t>
            </a:r>
            <a:r>
              <a:rPr lang="en-US" sz="1800" dirty="0" smtClean="0">
                <a:sym typeface="Wingdings" pitchFamily="2" charset="2"/>
              </a:rPr>
              <a:t>, </a:t>
            </a:r>
            <a:r>
              <a:rPr lang="en-US" sz="1800" dirty="0" err="1" smtClean="0">
                <a:sym typeface="Wingdings" pitchFamily="2" charset="2"/>
              </a:rPr>
              <a:t>literatur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profesional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organisasi</a:t>
            </a:r>
            <a:r>
              <a:rPr lang="en-US" sz="1800" dirty="0" smtClean="0">
                <a:sym typeface="Wingdings" pitchFamily="2" charset="2"/>
              </a:rPr>
              <a:t>/community.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800" dirty="0" err="1" smtClean="0">
                <a:sym typeface="Wingdings" pitchFamily="2" charset="2"/>
              </a:rPr>
              <a:t>Kebutuhan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organisasi</a:t>
            </a:r>
            <a:r>
              <a:rPr lang="en-US" sz="1800" dirty="0" smtClean="0">
                <a:sym typeface="Wingdings" pitchFamily="2" charset="2"/>
              </a:rPr>
              <a:t> 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Sumber</a:t>
            </a:r>
            <a:r>
              <a:rPr lang="en-US" sz="1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data</a:t>
            </a:r>
            <a:r>
              <a:rPr lang="en-US" sz="1800" dirty="0" smtClean="0">
                <a:sym typeface="Wingdings" pitchFamily="2" charset="2"/>
              </a:rPr>
              <a:t> : staff, </a:t>
            </a:r>
            <a:r>
              <a:rPr lang="en-US" sz="1800" dirty="0" err="1" smtClean="0">
                <a:sym typeface="Wingdings" pitchFamily="2" charset="2"/>
              </a:rPr>
              <a:t>pekerja</a:t>
            </a:r>
            <a:r>
              <a:rPr lang="en-US" sz="1800" dirty="0" smtClean="0">
                <a:sym typeface="Wingdings" pitchFamily="2" charset="2"/>
              </a:rPr>
              <a:t>; </a:t>
            </a:r>
            <a:r>
              <a:rPr lang="en-US" sz="1800" dirty="0" err="1" smtClean="0">
                <a:sym typeface="Wingdings" pitchFamily="2" charset="2"/>
              </a:rPr>
              <a:t>pengamatan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kerja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karyawan</a:t>
            </a:r>
            <a:r>
              <a:rPr lang="en-US" sz="1800" dirty="0" smtClean="0">
                <a:sym typeface="Wingdings" pitchFamily="2" charset="2"/>
              </a:rPr>
              <a:t>; </a:t>
            </a:r>
            <a:r>
              <a:rPr lang="en-US" sz="1800" dirty="0" err="1" smtClean="0">
                <a:sym typeface="Wingdings" pitchFamily="2" charset="2"/>
              </a:rPr>
              <a:t>studi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produksi</a:t>
            </a:r>
            <a:r>
              <a:rPr lang="en-US" sz="1800" dirty="0" smtClean="0">
                <a:sym typeface="Wingdings" pitchFamily="2" charset="2"/>
              </a:rPr>
              <a:t> 		               </a:t>
            </a:r>
            <a:r>
              <a:rPr lang="en-US" sz="1800" dirty="0" err="1" smtClean="0">
                <a:sym typeface="Wingdings" pitchFamily="2" charset="2"/>
              </a:rPr>
              <a:t>atau</a:t>
            </a:r>
            <a:r>
              <a:rPr lang="en-US" sz="1800" dirty="0" smtClean="0">
                <a:sym typeface="Wingdings" pitchFamily="2" charset="2"/>
              </a:rPr>
              <a:t> management data.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Metode</a:t>
            </a: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</a:t>
            </a:r>
            <a:r>
              <a:rPr lang="en-US" sz="1800" dirty="0" smtClean="0"/>
              <a:t> : </a:t>
            </a:r>
            <a:r>
              <a:rPr lang="en-US" sz="1800" dirty="0" smtClean="0">
                <a:sym typeface="Wingdings" pitchFamily="2" charset="2"/>
              </a:rPr>
              <a:t>interviews, </a:t>
            </a:r>
            <a:r>
              <a:rPr lang="en-US" sz="1800" dirty="0" err="1" smtClean="0">
                <a:sym typeface="Wingdings" pitchFamily="2" charset="2"/>
              </a:rPr>
              <a:t>angket</a:t>
            </a:r>
            <a:r>
              <a:rPr lang="en-US" sz="1800" dirty="0" smtClean="0">
                <a:sym typeface="Wingdings" pitchFamily="2" charset="2"/>
              </a:rPr>
              <a:t>, test, </a:t>
            </a:r>
            <a:r>
              <a:rPr lang="en-US" sz="1800" dirty="0" err="1" smtClean="0">
                <a:sym typeface="Wingdings" pitchFamily="2" charset="2"/>
              </a:rPr>
              <a:t>catatan</a:t>
            </a:r>
            <a:r>
              <a:rPr lang="en-US" sz="1800" dirty="0" smtClean="0">
                <a:sym typeface="Wingdings" pitchFamily="2" charset="2"/>
              </a:rPr>
              <a:t>/</a:t>
            </a:r>
            <a:r>
              <a:rPr lang="en-US" sz="1800" dirty="0" err="1" smtClean="0">
                <a:sym typeface="Wingdings" pitchFamily="2" charset="2"/>
              </a:rPr>
              <a:t>laporan</a:t>
            </a:r>
            <a:r>
              <a:rPr lang="en-US" sz="1800" dirty="0" smtClean="0">
                <a:sym typeface="Wingdings" pitchFamily="2" charset="2"/>
              </a:rPr>
              <a:t> management, 		               </a:t>
            </a:r>
            <a:r>
              <a:rPr lang="en-US" sz="1800" dirty="0" err="1" smtClean="0">
                <a:sym typeface="Wingdings" pitchFamily="2" charset="2"/>
              </a:rPr>
              <a:t>analisis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masalah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kelompok</a:t>
            </a:r>
            <a:r>
              <a:rPr lang="en-US" sz="1800" dirty="0" smtClean="0">
                <a:sym typeface="Wingdings" pitchFamily="2" charset="2"/>
              </a:rPr>
              <a:t>, </a:t>
            </a:r>
            <a:r>
              <a:rPr lang="en-US" sz="1800" dirty="0" err="1" smtClean="0">
                <a:sym typeface="Wingdings" pitchFamily="2" charset="2"/>
              </a:rPr>
              <a:t>analisis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pekerjaan</a:t>
            </a:r>
            <a:r>
              <a:rPr lang="en-US" sz="1800" dirty="0" smtClean="0">
                <a:sym typeface="Wingdings" pitchFamily="2" charset="2"/>
              </a:rPr>
              <a:t>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Analisis</a:t>
            </a: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data :</a:t>
            </a:r>
            <a:r>
              <a:rPr lang="en-US" sz="1800" dirty="0" smtClean="0">
                <a:sym typeface="Wingdings" pitchFamily="2" charset="2"/>
              </a:rPr>
              <a:t> review  </a:t>
            </a:r>
            <a:r>
              <a:rPr lang="en-US" sz="1800" dirty="0" err="1" smtClean="0">
                <a:sym typeface="Wingdings" pitchFamily="2" charset="2"/>
              </a:rPr>
              <a:t>klasifikasi</a:t>
            </a:r>
            <a:r>
              <a:rPr lang="en-US" sz="1800" dirty="0" smtClean="0">
                <a:sym typeface="Wingdings" pitchFamily="2" charset="2"/>
              </a:rPr>
              <a:t>  </a:t>
            </a:r>
            <a:r>
              <a:rPr lang="en-US" sz="1800" dirty="0" err="1" smtClean="0">
                <a:sym typeface="Wingdings" pitchFamily="2" charset="2"/>
              </a:rPr>
              <a:t>interpretasi</a:t>
            </a:r>
            <a:r>
              <a:rPr lang="en-US" sz="1800" dirty="0" smtClean="0">
                <a:sym typeface="Wingdings" pitchFamily="2" charset="2"/>
              </a:rPr>
              <a:t>  </a:t>
            </a:r>
            <a:r>
              <a:rPr lang="en-US" sz="1800" dirty="0" err="1" smtClean="0">
                <a:sym typeface="Wingdings" pitchFamily="2" charset="2"/>
              </a:rPr>
              <a:t>evaluasi</a:t>
            </a:r>
            <a:r>
              <a:rPr lang="en-US" sz="1800" dirty="0" smtClean="0">
                <a:sym typeface="Wingdings" pitchFamily="2" charset="2"/>
              </a:rPr>
              <a:t> 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ym typeface="Wingdings" pitchFamily="2" charset="2"/>
              </a:rPr>
              <a:t>			</a:t>
            </a:r>
            <a:r>
              <a:rPr lang="en-US" sz="1800" dirty="0" err="1" smtClean="0">
                <a:sym typeface="Wingdings" pitchFamily="2" charset="2"/>
              </a:rPr>
              <a:t>keputusan</a:t>
            </a:r>
            <a:r>
              <a:rPr lang="en-US" sz="1800" dirty="0" smtClean="0">
                <a:sym typeface="Wingdings" pitchFamily="2" charset="2"/>
              </a:rPr>
              <a:t>. </a:t>
            </a:r>
            <a:r>
              <a:rPr lang="en-US" sz="1800" dirty="0" err="1" smtClean="0">
                <a:sym typeface="Wingdings" pitchFamily="2" charset="2"/>
              </a:rPr>
              <a:t>Pertimbangan</a:t>
            </a:r>
            <a:r>
              <a:rPr lang="en-US" sz="1800" dirty="0" smtClean="0">
                <a:sym typeface="Wingdings" pitchFamily="2" charset="2"/>
              </a:rPr>
              <a:t>  cost, </a:t>
            </a:r>
            <a:r>
              <a:rPr lang="en-US" sz="1800" dirty="0" err="1" smtClean="0">
                <a:sym typeface="Wingdings" pitchFamily="2" charset="2"/>
              </a:rPr>
              <a:t>kepraktisan</a:t>
            </a:r>
            <a:r>
              <a:rPr lang="en-US" sz="1800" dirty="0" smtClean="0">
                <a:sym typeface="Wingdings" pitchFamily="2" charset="2"/>
              </a:rPr>
              <a:t>, </a:t>
            </a:r>
            <a:r>
              <a:rPr lang="en-US" sz="1800" dirty="0" err="1" smtClean="0">
                <a:sym typeface="Wingdings" pitchFamily="2" charset="2"/>
              </a:rPr>
              <a:t>penerimaan</a:t>
            </a:r>
            <a:r>
              <a:rPr lang="en-US" sz="1800" dirty="0" smtClean="0">
                <a:sym typeface="Wingdings" pitchFamily="2" charset="2"/>
              </a:rPr>
              <a:t>, 		</a:t>
            </a:r>
            <a:r>
              <a:rPr lang="en-US" sz="1800" dirty="0" err="1" smtClean="0">
                <a:sym typeface="Wingdings" pitchFamily="2" charset="2"/>
              </a:rPr>
              <a:t>kelayakan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adminstrasi</a:t>
            </a:r>
            <a:r>
              <a:rPr lang="en-US" sz="1800" dirty="0" smtClean="0"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 </a:t>
            </a:r>
            <a:r>
              <a:rPr lang="en-US" sz="1800" dirty="0" smtClean="0"/>
              <a:t>survey </a:t>
            </a:r>
            <a:r>
              <a:rPr lang="en-US" sz="1800" dirty="0" err="1" smtClean="0"/>
              <a:t>masy</a:t>
            </a: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ppm 2010</a:t>
            </a:r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dirty="0" err="1" smtClean="0"/>
              <a:t>Mekanisme</a:t>
            </a:r>
            <a:r>
              <a:rPr lang="en-US" sz="2400" dirty="0" smtClean="0"/>
              <a:t> :</a:t>
            </a:r>
            <a:br>
              <a:rPr lang="en-US" sz="2400" dirty="0" smtClean="0"/>
            </a:b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(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masy</a:t>
            </a:r>
            <a:r>
              <a:rPr lang="en-US" sz="2400" dirty="0" smtClean="0"/>
              <a:t>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55650" y="1196975"/>
            <a:ext cx="7632700" cy="4752975"/>
            <a:chOff x="755650" y="1196975"/>
            <a:chExt cx="7632700" cy="4752975"/>
          </a:xfrm>
        </p:grpSpPr>
        <p:sp>
          <p:nvSpPr>
            <p:cNvPr id="34822" name="AutoShape 3"/>
            <p:cNvSpPr>
              <a:spLocks noChangeArrowheads="1"/>
            </p:cNvSpPr>
            <p:nvPr/>
          </p:nvSpPr>
          <p:spPr bwMode="auto">
            <a:xfrm>
              <a:off x="827088" y="1268413"/>
              <a:ext cx="2232025" cy="1008062"/>
            </a:xfrm>
            <a:prstGeom prst="homePlate">
              <a:avLst>
                <a:gd name="adj" fmla="val 5535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Bagaimana </a:t>
              </a:r>
            </a:p>
            <a:p>
              <a:pPr algn="ctr"/>
              <a:r>
                <a:rPr lang="en-US"/>
                <a:t>memulai NA</a:t>
              </a:r>
            </a:p>
          </p:txBody>
        </p:sp>
        <p:sp>
          <p:nvSpPr>
            <p:cNvPr id="34823" name="AutoShape 4"/>
            <p:cNvSpPr>
              <a:spLocks noChangeArrowheads="1"/>
            </p:cNvSpPr>
            <p:nvPr/>
          </p:nvSpPr>
          <p:spPr bwMode="auto">
            <a:xfrm>
              <a:off x="3635375" y="1196975"/>
              <a:ext cx="2232025" cy="1008063"/>
            </a:xfrm>
            <a:prstGeom prst="homePlate">
              <a:avLst>
                <a:gd name="adj" fmla="val 5535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Bagaimana</a:t>
              </a:r>
            </a:p>
            <a:p>
              <a:pPr algn="ctr"/>
              <a:r>
                <a:rPr lang="en-US"/>
                <a:t>Melakukan NA</a:t>
              </a:r>
            </a:p>
          </p:txBody>
        </p:sp>
        <p:sp>
          <p:nvSpPr>
            <p:cNvPr id="34824" name="AutoShape 5"/>
            <p:cNvSpPr>
              <a:spLocks noChangeArrowheads="1"/>
            </p:cNvSpPr>
            <p:nvPr/>
          </p:nvSpPr>
          <p:spPr bwMode="auto">
            <a:xfrm>
              <a:off x="6300788" y="1196975"/>
              <a:ext cx="2087562" cy="1008063"/>
            </a:xfrm>
            <a:prstGeom prst="homePlate">
              <a:avLst>
                <a:gd name="adj" fmla="val 517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Bagaimana</a:t>
              </a:r>
            </a:p>
            <a:p>
              <a:pPr algn="ctr"/>
              <a:r>
                <a:rPr lang="en-US"/>
                <a:t>Langkah </a:t>
              </a:r>
            </a:p>
            <a:p>
              <a:pPr algn="ctr"/>
              <a:r>
                <a:rPr lang="en-US"/>
                <a:t>selanjutnya</a:t>
              </a:r>
            </a:p>
          </p:txBody>
        </p:sp>
        <p:sp>
          <p:nvSpPr>
            <p:cNvPr id="34825" name="AutoShape 6"/>
            <p:cNvSpPr>
              <a:spLocks noChangeArrowheads="1"/>
            </p:cNvSpPr>
            <p:nvPr/>
          </p:nvSpPr>
          <p:spPr bwMode="auto">
            <a:xfrm rot="5400000">
              <a:off x="1007269" y="2169319"/>
              <a:ext cx="1223963" cy="1584325"/>
            </a:xfrm>
            <a:prstGeom prst="homePlate">
              <a:avLst>
                <a:gd name="adj" fmla="val 25000"/>
              </a:avLst>
            </a:prstGeom>
            <a:solidFill>
              <a:srgbClr val="E9EF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Memahami</a:t>
              </a:r>
            </a:p>
            <a:p>
              <a:pPr algn="ctr"/>
              <a:r>
                <a:rPr lang="en-US">
                  <a:solidFill>
                    <a:srgbClr val="FF0000"/>
                  </a:solidFill>
                </a:rPr>
                <a:t>Kebutuhan </a:t>
              </a:r>
            </a:p>
            <a:p>
              <a:pPr algn="ctr"/>
              <a:r>
                <a:rPr lang="en-US">
                  <a:solidFill>
                    <a:srgbClr val="FF0000"/>
                  </a:solidFill>
                </a:rPr>
                <a:t>Masy</a:t>
              </a:r>
            </a:p>
          </p:txBody>
        </p:sp>
        <p:sp>
          <p:nvSpPr>
            <p:cNvPr id="34826" name="AutoShape 7"/>
            <p:cNvSpPr>
              <a:spLocks noChangeArrowheads="1"/>
            </p:cNvSpPr>
            <p:nvPr/>
          </p:nvSpPr>
          <p:spPr bwMode="auto">
            <a:xfrm rot="5400000">
              <a:off x="3815556" y="2096294"/>
              <a:ext cx="1296988" cy="1657350"/>
            </a:xfrm>
            <a:prstGeom prst="homePlate">
              <a:avLst>
                <a:gd name="adj" fmla="val 25000"/>
              </a:avLst>
            </a:prstGeom>
            <a:solidFill>
              <a:srgbClr val="E9EF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r>
                <a:rPr lang="en-US" dirty="0" err="1">
                  <a:solidFill>
                    <a:srgbClr val="FF0000"/>
                  </a:solidFill>
                </a:rPr>
                <a:t>Analisis</a:t>
              </a:r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dirty="0" err="1">
                  <a:solidFill>
                    <a:srgbClr val="FF0000"/>
                  </a:solidFill>
                </a:rPr>
                <a:t>Kebutuhan</a:t>
              </a:r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dirty="0" err="1">
                  <a:solidFill>
                    <a:srgbClr val="FF0000"/>
                  </a:solidFill>
                </a:rPr>
                <a:t>Masy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827" name="Rectangle 8"/>
            <p:cNvSpPr>
              <a:spLocks noChangeArrowheads="1"/>
            </p:cNvSpPr>
            <p:nvPr/>
          </p:nvSpPr>
          <p:spPr bwMode="auto">
            <a:xfrm>
              <a:off x="3635375" y="3644900"/>
              <a:ext cx="4249738" cy="23050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/>
              <a:r>
                <a:rPr lang="en-US"/>
                <a:t>Langkah-langkah berikut:</a:t>
              </a:r>
            </a:p>
            <a:p>
              <a:pPr marL="342900" indent="-342900"/>
              <a:endParaRPr lang="en-US"/>
            </a:p>
            <a:p>
              <a:pPr marL="342900" indent="-342900">
                <a:buFontTx/>
                <a:buAutoNum type="arabicPeriod"/>
              </a:pPr>
              <a:r>
                <a:rPr lang="en-US"/>
                <a:t>Ungkap permasalahan</a:t>
              </a:r>
            </a:p>
            <a:p>
              <a:pPr marL="342900" indent="-342900">
                <a:buFontTx/>
                <a:buAutoNum type="arabicPeriod"/>
              </a:pPr>
              <a:r>
                <a:rPr lang="en-US"/>
                <a:t>Pahami latar belakang masalahnya</a:t>
              </a:r>
            </a:p>
            <a:p>
              <a:pPr marL="342900" indent="-342900">
                <a:buFontTx/>
                <a:buAutoNum type="arabicPeriod"/>
              </a:pPr>
              <a:r>
                <a:rPr lang="en-US"/>
                <a:t>Catat permasalahan yang dihadapi</a:t>
              </a:r>
            </a:p>
            <a:p>
              <a:pPr marL="342900" indent="-342900">
                <a:buFontTx/>
                <a:buAutoNum type="arabicPeriod"/>
              </a:pPr>
              <a:r>
                <a:rPr lang="en-US"/>
                <a:t>Diskusikan permasalahan</a:t>
              </a:r>
            </a:p>
            <a:p>
              <a:pPr marL="342900" indent="-342900">
                <a:buFontTx/>
                <a:buAutoNum type="arabicPeriod"/>
              </a:pPr>
              <a:r>
                <a:rPr lang="en-US"/>
                <a:t>Kelompokkan masalahnya</a:t>
              </a:r>
            </a:p>
            <a:p>
              <a:pPr marL="342900" indent="-342900">
                <a:buFontTx/>
                <a:buAutoNum type="arabicPeriod"/>
              </a:pPr>
              <a:r>
                <a:rPr lang="en-US"/>
                <a:t>Cari pemecahannya</a:t>
              </a:r>
            </a:p>
          </p:txBody>
        </p:sp>
        <p:sp>
          <p:nvSpPr>
            <p:cNvPr id="34828" name="AutoShape 9"/>
            <p:cNvSpPr>
              <a:spLocks noChangeArrowheads="1"/>
            </p:cNvSpPr>
            <p:nvPr/>
          </p:nvSpPr>
          <p:spPr bwMode="auto">
            <a:xfrm>
              <a:off x="755650" y="3644900"/>
              <a:ext cx="2160588" cy="1081088"/>
            </a:xfrm>
            <a:prstGeom prst="homePlate">
              <a:avLst>
                <a:gd name="adj" fmla="val 49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Bagaimana </a:t>
              </a:r>
            </a:p>
            <a:p>
              <a:pPr algn="ctr"/>
              <a:r>
                <a:rPr lang="en-US"/>
                <a:t>memulai NA</a:t>
              </a: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0D2D5-14D8-4E21-B596-8D522F1EC82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ppm 2010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BC321-B50B-40CC-8891-EB92EAFB567A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16013" y="1196975"/>
            <a:ext cx="6551612" cy="4608513"/>
            <a:chOff x="1116013" y="1196975"/>
            <a:chExt cx="6551612" cy="4608513"/>
          </a:xfrm>
        </p:grpSpPr>
        <p:pic>
          <p:nvPicPr>
            <p:cNvPr id="35846" name="Picture 2" descr="j023301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48038" y="2852738"/>
              <a:ext cx="2376487" cy="180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47" name="AutoShape 3"/>
            <p:cNvSpPr>
              <a:spLocks noChangeArrowheads="1"/>
            </p:cNvSpPr>
            <p:nvPr/>
          </p:nvSpPr>
          <p:spPr bwMode="auto">
            <a:xfrm>
              <a:off x="5651500" y="1628775"/>
              <a:ext cx="2016125" cy="1008063"/>
            </a:xfrm>
            <a:prstGeom prst="wedgeEllipseCallout">
              <a:avLst>
                <a:gd name="adj1" fmla="val -60944"/>
                <a:gd name="adj2" fmla="val 720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Potensi apa yg dimiliki ?</a:t>
              </a:r>
            </a:p>
          </p:txBody>
        </p:sp>
        <p:sp>
          <p:nvSpPr>
            <p:cNvPr id="35848" name="AutoShape 4"/>
            <p:cNvSpPr>
              <a:spLocks noChangeArrowheads="1"/>
            </p:cNvSpPr>
            <p:nvPr/>
          </p:nvSpPr>
          <p:spPr bwMode="auto">
            <a:xfrm flipH="1">
              <a:off x="3059113" y="1196975"/>
              <a:ext cx="2376487" cy="1081088"/>
            </a:xfrm>
            <a:prstGeom prst="wedgeEllipseCallout">
              <a:avLst>
                <a:gd name="adj1" fmla="val -14731"/>
                <a:gd name="adj2" fmla="val 10756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Bagaimana</a:t>
              </a:r>
            </a:p>
            <a:p>
              <a:pPr algn="ctr"/>
              <a:r>
                <a:rPr lang="en-US"/>
                <a:t>Masalah ini </a:t>
              </a:r>
            </a:p>
            <a:p>
              <a:pPr algn="ctr"/>
              <a:r>
                <a:rPr lang="en-US"/>
                <a:t>timbul ?</a:t>
              </a:r>
            </a:p>
          </p:txBody>
        </p:sp>
        <p:sp>
          <p:nvSpPr>
            <p:cNvPr id="35849" name="AutoShape 5"/>
            <p:cNvSpPr>
              <a:spLocks noChangeArrowheads="1"/>
            </p:cNvSpPr>
            <p:nvPr/>
          </p:nvSpPr>
          <p:spPr bwMode="auto">
            <a:xfrm flipH="1">
              <a:off x="1116013" y="1844675"/>
              <a:ext cx="1943100" cy="1079500"/>
            </a:xfrm>
            <a:prstGeom prst="wedgeEllipseCallout">
              <a:avLst>
                <a:gd name="adj1" fmla="val -64301"/>
                <a:gd name="adj2" fmla="val 7396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Apa </a:t>
              </a:r>
            </a:p>
            <a:p>
              <a:pPr algn="ctr"/>
              <a:r>
                <a:rPr lang="en-US"/>
                <a:t>sebabnya?</a:t>
              </a:r>
            </a:p>
          </p:txBody>
        </p:sp>
        <p:sp>
          <p:nvSpPr>
            <p:cNvPr id="35850" name="AutoShape 6"/>
            <p:cNvSpPr>
              <a:spLocks noChangeArrowheads="1"/>
            </p:cNvSpPr>
            <p:nvPr/>
          </p:nvSpPr>
          <p:spPr bwMode="auto">
            <a:xfrm>
              <a:off x="4356100" y="4725988"/>
              <a:ext cx="2663825" cy="1079500"/>
            </a:xfrm>
            <a:prstGeom prst="wedgeRectCallout">
              <a:avLst>
                <a:gd name="adj1" fmla="val -39093"/>
                <a:gd name="adj2" fmla="val -6720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Apa masalah ini menyangkut </a:t>
              </a:r>
            </a:p>
            <a:p>
              <a:pPr algn="ctr"/>
              <a:r>
                <a:rPr lang="en-US"/>
                <a:t>seseorang?</a:t>
              </a:r>
            </a:p>
          </p:txBody>
        </p:sp>
        <p:sp>
          <p:nvSpPr>
            <p:cNvPr id="35851" name="AutoShape 7"/>
            <p:cNvSpPr>
              <a:spLocks noChangeArrowheads="1"/>
            </p:cNvSpPr>
            <p:nvPr/>
          </p:nvSpPr>
          <p:spPr bwMode="auto">
            <a:xfrm>
              <a:off x="1617663" y="4724400"/>
              <a:ext cx="2593975" cy="1008063"/>
            </a:xfrm>
            <a:prstGeom prst="wedgeRectCallout">
              <a:avLst>
                <a:gd name="adj1" fmla="val 56792"/>
                <a:gd name="adj2" fmla="val -8512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Bagaimana Karakteristik permasalahannya ?</a:t>
              </a:r>
            </a:p>
          </p:txBody>
        </p:sp>
      </p:grp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2195513" y="398463"/>
            <a:ext cx="432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NEED </a:t>
            </a:r>
            <a:r>
              <a:rPr lang="en-US" b="1" dirty="0" smtClean="0"/>
              <a:t>ASSESMENT </a:t>
            </a:r>
            <a:endParaRPr lang="en-US" b="1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ppm 2010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68F15-EC3C-4118-8E7B-93CFC803CFE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290513"/>
            <a:ext cx="7775575" cy="5032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981075"/>
            <a:ext cx="7489825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ym typeface="Wingdings" pitchFamily="2" charset="2"/>
              </a:rPr>
              <a:t>Data </a:t>
            </a:r>
            <a:r>
              <a:rPr lang="en-US" sz="2000" b="1" dirty="0" err="1" smtClean="0">
                <a:sym typeface="Wingdings" pitchFamily="2" charset="2"/>
              </a:rPr>
              <a:t>yg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err="1" smtClean="0">
                <a:sym typeface="Wingdings" pitchFamily="2" charset="2"/>
              </a:rPr>
              <a:t>dapat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err="1" smtClean="0">
                <a:sym typeface="Wingdings" pitchFamily="2" charset="2"/>
              </a:rPr>
              <a:t>dihimpun</a:t>
            </a:r>
            <a:r>
              <a:rPr lang="en-US" sz="2000" b="1" dirty="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a.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lingkungan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fisik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geografis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b.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Sejarah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c. SDA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yg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dimiliki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d.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Karakteristik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penduduk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e. Tingkat :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pendidikan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kesehatan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f. 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Lembaga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pend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atau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sosial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g. Data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ekonomi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politik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dll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  <p:pic>
        <p:nvPicPr>
          <p:cNvPr id="59396" name="Picture 4" descr="j0292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795963" y="2924175"/>
            <a:ext cx="23764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Oktober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331</Words>
  <Application>Microsoft Office PowerPoint</Application>
  <PresentationFormat>On-screen Show (4:3)</PresentationFormat>
  <Paragraphs>137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IDENTIFIKASI KEBUTUHAN PENDIDIKAN PADA ORGANISASI PEMUDA</vt:lpstr>
      <vt:lpstr>Slide 2</vt:lpstr>
      <vt:lpstr>Slide 3</vt:lpstr>
      <vt:lpstr>IDENTIFIKASI KEBUTUHAN  </vt:lpstr>
      <vt:lpstr>Slide 5</vt:lpstr>
      <vt:lpstr>Slide 6</vt:lpstr>
      <vt:lpstr>Mekanisme : Analisis Kebutuhan (berbasis masy)</vt:lpstr>
      <vt:lpstr>Slide 8</vt:lpstr>
      <vt:lpstr>Slide 9</vt:lpstr>
      <vt:lpstr> </vt:lpstr>
      <vt:lpstr>Slide 11</vt:lpstr>
    </vt:vector>
  </TitlesOfParts>
  <Company>UNY-FIP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IDENTIFIKASI KEBUTUHAN PENDIDIKAN PADA ORGANISASI PEMUDA</dc:title>
  <dc:creator>Mr. Entoh</dc:creator>
  <cp:lastModifiedBy>User</cp:lastModifiedBy>
  <cp:revision>6</cp:revision>
  <dcterms:created xsi:type="dcterms:W3CDTF">2010-12-02T00:17:42Z</dcterms:created>
  <dcterms:modified xsi:type="dcterms:W3CDTF">2010-12-02T06:06:41Z</dcterms:modified>
</cp:coreProperties>
</file>