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3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F3896-844B-42CE-B864-89DE43C8525A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E5A86A-62F2-42C2-B977-5B596787A5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2411B6-6A3C-48B9-A9C0-EC42DCA55A0C}" type="slidenum">
              <a:rPr lang="en-US"/>
              <a:pPr/>
              <a:t>1</a:t>
            </a:fld>
            <a:endParaRPr lang="en-US"/>
          </a:p>
        </p:txBody>
      </p:sp>
      <p:sp>
        <p:nvSpPr>
          <p:cNvPr id="798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6B0759-72F5-4F42-AEE7-D409BD279378}" type="slidenum">
              <a:rPr lang="en-US"/>
              <a:pPr/>
              <a:t>10</a:t>
            </a:fld>
            <a:endParaRPr lang="en-US"/>
          </a:p>
        </p:txBody>
      </p:sp>
      <p:sp>
        <p:nvSpPr>
          <p:cNvPr id="972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F85351-4242-482A-B5E3-70258E745CF0}" type="slidenum">
              <a:rPr lang="en-US"/>
              <a:pPr/>
              <a:t>11</a:t>
            </a:fld>
            <a:endParaRPr lang="en-US"/>
          </a:p>
        </p:txBody>
      </p:sp>
      <p:sp>
        <p:nvSpPr>
          <p:cNvPr id="983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83F842-602E-436B-861C-479C096D4146}" type="slidenum">
              <a:rPr lang="en-US"/>
              <a:pPr/>
              <a:t>12</a:t>
            </a:fld>
            <a:endParaRPr lang="en-US"/>
          </a:p>
        </p:txBody>
      </p:sp>
      <p:sp>
        <p:nvSpPr>
          <p:cNvPr id="993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87C5C1-A9C5-4AFD-9CA1-723CBEF7ACFD}" type="slidenum">
              <a:rPr lang="en-US"/>
              <a:pPr/>
              <a:t>13</a:t>
            </a:fld>
            <a:endParaRPr lang="en-US"/>
          </a:p>
        </p:txBody>
      </p:sp>
      <p:sp>
        <p:nvSpPr>
          <p:cNvPr id="1003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62A346-4624-4F96-9E33-C4F81EC39173}" type="slidenum">
              <a:rPr lang="en-US"/>
              <a:pPr/>
              <a:t>14</a:t>
            </a:fld>
            <a:endParaRPr lang="en-US"/>
          </a:p>
        </p:txBody>
      </p:sp>
      <p:sp>
        <p:nvSpPr>
          <p:cNvPr id="1013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728B0D-8A1C-42D7-AF6A-22762A7B4B51}" type="slidenum">
              <a:rPr lang="en-US"/>
              <a:pPr/>
              <a:t>15</a:t>
            </a:fld>
            <a:endParaRPr lang="en-US"/>
          </a:p>
        </p:txBody>
      </p:sp>
      <p:sp>
        <p:nvSpPr>
          <p:cNvPr id="1024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3F78B9-A755-4818-A1F4-7CDED6DFC01D}" type="slidenum">
              <a:rPr lang="en-US"/>
              <a:pPr/>
              <a:t>16</a:t>
            </a:fld>
            <a:endParaRPr lang="en-US"/>
          </a:p>
        </p:txBody>
      </p:sp>
      <p:sp>
        <p:nvSpPr>
          <p:cNvPr id="1034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0799E6-3F11-4ED1-9A67-3929F3DD4FBB}" type="slidenum">
              <a:rPr lang="en-US"/>
              <a:pPr/>
              <a:t>17</a:t>
            </a:fld>
            <a:endParaRPr lang="en-US"/>
          </a:p>
        </p:txBody>
      </p:sp>
      <p:sp>
        <p:nvSpPr>
          <p:cNvPr id="1044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425543-2392-44EC-A357-59693098E076}" type="slidenum">
              <a:rPr lang="en-US"/>
              <a:pPr/>
              <a:t>2</a:t>
            </a:fld>
            <a:endParaRPr lang="en-US"/>
          </a:p>
        </p:txBody>
      </p:sp>
      <p:sp>
        <p:nvSpPr>
          <p:cNvPr id="890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478342-C149-4CD7-8990-EA12D7386DAF}" type="slidenum">
              <a:rPr lang="en-US"/>
              <a:pPr/>
              <a:t>3</a:t>
            </a:fld>
            <a:endParaRPr lang="en-US"/>
          </a:p>
        </p:txBody>
      </p:sp>
      <p:sp>
        <p:nvSpPr>
          <p:cNvPr id="901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16D7A1-58E6-480F-8A7B-6656D2248987}" type="slidenum">
              <a:rPr lang="en-US"/>
              <a:pPr/>
              <a:t>4</a:t>
            </a:fld>
            <a:endParaRPr lang="en-US"/>
          </a:p>
        </p:txBody>
      </p:sp>
      <p:sp>
        <p:nvSpPr>
          <p:cNvPr id="911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9EA189-180B-4952-A0D5-B02C10B3DE51}" type="slidenum">
              <a:rPr lang="en-US"/>
              <a:pPr/>
              <a:t>5</a:t>
            </a:fld>
            <a:endParaRPr lang="en-US"/>
          </a:p>
        </p:txBody>
      </p:sp>
      <p:sp>
        <p:nvSpPr>
          <p:cNvPr id="921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B04159-0253-40D8-9715-EF5F530986A8}" type="slidenum">
              <a:rPr lang="en-US"/>
              <a:pPr/>
              <a:t>6</a:t>
            </a:fld>
            <a:endParaRPr lang="en-US"/>
          </a:p>
        </p:txBody>
      </p:sp>
      <p:sp>
        <p:nvSpPr>
          <p:cNvPr id="931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9AFD28-C34F-40DC-936F-C99C9385810E}" type="slidenum">
              <a:rPr lang="en-US"/>
              <a:pPr/>
              <a:t>7</a:t>
            </a:fld>
            <a:endParaRPr lang="en-US"/>
          </a:p>
        </p:txBody>
      </p:sp>
      <p:sp>
        <p:nvSpPr>
          <p:cNvPr id="942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C8BB6E-AFF6-4521-A877-ECE8A3234C24}" type="slidenum">
              <a:rPr lang="en-US"/>
              <a:pPr/>
              <a:t>8</a:t>
            </a:fld>
            <a:endParaRPr lang="en-US"/>
          </a:p>
        </p:txBody>
      </p:sp>
      <p:sp>
        <p:nvSpPr>
          <p:cNvPr id="952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DBD884-1F3A-498C-9B4F-BBAB9A641C49}" type="slidenum">
              <a:rPr lang="en-US"/>
              <a:pPr/>
              <a:t>9</a:t>
            </a:fld>
            <a:endParaRPr lang="en-US"/>
          </a:p>
        </p:txBody>
      </p:sp>
      <p:sp>
        <p:nvSpPr>
          <p:cNvPr id="962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E3C0C-28D1-4E32-B4AC-0E9A4005A56D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3B88-9331-4B81-9AE2-D050FCCB6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E3C0C-28D1-4E32-B4AC-0E9A4005A56D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3B88-9331-4B81-9AE2-D050FCCB6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E3C0C-28D1-4E32-B4AC-0E9A4005A56D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3B88-9331-4B81-9AE2-D050FCCB6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id-ID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51AC2-C86B-4F4F-AA12-178007519F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E3C0C-28D1-4E32-B4AC-0E9A4005A56D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3B88-9331-4B81-9AE2-D050FCCB6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E3C0C-28D1-4E32-B4AC-0E9A4005A56D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3B88-9331-4B81-9AE2-D050FCCB6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E3C0C-28D1-4E32-B4AC-0E9A4005A56D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3B88-9331-4B81-9AE2-D050FCCB6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E3C0C-28D1-4E32-B4AC-0E9A4005A56D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3B88-9331-4B81-9AE2-D050FCCB6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E3C0C-28D1-4E32-B4AC-0E9A4005A56D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3B88-9331-4B81-9AE2-D050FCCB6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E3C0C-28D1-4E32-B4AC-0E9A4005A56D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3B88-9331-4B81-9AE2-D050FCCB6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E3C0C-28D1-4E32-B4AC-0E9A4005A56D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3B88-9331-4B81-9AE2-D050FCCB6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E3C0C-28D1-4E32-B4AC-0E9A4005A56D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E3B88-9331-4B81-9AE2-D050FCCB6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E3C0C-28D1-4E32-B4AC-0E9A4005A56D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E3B88-9331-4B81-9AE2-D050FCCB65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.id/imgres?imgurl=http://yulian.firdaus.or.id/wp-upload/ki_hajar_dewantara.jpg&amp;imgrefurl=http://yulian.firdaus.or.id/2005/05/02/hardiknas/&amp;h=208&amp;w=145&amp;sz=6&amp;hl=id&amp;start=12&amp;tbnid=n4Iaa6Tz1971xM:&amp;tbnh=105&amp;tbnw=73&amp;prev=/images%3Fq%3Dpendidikan%26svnum%3D10%26hl%3Did%26lr%3D%26sa%3DG" TargetMode="External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jpe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F:\01%20matsuri.mp3" TargetMode="External"/><Relationship Id="rId6" Type="http://schemas.openxmlformats.org/officeDocument/2006/relationships/image" Target="../media/image2.jpeg"/><Relationship Id="rId11" Type="http://schemas.openxmlformats.org/officeDocument/2006/relationships/image" Target="../media/image5.jpeg"/><Relationship Id="rId5" Type="http://schemas.openxmlformats.org/officeDocument/2006/relationships/image" Target="../media/image1.jpeg"/><Relationship Id="rId10" Type="http://schemas.openxmlformats.org/officeDocument/2006/relationships/hyperlink" Target="http://rds.yahoo.com/_ylt=A0Je5qf4TxJF2fkA3lKJzbkF;_ylu=X3oDMTBjb3ZrYjNkBHBvcwM0BHNlYwNzcg--/SIG=1g7dfug8v/EXP=1158914424/**http%3a/images.search.yahoo.com/search/images/view%3fback=http%253A%252F%252Fimages.search.yahoo.com%252Fsearch%252Fimages%253Fp%253Dbook%2526prssweb%253DSearch%2526ei%253DUTF-8%2526fr%253Dieas-dns%2526x%253Dwrt%2526fr2%253Dtab-web%26w=888%26h=771%26imgurl=www.auburn.wednet.edu%252Fcurriculum%252FBook_16.jpg%26rurl=http%253A%252F%252Fwww.auburn.wednet.edu%252Fcurriculum%252Fclassic.htm%26size=146.7kB%26name=Book_16.jpg%26p=book%26type=jpeg%26no=4%26tt=13,592,038%26oid=a438f6410b503a4a%26ei=UTF-8" TargetMode="External"/><Relationship Id="rId4" Type="http://schemas.openxmlformats.org/officeDocument/2006/relationships/audio" Target="../media/audio1.wav"/><Relationship Id="rId9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audio" Target="../media/audio8.wav"/><Relationship Id="rId4" Type="http://schemas.openxmlformats.org/officeDocument/2006/relationships/audio" Target="../media/audio3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.bin"/><Relationship Id="rId5" Type="http://schemas.openxmlformats.org/officeDocument/2006/relationships/audio" Target="../media/audio3.wav"/><Relationship Id="rId4" Type="http://schemas.openxmlformats.org/officeDocument/2006/relationships/audio" Target="../media/audio9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1.bin"/><Relationship Id="rId4" Type="http://schemas.openxmlformats.org/officeDocument/2006/relationships/audio" Target="../media/audio10.wav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rds.yahoo.com/_ylt=A0Je5qf4TxJF2fkA3lKJzbkF;_ylu=X3oDMTBjb3ZrYjNkBHBvcwM0BHNlYwNzcg--/SIG=1g7dfug8v/EXP=1158914424/**http%3a/images.search.yahoo.com/search/images/view%3fback=http%253A%252F%252Fimages.search.yahoo.com%252Fsearch%252Fimages%253Fp%253Dbook%2526prssweb%253DSearch%2526ei%253DUTF-8%2526fr%253Dieas-dns%2526x%253Dwrt%2526fr2%253Dtab-web%26w=888%26h=771%26imgurl=www.auburn.wednet.edu%252Fcurriculum%252FBook_16.jpg%26rurl=http%253A%252F%252Fwww.auburn.wednet.edu%252Fcurriculum%252Fclassic.htm%26size=146.7kB%26name=Book_16.jpg%26p=book%26type=jpeg%26no=4%26tt=13,592,038%26oid=a438f6410b503a4a%26ei=UTF-8" TargetMode="External"/><Relationship Id="rId3" Type="http://schemas.openxmlformats.org/officeDocument/2006/relationships/audio" Target="../media/audio10.wav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google.co.id/imgres?imgurl=http://yulian.firdaus.or.id/wp-upload/ki_hajar_dewantara.jpg&amp;imgrefurl=http://yulian.firdaus.or.id/2005/05/02/hardiknas/&amp;h=208&amp;w=145&amp;sz=6&amp;hl=id&amp;start=12&amp;tbnid=n4Iaa6Tz1971xM:&amp;tbnh=105&amp;tbnw=73&amp;prev=/images%3Fq%3Dpendidikan%26svnum%3D10%26hl%3Did%26lr%3D%26sa%3DG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hyperlink" Target="http://images.search.yahoo.com/search/images/view?back=http%3A%2F%2Fimages.search.yahoo.com%2Fsearch%2Fimages%3Fp%3Dbelajar%26fr%3Dyfp-t-482%26toggle%3D1%26cop%3Dmss%26ei%3DUTF-8%26vc%3D%26fp_ip%3DID&amp;w=300&amp;h=300&amp;imgurl=azman.blogspirit.com%2Fimages%2Fmedium_belajar.jpg&amp;rurl=http%3A%2F%2Fazman.blogspirit.com%2Farchive%2F2005%2F03%2F23%2Ffinal_xm.html&amp;size=34.6kB&amp;name=medium_belajar.jpg&amp;p=belajar&amp;type=jpeg&amp;no=14&amp;tt=10,656&amp;oid=c0d728209bb1f322&amp;ei=UTF-8" TargetMode="External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7" Type="http://schemas.openxmlformats.org/officeDocument/2006/relationships/image" Target="../media/image2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ds.yahoo.com/_ylt=A0Je5mxEYoxG1LMA4xmJzbkF;_ylu=X3oDMTByMXNnb2IzBHBvcwMxMDQEc2VjA3NyBHZ0aWQDSTk5OV83Mw--/SIG=1lj03ji8b/EXP=1183691716/**http%3A/images.search.yahoo.com/search/images/view%3Fback=http%253A%252F%252Fimages.search.yahoo.com%252Fsearch%252Fimages%253Fp%253Dbelajar%2526toggle%253D1%2526cop%253Dmss%2526ei%253DUTF-8%2526fp_ip%253DID%2526fr%253Dyfp-t-482%2526b%253D101%26w=500%26h=375%26imgurl=static.flickr.com%252F120%252F316472757_7141821ef7_m.jpg%26rurl=http%253A%252F%252Fwww.flickr.com%252Fphotos%252Frumah_bermain_nida%252F316472757%252F%26size=137.2kB%26name=316472757_7141821ef7.jpg%26p=belajar%26type=jpeg%26no=104%26tt=10,656%26oid=4daa2e27bcc417f4%26fusr=dermawan%26tit=belajar%2Bbuah2an%26hurl=http%253A%252F%252Fwww.flickr.com%252Fphotos%252Frumah_bermain_nida%252F%26ei=UTF-8%26src=p" TargetMode="External"/><Relationship Id="rId5" Type="http://schemas.openxmlformats.org/officeDocument/2006/relationships/image" Target="../media/image22.jpeg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ds.yahoo.com/_ylt=A0Je5qf4TxJF2fkA3lKJzbkF;_ylu=X3oDMTBjb3ZrYjNkBHBvcwM0BHNlYwNzcg--/SIG=1g7dfug8v/EXP=1158914424/**http%3a/images.search.yahoo.com/search/images/view%3fback=http%253A%252F%252Fimages.search.yahoo.com%252Fsearch%252Fimages%253Fp%253Dbook%2526prssweb%253DSearch%2526ei%253DUTF-8%2526fr%253Dieas-dns%2526x%253Dwrt%2526fr2%253Dtab-web%26w=888%26h=771%26imgurl=www.auburn.wednet.edu%252Fcurriculum%252FBook_16.jpg%26rurl=http%253A%252F%252Fwww.auburn.wednet.edu%252Fcurriculum%252Fclassic.htm%26size=146.7kB%26name=Book_16.jpg%26p=book%26type=jpeg%26no=4%26tt=13,592,038%26oid=a438f6410b503a4a%26ei=UTF-8" TargetMode="External"/><Relationship Id="rId3" Type="http://schemas.openxmlformats.org/officeDocument/2006/relationships/audio" Target="../media/audio4.wav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.id/imgres?imgurl=http://yulian.firdaus.or.id/wp-upload/ki_hajar_dewantara.jpg&amp;imgrefurl=http://yulian.firdaus.or.id/2005/05/02/hardiknas/&amp;h=208&amp;w=145&amp;sz=6&amp;hl=id&amp;start=12&amp;tbnid=n4Iaa6Tz1971xM:&amp;tbnh=105&amp;tbnw=73&amp;prev=/images%3Fq%3Dpendidikan%26svnum%3D10%26hl%3Did%26lr%3D%26sa%3DG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audio" Target="../media/audio3.wav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audio" Target="../media/audio7.wav"/><Relationship Id="rId3" Type="http://schemas.openxmlformats.org/officeDocument/2006/relationships/notesSlide" Target="../notesSlides/notesSlide8.xml"/><Relationship Id="rId7" Type="http://schemas.openxmlformats.org/officeDocument/2006/relationships/audio" Target="../media/audio6.wav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audio" Target="../media/audio5.wav"/><Relationship Id="rId11" Type="http://schemas.openxmlformats.org/officeDocument/2006/relationships/oleObject" Target="../embeddings/oleObject4.bin"/><Relationship Id="rId5" Type="http://schemas.openxmlformats.org/officeDocument/2006/relationships/audio" Target="../media/audio4.wav"/><Relationship Id="rId10" Type="http://schemas.openxmlformats.org/officeDocument/2006/relationships/oleObject" Target="../embeddings/oleObject3.bin"/><Relationship Id="rId4" Type="http://schemas.openxmlformats.org/officeDocument/2006/relationships/audio" Target="../media/audio2.wav"/><Relationship Id="rId9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png"/><Relationship Id="rId5" Type="http://schemas.openxmlformats.org/officeDocument/2006/relationships/oleObject" Target="../embeddings/oleObject6.bin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Oval 11"/>
          <p:cNvSpPr>
            <a:spLocks noChangeArrowheads="1"/>
          </p:cNvSpPr>
          <p:nvPr/>
        </p:nvSpPr>
        <p:spPr bwMode="auto">
          <a:xfrm>
            <a:off x="0" y="0"/>
            <a:ext cx="1295400" cy="129540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rgbClr val="FF3300"/>
              </a:gs>
              <a:gs pos="100000">
                <a:srgbClr val="0099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1676400" y="228600"/>
            <a:ext cx="6629400" cy="2327275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6019"/>
              </a:avLst>
            </a:prstTxWarp>
          </a:bodyPr>
          <a:lstStyle/>
          <a:p>
            <a:pPr algn="ctr"/>
            <a:r>
              <a:rPr lang="en-US" sz="3600" kern="10" dirty="0" smtClean="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Forte"/>
              </a:rPr>
              <a:t>MODEL &amp; STRATEGI </a:t>
            </a:r>
            <a:r>
              <a:rPr lang="en-US" sz="3600" kern="10" dirty="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Forte"/>
              </a:rPr>
              <a:t>BELAJAR MENGAJAR </a:t>
            </a:r>
          </a:p>
        </p:txBody>
      </p:sp>
      <p:sp>
        <p:nvSpPr>
          <p:cNvPr id="2053" name="AutoShape 5" descr="Uny"/>
          <p:cNvSpPr>
            <a:spLocks noChangeArrowheads="1"/>
          </p:cNvSpPr>
          <p:nvPr/>
        </p:nvSpPr>
        <p:spPr bwMode="auto">
          <a:xfrm>
            <a:off x="14288" y="76200"/>
            <a:ext cx="1219200" cy="1143000"/>
          </a:xfrm>
          <a:prstGeom prst="star16">
            <a:avLst>
              <a:gd name="adj" fmla="val 37500"/>
            </a:avLst>
          </a:prstGeom>
          <a:blipFill dpi="0" rotWithShape="1">
            <a:blip r:embed="rId5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7653" name="WordArt 7"/>
          <p:cNvSpPr>
            <a:spLocks noChangeArrowheads="1" noChangeShapeType="1" noTextEdit="1"/>
          </p:cNvSpPr>
          <p:nvPr/>
        </p:nvSpPr>
        <p:spPr bwMode="auto">
          <a:xfrm>
            <a:off x="6400800" y="4419600"/>
            <a:ext cx="2138363" cy="231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Impact"/>
              </a:rPr>
              <a:t>Unik Ambarwati</a:t>
            </a:r>
          </a:p>
        </p:txBody>
      </p:sp>
      <p:sp>
        <p:nvSpPr>
          <p:cNvPr id="27654" name="WordArt 8"/>
          <p:cNvSpPr>
            <a:spLocks noChangeArrowheads="1" noChangeShapeType="1" noTextEdit="1"/>
          </p:cNvSpPr>
          <p:nvPr/>
        </p:nvSpPr>
        <p:spPr bwMode="auto">
          <a:xfrm>
            <a:off x="5943600" y="5181600"/>
            <a:ext cx="2895600" cy="457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206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Impact"/>
              </a:rPr>
              <a:t>PROGRAM STUDI PGSD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Impact"/>
              </a:rPr>
              <a:t>FAKULTAS ILMU PENDIDIKAN 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0" y="6248400"/>
            <a:ext cx="9144000" cy="609600"/>
            <a:chOff x="-8832" y="3744"/>
            <a:chExt cx="9696" cy="576"/>
          </a:xfrm>
        </p:grpSpPr>
        <p:pic>
          <p:nvPicPr>
            <p:cNvPr id="27658" name="Picture 10" descr="is?lWCbex76Pv3M4F3f9VtekeNY0ET1T6JQbKu0xTfpgg4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-103" y="3744"/>
              <a:ext cx="96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659" name="Picture 12" descr="is?B3njPVxo3uuAxEA2WtMomypxxxrufxt_i6yunIXpK_I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-1008" y="3744"/>
              <a:ext cx="91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660" name="Picture 14" descr="ki_hajar_dewantara">
              <a:hlinkClick r:id="rId8"/>
            </p:cNvPr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-2016" y="3744"/>
              <a:ext cx="101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661" name="Picture 16" descr="Go to fullsize image">
              <a:hlinkClick r:id="rId10"/>
            </p:cNvPr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-3072" y="3744"/>
              <a:ext cx="106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662" name="Picture 17" descr="is?lWCbex76Pv3M4F3f9VtekeNY0ET1T6JQbKu0xTfpgg4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-4032" y="3744"/>
              <a:ext cx="96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663" name="Picture 18" descr="is?B3njPVxo3uuAxEA2WtMomypxxxrufxt_i6yunIXpK_I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-4992" y="3744"/>
              <a:ext cx="960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664" name="Picture 19" descr="ki_hajar_dewantara">
              <a:hlinkClick r:id="rId8"/>
            </p:cNvPr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-5952" y="3744"/>
              <a:ext cx="101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665" name="Picture 20" descr="is?lWCbex76Pv3M4F3f9VtekeNY0ET1T6JQbKu0xTfpgg4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-6919" y="3744"/>
              <a:ext cx="96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666" name="Picture 21" descr="is?B3njPVxo3uuAxEA2WtMomypxxxrufxt_i6yunIXpK_I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-7824" y="3744"/>
              <a:ext cx="91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667" name="Picture 22" descr="ki_hajar_dewantara">
              <a:hlinkClick r:id="rId8"/>
            </p:cNvPr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-8832" y="3744"/>
              <a:ext cx="101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73" name="01 matsuri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2"/>
          <a:srcRect/>
          <a:stretch>
            <a:fillRect/>
          </a:stretch>
        </p:blipFill>
        <p:spPr bwMode="auto">
          <a:xfrm>
            <a:off x="7315200" y="4800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  <p:sndAc>
      <p:stSnd>
        <p:snd r:embed="rId4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205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00" autoRev="1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" dur="1000" autoRev="1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" dur="1000" autoRev="1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1000" autoRev="1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34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1000" decel="5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158)">
                                      <p:cBhvr>
                                        <p:cTn id="19" dur="1" fill="hold"/>
                                        <p:tgtEl>
                                          <p:spTgt spid="2073"/>
                                        </p:tgtEl>
                                      </p:cBhvr>
                                    </p:cmd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4">
                <p:cTn id="20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73"/>
                </p:tgtEl>
              </p:cMediaNode>
            </p:audio>
          </p:childTnLst>
        </p:cTn>
      </p:par>
    </p:tnLst>
    <p:bldLst>
      <p:bldP spid="2052" grpId="0" animBg="1"/>
      <p:bldP spid="205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3657600"/>
          </a:xfrm>
        </p:spPr>
        <p:txBody>
          <a:bodyPr/>
          <a:lstStyle/>
          <a:p>
            <a:pPr eaLnBrk="1" hangingPunct="1"/>
            <a:r>
              <a:rPr lang="en-US" b="1" smtClean="0"/>
              <a:t>Cari dan baca sumber belajar</a:t>
            </a:r>
          </a:p>
          <a:p>
            <a:pPr eaLnBrk="1" hangingPunct="1"/>
            <a:r>
              <a:rPr lang="en-US" b="1" smtClean="0"/>
              <a:t>Coba</a:t>
            </a:r>
          </a:p>
          <a:p>
            <a:pPr eaLnBrk="1" hangingPunct="1"/>
            <a:r>
              <a:rPr lang="en-US" b="1" smtClean="0"/>
              <a:t>Dengarkan</a:t>
            </a:r>
          </a:p>
          <a:p>
            <a:pPr eaLnBrk="1" hangingPunct="1"/>
            <a:r>
              <a:rPr lang="en-US" b="1" smtClean="0"/>
              <a:t>Saksikan</a:t>
            </a:r>
          </a:p>
          <a:p>
            <a:pPr eaLnBrk="1" hangingPunct="1"/>
            <a:r>
              <a:rPr lang="en-US" b="1" smtClean="0"/>
              <a:t>Hayati</a:t>
            </a:r>
          </a:p>
          <a:p>
            <a:pPr eaLnBrk="1" hangingPunct="1"/>
            <a:r>
              <a:rPr lang="en-US" b="1" smtClean="0"/>
              <a:t>Wawancara</a:t>
            </a:r>
            <a:endParaRPr lang="en-US" smtClean="0"/>
          </a:p>
        </p:txBody>
      </p:sp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6705600" y="2133600"/>
          <a:ext cx="1857375" cy="3995738"/>
        </p:xfrm>
        <a:graphic>
          <a:graphicData uri="http://schemas.openxmlformats.org/presentationml/2006/ole">
            <p:oleObj spid="_x0000_s4098" name="Clip" r:id="rId6" imgW="1857600" imgH="3995640" progId="MS_ClipArt_Gallery.2">
              <p:embed/>
            </p:oleObj>
          </a:graphicData>
        </a:graphic>
      </p:graphicFrame>
      <p:sp>
        <p:nvSpPr>
          <p:cNvPr id="5125" name="WordArt 5"/>
          <p:cNvSpPr>
            <a:spLocks noChangeArrowheads="1" noChangeShapeType="1" noTextEdit="1"/>
          </p:cNvSpPr>
          <p:nvPr/>
        </p:nvSpPr>
        <p:spPr bwMode="auto">
          <a:xfrm>
            <a:off x="1600200" y="685800"/>
            <a:ext cx="35814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i="1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Bauhaus 93"/>
              </a:rPr>
              <a:t>EKSPLORASI</a:t>
            </a:r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>
            <a:off x="6858000" y="304800"/>
            <a:ext cx="1981200" cy="1143000"/>
          </a:xfrm>
          <a:prstGeom prst="irregularSeal2">
            <a:avLst/>
          </a:prstGeom>
          <a:gradFill rotWithShape="1">
            <a:gsLst>
              <a:gs pos="0">
                <a:srgbClr val="762F00"/>
              </a:gs>
              <a:gs pos="100000">
                <a:srgbClr val="FF6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30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450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" fill="hold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" fill="hold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75" fill="hold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" fill="hold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" fill="hold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" fill="hold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75" fill="hold"/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75" fill="hold"/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75" fill="hold"/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75" fill="hold"/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75" fill="hold"/>
                                        <p:tgtEl>
                                          <p:spTgt spid="45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75" fill="hold"/>
                                        <p:tgtEl>
                                          <p:spTgt spid="45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build="p" autoUpdateAnimBg="0"/>
      <p:bldP spid="4506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Bahas</a:t>
            </a:r>
          </a:p>
          <a:p>
            <a:pPr eaLnBrk="1" hangingPunct="1"/>
            <a:r>
              <a:rPr lang="en-US" b="1" smtClean="0"/>
              <a:t>Analisis</a:t>
            </a:r>
          </a:p>
          <a:p>
            <a:pPr eaLnBrk="1" hangingPunct="1"/>
            <a:r>
              <a:rPr lang="en-US" b="1" smtClean="0"/>
              <a:t>Diskusikan</a:t>
            </a:r>
          </a:p>
          <a:p>
            <a:pPr eaLnBrk="1" hangingPunct="1"/>
            <a:r>
              <a:rPr lang="en-US" b="1" smtClean="0"/>
              <a:t>Rumuskan konsep</a:t>
            </a:r>
          </a:p>
          <a:p>
            <a:pPr eaLnBrk="1" hangingPunct="1"/>
            <a:r>
              <a:rPr lang="en-US" b="1" smtClean="0"/>
              <a:t>Sajikan pemahaman di depan kelas</a:t>
            </a:r>
          </a:p>
          <a:p>
            <a:pPr eaLnBrk="1" hangingPunct="1"/>
            <a:r>
              <a:rPr lang="en-US" b="1" smtClean="0"/>
              <a:t>Tanggapi (oleh siswa dan guru)</a:t>
            </a:r>
          </a:p>
        </p:txBody>
      </p:sp>
      <p:graphicFrame>
        <p:nvGraphicFramePr>
          <p:cNvPr id="46084" name="Object 4"/>
          <p:cNvGraphicFramePr>
            <a:graphicFrameLocks noChangeAspect="1"/>
          </p:cNvGraphicFramePr>
          <p:nvPr/>
        </p:nvGraphicFramePr>
        <p:xfrm>
          <a:off x="6096000" y="1524000"/>
          <a:ext cx="2025650" cy="1973263"/>
        </p:xfrm>
        <a:graphic>
          <a:graphicData uri="http://schemas.openxmlformats.org/presentationml/2006/ole">
            <p:oleObj spid="_x0000_s5122" name="Clip" r:id="rId6" imgW="4539600" imgH="3497040" progId="MS_ClipArt_Gallery.2">
              <p:embed/>
            </p:oleObj>
          </a:graphicData>
        </a:graphic>
      </p:graphicFrame>
      <p:sp>
        <p:nvSpPr>
          <p:cNvPr id="46085" name="AutoShape 5"/>
          <p:cNvSpPr>
            <a:spLocks noChangeArrowheads="1"/>
          </p:cNvSpPr>
          <p:nvPr/>
        </p:nvSpPr>
        <p:spPr bwMode="auto">
          <a:xfrm>
            <a:off x="0" y="485775"/>
            <a:ext cx="1981200" cy="685800"/>
          </a:xfrm>
          <a:prstGeom prst="chevron">
            <a:avLst>
              <a:gd name="adj" fmla="val 72222"/>
            </a:avLst>
          </a:prstGeom>
          <a:gradFill rotWithShape="1">
            <a:gsLst>
              <a:gs pos="0">
                <a:schemeClr val="tx1"/>
              </a:gs>
              <a:gs pos="100000">
                <a:srgbClr val="FF00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6150" name="WordArt 6"/>
          <p:cNvSpPr>
            <a:spLocks noChangeArrowheads="1" noChangeShapeType="1" noTextEdit="1"/>
          </p:cNvSpPr>
          <p:nvPr/>
        </p:nvSpPr>
        <p:spPr bwMode="auto">
          <a:xfrm>
            <a:off x="2286000" y="533400"/>
            <a:ext cx="3962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i="1" kern="10">
                <a:ln w="222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LIBI"/>
              </a:rPr>
              <a:t>INTERPRETASI</a:t>
            </a:r>
          </a:p>
        </p:txBody>
      </p:sp>
      <p:sp>
        <p:nvSpPr>
          <p:cNvPr id="6151" name="Rectangle 8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6152" name="Rectangle 9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75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75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75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75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75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75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75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1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  <p:bldP spid="4608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200" y="1600200"/>
            <a:ext cx="6324600" cy="4525963"/>
          </a:xfrm>
        </p:spPr>
        <p:txBody>
          <a:bodyPr/>
          <a:lstStyle/>
          <a:p>
            <a:pPr eaLnBrk="1" hangingPunct="1"/>
            <a:r>
              <a:rPr lang="en-US" b="1" smtClean="0"/>
              <a:t>Ciptakan sesuatu dari hasil pemahaman: gambar seni, drama, novel, makalah, puisi, karya seni, artikel, kalikatur, resep</a:t>
            </a:r>
          </a:p>
          <a:p>
            <a:pPr eaLnBrk="1" hangingPunct="1"/>
            <a:r>
              <a:rPr lang="en-US" b="1" smtClean="0"/>
              <a:t>Tampilkan, demonstrasikan, pamerkan, publikasikan.</a:t>
            </a:r>
          </a:p>
        </p:txBody>
      </p:sp>
      <p:graphicFrame>
        <p:nvGraphicFramePr>
          <p:cNvPr id="47108" name="Object 4"/>
          <p:cNvGraphicFramePr>
            <a:graphicFrameLocks noChangeAspect="1"/>
          </p:cNvGraphicFramePr>
          <p:nvPr/>
        </p:nvGraphicFramePr>
        <p:xfrm>
          <a:off x="228600" y="4419600"/>
          <a:ext cx="1943100" cy="2276475"/>
        </p:xfrm>
        <a:graphic>
          <a:graphicData uri="http://schemas.openxmlformats.org/presentationml/2006/ole">
            <p:oleObj spid="_x0000_s6146" name="Clip" r:id="rId6" imgW="3885840" imgH="3944520" progId="MS_ClipArt_Gallery.2">
              <p:embed/>
            </p:oleObj>
          </a:graphicData>
        </a:graphic>
      </p:graphicFrame>
      <p:graphicFrame>
        <p:nvGraphicFramePr>
          <p:cNvPr id="47109" name="Object 5"/>
          <p:cNvGraphicFramePr>
            <a:graphicFrameLocks noChangeAspect="1"/>
          </p:cNvGraphicFramePr>
          <p:nvPr/>
        </p:nvGraphicFramePr>
        <p:xfrm>
          <a:off x="228600" y="0"/>
          <a:ext cx="2057400" cy="2276475"/>
        </p:xfrm>
        <a:graphic>
          <a:graphicData uri="http://schemas.openxmlformats.org/presentationml/2006/ole">
            <p:oleObj spid="_x0000_s6147" name="Clip" r:id="rId7" imgW="3885840" imgH="3944520" progId="MS_ClipArt_Gallery.2">
              <p:embed/>
            </p:oleObj>
          </a:graphicData>
        </a:graphic>
      </p:graphicFrame>
      <p:sp>
        <p:nvSpPr>
          <p:cNvPr id="7174" name="WordArt 6"/>
          <p:cNvSpPr>
            <a:spLocks noChangeArrowheads="1" noChangeShapeType="1" noTextEdit="1"/>
          </p:cNvSpPr>
          <p:nvPr/>
        </p:nvSpPr>
        <p:spPr bwMode="auto">
          <a:xfrm>
            <a:off x="2895600" y="381000"/>
            <a:ext cx="35814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gency FB"/>
              </a:rPr>
              <a:t>RE-KREASI</a:t>
            </a:r>
          </a:p>
        </p:txBody>
      </p:sp>
      <p:sp>
        <p:nvSpPr>
          <p:cNvPr id="7175" name="AutoShape 8"/>
          <p:cNvSpPr>
            <a:spLocks noChangeArrowheads="1"/>
          </p:cNvSpPr>
          <p:nvPr/>
        </p:nvSpPr>
        <p:spPr bwMode="auto">
          <a:xfrm>
            <a:off x="8229600" y="0"/>
            <a:ext cx="914400" cy="9144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FF66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2552700" y="1881188"/>
          <a:ext cx="4000500" cy="3148012"/>
        </p:xfrm>
        <a:graphic>
          <a:graphicData uri="http://schemas.openxmlformats.org/presentationml/2006/ole">
            <p:oleObj spid="_x0000_s7170" name="Clip" r:id="rId5" imgW="4000320" imgH="3147480" progId="MS_ClipArt_Gallery.2">
              <p:embed/>
            </p:oleObj>
          </a:graphicData>
        </a:graphic>
      </p:graphicFrame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2743200" y="12954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(Social Probem Solving)</a:t>
            </a:r>
          </a:p>
        </p:txBody>
      </p:sp>
      <p:sp>
        <p:nvSpPr>
          <p:cNvPr id="8197" name="WordArt 6"/>
          <p:cNvSpPr>
            <a:spLocks noChangeArrowheads="1" noChangeShapeType="1" noTextEdit="1"/>
          </p:cNvSpPr>
          <p:nvPr/>
        </p:nvSpPr>
        <p:spPr bwMode="auto">
          <a:xfrm>
            <a:off x="2667000" y="304800"/>
            <a:ext cx="39624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MODEL PEMBELAJARAN</a:t>
            </a:r>
          </a:p>
        </p:txBody>
      </p:sp>
      <p:sp>
        <p:nvSpPr>
          <p:cNvPr id="8198" name="WordArt 7"/>
          <p:cNvSpPr>
            <a:spLocks noChangeArrowheads="1" noChangeShapeType="1" noTextEdit="1"/>
          </p:cNvSpPr>
          <p:nvPr/>
        </p:nvSpPr>
        <p:spPr bwMode="auto">
          <a:xfrm>
            <a:off x="1905000" y="762000"/>
            <a:ext cx="5410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Rounded MT Bold"/>
              </a:rPr>
              <a:t>PEMECAHAN MASALAH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" dur="1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1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Oval 3"/>
          <p:cNvSpPr>
            <a:spLocks noChangeArrowheads="1"/>
          </p:cNvSpPr>
          <p:nvPr/>
        </p:nvSpPr>
        <p:spPr bwMode="auto">
          <a:xfrm>
            <a:off x="304800" y="1447800"/>
            <a:ext cx="2438400" cy="1143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228600" y="1524000"/>
            <a:ext cx="2590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latin typeface="Broadway" pitchFamily="82" charset="0"/>
              </a:rPr>
              <a:t>Masalah kebijakan publik</a:t>
            </a:r>
          </a:p>
        </p:txBody>
      </p:sp>
      <p:sp>
        <p:nvSpPr>
          <p:cNvPr id="49157" name="Oval 5"/>
          <p:cNvSpPr>
            <a:spLocks noChangeArrowheads="1"/>
          </p:cNvSpPr>
          <p:nvPr/>
        </p:nvSpPr>
        <p:spPr bwMode="auto">
          <a:xfrm>
            <a:off x="3200400" y="1447800"/>
            <a:ext cx="2590800" cy="1219200"/>
          </a:xfrm>
          <a:prstGeom prst="ellipse">
            <a:avLst/>
          </a:prstGeom>
          <a:solidFill>
            <a:srgbClr val="FF33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3505200" y="1524000"/>
            <a:ext cx="2057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latin typeface="Cooper Black" pitchFamily="18" charset="0"/>
              </a:rPr>
              <a:t>Masalah sosial, politik, budaya dll</a:t>
            </a:r>
          </a:p>
        </p:txBody>
      </p:sp>
      <p:sp>
        <p:nvSpPr>
          <p:cNvPr id="49159" name="Oval 7"/>
          <p:cNvSpPr>
            <a:spLocks noChangeArrowheads="1"/>
          </p:cNvSpPr>
          <p:nvPr/>
        </p:nvSpPr>
        <p:spPr bwMode="auto">
          <a:xfrm>
            <a:off x="6172200" y="1295400"/>
            <a:ext cx="2743200" cy="1295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6248400" y="1524000"/>
            <a:ext cx="2514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Strategi komunikasi dengan pejabat terkait</a:t>
            </a:r>
          </a:p>
        </p:txBody>
      </p:sp>
      <p:sp>
        <p:nvSpPr>
          <p:cNvPr id="49161" name="Oval 9"/>
          <p:cNvSpPr>
            <a:spLocks noChangeArrowheads="1"/>
          </p:cNvSpPr>
          <p:nvPr/>
        </p:nvSpPr>
        <p:spPr bwMode="auto">
          <a:xfrm>
            <a:off x="1066800" y="3581400"/>
            <a:ext cx="2590800" cy="1295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d-ID" sz="2000">
              <a:latin typeface="Times New Roman" pitchFamily="18" charset="0"/>
            </a:endParaRPr>
          </a:p>
        </p:txBody>
      </p:sp>
      <p:sp>
        <p:nvSpPr>
          <p:cNvPr id="40969" name="Text Box 10"/>
          <p:cNvSpPr txBox="1">
            <a:spLocks noChangeArrowheads="1"/>
          </p:cNvSpPr>
          <p:nvPr/>
        </p:nvSpPr>
        <p:spPr bwMode="auto">
          <a:xfrm>
            <a:off x="1828800" y="41910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id-ID" sz="2400">
              <a:latin typeface="Times New Roman" pitchFamily="18" charset="0"/>
            </a:endParaRPr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1371600" y="3733800"/>
            <a:ext cx="2057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Hubungan fungsional dengan kebijakan publik</a:t>
            </a:r>
          </a:p>
        </p:txBody>
      </p:sp>
      <p:sp>
        <p:nvSpPr>
          <p:cNvPr id="49164" name="Oval 12"/>
          <p:cNvSpPr>
            <a:spLocks noChangeArrowheads="1"/>
          </p:cNvSpPr>
          <p:nvPr/>
        </p:nvSpPr>
        <p:spPr bwMode="auto">
          <a:xfrm>
            <a:off x="5105400" y="3657600"/>
            <a:ext cx="2971800" cy="1371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5334000" y="3810000"/>
            <a:ext cx="2667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rgbClr val="FFFF66"/>
                </a:solidFill>
                <a:latin typeface="Times New Roman" pitchFamily="18" charset="0"/>
              </a:rPr>
              <a:t>Strategi pemecahan masalah secara demokratis</a:t>
            </a:r>
          </a:p>
        </p:txBody>
      </p:sp>
      <p:sp>
        <p:nvSpPr>
          <p:cNvPr id="49166" name="Freeform 14"/>
          <p:cNvSpPr>
            <a:spLocks/>
          </p:cNvSpPr>
          <p:nvPr/>
        </p:nvSpPr>
        <p:spPr bwMode="auto">
          <a:xfrm>
            <a:off x="5715000" y="1905000"/>
            <a:ext cx="427038" cy="42863"/>
          </a:xfrm>
          <a:custGeom>
            <a:avLst/>
            <a:gdLst>
              <a:gd name="T0" fmla="*/ 14 w 269"/>
              <a:gd name="T1" fmla="*/ 0 h 27"/>
              <a:gd name="T2" fmla="*/ 205 w 269"/>
              <a:gd name="T3" fmla="*/ 18 h 27"/>
              <a:gd name="T4" fmla="*/ 269 w 269"/>
              <a:gd name="T5" fmla="*/ 27 h 27"/>
              <a:gd name="T6" fmla="*/ 0 60000 65536"/>
              <a:gd name="T7" fmla="*/ 0 60000 65536"/>
              <a:gd name="T8" fmla="*/ 0 60000 65536"/>
              <a:gd name="T9" fmla="*/ 0 w 269"/>
              <a:gd name="T10" fmla="*/ 0 h 27"/>
              <a:gd name="T11" fmla="*/ 269 w 269"/>
              <a:gd name="T12" fmla="*/ 27 h 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9" h="27">
                <a:moveTo>
                  <a:pt x="14" y="0"/>
                </a:moveTo>
                <a:cubicBezTo>
                  <a:pt x="134" y="20"/>
                  <a:pt x="0" y="0"/>
                  <a:pt x="205" y="18"/>
                </a:cubicBezTo>
                <a:cubicBezTo>
                  <a:pt x="226" y="20"/>
                  <a:pt x="269" y="27"/>
                  <a:pt x="269" y="2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9167" name="Freeform 15"/>
          <p:cNvSpPr>
            <a:spLocks/>
          </p:cNvSpPr>
          <p:nvPr/>
        </p:nvSpPr>
        <p:spPr bwMode="auto">
          <a:xfrm>
            <a:off x="6696075" y="2590800"/>
            <a:ext cx="771525" cy="1139825"/>
          </a:xfrm>
          <a:custGeom>
            <a:avLst/>
            <a:gdLst>
              <a:gd name="T0" fmla="*/ 463 w 463"/>
              <a:gd name="T1" fmla="*/ 0 h 641"/>
              <a:gd name="T2" fmla="*/ 418 w 463"/>
              <a:gd name="T3" fmla="*/ 73 h 641"/>
              <a:gd name="T4" fmla="*/ 363 w 463"/>
              <a:gd name="T5" fmla="*/ 182 h 641"/>
              <a:gd name="T6" fmla="*/ 218 w 463"/>
              <a:gd name="T7" fmla="*/ 346 h 641"/>
              <a:gd name="T8" fmla="*/ 145 w 463"/>
              <a:gd name="T9" fmla="*/ 437 h 641"/>
              <a:gd name="T10" fmla="*/ 54 w 463"/>
              <a:gd name="T11" fmla="*/ 555 h 641"/>
              <a:gd name="T12" fmla="*/ 0 w 463"/>
              <a:gd name="T13" fmla="*/ 600 h 6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63"/>
              <a:gd name="T22" fmla="*/ 0 h 641"/>
              <a:gd name="T23" fmla="*/ 463 w 463"/>
              <a:gd name="T24" fmla="*/ 641 h 64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63" h="641">
                <a:moveTo>
                  <a:pt x="463" y="0"/>
                </a:moveTo>
                <a:cubicBezTo>
                  <a:pt x="450" y="26"/>
                  <a:pt x="429" y="47"/>
                  <a:pt x="418" y="73"/>
                </a:cubicBezTo>
                <a:cubicBezTo>
                  <a:pt x="371" y="187"/>
                  <a:pt x="435" y="112"/>
                  <a:pt x="363" y="182"/>
                </a:cubicBezTo>
                <a:cubicBezTo>
                  <a:pt x="330" y="282"/>
                  <a:pt x="288" y="276"/>
                  <a:pt x="218" y="346"/>
                </a:cubicBezTo>
                <a:cubicBezTo>
                  <a:pt x="191" y="373"/>
                  <a:pt x="169" y="407"/>
                  <a:pt x="145" y="437"/>
                </a:cubicBezTo>
                <a:cubicBezTo>
                  <a:pt x="124" y="500"/>
                  <a:pt x="107" y="521"/>
                  <a:pt x="54" y="555"/>
                </a:cubicBezTo>
                <a:cubicBezTo>
                  <a:pt x="51" y="559"/>
                  <a:pt x="0" y="641"/>
                  <a:pt x="0" y="6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9168" name="Freeform 16"/>
          <p:cNvSpPr>
            <a:spLocks/>
          </p:cNvSpPr>
          <p:nvPr/>
        </p:nvSpPr>
        <p:spPr bwMode="auto">
          <a:xfrm>
            <a:off x="3657600" y="4191000"/>
            <a:ext cx="1465263" cy="96838"/>
          </a:xfrm>
          <a:custGeom>
            <a:avLst/>
            <a:gdLst>
              <a:gd name="T0" fmla="*/ 624 w 624"/>
              <a:gd name="T1" fmla="*/ 36 h 37"/>
              <a:gd name="T2" fmla="*/ 233 w 624"/>
              <a:gd name="T3" fmla="*/ 0 h 37"/>
              <a:gd name="T4" fmla="*/ 106 w 624"/>
              <a:gd name="T5" fmla="*/ 9 h 37"/>
              <a:gd name="T6" fmla="*/ 51 w 624"/>
              <a:gd name="T7" fmla="*/ 27 h 37"/>
              <a:gd name="T8" fmla="*/ 24 w 624"/>
              <a:gd name="T9" fmla="*/ 36 h 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4"/>
              <a:gd name="T16" fmla="*/ 0 h 37"/>
              <a:gd name="T17" fmla="*/ 624 w 624"/>
              <a:gd name="T18" fmla="*/ 37 h 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4" h="37">
                <a:moveTo>
                  <a:pt x="624" y="36"/>
                </a:moveTo>
                <a:cubicBezTo>
                  <a:pt x="496" y="11"/>
                  <a:pt x="363" y="13"/>
                  <a:pt x="233" y="0"/>
                </a:cubicBezTo>
                <a:cubicBezTo>
                  <a:pt x="191" y="3"/>
                  <a:pt x="148" y="3"/>
                  <a:pt x="106" y="9"/>
                </a:cubicBezTo>
                <a:cubicBezTo>
                  <a:pt x="87" y="12"/>
                  <a:pt x="69" y="21"/>
                  <a:pt x="51" y="27"/>
                </a:cubicBezTo>
                <a:cubicBezTo>
                  <a:pt x="21" y="37"/>
                  <a:pt x="0" y="36"/>
                  <a:pt x="24" y="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9169" name="Freeform 17"/>
          <p:cNvSpPr>
            <a:spLocks/>
          </p:cNvSpPr>
          <p:nvPr/>
        </p:nvSpPr>
        <p:spPr bwMode="auto">
          <a:xfrm>
            <a:off x="2819400" y="2613025"/>
            <a:ext cx="947738" cy="968375"/>
          </a:xfrm>
          <a:custGeom>
            <a:avLst/>
            <a:gdLst>
              <a:gd name="T0" fmla="*/ 0 w 400"/>
              <a:gd name="T1" fmla="*/ 618 h 618"/>
              <a:gd name="T2" fmla="*/ 100 w 400"/>
              <a:gd name="T3" fmla="*/ 536 h 618"/>
              <a:gd name="T4" fmla="*/ 154 w 400"/>
              <a:gd name="T5" fmla="*/ 427 h 618"/>
              <a:gd name="T6" fmla="*/ 209 w 400"/>
              <a:gd name="T7" fmla="*/ 318 h 618"/>
              <a:gd name="T8" fmla="*/ 227 w 400"/>
              <a:gd name="T9" fmla="*/ 218 h 618"/>
              <a:gd name="T10" fmla="*/ 354 w 400"/>
              <a:gd name="T11" fmla="*/ 154 h 618"/>
              <a:gd name="T12" fmla="*/ 390 w 400"/>
              <a:gd name="T13" fmla="*/ 81 h 618"/>
              <a:gd name="T14" fmla="*/ 399 w 400"/>
              <a:gd name="T15" fmla="*/ 0 h 61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00"/>
              <a:gd name="T25" fmla="*/ 0 h 618"/>
              <a:gd name="T26" fmla="*/ 400 w 400"/>
              <a:gd name="T27" fmla="*/ 618 h 61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00" h="618">
                <a:moveTo>
                  <a:pt x="0" y="618"/>
                </a:moveTo>
                <a:cubicBezTo>
                  <a:pt x="72" y="594"/>
                  <a:pt x="56" y="592"/>
                  <a:pt x="100" y="536"/>
                </a:cubicBezTo>
                <a:cubicBezTo>
                  <a:pt x="147" y="345"/>
                  <a:pt x="83" y="549"/>
                  <a:pt x="154" y="427"/>
                </a:cubicBezTo>
                <a:cubicBezTo>
                  <a:pt x="257" y="249"/>
                  <a:pt x="124" y="428"/>
                  <a:pt x="209" y="318"/>
                </a:cubicBezTo>
                <a:cubicBezTo>
                  <a:pt x="213" y="284"/>
                  <a:pt x="206" y="244"/>
                  <a:pt x="227" y="218"/>
                </a:cubicBezTo>
                <a:cubicBezTo>
                  <a:pt x="259" y="179"/>
                  <a:pt x="308" y="165"/>
                  <a:pt x="354" y="154"/>
                </a:cubicBezTo>
                <a:cubicBezTo>
                  <a:pt x="375" y="92"/>
                  <a:pt x="359" y="114"/>
                  <a:pt x="390" y="81"/>
                </a:cubicBezTo>
                <a:cubicBezTo>
                  <a:pt x="400" y="18"/>
                  <a:pt x="399" y="45"/>
                  <a:pt x="399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9170" name="Freeform 18"/>
          <p:cNvSpPr>
            <a:spLocks/>
          </p:cNvSpPr>
          <p:nvPr/>
        </p:nvSpPr>
        <p:spPr bwMode="auto">
          <a:xfrm>
            <a:off x="5021263" y="2667000"/>
            <a:ext cx="1150937" cy="990600"/>
          </a:xfrm>
          <a:custGeom>
            <a:avLst/>
            <a:gdLst>
              <a:gd name="T0" fmla="*/ 0 w 733"/>
              <a:gd name="T1" fmla="*/ 0 h 618"/>
              <a:gd name="T2" fmla="*/ 55 w 733"/>
              <a:gd name="T3" fmla="*/ 45 h 618"/>
              <a:gd name="T4" fmla="*/ 128 w 733"/>
              <a:gd name="T5" fmla="*/ 64 h 618"/>
              <a:gd name="T6" fmla="*/ 509 w 733"/>
              <a:gd name="T7" fmla="*/ 154 h 618"/>
              <a:gd name="T8" fmla="*/ 600 w 733"/>
              <a:gd name="T9" fmla="*/ 209 h 618"/>
              <a:gd name="T10" fmla="*/ 682 w 733"/>
              <a:gd name="T11" fmla="*/ 245 h 618"/>
              <a:gd name="T12" fmla="*/ 682 w 733"/>
              <a:gd name="T13" fmla="*/ 464 h 618"/>
              <a:gd name="T14" fmla="*/ 682 w 733"/>
              <a:gd name="T15" fmla="*/ 618 h 61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33"/>
              <a:gd name="T25" fmla="*/ 0 h 618"/>
              <a:gd name="T26" fmla="*/ 733 w 733"/>
              <a:gd name="T27" fmla="*/ 618 h 61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33" h="618">
                <a:moveTo>
                  <a:pt x="0" y="0"/>
                </a:moveTo>
                <a:cubicBezTo>
                  <a:pt x="18" y="15"/>
                  <a:pt x="34" y="34"/>
                  <a:pt x="55" y="45"/>
                </a:cubicBezTo>
                <a:cubicBezTo>
                  <a:pt x="77" y="56"/>
                  <a:pt x="104" y="57"/>
                  <a:pt x="128" y="64"/>
                </a:cubicBezTo>
                <a:cubicBezTo>
                  <a:pt x="254" y="101"/>
                  <a:pt x="379" y="138"/>
                  <a:pt x="509" y="154"/>
                </a:cubicBezTo>
                <a:cubicBezTo>
                  <a:pt x="539" y="172"/>
                  <a:pt x="568" y="193"/>
                  <a:pt x="600" y="209"/>
                </a:cubicBezTo>
                <a:cubicBezTo>
                  <a:pt x="733" y="275"/>
                  <a:pt x="601" y="191"/>
                  <a:pt x="682" y="245"/>
                </a:cubicBezTo>
                <a:cubicBezTo>
                  <a:pt x="727" y="315"/>
                  <a:pt x="701" y="387"/>
                  <a:pt x="682" y="464"/>
                </a:cubicBezTo>
                <a:cubicBezTo>
                  <a:pt x="670" y="514"/>
                  <a:pt x="682" y="567"/>
                  <a:pt x="682" y="61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9171" name="Freeform 19"/>
          <p:cNvSpPr>
            <a:spLocks/>
          </p:cNvSpPr>
          <p:nvPr/>
        </p:nvSpPr>
        <p:spPr bwMode="auto">
          <a:xfrm>
            <a:off x="3505200" y="2286000"/>
            <a:ext cx="2895600" cy="1600200"/>
          </a:xfrm>
          <a:custGeom>
            <a:avLst/>
            <a:gdLst>
              <a:gd name="T0" fmla="*/ 0 w 1545"/>
              <a:gd name="T1" fmla="*/ 927 h 927"/>
              <a:gd name="T2" fmla="*/ 137 w 1545"/>
              <a:gd name="T3" fmla="*/ 882 h 927"/>
              <a:gd name="T4" fmla="*/ 191 w 1545"/>
              <a:gd name="T5" fmla="*/ 864 h 927"/>
              <a:gd name="T6" fmla="*/ 446 w 1545"/>
              <a:gd name="T7" fmla="*/ 773 h 927"/>
              <a:gd name="T8" fmla="*/ 573 w 1545"/>
              <a:gd name="T9" fmla="*/ 664 h 927"/>
              <a:gd name="T10" fmla="*/ 682 w 1545"/>
              <a:gd name="T11" fmla="*/ 654 h 927"/>
              <a:gd name="T12" fmla="*/ 936 w 1545"/>
              <a:gd name="T13" fmla="*/ 582 h 927"/>
              <a:gd name="T14" fmla="*/ 1082 w 1545"/>
              <a:gd name="T15" fmla="*/ 509 h 927"/>
              <a:gd name="T16" fmla="*/ 1155 w 1545"/>
              <a:gd name="T17" fmla="*/ 300 h 927"/>
              <a:gd name="T18" fmla="*/ 1191 w 1545"/>
              <a:gd name="T19" fmla="*/ 263 h 927"/>
              <a:gd name="T20" fmla="*/ 1255 w 1545"/>
              <a:gd name="T21" fmla="*/ 254 h 927"/>
              <a:gd name="T22" fmla="*/ 1409 w 1545"/>
              <a:gd name="T23" fmla="*/ 163 h 927"/>
              <a:gd name="T24" fmla="*/ 1427 w 1545"/>
              <a:gd name="T25" fmla="*/ 136 h 927"/>
              <a:gd name="T26" fmla="*/ 1482 w 1545"/>
              <a:gd name="T27" fmla="*/ 100 h 927"/>
              <a:gd name="T28" fmla="*/ 1527 w 1545"/>
              <a:gd name="T29" fmla="*/ 54 h 927"/>
              <a:gd name="T30" fmla="*/ 1545 w 1545"/>
              <a:gd name="T31" fmla="*/ 0 h 92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545"/>
              <a:gd name="T49" fmla="*/ 0 h 927"/>
              <a:gd name="T50" fmla="*/ 1545 w 1545"/>
              <a:gd name="T51" fmla="*/ 927 h 92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545" h="927">
                <a:moveTo>
                  <a:pt x="0" y="927"/>
                </a:moveTo>
                <a:cubicBezTo>
                  <a:pt x="46" y="912"/>
                  <a:pt x="91" y="897"/>
                  <a:pt x="137" y="882"/>
                </a:cubicBezTo>
                <a:cubicBezTo>
                  <a:pt x="155" y="876"/>
                  <a:pt x="191" y="864"/>
                  <a:pt x="191" y="864"/>
                </a:cubicBezTo>
                <a:cubicBezTo>
                  <a:pt x="236" y="816"/>
                  <a:pt x="373" y="791"/>
                  <a:pt x="446" y="773"/>
                </a:cubicBezTo>
                <a:cubicBezTo>
                  <a:pt x="475" y="744"/>
                  <a:pt x="534" y="678"/>
                  <a:pt x="573" y="664"/>
                </a:cubicBezTo>
                <a:cubicBezTo>
                  <a:pt x="607" y="652"/>
                  <a:pt x="646" y="657"/>
                  <a:pt x="682" y="654"/>
                </a:cubicBezTo>
                <a:cubicBezTo>
                  <a:pt x="767" y="637"/>
                  <a:pt x="859" y="625"/>
                  <a:pt x="936" y="582"/>
                </a:cubicBezTo>
                <a:cubicBezTo>
                  <a:pt x="1087" y="498"/>
                  <a:pt x="932" y="546"/>
                  <a:pt x="1082" y="509"/>
                </a:cubicBezTo>
                <a:cubicBezTo>
                  <a:pt x="1126" y="443"/>
                  <a:pt x="1101" y="362"/>
                  <a:pt x="1155" y="300"/>
                </a:cubicBezTo>
                <a:cubicBezTo>
                  <a:pt x="1166" y="287"/>
                  <a:pt x="1175" y="270"/>
                  <a:pt x="1191" y="263"/>
                </a:cubicBezTo>
                <a:cubicBezTo>
                  <a:pt x="1211" y="254"/>
                  <a:pt x="1234" y="257"/>
                  <a:pt x="1255" y="254"/>
                </a:cubicBezTo>
                <a:cubicBezTo>
                  <a:pt x="1307" y="237"/>
                  <a:pt x="1370" y="202"/>
                  <a:pt x="1409" y="163"/>
                </a:cubicBezTo>
                <a:cubicBezTo>
                  <a:pt x="1417" y="155"/>
                  <a:pt x="1419" y="143"/>
                  <a:pt x="1427" y="136"/>
                </a:cubicBezTo>
                <a:cubicBezTo>
                  <a:pt x="1444" y="122"/>
                  <a:pt x="1467" y="116"/>
                  <a:pt x="1482" y="100"/>
                </a:cubicBezTo>
                <a:cubicBezTo>
                  <a:pt x="1497" y="85"/>
                  <a:pt x="1527" y="54"/>
                  <a:pt x="1527" y="54"/>
                </a:cubicBezTo>
                <a:cubicBezTo>
                  <a:pt x="1533" y="36"/>
                  <a:pt x="1545" y="0"/>
                  <a:pt x="1545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9172" name="Freeform 20"/>
          <p:cNvSpPr>
            <a:spLocks/>
          </p:cNvSpPr>
          <p:nvPr/>
        </p:nvSpPr>
        <p:spPr bwMode="auto">
          <a:xfrm>
            <a:off x="2251075" y="2540000"/>
            <a:ext cx="3449638" cy="561975"/>
          </a:xfrm>
          <a:custGeom>
            <a:avLst/>
            <a:gdLst>
              <a:gd name="T0" fmla="*/ 0 w 2173"/>
              <a:gd name="T1" fmla="*/ 0 h 354"/>
              <a:gd name="T2" fmla="*/ 136 w 2173"/>
              <a:gd name="T3" fmla="*/ 46 h 354"/>
              <a:gd name="T4" fmla="*/ 436 w 2173"/>
              <a:gd name="T5" fmla="*/ 91 h 354"/>
              <a:gd name="T6" fmla="*/ 754 w 2173"/>
              <a:gd name="T7" fmla="*/ 173 h 354"/>
              <a:gd name="T8" fmla="*/ 809 w 2173"/>
              <a:gd name="T9" fmla="*/ 191 h 354"/>
              <a:gd name="T10" fmla="*/ 900 w 2173"/>
              <a:gd name="T11" fmla="*/ 282 h 354"/>
              <a:gd name="T12" fmla="*/ 1036 w 2173"/>
              <a:gd name="T13" fmla="*/ 309 h 354"/>
              <a:gd name="T14" fmla="*/ 1327 w 2173"/>
              <a:gd name="T15" fmla="*/ 327 h 354"/>
              <a:gd name="T16" fmla="*/ 1636 w 2173"/>
              <a:gd name="T17" fmla="*/ 318 h 354"/>
              <a:gd name="T18" fmla="*/ 2118 w 2173"/>
              <a:gd name="T19" fmla="*/ 291 h 354"/>
              <a:gd name="T20" fmla="*/ 2173 w 2173"/>
              <a:gd name="T21" fmla="*/ 246 h 35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73"/>
              <a:gd name="T34" fmla="*/ 0 h 354"/>
              <a:gd name="T35" fmla="*/ 2173 w 2173"/>
              <a:gd name="T36" fmla="*/ 354 h 35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73" h="354">
                <a:moveTo>
                  <a:pt x="0" y="0"/>
                </a:moveTo>
                <a:cubicBezTo>
                  <a:pt x="54" y="54"/>
                  <a:pt x="13" y="23"/>
                  <a:pt x="136" y="46"/>
                </a:cubicBezTo>
                <a:cubicBezTo>
                  <a:pt x="237" y="65"/>
                  <a:pt x="334" y="78"/>
                  <a:pt x="436" y="91"/>
                </a:cubicBezTo>
                <a:cubicBezTo>
                  <a:pt x="542" y="126"/>
                  <a:pt x="643" y="159"/>
                  <a:pt x="754" y="173"/>
                </a:cubicBezTo>
                <a:cubicBezTo>
                  <a:pt x="772" y="179"/>
                  <a:pt x="794" y="179"/>
                  <a:pt x="809" y="191"/>
                </a:cubicBezTo>
                <a:cubicBezTo>
                  <a:pt x="834" y="210"/>
                  <a:pt x="861" y="267"/>
                  <a:pt x="900" y="282"/>
                </a:cubicBezTo>
                <a:cubicBezTo>
                  <a:pt x="950" y="302"/>
                  <a:pt x="982" y="302"/>
                  <a:pt x="1036" y="309"/>
                </a:cubicBezTo>
                <a:cubicBezTo>
                  <a:pt x="1129" y="354"/>
                  <a:pt x="1224" y="331"/>
                  <a:pt x="1327" y="327"/>
                </a:cubicBezTo>
                <a:cubicBezTo>
                  <a:pt x="1430" y="323"/>
                  <a:pt x="1533" y="321"/>
                  <a:pt x="1636" y="318"/>
                </a:cubicBezTo>
                <a:cubicBezTo>
                  <a:pt x="1812" y="305"/>
                  <a:pt x="1920" y="296"/>
                  <a:pt x="2118" y="291"/>
                </a:cubicBezTo>
                <a:cubicBezTo>
                  <a:pt x="2156" y="278"/>
                  <a:pt x="2146" y="270"/>
                  <a:pt x="2173" y="24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0980" name="WordArt 22"/>
          <p:cNvSpPr>
            <a:spLocks noChangeArrowheads="1" noChangeShapeType="1" noTextEdit="1"/>
          </p:cNvSpPr>
          <p:nvPr/>
        </p:nvSpPr>
        <p:spPr bwMode="auto">
          <a:xfrm>
            <a:off x="304800" y="228600"/>
            <a:ext cx="2362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25400">
                  <a:solidFill>
                    <a:srgbClr val="99CC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Berlin Sans FB Demi"/>
              </a:rPr>
              <a:t>Materi Pokok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0" y="6400800"/>
            <a:ext cx="9144000" cy="457200"/>
            <a:chOff x="-8832" y="3744"/>
            <a:chExt cx="9696" cy="576"/>
          </a:xfrm>
        </p:grpSpPr>
        <p:pic>
          <p:nvPicPr>
            <p:cNvPr id="40982" name="Picture 24" descr="is?lWCbex76Pv3M4F3f9VtekeNY0ET1T6JQbKu0xTfpgg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03" y="3744"/>
              <a:ext cx="96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983" name="Picture 25" descr="is?B3njPVxo3uuAxEA2WtMomypxxxrufxt_i6yunIXpK_I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-1008" y="3744"/>
              <a:ext cx="91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984" name="Picture 26" descr="ki_hajar_dewantara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-2016" y="3744"/>
              <a:ext cx="101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985" name="Picture 27" descr="Go to fullsize image">
              <a:hlinkClick r:id="rId8"/>
            </p:cNvPr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-3072" y="3744"/>
              <a:ext cx="106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986" name="Picture 28" descr="is?lWCbex76Pv3M4F3f9VtekeNY0ET1T6JQbKu0xTfpgg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4032" y="3744"/>
              <a:ext cx="96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987" name="Picture 29" descr="is?B3njPVxo3uuAxEA2WtMomypxxxrufxt_i6yunIXpK_I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-4992" y="3744"/>
              <a:ext cx="960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988" name="Picture 30" descr="ki_hajar_dewantara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-5952" y="3744"/>
              <a:ext cx="101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989" name="Picture 31" descr="is?lWCbex76Pv3M4F3f9VtekeNY0ET1T6JQbKu0xTfpgg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6919" y="3744"/>
              <a:ext cx="96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990" name="Picture 32" descr="is?B3njPVxo3uuAxEA2WtMomypxxxrufxt_i6yunIXpK_I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-7824" y="3744"/>
              <a:ext cx="91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991" name="Picture 33" descr="ki_hajar_dewantara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-8832" y="3744"/>
              <a:ext cx="101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9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9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9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9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9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9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9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animBg="1"/>
      <p:bldP spid="49156" grpId="0" build="p" autoUpdateAnimBg="0"/>
      <p:bldP spid="49157" grpId="0" animBg="1"/>
      <p:bldP spid="49158" grpId="0" build="p" autoUpdateAnimBg="0"/>
      <p:bldP spid="49159" grpId="0" animBg="1"/>
      <p:bldP spid="49160" grpId="0" build="p" autoUpdateAnimBg="0"/>
      <p:bldP spid="49161" grpId="0" animBg="1" autoUpdateAnimBg="0"/>
      <p:bldP spid="49163" grpId="0" build="p" autoUpdateAnimBg="0"/>
      <p:bldP spid="49164" grpId="0" animBg="1"/>
      <p:bldP spid="49165" grpId="0" build="p" autoUpdateAnimBg="0"/>
      <p:bldP spid="49166" grpId="0" animBg="1"/>
      <p:bldP spid="49167" grpId="0" animBg="1"/>
      <p:bldP spid="49168" grpId="0" animBg="1"/>
      <p:bldP spid="49169" grpId="0" animBg="1"/>
      <p:bldP spid="49170" grpId="0" animBg="1"/>
      <p:bldP spid="49171" grpId="0" animBg="1"/>
      <p:bldP spid="4917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95600" y="1600200"/>
            <a:ext cx="57912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Belajar dimulai dengan suatu masalah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Permasalahan yang dipelajari harus kontekstual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Pembelajaran dilakukan seputar permasalahan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Siswa bertanggung jawab atas berjalannya proses pembelajaran (mandiri)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Menggunakan kelompok kecil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Diakhiri dengan mendemontrasikan hasil belajar.</a:t>
            </a:r>
          </a:p>
        </p:txBody>
      </p:sp>
      <p:sp>
        <p:nvSpPr>
          <p:cNvPr id="41987" name="WordArt 4"/>
          <p:cNvSpPr>
            <a:spLocks noChangeArrowheads="1" noChangeShapeType="1" noTextEdit="1"/>
          </p:cNvSpPr>
          <p:nvPr/>
        </p:nvSpPr>
        <p:spPr bwMode="auto">
          <a:xfrm>
            <a:off x="609600" y="609600"/>
            <a:ext cx="63627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odoni MT"/>
              </a:rPr>
              <a:t>CIRI-CIRI PEBELAJARAN </a:t>
            </a:r>
          </a:p>
          <a:p>
            <a:pPr algn="ctr"/>
            <a:r>
              <a:rPr lang="en-US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odoni MT"/>
              </a:rPr>
              <a:t>PEMECAHAN MASALAH</a:t>
            </a:r>
          </a:p>
        </p:txBody>
      </p:sp>
      <p:pic>
        <p:nvPicPr>
          <p:cNvPr id="41988" name="Picture 6" descr="CARYGBK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524000"/>
            <a:ext cx="243840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9" name="Picture 8" descr="Go to fullsize image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20000" y="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0" y="1600200"/>
            <a:ext cx="6019800" cy="4525963"/>
          </a:xfrm>
        </p:spPr>
        <p:txBody>
          <a:bodyPr/>
          <a:lstStyle/>
          <a:p>
            <a:pPr eaLnBrk="1" hangingPunct="1"/>
            <a:r>
              <a:rPr lang="en-US" sz="2400" smtClean="0"/>
              <a:t>Menemukan masalah.</a:t>
            </a:r>
          </a:p>
          <a:p>
            <a:pPr eaLnBrk="1" hangingPunct="1"/>
            <a:r>
              <a:rPr lang="en-US" sz="2400" smtClean="0"/>
              <a:t>Merumuskan masalah yang telah disepakati.</a:t>
            </a:r>
          </a:p>
          <a:p>
            <a:pPr eaLnBrk="1" hangingPunct="1"/>
            <a:r>
              <a:rPr lang="en-US" sz="2400" smtClean="0"/>
              <a:t>Mengumpulkan fakta-fakta yang berhubungan dengan masalah tersebut.</a:t>
            </a:r>
          </a:p>
          <a:p>
            <a:pPr eaLnBrk="1" hangingPunct="1"/>
            <a:r>
              <a:rPr lang="en-US" sz="2400" smtClean="0"/>
              <a:t>Menyusun dugaan sementara.</a:t>
            </a:r>
          </a:p>
          <a:p>
            <a:pPr eaLnBrk="1" hangingPunct="1"/>
            <a:r>
              <a:rPr lang="en-US" sz="2400" smtClean="0"/>
              <a:t>Meneliti (cek and recek).</a:t>
            </a:r>
          </a:p>
          <a:p>
            <a:pPr eaLnBrk="1" hangingPunct="1"/>
            <a:r>
              <a:rPr lang="en-US" sz="2400" smtClean="0"/>
              <a:t>Alternatif pemecahan secara kolaboratif.</a:t>
            </a:r>
          </a:p>
          <a:p>
            <a:pPr eaLnBrk="1" hangingPunct="1"/>
            <a:r>
              <a:rPr lang="en-US" sz="2400" smtClean="0"/>
              <a:t>Menguji solusi pemecahan.</a:t>
            </a:r>
          </a:p>
        </p:txBody>
      </p:sp>
      <p:pic>
        <p:nvPicPr>
          <p:cNvPr id="43011" name="Picture 4" descr="PRNKST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990600"/>
            <a:ext cx="2057400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2" name="WordArt 5"/>
          <p:cNvSpPr>
            <a:spLocks noChangeArrowheads="1" noChangeShapeType="1" noTextEdit="1"/>
          </p:cNvSpPr>
          <p:nvPr/>
        </p:nvSpPr>
        <p:spPr bwMode="auto">
          <a:xfrm>
            <a:off x="2743200" y="609600"/>
            <a:ext cx="4267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958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LIBI"/>
              </a:rPr>
              <a:t>LANGKAH-LANGKAH</a:t>
            </a:r>
          </a:p>
        </p:txBody>
      </p:sp>
      <p:sp>
        <p:nvSpPr>
          <p:cNvPr id="43013" name="Rectangle 7" descr="KAGAYA010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pic>
        <p:nvPicPr>
          <p:cNvPr id="43014" name="Picture 9" descr="Go to fullsize image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467600" y="0"/>
            <a:ext cx="1676400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447800"/>
            <a:ext cx="7239000" cy="4495800"/>
          </a:xfrm>
          <a:gradFill rotWithShape="1">
            <a:gsLst>
              <a:gs pos="0">
                <a:schemeClr val="bg1"/>
              </a:gs>
              <a:gs pos="100000">
                <a:srgbClr val="CC99FF"/>
              </a:gs>
            </a:gsLst>
            <a:lin ang="2700000" scaled="1"/>
          </a:gra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smtClean="0"/>
              <a:t>Keterlibatan siswa secara intelektual dan emosional dalam pembelajaran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smtClean="0"/>
              <a:t>Mendorong siswa untuk menemukan/mengkuntruksi sendiri konsep  dengan berbagai cara seperti observasi, diskusi atau percobaan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smtClean="0"/>
              <a:t>Memberi kesempatan kepada siswa untuk bertanggungjawab menyelesaikan tugas bersama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smtClean="0"/>
              <a:t>Untuk menjadi kreatif seseorang harus bekerja keras, berdedikasi tinggi, antusias serta percaya diri.</a:t>
            </a:r>
          </a:p>
        </p:txBody>
      </p:sp>
      <p:pic>
        <p:nvPicPr>
          <p:cNvPr id="44035" name="Picture 4" descr="BODRED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81000"/>
            <a:ext cx="1905000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WordArt 5"/>
          <p:cNvSpPr>
            <a:spLocks noChangeArrowheads="1" noChangeShapeType="1" noTextEdit="1"/>
          </p:cNvSpPr>
          <p:nvPr/>
        </p:nvSpPr>
        <p:spPr bwMode="auto">
          <a:xfrm>
            <a:off x="2438400" y="533400"/>
            <a:ext cx="607695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Bauhaus 93"/>
              </a:rPr>
              <a:t>PRINSIP DASAR PEMBELAJARAN</a:t>
            </a:r>
          </a:p>
        </p:txBody>
      </p:sp>
      <p:sp>
        <p:nvSpPr>
          <p:cNvPr id="44037" name="Rectangle 7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4038" name="Rectangle 8"/>
          <p:cNvSpPr>
            <a:spLocks noChangeArrowheads="1"/>
          </p:cNvSpPr>
          <p:nvPr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1371600" y="0"/>
            <a:ext cx="5181600" cy="1981200"/>
          </a:xfrm>
          <a:prstGeom prst="homePlate">
            <a:avLst>
              <a:gd name="adj" fmla="val 65385"/>
            </a:avLst>
          </a:prstGeom>
          <a:gradFill rotWithShape="1">
            <a:gsLst>
              <a:gs pos="0">
                <a:schemeClr val="bg1"/>
              </a:gs>
              <a:gs pos="100000">
                <a:srgbClr val="CC66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990600" y="2895600"/>
            <a:ext cx="6858000" cy="3271838"/>
          </a:xfrm>
          <a:prstGeom prst="rect">
            <a:avLst/>
          </a:prstGeom>
          <a:gradFill rotWithShape="1">
            <a:gsLst>
              <a:gs pos="0">
                <a:srgbClr val="FFFF00">
                  <a:alpha val="56000"/>
                </a:srgbClr>
              </a:gs>
              <a:gs pos="100000">
                <a:srgbClr val="EBEB00">
                  <a:alpha val="53998"/>
                </a:srgbClr>
              </a:gs>
            </a:gsLst>
            <a:path path="shape">
              <a:fillToRect l="50000" t="50000" r="50000" b="50000"/>
            </a:path>
          </a:gradFill>
          <a:ln w="76200" cap="rnd">
            <a:solidFill>
              <a:srgbClr val="FFFF00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Cooper Black" pitchFamily="18" charset="0"/>
              </a:rPr>
              <a:t>Mendiskripsikan ruang lingkup materi yang akan dipelajari.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>
                <a:latin typeface="Cooper Black" pitchFamily="18" charset="0"/>
              </a:rPr>
              <a:t>Menunjukkan relevansi dengan kehidupan nyata.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>
                <a:latin typeface="Cooper Black" pitchFamily="18" charset="0"/>
              </a:rPr>
              <a:t>Mengemukakan tujuan yang akan dicapai.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>
                <a:latin typeface="Cooper Black" pitchFamily="18" charset="0"/>
              </a:rPr>
              <a:t>Mengemukakan prasyarat yang diperlukan.</a:t>
            </a:r>
          </a:p>
        </p:txBody>
      </p:sp>
      <p:sp>
        <p:nvSpPr>
          <p:cNvPr id="36868" name="WordArt 4"/>
          <p:cNvSpPr>
            <a:spLocks noChangeArrowheads="1" noChangeShapeType="1" noTextEdit="1"/>
          </p:cNvSpPr>
          <p:nvPr/>
        </p:nvSpPr>
        <p:spPr bwMode="auto">
          <a:xfrm>
            <a:off x="1981200" y="990600"/>
            <a:ext cx="2733675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BATAVIA"/>
              </a:rPr>
              <a:t>ORIENTASI</a:t>
            </a:r>
          </a:p>
        </p:txBody>
      </p:sp>
      <p:pic>
        <p:nvPicPr>
          <p:cNvPr id="35845" name="Picture 5" descr="36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41287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1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75" fill="hold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75" fill="hold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75" fill="hold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75" fill="hold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75" fill="hold"/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75" fill="hold"/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75" fill="hold"/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75" fill="hold"/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 animBg="1"/>
      <p:bldP spid="36866" grpId="0" build="p" autoUpdateAnimBg="0"/>
      <p:bldP spid="36868" grpId="0" animBg="1"/>
      <p:bldP spid="3686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5" name="Oval 7"/>
          <p:cNvSpPr>
            <a:spLocks noChangeArrowheads="1"/>
          </p:cNvSpPr>
          <p:nvPr/>
        </p:nvSpPr>
        <p:spPr bwMode="auto">
          <a:xfrm>
            <a:off x="4953000" y="1371600"/>
            <a:ext cx="3733800" cy="48768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609600" y="1905000"/>
            <a:ext cx="4267200" cy="3733800"/>
          </a:xfrm>
          <a:prstGeom prst="rightArrowCallout">
            <a:avLst>
              <a:gd name="adj1" fmla="val 26944"/>
              <a:gd name="adj2" fmla="val 19616"/>
              <a:gd name="adj3" fmla="val 17561"/>
              <a:gd name="adj4" fmla="val 80991"/>
            </a:avLst>
          </a:prstGeom>
          <a:gradFill rotWithShape="1">
            <a:gsLst>
              <a:gs pos="0">
                <a:srgbClr val="99FF33"/>
              </a:gs>
              <a:gs pos="100000">
                <a:srgbClr val="FFFF66"/>
              </a:gs>
            </a:gsLst>
            <a:lin ang="0" scaled="1"/>
          </a:gradFill>
          <a:ln w="5715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133600"/>
            <a:ext cx="3733800" cy="3276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	Guru menunjukkan: peristiwa, model, atau simulasi yang problematik dan relevan dengan konsep yang akan dipelajari.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257800" y="1828800"/>
            <a:ext cx="34290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	Siswa diminta: menanggapi, meramalkan, dan memecahkan masalah berdasarkan prokonsepsi atau ide awal yang telah dimiliki.</a:t>
            </a:r>
          </a:p>
        </p:txBody>
      </p:sp>
      <p:sp>
        <p:nvSpPr>
          <p:cNvPr id="37896" name="WordArt 8"/>
          <p:cNvSpPr>
            <a:spLocks noChangeArrowheads="1" noChangeShapeType="1" noTextEdit="1"/>
          </p:cNvSpPr>
          <p:nvPr/>
        </p:nvSpPr>
        <p:spPr bwMode="auto">
          <a:xfrm>
            <a:off x="609600" y="381000"/>
            <a:ext cx="440055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Playbill"/>
              </a:rPr>
              <a:t>PENGGALIAN 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2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2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2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2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2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" fill="hold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5" grpId="0" animBg="1"/>
      <p:bldP spid="37894" grpId="0" animBg="1"/>
      <p:bldP spid="37891" grpId="0" build="p" autoUpdateAnimBg="0"/>
      <p:bldP spid="37892" grpId="0" build="p" autoUpdateAnimBg="0"/>
      <p:bldP spid="37896" grpId="0" animBg="1"/>
      <p:bldP spid="3789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2743200"/>
          </a:xfrm>
          <a:gradFill rotWithShape="1">
            <a:gsLst>
              <a:gs pos="0">
                <a:srgbClr val="FF9933"/>
              </a:gs>
              <a:gs pos="50000">
                <a:srgbClr val="CCFF33"/>
              </a:gs>
              <a:gs pos="100000">
                <a:srgbClr val="FF9933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mtClean="0"/>
              <a:t>		Klarifikasi dan Pertukaran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mtClean="0"/>
              <a:t>		Ekspus pada situasi konflik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mtClean="0"/>
              <a:t>		Konstruksi ide baru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mtClean="0"/>
              <a:t>		Evaluasi</a:t>
            </a:r>
          </a:p>
        </p:txBody>
      </p:sp>
      <p:sp>
        <p:nvSpPr>
          <p:cNvPr id="38916" name="WordArt 4"/>
          <p:cNvSpPr>
            <a:spLocks noChangeArrowheads="1" noChangeShapeType="1" noTextEdit="1"/>
          </p:cNvSpPr>
          <p:nvPr/>
        </p:nvSpPr>
        <p:spPr bwMode="auto">
          <a:xfrm>
            <a:off x="990600" y="685800"/>
            <a:ext cx="5410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Bradley Hand ITC"/>
              </a:rPr>
              <a:t>RESTRUKTURISASI IDE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0" y="6400800"/>
            <a:ext cx="9144000" cy="457200"/>
            <a:chOff x="-8832" y="3744"/>
            <a:chExt cx="9696" cy="576"/>
          </a:xfrm>
        </p:grpSpPr>
        <p:pic>
          <p:nvPicPr>
            <p:cNvPr id="37893" name="Picture 7" descr="is?lWCbex76Pv3M4F3f9VtekeNY0ET1T6JQbKu0xTfpgg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03" y="3744"/>
              <a:ext cx="96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894" name="Picture 8" descr="is?B3njPVxo3uuAxEA2WtMomypxxxrufxt_i6yunIXpK_I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-1008" y="3744"/>
              <a:ext cx="91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895" name="Picture 9" descr="ki_hajar_dewantara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-2016" y="3744"/>
              <a:ext cx="101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896" name="Picture 10" descr="Go to fullsize image">
              <a:hlinkClick r:id="rId8"/>
            </p:cNvPr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-3072" y="3744"/>
              <a:ext cx="106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897" name="Picture 11" descr="is?lWCbex76Pv3M4F3f9VtekeNY0ET1T6JQbKu0xTfpgg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4032" y="3744"/>
              <a:ext cx="96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898" name="Picture 12" descr="is?B3njPVxo3uuAxEA2WtMomypxxxrufxt_i6yunIXpK_I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-4992" y="3744"/>
              <a:ext cx="960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899" name="Picture 13" descr="ki_hajar_dewantara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-5952" y="3744"/>
              <a:ext cx="101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900" name="Picture 14" descr="is?lWCbex76Pv3M4F3f9VtekeNY0ET1T6JQbKu0xTfpgg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6919" y="3744"/>
              <a:ext cx="96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901" name="Picture 15" descr="is?B3njPVxo3uuAxEA2WtMomypxxxrufxt_i6yunIXpK_I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-7824" y="3744"/>
              <a:ext cx="91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902" name="Picture 16" descr="ki_hajar_dewantara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-8832" y="3744"/>
              <a:ext cx="101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1" presetClass="emph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2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  <p:bldP spid="389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2895600"/>
          </a:xfrm>
          <a:gradFill rotWithShape="1">
            <a:gsLst>
              <a:gs pos="0">
                <a:srgbClr val="FF0000"/>
              </a:gs>
              <a:gs pos="50000">
                <a:srgbClr val="CCFF33"/>
              </a:gs>
              <a:gs pos="100000">
                <a:srgbClr val="FF0000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en-US" sz="2800" b="1" smtClean="0"/>
              <a:t>Kemampuan siswa untuk mengaplikasikan kreativitas hasil dari pemikiran.</a:t>
            </a:r>
          </a:p>
          <a:p>
            <a:pPr eaLnBrk="1" hangingPunct="1"/>
            <a:r>
              <a:rPr lang="en-US" sz="2800" b="1" smtClean="0"/>
              <a:t>Kemampuan siswa mengkomunikasikan temuannya.</a:t>
            </a:r>
          </a:p>
          <a:p>
            <a:pPr eaLnBrk="1" hangingPunct="1"/>
            <a:r>
              <a:rPr lang="en-US" sz="2800" b="1" smtClean="0"/>
              <a:t>Untuk mempertajam temuan-temuan perlu klarifikasi dan pertukaran ide.</a:t>
            </a:r>
          </a:p>
        </p:txBody>
      </p:sp>
      <p:sp>
        <p:nvSpPr>
          <p:cNvPr id="39940" name="WordArt 4"/>
          <p:cNvSpPr>
            <a:spLocks noChangeArrowheads="1" noChangeShapeType="1" noTextEdit="1"/>
          </p:cNvSpPr>
          <p:nvPr/>
        </p:nvSpPr>
        <p:spPr bwMode="auto">
          <a:xfrm>
            <a:off x="1219200" y="457200"/>
            <a:ext cx="4495800" cy="819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i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Chiller"/>
              </a:rPr>
              <a:t>APLIKASI IDE</a:t>
            </a:r>
          </a:p>
        </p:txBody>
      </p:sp>
      <p:sp>
        <p:nvSpPr>
          <p:cNvPr id="38916" name="Rectangle 5" descr="Paper bag"/>
          <p:cNvSpPr>
            <a:spLocks noChangeArrowheads="1"/>
          </p:cNvSpPr>
          <p:nvPr/>
        </p:nvSpPr>
        <p:spPr bwMode="auto">
          <a:xfrm>
            <a:off x="0" y="0"/>
            <a:ext cx="990600" cy="685800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pic>
        <p:nvPicPr>
          <p:cNvPr id="39942" name="Picture 6" descr="B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90600" y="4508500"/>
            <a:ext cx="815340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2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3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3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3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  <p:bldP spid="399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400" y="2590800"/>
            <a:ext cx="6096000" cy="4267200"/>
          </a:xfrm>
          <a:gradFill rotWithShape="1">
            <a:gsLst>
              <a:gs pos="0">
                <a:srgbClr val="CCFF33"/>
              </a:gs>
              <a:gs pos="50000">
                <a:srgbClr val="FFFF00"/>
              </a:gs>
              <a:gs pos="100000">
                <a:srgbClr val="CCFF33"/>
              </a:gs>
            </a:gsLst>
            <a:lin ang="5400000" scaled="1"/>
          </a:gradFill>
          <a:ln>
            <a:solidFill>
              <a:srgbClr val="003300"/>
            </a:solidFill>
          </a:ln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  <a:latin typeface="Cooper Black" pitchFamily="18" charset="0"/>
              </a:rPr>
              <a:t>Reviu perubahan ide dilakukan pada pembelajaran penutup.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  <a:latin typeface="Cooper Black" pitchFamily="18" charset="0"/>
              </a:rPr>
              <a:t>Guru mengajak siswa membuat rangkuman hingga terbentuk konsep baru.</a:t>
            </a:r>
          </a:p>
        </p:txBody>
      </p:sp>
      <p:sp>
        <p:nvSpPr>
          <p:cNvPr id="40964" name="WordArt 4"/>
          <p:cNvSpPr>
            <a:spLocks noChangeArrowheads="1" noChangeShapeType="1" noTextEdit="1"/>
          </p:cNvSpPr>
          <p:nvPr/>
        </p:nvSpPr>
        <p:spPr bwMode="auto">
          <a:xfrm>
            <a:off x="228600" y="228600"/>
            <a:ext cx="5562600" cy="704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41275">
                  <a:solidFill>
                    <a:srgbClr val="CCFF33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JOAN"/>
              </a:rPr>
              <a:t>REVIU PERUBAHAN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 tmFilter="0, 0; .2, .5; .8, .5; 1, 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000" autoRev="1" fill="hold"/>
                                        <p:tgtEl>
                                          <p:spTgt spid="409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3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1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1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1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  <p:bldP spid="40964" grpId="0" animBg="1"/>
      <p:bldP spid="4096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rgbClr val="CC6600"/>
          </a:solidFill>
          <a:ln w="9525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124200" y="2286000"/>
            <a:ext cx="5562600" cy="3768725"/>
          </a:xfrm>
          <a:gradFill rotWithShape="1">
            <a:gsLst>
              <a:gs pos="0">
                <a:srgbClr val="FF9966">
                  <a:alpha val="62000"/>
                </a:srgbClr>
              </a:gs>
              <a:gs pos="50000">
                <a:srgbClr val="FFFF00">
                  <a:alpha val="60001"/>
                </a:srgbClr>
              </a:gs>
              <a:gs pos="100000">
                <a:srgbClr val="FF9966">
                  <a:alpha val="62000"/>
                </a:srgb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sz="3200" smtClean="0">
                <a:solidFill>
                  <a:schemeClr val="tx2"/>
                </a:solidFill>
                <a:latin typeface="Arial Unicode MS" pitchFamily="34" charset="-128"/>
              </a:rPr>
              <a:t>Membandingkan konsep baru dengan konsep awal.</a:t>
            </a:r>
          </a:p>
          <a:p>
            <a:pPr eaLnBrk="1" hangingPunct="1">
              <a:defRPr/>
            </a:pPr>
            <a:r>
              <a:rPr lang="en-US" sz="3200" smtClean="0">
                <a:solidFill>
                  <a:schemeClr val="tx2"/>
                </a:solidFill>
                <a:latin typeface="Arial Unicode MS" pitchFamily="34" charset="-128"/>
              </a:rPr>
              <a:t>Guru memberi tugas pada siswa untuk mengaplikasikan ide yang baru dalam kehidupan sehari-hari.</a:t>
            </a:r>
          </a:p>
        </p:txBody>
      </p:sp>
      <p:sp>
        <p:nvSpPr>
          <p:cNvPr id="41988" name="WordArt 4"/>
          <p:cNvSpPr>
            <a:spLocks noChangeArrowheads="1" noChangeShapeType="1" noTextEdit="1"/>
          </p:cNvSpPr>
          <p:nvPr/>
        </p:nvSpPr>
        <p:spPr bwMode="auto">
          <a:xfrm>
            <a:off x="304800" y="609600"/>
            <a:ext cx="8153400" cy="476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i="1" kern="10">
                <a:ln w="9525">
                  <a:solidFill>
                    <a:srgbClr val="CCFF33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gency FB"/>
              </a:rPr>
              <a:t>MEMBANDINGKAN DENGAN IDE SEBELUMNYA</a:t>
            </a:r>
          </a:p>
        </p:txBody>
      </p:sp>
      <p:graphicFrame>
        <p:nvGraphicFramePr>
          <p:cNvPr id="41992" name="Object 8"/>
          <p:cNvGraphicFramePr>
            <a:graphicFrameLocks noChangeAspect="1"/>
          </p:cNvGraphicFramePr>
          <p:nvPr>
            <p:ph sz="half" idx="2"/>
          </p:nvPr>
        </p:nvGraphicFramePr>
        <p:xfrm>
          <a:off x="533400" y="1600200"/>
          <a:ext cx="1843088" cy="1981200"/>
        </p:xfrm>
        <a:graphic>
          <a:graphicData uri="http://schemas.openxmlformats.org/presentationml/2006/ole">
            <p:oleObj spid="_x0000_s1026" name="Clip" r:id="rId5" imgW="3025440" imgH="3252600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  <p:bldP spid="4198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2"/>
          <p:cNvSpPr txBox="1">
            <a:spLocks noChangeArrowheads="1"/>
          </p:cNvSpPr>
          <p:nvPr/>
        </p:nvSpPr>
        <p:spPr bwMode="auto">
          <a:xfrm>
            <a:off x="5410200" y="4038600"/>
            <a:ext cx="3429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>
                <a:latin typeface="Times New Roman" pitchFamily="18" charset="0"/>
              </a:rPr>
              <a:t>       </a:t>
            </a:r>
            <a:r>
              <a:rPr lang="en-US" sz="2400">
                <a:latin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0" y="609600"/>
            <a:ext cx="9144000" cy="1320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FFFF00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</a:rPr>
              <a:t>PEMBELAJARAN KREAKTIF DAN PRODUKTIF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2590800" y="2133600"/>
            <a:ext cx="3810000" cy="838200"/>
            <a:chOff x="1824" y="1344"/>
            <a:chExt cx="2400" cy="528"/>
          </a:xfrm>
        </p:grpSpPr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1824" y="1344"/>
              <a:ext cx="2400" cy="52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id-ID">
                <a:solidFill>
                  <a:srgbClr val="FF0000"/>
                </a:solidFill>
              </a:endParaRPr>
            </a:p>
          </p:txBody>
        </p:sp>
        <p:sp>
          <p:nvSpPr>
            <p:cNvPr id="3096" name="Text Box 8"/>
            <p:cNvSpPr txBox="1">
              <a:spLocks noChangeArrowheads="1"/>
            </p:cNvSpPr>
            <p:nvPr/>
          </p:nvSpPr>
          <p:spPr bwMode="auto">
            <a:xfrm>
              <a:off x="2016" y="1382"/>
              <a:ext cx="158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4000">
                  <a:solidFill>
                    <a:srgbClr val="FF0000"/>
                  </a:solidFill>
                  <a:latin typeface="Times New Roman" pitchFamily="18" charset="0"/>
                </a:rPr>
                <a:t>Orientasi</a:t>
              </a:r>
            </a:p>
          </p:txBody>
        </p:sp>
        <p:graphicFrame>
          <p:nvGraphicFramePr>
            <p:cNvPr id="3077" name="Object 9"/>
            <p:cNvGraphicFramePr>
              <a:graphicFrameLocks noChangeAspect="1"/>
            </p:cNvGraphicFramePr>
            <p:nvPr/>
          </p:nvGraphicFramePr>
          <p:xfrm>
            <a:off x="3696" y="1344"/>
            <a:ext cx="384" cy="480"/>
          </p:xfrm>
          <a:graphic>
            <a:graphicData uri="http://schemas.openxmlformats.org/presentationml/2006/ole">
              <p:oleObj spid="_x0000_s2053" name="Clip" r:id="rId9" imgW="3763440" imgH="3535200" progId="MS_ClipArt_Gallery.2">
                <p:embed/>
              </p:oleObj>
            </a:graphicData>
          </a:graphic>
        </p:graphicFrame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5029200" y="3657600"/>
            <a:ext cx="3505200" cy="941388"/>
            <a:chOff x="3168" y="2304"/>
            <a:chExt cx="2208" cy="593"/>
          </a:xfrm>
        </p:grpSpPr>
        <p:sp>
          <p:nvSpPr>
            <p:cNvPr id="43013" name="Rectangle 5"/>
            <p:cNvSpPr>
              <a:spLocks noChangeArrowheads="1"/>
            </p:cNvSpPr>
            <p:nvPr/>
          </p:nvSpPr>
          <p:spPr bwMode="auto">
            <a:xfrm>
              <a:off x="3168" y="2304"/>
              <a:ext cx="2208" cy="57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094" name="Text Box 10"/>
            <p:cNvSpPr txBox="1">
              <a:spLocks noChangeArrowheads="1"/>
            </p:cNvSpPr>
            <p:nvPr/>
          </p:nvSpPr>
          <p:spPr bwMode="auto">
            <a:xfrm>
              <a:off x="3264" y="2400"/>
              <a:ext cx="148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4000">
                  <a:solidFill>
                    <a:schemeClr val="bg1"/>
                  </a:solidFill>
                  <a:latin typeface="Times New Roman" pitchFamily="18" charset="0"/>
                </a:rPr>
                <a:t>Eksplorasi</a:t>
              </a:r>
              <a:endParaRPr lang="en-US" sz="2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3076" name="Object 11"/>
            <p:cNvGraphicFramePr>
              <a:graphicFrameLocks noChangeAspect="1"/>
            </p:cNvGraphicFramePr>
            <p:nvPr/>
          </p:nvGraphicFramePr>
          <p:xfrm>
            <a:off x="4848" y="2304"/>
            <a:ext cx="425" cy="593"/>
          </p:xfrm>
          <a:graphic>
            <a:graphicData uri="http://schemas.openxmlformats.org/presentationml/2006/ole">
              <p:oleObj spid="_x0000_s2052" name="Clip" r:id="rId10" imgW="3025440" imgH="3252600" progId="MS_ClipArt_Gallery.2">
                <p:embed/>
              </p:oleObj>
            </a:graphicData>
          </a:graphic>
        </p:graphicFrame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2514600" y="5257800"/>
            <a:ext cx="4019550" cy="911225"/>
            <a:chOff x="1776" y="3312"/>
            <a:chExt cx="2532" cy="574"/>
          </a:xfrm>
        </p:grpSpPr>
        <p:sp>
          <p:nvSpPr>
            <p:cNvPr id="43014" name="Rectangle 6"/>
            <p:cNvSpPr>
              <a:spLocks noChangeArrowheads="1"/>
            </p:cNvSpPr>
            <p:nvPr/>
          </p:nvSpPr>
          <p:spPr bwMode="auto">
            <a:xfrm>
              <a:off x="1776" y="3312"/>
              <a:ext cx="2400" cy="52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092" name="Text Box 12"/>
            <p:cNvSpPr txBox="1">
              <a:spLocks noChangeArrowheads="1"/>
            </p:cNvSpPr>
            <p:nvPr/>
          </p:nvSpPr>
          <p:spPr bwMode="auto">
            <a:xfrm>
              <a:off x="2016" y="3408"/>
              <a:ext cx="172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4000">
                  <a:latin typeface="Times New Roman" pitchFamily="18" charset="0"/>
                </a:rPr>
                <a:t>Interprestasi</a:t>
              </a:r>
            </a:p>
          </p:txBody>
        </p:sp>
        <p:graphicFrame>
          <p:nvGraphicFramePr>
            <p:cNvPr id="3075" name="Object 13"/>
            <p:cNvGraphicFramePr>
              <a:graphicFrameLocks noChangeAspect="1"/>
            </p:cNvGraphicFramePr>
            <p:nvPr/>
          </p:nvGraphicFramePr>
          <p:xfrm>
            <a:off x="3840" y="3312"/>
            <a:ext cx="468" cy="574"/>
          </p:xfrm>
          <a:graphic>
            <a:graphicData uri="http://schemas.openxmlformats.org/presentationml/2006/ole">
              <p:oleObj spid="_x0000_s2051" name="Clip" r:id="rId11" imgW="3466800" imgH="5631840" progId="MS_ClipArt_Gallery.2">
                <p:embed/>
              </p:oleObj>
            </a:graphicData>
          </a:graphic>
        </p:graphicFrame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457200" y="3657600"/>
            <a:ext cx="3276600" cy="1066800"/>
            <a:chOff x="480" y="2304"/>
            <a:chExt cx="2064" cy="672"/>
          </a:xfrm>
        </p:grpSpPr>
        <p:sp>
          <p:nvSpPr>
            <p:cNvPr id="43015" name="Rectangle 7"/>
            <p:cNvSpPr>
              <a:spLocks noChangeArrowheads="1"/>
            </p:cNvSpPr>
            <p:nvPr/>
          </p:nvSpPr>
          <p:spPr bwMode="auto">
            <a:xfrm>
              <a:off x="480" y="2304"/>
              <a:ext cx="2064" cy="62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090" name="Text Box 14"/>
            <p:cNvSpPr txBox="1">
              <a:spLocks noChangeArrowheads="1"/>
            </p:cNvSpPr>
            <p:nvPr/>
          </p:nvSpPr>
          <p:spPr bwMode="auto">
            <a:xfrm>
              <a:off x="480" y="2400"/>
              <a:ext cx="124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4000">
                  <a:solidFill>
                    <a:srgbClr val="FF0000"/>
                  </a:solidFill>
                  <a:latin typeface="Times New Roman" pitchFamily="18" charset="0"/>
                </a:rPr>
                <a:t>Rekreasi</a:t>
              </a:r>
            </a:p>
          </p:txBody>
        </p:sp>
        <p:graphicFrame>
          <p:nvGraphicFramePr>
            <p:cNvPr id="3074" name="Object 15"/>
            <p:cNvGraphicFramePr>
              <a:graphicFrameLocks noChangeAspect="1"/>
            </p:cNvGraphicFramePr>
            <p:nvPr/>
          </p:nvGraphicFramePr>
          <p:xfrm>
            <a:off x="1656" y="2352"/>
            <a:ext cx="840" cy="624"/>
          </p:xfrm>
          <a:graphic>
            <a:graphicData uri="http://schemas.openxmlformats.org/presentationml/2006/ole">
              <p:oleObj spid="_x0000_s2050" name="Clip" r:id="rId12" imgW="3885840" imgH="3944520" progId="MS_ClipArt_Gallery.2">
                <p:embed/>
              </p:oleObj>
            </a:graphicData>
          </a:graphic>
        </p:graphicFrame>
      </p:grpSp>
      <p:sp>
        <p:nvSpPr>
          <p:cNvPr id="43024" name="AutoShape 16"/>
          <p:cNvSpPr>
            <a:spLocks noChangeArrowheads="1"/>
          </p:cNvSpPr>
          <p:nvPr/>
        </p:nvSpPr>
        <p:spPr bwMode="auto">
          <a:xfrm flipV="1">
            <a:off x="6629400" y="2438400"/>
            <a:ext cx="1219200" cy="1143000"/>
          </a:xfrm>
          <a:custGeom>
            <a:avLst/>
            <a:gdLst>
              <a:gd name="T0" fmla="*/ 870881 w 21600"/>
              <a:gd name="T1" fmla="*/ 0 h 21600"/>
              <a:gd name="T2" fmla="*/ 522506 w 21600"/>
              <a:gd name="T3" fmla="*/ 381000 h 21600"/>
              <a:gd name="T4" fmla="*/ 0 w 21600"/>
              <a:gd name="T5" fmla="*/ 952553 h 21600"/>
              <a:gd name="T6" fmla="*/ 522506 w 21600"/>
              <a:gd name="T7" fmla="*/ 1143000 h 21600"/>
              <a:gd name="T8" fmla="*/ 1045013 w 21600"/>
              <a:gd name="T9" fmla="*/ 793750 h 21600"/>
              <a:gd name="T10" fmla="*/ 1219200 w 21600"/>
              <a:gd name="T11" fmla="*/ 3810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3025" name="AutoShape 17"/>
          <p:cNvSpPr>
            <a:spLocks noChangeArrowheads="1"/>
          </p:cNvSpPr>
          <p:nvPr/>
        </p:nvSpPr>
        <p:spPr bwMode="auto">
          <a:xfrm rot="5475049" flipV="1">
            <a:off x="6557169" y="4720431"/>
            <a:ext cx="1066800" cy="1227138"/>
          </a:xfrm>
          <a:custGeom>
            <a:avLst/>
            <a:gdLst>
              <a:gd name="T0" fmla="*/ 762021 w 21600"/>
              <a:gd name="T1" fmla="*/ 0 h 21600"/>
              <a:gd name="T2" fmla="*/ 457193 w 21600"/>
              <a:gd name="T3" fmla="*/ 409046 h 21600"/>
              <a:gd name="T4" fmla="*/ 0 w 21600"/>
              <a:gd name="T5" fmla="*/ 1022672 h 21600"/>
              <a:gd name="T6" fmla="*/ 457193 w 21600"/>
              <a:gd name="T7" fmla="*/ 1227138 h 21600"/>
              <a:gd name="T8" fmla="*/ 914386 w 21600"/>
              <a:gd name="T9" fmla="*/ 852179 h 21600"/>
              <a:gd name="T10" fmla="*/ 1066800 w 21600"/>
              <a:gd name="T11" fmla="*/ 409046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3026" name="AutoShape 18"/>
          <p:cNvSpPr>
            <a:spLocks noChangeArrowheads="1"/>
          </p:cNvSpPr>
          <p:nvPr/>
        </p:nvSpPr>
        <p:spPr bwMode="auto">
          <a:xfrm flipH="1">
            <a:off x="1295400" y="4800600"/>
            <a:ext cx="1143000" cy="990600"/>
          </a:xfrm>
          <a:custGeom>
            <a:avLst/>
            <a:gdLst>
              <a:gd name="T0" fmla="*/ 816451 w 21600"/>
              <a:gd name="T1" fmla="*/ 0 h 21600"/>
              <a:gd name="T2" fmla="*/ 489850 w 21600"/>
              <a:gd name="T3" fmla="*/ 330200 h 21600"/>
              <a:gd name="T4" fmla="*/ 0 w 21600"/>
              <a:gd name="T5" fmla="*/ 825546 h 21600"/>
              <a:gd name="T6" fmla="*/ 489850 w 21600"/>
              <a:gd name="T7" fmla="*/ 990600 h 21600"/>
              <a:gd name="T8" fmla="*/ 979699 w 21600"/>
              <a:gd name="T9" fmla="*/ 687917 h 21600"/>
              <a:gd name="T10" fmla="*/ 1143000 w 21600"/>
              <a:gd name="T11" fmla="*/ 330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3027" name="AutoShape 19"/>
          <p:cNvSpPr>
            <a:spLocks noChangeArrowheads="1"/>
          </p:cNvSpPr>
          <p:nvPr/>
        </p:nvSpPr>
        <p:spPr bwMode="auto">
          <a:xfrm rot="5348765" flipH="1">
            <a:off x="1405731" y="2401094"/>
            <a:ext cx="1068388" cy="1136650"/>
          </a:xfrm>
          <a:custGeom>
            <a:avLst/>
            <a:gdLst>
              <a:gd name="T0" fmla="*/ 763155 w 21600"/>
              <a:gd name="T1" fmla="*/ 0 h 21600"/>
              <a:gd name="T2" fmla="*/ 457874 w 21600"/>
              <a:gd name="T3" fmla="*/ 378883 h 21600"/>
              <a:gd name="T4" fmla="*/ 0 w 21600"/>
              <a:gd name="T5" fmla="*/ 947261 h 21600"/>
              <a:gd name="T6" fmla="*/ 457874 w 21600"/>
              <a:gd name="T7" fmla="*/ 1136650 h 21600"/>
              <a:gd name="T8" fmla="*/ 915747 w 21600"/>
              <a:gd name="T9" fmla="*/ 789340 h 21600"/>
              <a:gd name="T10" fmla="*/ 1068388 w 21600"/>
              <a:gd name="T11" fmla="*/ 378883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3028" name="Text Box 20"/>
          <p:cNvSpPr txBox="1">
            <a:spLocks noChangeArrowheads="1"/>
          </p:cNvSpPr>
          <p:nvPr/>
        </p:nvSpPr>
        <p:spPr bwMode="auto">
          <a:xfrm>
            <a:off x="3429000" y="0"/>
            <a:ext cx="2667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PROSEDUR</a:t>
            </a:r>
            <a:endParaRPr lang="en-US" sz="36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43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43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75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430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3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3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500"/>
                                        <p:tgtEl>
                                          <p:spTgt spid="43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/>
      <p:bldP spid="43024" grpId="0" animBg="1"/>
      <p:bldP spid="43025" grpId="0" animBg="1"/>
      <p:bldP spid="43026" grpId="0" animBg="1"/>
      <p:bldP spid="43027" grpId="0" animBg="1"/>
      <p:bldP spid="43028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200" y="1828800"/>
            <a:ext cx="6781800" cy="3429000"/>
          </a:xfrm>
          <a:gradFill rotWithShape="1">
            <a:gsLst>
              <a:gs pos="0">
                <a:schemeClr val="accent2">
                  <a:alpha val="42999"/>
                </a:schemeClr>
              </a:gs>
              <a:gs pos="50000">
                <a:srgbClr val="00FFFF">
                  <a:alpha val="41000"/>
                </a:srgbClr>
              </a:gs>
              <a:gs pos="100000">
                <a:schemeClr val="accent2">
                  <a:alpha val="42999"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600" b="1" smtClean="0"/>
              <a:t>Pengkomunikasian: Penjelasan garis besar tugas (tujuan, materi, dan kegiatan), serta penilaiannya</a:t>
            </a:r>
            <a:r>
              <a:rPr lang="en-US" sz="3600" smtClean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600" b="1" smtClean="0"/>
              <a:t>Kesepakatan antara guru dengan murid.</a:t>
            </a:r>
          </a:p>
        </p:txBody>
      </p:sp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8351838" y="5494338"/>
          <a:ext cx="792162" cy="1363662"/>
        </p:xfrm>
        <a:graphic>
          <a:graphicData uri="http://schemas.openxmlformats.org/presentationml/2006/ole">
            <p:oleObj spid="_x0000_s3074" name="Clip" r:id="rId5" imgW="1395360" imgH="2658600" progId="MS_ClipArt_Gallery.2">
              <p:embed/>
            </p:oleObj>
          </a:graphicData>
        </a:graphic>
      </p:graphicFrame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2895600" y="457200"/>
            <a:ext cx="3124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LIBI"/>
              </a:rPr>
              <a:t>ORIENTASI</a:t>
            </a:r>
          </a:p>
        </p:txBody>
      </p:sp>
      <p:pic>
        <p:nvPicPr>
          <p:cNvPr id="4102" name="Picture 7" descr="SCHLCHD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1828800"/>
            <a:ext cx="215265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0" y="0"/>
            <a:ext cx="9144000" cy="762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104" name="Rectangle 9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388</Words>
  <Application>Microsoft Office PowerPoint</Application>
  <PresentationFormat>On-screen Show (4:3)</PresentationFormat>
  <Paragraphs>101</Paragraphs>
  <Slides>17</Slides>
  <Notes>17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Microsoft Clip Gallery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Chiko Media Komputindo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Mas Deni</dc:creator>
  <cp:lastModifiedBy>Mas Deni</cp:lastModifiedBy>
  <cp:revision>2</cp:revision>
  <dcterms:created xsi:type="dcterms:W3CDTF">2013-01-06T20:07:21Z</dcterms:created>
  <dcterms:modified xsi:type="dcterms:W3CDTF">2013-01-06T20:09:53Z</dcterms:modified>
</cp:coreProperties>
</file>