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60" r:id="rId4"/>
    <p:sldId id="261" r:id="rId5"/>
    <p:sldId id="256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0" r:id="rId22"/>
    <p:sldId id="277" r:id="rId23"/>
    <p:sldId id="278" r:id="rId24"/>
    <p:sldId id="279" r:id="rId25"/>
    <p:sldId id="280" r:id="rId26"/>
    <p:sldId id="281" r:id="rId27"/>
    <p:sldId id="289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ECFF"/>
    <a:srgbClr val="CC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6" autoAdjust="0"/>
    <p:restoredTop sz="94727" autoAdjust="0"/>
  </p:normalViewPr>
  <p:slideViewPr>
    <p:cSldViewPr>
      <p:cViewPr varScale="1">
        <p:scale>
          <a:sx n="106" d="100"/>
          <a:sy n="106" d="100"/>
        </p:scale>
        <p:origin x="-10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4890D04-9000-4354-A50E-3BA7F0319E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2329-373F-485F-AC6D-8315AA373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FDE36-C694-48DE-90D6-BE9A57A8F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A4655-DDB1-4F0E-85EE-05648E39E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EE52-AE92-430F-9BDD-38F8C6CE3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B7311-BE70-42DB-860F-D6E8743986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1A2D7-A41F-45F3-A475-70574EC84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19E37-3468-4B82-BB2A-6BFB6469D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B62B4-F10E-48F8-A6BB-CB57478D7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E27E0-0B9E-4790-98B0-BC1FFEC3A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8B2F1-DE93-4102-AF83-1F92ECD1F1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88F36-43A4-4DF9-BF5D-C8622751E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8F7AFAA-C83E-482C-9A49-32247242F5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6F1F-43D7-4B81-ADAA-90494FE173F5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27200" y="42164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4400"/>
              <a:t>Electrochemistry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95600" y="51816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i="1"/>
              <a:t>Chapter 19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270000" y="6507163"/>
            <a:ext cx="662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cs typeface="Arial" charset="0"/>
              </a:rPr>
              <a:t>Copyright © The McGraw-Hill Companies, Inc.  Permission required for reproduction or display.</a:t>
            </a:r>
            <a:endParaRPr lang="en-US" sz="1200"/>
          </a:p>
        </p:txBody>
      </p:sp>
      <p:pic>
        <p:nvPicPr>
          <p:cNvPr id="3081" name="Picture 9" descr="CHA56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5029200" cy="2574925"/>
          </a:xfrm>
          <a:prstGeom prst="rect">
            <a:avLst/>
          </a:prstGeom>
          <a:noFill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2430463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7CD-34FB-44EC-91FC-1D74C8C13726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09788" y="141288"/>
            <a:ext cx="4995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Standard Reduction Potentials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371600" y="4191000"/>
            <a:ext cx="667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Zn (</a:t>
            </a:r>
            <a:r>
              <a:rPr lang="en-US" i="1"/>
              <a:t>s</a:t>
            </a:r>
            <a:r>
              <a:rPr lang="en-US"/>
              <a:t>) </a:t>
            </a:r>
            <a:r>
              <a:rPr lang="en-US">
                <a:cs typeface="Arial" charset="0"/>
              </a:rPr>
              <a:t>|</a:t>
            </a:r>
            <a:r>
              <a:rPr lang="en-US"/>
              <a:t> Zn</a:t>
            </a:r>
            <a:r>
              <a:rPr lang="en-US" baseline="30000"/>
              <a:t>2+</a:t>
            </a:r>
            <a:r>
              <a:rPr lang="en-US"/>
              <a:t> (1 </a:t>
            </a:r>
            <a:r>
              <a:rPr lang="en-US" i="1"/>
              <a:t>M</a:t>
            </a:r>
            <a:r>
              <a:rPr lang="en-US"/>
              <a:t>) </a:t>
            </a:r>
            <a:r>
              <a:rPr lang="en-US">
                <a:cs typeface="Arial" charset="0"/>
              </a:rPr>
              <a:t>|| H</a:t>
            </a:r>
            <a:r>
              <a:rPr lang="en-US" baseline="30000">
                <a:cs typeface="Arial" charset="0"/>
              </a:rPr>
              <a:t>+</a:t>
            </a:r>
            <a:r>
              <a:rPr lang="en-US">
                <a:cs typeface="Arial" charset="0"/>
              </a:rPr>
              <a:t> (1 </a:t>
            </a:r>
            <a:r>
              <a:rPr lang="en-US" i="1">
                <a:cs typeface="Arial" charset="0"/>
              </a:rPr>
              <a:t>M</a:t>
            </a:r>
            <a:r>
              <a:rPr lang="en-US">
                <a:cs typeface="Arial" charset="0"/>
              </a:rPr>
              <a:t>) | H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 (1 atm) | Pt (</a:t>
            </a:r>
            <a:r>
              <a:rPr lang="en-US" i="1">
                <a:cs typeface="Arial" charset="0"/>
              </a:rPr>
              <a:t>s</a:t>
            </a:r>
            <a:r>
              <a:rPr lang="en-US">
                <a:cs typeface="Arial" charset="0"/>
              </a:rPr>
              <a:t>)</a:t>
            </a:r>
            <a:endParaRPr lang="en-US"/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3049588" y="5334000"/>
            <a:ext cx="4524375" cy="457200"/>
            <a:chOff x="1758" y="3472"/>
            <a:chExt cx="2850" cy="288"/>
          </a:xfrm>
        </p:grpSpPr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1758" y="3472"/>
              <a:ext cx="28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</a:rPr>
                <a:t>2e</a:t>
              </a:r>
              <a:r>
                <a:rPr lang="en-US" baseline="30000">
                  <a:solidFill>
                    <a:schemeClr val="accent2"/>
                  </a:solidFill>
                </a:rPr>
                <a:t>-</a:t>
              </a:r>
              <a:r>
                <a:rPr lang="en-US">
                  <a:solidFill>
                    <a:schemeClr val="accent2"/>
                  </a:solidFill>
                </a:rPr>
                <a:t> + 2H</a:t>
              </a:r>
              <a:r>
                <a:rPr lang="en-US" baseline="30000">
                  <a:solidFill>
                    <a:schemeClr val="accent2"/>
                  </a:solidFill>
                </a:rPr>
                <a:t>+ </a:t>
              </a:r>
              <a:r>
                <a:rPr lang="en-US">
                  <a:solidFill>
                    <a:schemeClr val="accent2"/>
                  </a:solidFill>
                </a:rPr>
                <a:t>(1 </a:t>
              </a:r>
              <a:r>
                <a:rPr lang="en-US" i="1">
                  <a:solidFill>
                    <a:schemeClr val="accent2"/>
                  </a:solidFill>
                </a:rPr>
                <a:t>M</a:t>
              </a:r>
              <a:r>
                <a:rPr lang="en-US">
                  <a:solidFill>
                    <a:schemeClr val="accent2"/>
                  </a:solidFill>
                </a:rPr>
                <a:t>)           H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 (1 </a:t>
              </a:r>
              <a:r>
                <a:rPr lang="en-US" i="1">
                  <a:solidFill>
                    <a:schemeClr val="accent2"/>
                  </a:solidFill>
                </a:rPr>
                <a:t>atm</a:t>
              </a:r>
              <a:r>
                <a:rPr lang="en-US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3120" y="3616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4271963" y="4800600"/>
            <a:ext cx="3957637" cy="457200"/>
            <a:chOff x="1952" y="3552"/>
            <a:chExt cx="2493" cy="288"/>
          </a:xfrm>
        </p:grpSpPr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1952" y="3552"/>
              <a:ext cx="24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Zn (</a:t>
              </a:r>
              <a:r>
                <a:rPr lang="en-US" i="1">
                  <a:solidFill>
                    <a:srgbClr val="FF0000"/>
                  </a:solidFill>
                </a:rPr>
                <a:t>s</a:t>
              </a:r>
              <a:r>
                <a:rPr lang="en-US">
                  <a:solidFill>
                    <a:srgbClr val="FF0000"/>
                  </a:solidFill>
                </a:rPr>
                <a:t>)          Zn</a:t>
              </a:r>
              <a:r>
                <a:rPr lang="en-US" baseline="30000">
                  <a:solidFill>
                    <a:srgbClr val="FF0000"/>
                  </a:solidFill>
                </a:rPr>
                <a:t>2+</a:t>
              </a:r>
              <a:r>
                <a:rPr lang="en-US">
                  <a:solidFill>
                    <a:srgbClr val="FF0000"/>
                  </a:solidFill>
                </a:rPr>
                <a:t> (1 </a:t>
              </a:r>
              <a:r>
                <a:rPr lang="en-US" i="1">
                  <a:solidFill>
                    <a:srgbClr val="FF0000"/>
                  </a:solidFill>
                </a:rPr>
                <a:t>M</a:t>
              </a:r>
              <a:r>
                <a:rPr lang="en-US">
                  <a:solidFill>
                    <a:srgbClr val="FF0000"/>
                  </a:solidFill>
                </a:rPr>
                <a:t>) + 2e</a:t>
              </a:r>
              <a:r>
                <a:rPr lang="en-US" baseline="30000">
                  <a:solidFill>
                    <a:srgbClr val="FF0000"/>
                  </a:solidFill>
                </a:rPr>
                <a:t>-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2544" y="3687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" y="4800600"/>
            <a:ext cx="266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Anode (oxidation):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68275" y="5334000"/>
            <a:ext cx="296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Cathode (reduction):</a:t>
            </a: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152400" y="57912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2547938" y="5867400"/>
            <a:ext cx="5872162" cy="457200"/>
            <a:chOff x="96" y="3840"/>
            <a:chExt cx="3699" cy="288"/>
          </a:xfrm>
        </p:grpSpPr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96" y="3840"/>
              <a:ext cx="36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Zn (</a:t>
              </a:r>
              <a:r>
                <a:rPr lang="en-US" i="1"/>
                <a:t>s</a:t>
              </a:r>
              <a:r>
                <a:rPr lang="en-US"/>
                <a:t>) + 2H</a:t>
              </a:r>
              <a:r>
                <a:rPr lang="en-US" baseline="30000"/>
                <a:t>+</a:t>
              </a:r>
              <a:r>
                <a:rPr lang="en-US"/>
                <a:t> (1 </a:t>
              </a:r>
              <a:r>
                <a:rPr lang="en-US" i="1"/>
                <a:t>M</a:t>
              </a:r>
              <a:r>
                <a:rPr lang="en-US"/>
                <a:t>)           Zn</a:t>
              </a:r>
              <a:r>
                <a:rPr lang="en-US" baseline="30000"/>
                <a:t>2+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 (1 </a:t>
              </a:r>
              <a:r>
                <a:rPr lang="en-US" i="1"/>
                <a:t>atm</a:t>
              </a:r>
              <a:r>
                <a:rPr lang="en-US"/>
                <a:t>)</a:t>
              </a:r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>
              <a:off x="1776" y="3991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314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41350"/>
            <a:ext cx="62484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300" grpId="0" autoUpdateAnimBg="0"/>
      <p:bldP spid="12301" grpId="0" autoUpdateAnimBg="0"/>
      <p:bldP spid="123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92AD-6F93-4701-8F17-A4748DAD680B}" type="slidenum">
              <a:rPr lang="en-US"/>
              <a:pPr/>
              <a:t>11</a:t>
            </a:fld>
            <a:endParaRPr lang="en-US"/>
          </a:p>
        </p:txBody>
      </p:sp>
      <p:pic>
        <p:nvPicPr>
          <p:cNvPr id="13375" name="Picture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62150"/>
            <a:ext cx="40576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109788" y="141288"/>
            <a:ext cx="4995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Standard Reduction Potentials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04800" y="9906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Standard reduction potential (E</a:t>
            </a:r>
            <a:r>
              <a:rPr lang="en-US" b="1" i="1" baseline="30000"/>
              <a:t>0</a:t>
            </a:r>
            <a:r>
              <a:rPr lang="en-US" b="1" i="1"/>
              <a:t>)</a:t>
            </a:r>
            <a:r>
              <a:rPr lang="en-US"/>
              <a:t> is the voltage associated with a </a:t>
            </a:r>
            <a:r>
              <a:rPr lang="en-US" b="1"/>
              <a:t>reduction reaction</a:t>
            </a:r>
            <a:r>
              <a:rPr lang="en-US"/>
              <a:t> at an electrode when all solutes are 1 </a:t>
            </a:r>
            <a:r>
              <a:rPr lang="en-US" i="1"/>
              <a:t>M</a:t>
            </a:r>
            <a:r>
              <a:rPr lang="en-US"/>
              <a:t> and all gases are at 1 atm.</a:t>
            </a:r>
            <a:endParaRPr lang="en-US" b="1" i="1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468938" y="4800600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/>
              <a:t>E</a:t>
            </a:r>
            <a:r>
              <a:rPr lang="en-US" baseline="30000"/>
              <a:t>0 </a:t>
            </a:r>
            <a:r>
              <a:rPr lang="en-US"/>
              <a:t>= 0 V</a:t>
            </a:r>
            <a:endParaRPr lang="en-US" i="1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0" y="6248400"/>
            <a:ext cx="503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Standard hydrogen electrode (SHE)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857625" y="4114800"/>
            <a:ext cx="4524375" cy="457200"/>
            <a:chOff x="1758" y="3472"/>
            <a:chExt cx="2850" cy="288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758" y="3472"/>
              <a:ext cx="28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</a:rPr>
                <a:t>2e</a:t>
              </a:r>
              <a:r>
                <a:rPr lang="en-US" baseline="30000">
                  <a:solidFill>
                    <a:schemeClr val="accent2"/>
                  </a:solidFill>
                </a:rPr>
                <a:t>-</a:t>
              </a:r>
              <a:r>
                <a:rPr lang="en-US">
                  <a:solidFill>
                    <a:schemeClr val="accent2"/>
                  </a:solidFill>
                </a:rPr>
                <a:t> + 2H</a:t>
              </a:r>
              <a:r>
                <a:rPr lang="en-US" baseline="30000">
                  <a:solidFill>
                    <a:schemeClr val="accent2"/>
                  </a:solidFill>
                </a:rPr>
                <a:t>+ </a:t>
              </a:r>
              <a:r>
                <a:rPr lang="en-US">
                  <a:solidFill>
                    <a:schemeClr val="accent2"/>
                  </a:solidFill>
                </a:rPr>
                <a:t>(1 </a:t>
              </a:r>
              <a:r>
                <a:rPr lang="en-US" i="1">
                  <a:solidFill>
                    <a:schemeClr val="accent2"/>
                  </a:solidFill>
                </a:rPr>
                <a:t>M</a:t>
              </a:r>
              <a:r>
                <a:rPr lang="en-US">
                  <a:solidFill>
                    <a:schemeClr val="accent2"/>
                  </a:solidFill>
                </a:rPr>
                <a:t>)           H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 (1 </a:t>
              </a:r>
              <a:r>
                <a:rPr lang="en-US" i="1">
                  <a:solidFill>
                    <a:schemeClr val="accent2"/>
                  </a:solidFill>
                </a:rPr>
                <a:t>atm</a:t>
              </a:r>
              <a:r>
                <a:rPr lang="en-US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3120" y="3616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72" name="Text Box 60"/>
          <p:cNvSpPr txBox="1">
            <a:spLocks noChangeArrowheads="1"/>
          </p:cNvSpPr>
          <p:nvPr/>
        </p:nvSpPr>
        <p:spPr bwMode="auto">
          <a:xfrm>
            <a:off x="4683125" y="3468688"/>
            <a:ext cx="284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Reduction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 autoUpdateAnimBg="0"/>
      <p:bldP spid="13321" grpId="0"/>
      <p:bldP spid="1337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8906-48D6-459D-872E-1DD02902E83C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990600" y="762000"/>
            <a:ext cx="1895475" cy="495300"/>
            <a:chOff x="672" y="2160"/>
            <a:chExt cx="1194" cy="312"/>
          </a:xfrm>
        </p:grpSpPr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672" y="2160"/>
              <a:ext cx="11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  <a:r>
                <a:rPr lang="en-US" baseline="30000"/>
                <a:t>0</a:t>
              </a:r>
              <a:r>
                <a:rPr lang="en-US"/>
                <a:t>   = 0.76 V</a:t>
              </a:r>
              <a:endParaRPr lang="en-US" i="1"/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792" y="2260"/>
              <a:ext cx="3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cell</a:t>
              </a:r>
            </a:p>
          </p:txBody>
        </p:sp>
      </p:grp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5486400" y="2209800"/>
            <a:ext cx="3124200" cy="463550"/>
            <a:chOff x="3408" y="2448"/>
            <a:chExt cx="1968" cy="292"/>
          </a:xfrm>
        </p:grpSpPr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3408" y="2448"/>
              <a:ext cx="19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/>
                <a:t>Standard emf (E</a:t>
              </a:r>
              <a:r>
                <a:rPr lang="en-US" b="1" i="1" baseline="30000"/>
                <a:t>0</a:t>
              </a:r>
              <a:r>
                <a:rPr lang="en-US" b="1" i="1"/>
                <a:t>   )</a:t>
              </a: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4872" y="2528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i="1"/>
                <a:t>cell</a:t>
              </a:r>
            </a:p>
          </p:txBody>
        </p:sp>
      </p:grpSp>
      <p:grpSp>
        <p:nvGrpSpPr>
          <p:cNvPr id="15376" name="Group 16"/>
          <p:cNvGrpSpPr>
            <a:grpSpLocks/>
          </p:cNvGrpSpPr>
          <p:nvPr/>
        </p:nvGrpSpPr>
        <p:grpSpPr bwMode="auto">
          <a:xfrm>
            <a:off x="254000" y="5230813"/>
            <a:ext cx="2870200" cy="457200"/>
            <a:chOff x="3072" y="3264"/>
            <a:chExt cx="1808" cy="288"/>
          </a:xfrm>
        </p:grpSpPr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3072" y="3264"/>
              <a:ext cx="1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0.76 V = </a:t>
              </a:r>
              <a:r>
                <a:rPr lang="en-US">
                  <a:solidFill>
                    <a:schemeClr val="accent2"/>
                  </a:solidFill>
                </a:rPr>
                <a:t>0</a:t>
              </a:r>
              <a:r>
                <a:rPr lang="en-US" i="1" baseline="-25000"/>
                <a:t> </a:t>
              </a:r>
              <a:r>
                <a:rPr lang="en-US" i="1"/>
                <a:t> - </a:t>
              </a:r>
              <a:r>
                <a:rPr lang="en-US" i="1">
                  <a:solidFill>
                    <a:srgbClr val="FF0000"/>
                  </a:solidFill>
                </a:rPr>
                <a:t>E</a:t>
              </a:r>
              <a:r>
                <a:rPr lang="en-US" baseline="-25000">
                  <a:solidFill>
                    <a:srgbClr val="FF0000"/>
                  </a:solidFill>
                </a:rPr>
                <a:t>Zn   /Zn</a:t>
              </a:r>
              <a:r>
                <a:rPr lang="en-US" i="1" baseline="-25000"/>
                <a:t> </a:t>
              </a:r>
              <a:endParaRPr lang="en-US" i="1"/>
            </a:p>
          </p:txBody>
        </p:sp>
        <p:sp>
          <p:nvSpPr>
            <p:cNvPr id="15378" name="Text Box 18"/>
            <p:cNvSpPr txBox="1">
              <a:spLocks noChangeArrowheads="1"/>
            </p:cNvSpPr>
            <p:nvPr/>
          </p:nvSpPr>
          <p:spPr bwMode="auto">
            <a:xfrm>
              <a:off x="4293" y="326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4439" y="3352"/>
              <a:ext cx="2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2+</a:t>
              </a:r>
            </a:p>
          </p:txBody>
        </p:sp>
      </p:grpSp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228600" y="5638800"/>
            <a:ext cx="2417763" cy="457200"/>
            <a:chOff x="3072" y="3552"/>
            <a:chExt cx="1523" cy="288"/>
          </a:xfrm>
        </p:grpSpPr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3072" y="3552"/>
              <a:ext cx="15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FF0000"/>
                  </a:solidFill>
                </a:rPr>
                <a:t>E</a:t>
              </a:r>
              <a:r>
                <a:rPr lang="en-US" baseline="-25000">
                  <a:solidFill>
                    <a:srgbClr val="FF0000"/>
                  </a:solidFill>
                </a:rPr>
                <a:t>Zn   /Zn</a:t>
              </a:r>
              <a:r>
                <a:rPr lang="en-US"/>
                <a:t> = -0.76 V</a:t>
              </a:r>
              <a:endParaRPr lang="en-US" i="1"/>
            </a:p>
          </p:txBody>
        </p:sp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3216" y="355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5383" name="Text Box 23"/>
            <p:cNvSpPr txBox="1">
              <a:spLocks noChangeArrowheads="1"/>
            </p:cNvSpPr>
            <p:nvPr/>
          </p:nvSpPr>
          <p:spPr bwMode="auto">
            <a:xfrm>
              <a:off x="3359" y="3640"/>
              <a:ext cx="2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2+</a:t>
              </a:r>
            </a:p>
          </p:txBody>
        </p:sp>
      </p:grpSp>
      <p:grpSp>
        <p:nvGrpSpPr>
          <p:cNvPr id="15402" name="Group 42"/>
          <p:cNvGrpSpPr>
            <a:grpSpLocks/>
          </p:cNvGrpSpPr>
          <p:nvPr/>
        </p:nvGrpSpPr>
        <p:grpSpPr bwMode="auto">
          <a:xfrm>
            <a:off x="241300" y="6172200"/>
            <a:ext cx="5583238" cy="457200"/>
            <a:chOff x="152" y="3888"/>
            <a:chExt cx="3517" cy="288"/>
          </a:xfrm>
        </p:grpSpPr>
        <p:sp>
          <p:nvSpPr>
            <p:cNvPr id="15385" name="Text Box 25"/>
            <p:cNvSpPr txBox="1">
              <a:spLocks noChangeArrowheads="1"/>
            </p:cNvSpPr>
            <p:nvPr/>
          </p:nvSpPr>
          <p:spPr bwMode="auto">
            <a:xfrm>
              <a:off x="152" y="3888"/>
              <a:ext cx="35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Zn</a:t>
              </a:r>
              <a:r>
                <a:rPr lang="en-US" baseline="30000">
                  <a:solidFill>
                    <a:srgbClr val="FF0000"/>
                  </a:solidFill>
                </a:rPr>
                <a:t>2+</a:t>
              </a:r>
              <a:r>
                <a:rPr lang="en-US">
                  <a:solidFill>
                    <a:srgbClr val="FF0000"/>
                  </a:solidFill>
                </a:rPr>
                <a:t> (1 </a:t>
              </a:r>
              <a:r>
                <a:rPr lang="en-US" i="1">
                  <a:solidFill>
                    <a:srgbClr val="FF0000"/>
                  </a:solidFill>
                </a:rPr>
                <a:t>M</a:t>
              </a:r>
              <a:r>
                <a:rPr lang="en-US">
                  <a:solidFill>
                    <a:srgbClr val="FF0000"/>
                  </a:solidFill>
                </a:rPr>
                <a:t>) + 2e</a:t>
              </a:r>
              <a:r>
                <a:rPr lang="en-US" baseline="30000">
                  <a:solidFill>
                    <a:srgbClr val="FF0000"/>
                  </a:solidFill>
                </a:rPr>
                <a:t>-</a:t>
              </a:r>
              <a:r>
                <a:rPr lang="en-US">
                  <a:solidFill>
                    <a:srgbClr val="FF0000"/>
                  </a:solidFill>
                </a:rPr>
                <a:t>          Zn</a:t>
              </a:r>
              <a:r>
                <a:rPr lang="en-US"/>
                <a:t>     </a:t>
              </a:r>
              <a:r>
                <a:rPr lang="en-US" i="1"/>
                <a:t>E</a:t>
              </a:r>
              <a:r>
                <a:rPr lang="en-US" baseline="30000"/>
                <a:t>0</a:t>
              </a:r>
              <a:r>
                <a:rPr lang="en-US"/>
                <a:t> = -0.76 V</a:t>
              </a:r>
              <a:endParaRPr lang="en-US" i="1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>
              <a:off x="1608" y="4039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609600" y="4724400"/>
            <a:ext cx="2855913" cy="517525"/>
            <a:chOff x="3456" y="2927"/>
            <a:chExt cx="1799" cy="326"/>
          </a:xfrm>
        </p:grpSpPr>
        <p:grpSp>
          <p:nvGrpSpPr>
            <p:cNvPr id="15388" name="Group 28"/>
            <p:cNvGrpSpPr>
              <a:grpSpLocks/>
            </p:cNvGrpSpPr>
            <p:nvPr/>
          </p:nvGrpSpPr>
          <p:grpSpPr bwMode="auto">
            <a:xfrm>
              <a:off x="3456" y="2927"/>
              <a:ext cx="1799" cy="312"/>
              <a:chOff x="3312" y="2952"/>
              <a:chExt cx="1799" cy="312"/>
            </a:xfrm>
          </p:grpSpPr>
          <p:grpSp>
            <p:nvGrpSpPr>
              <p:cNvPr id="15389" name="Group 29"/>
              <p:cNvGrpSpPr>
                <a:grpSpLocks/>
              </p:cNvGrpSpPr>
              <p:nvPr/>
            </p:nvGrpSpPr>
            <p:grpSpPr bwMode="auto">
              <a:xfrm>
                <a:off x="3312" y="2952"/>
                <a:ext cx="1799" cy="312"/>
                <a:chOff x="672" y="2160"/>
                <a:chExt cx="1799" cy="312"/>
              </a:xfrm>
            </p:grpSpPr>
            <p:sp>
              <p:nvSpPr>
                <p:cNvPr id="1539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672" y="2160"/>
                  <a:ext cx="179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i="1"/>
                    <a:t>E</a:t>
                  </a:r>
                  <a:r>
                    <a:rPr lang="en-US" baseline="30000"/>
                    <a:t>0</a:t>
                  </a:r>
                  <a:r>
                    <a:rPr lang="en-US"/>
                    <a:t>   = </a:t>
                  </a:r>
                  <a:r>
                    <a:rPr lang="en-US" i="1">
                      <a:solidFill>
                        <a:schemeClr val="accent2"/>
                      </a:solidFill>
                    </a:rPr>
                    <a:t>E</a:t>
                  </a:r>
                  <a:r>
                    <a:rPr lang="en-US" baseline="-25000">
                      <a:solidFill>
                        <a:schemeClr val="accent2"/>
                      </a:solidFill>
                    </a:rPr>
                    <a:t>H /H</a:t>
                  </a:r>
                  <a:r>
                    <a:rPr lang="en-US" baseline="-25000"/>
                    <a:t> </a:t>
                  </a:r>
                  <a:r>
                    <a:rPr lang="en-US" i="1"/>
                    <a:t> - </a:t>
                  </a:r>
                  <a:r>
                    <a:rPr lang="en-US" i="1">
                      <a:solidFill>
                        <a:srgbClr val="FF0000"/>
                      </a:solidFill>
                    </a:rPr>
                    <a:t>E</a:t>
                  </a:r>
                  <a:r>
                    <a:rPr lang="en-US" baseline="-25000">
                      <a:solidFill>
                        <a:srgbClr val="FF0000"/>
                      </a:solidFill>
                    </a:rPr>
                    <a:t>Zn  /Zn</a:t>
                  </a:r>
                  <a:r>
                    <a:rPr lang="en-US" baseline="-25000"/>
                    <a:t> </a:t>
                  </a:r>
                  <a:endParaRPr lang="en-US"/>
                </a:p>
              </p:txBody>
            </p:sp>
            <p:sp>
              <p:nvSpPr>
                <p:cNvPr id="1539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792" y="2260"/>
                  <a:ext cx="30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/>
                    <a:t>cell</a:t>
                  </a:r>
                </a:p>
              </p:txBody>
            </p:sp>
          </p:grpSp>
          <p:sp>
            <p:nvSpPr>
              <p:cNvPr id="15392" name="Text Box 32"/>
              <p:cNvSpPr txBox="1">
                <a:spLocks noChangeArrowheads="1"/>
              </p:cNvSpPr>
              <p:nvPr/>
            </p:nvSpPr>
            <p:spPr bwMode="auto">
              <a:xfrm>
                <a:off x="3989" y="295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i="1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15393" name="Text Box 33"/>
              <p:cNvSpPr txBox="1">
                <a:spLocks noChangeArrowheads="1"/>
              </p:cNvSpPr>
              <p:nvPr/>
            </p:nvSpPr>
            <p:spPr bwMode="auto">
              <a:xfrm>
                <a:off x="4584" y="295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i="1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15394" name="Text Box 34"/>
              <p:cNvSpPr txBox="1">
                <a:spLocks noChangeArrowheads="1"/>
              </p:cNvSpPr>
              <p:nvPr/>
            </p:nvSpPr>
            <p:spPr bwMode="auto">
              <a:xfrm>
                <a:off x="4064" y="3046"/>
                <a:ext cx="1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5395" name="Text Box 35"/>
              <p:cNvSpPr txBox="1">
                <a:spLocks noChangeArrowheads="1"/>
              </p:cNvSpPr>
              <p:nvPr/>
            </p:nvSpPr>
            <p:spPr bwMode="auto">
              <a:xfrm>
                <a:off x="4688" y="3040"/>
                <a:ext cx="2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</a:rPr>
                  <a:t> 2+</a:t>
                </a:r>
              </a:p>
            </p:txBody>
          </p:sp>
        </p:grpSp>
        <p:sp>
          <p:nvSpPr>
            <p:cNvPr id="15396" name="Text Box 36"/>
            <p:cNvSpPr txBox="1">
              <a:spLocks noChangeArrowheads="1"/>
            </p:cNvSpPr>
            <p:nvPr/>
          </p:nvSpPr>
          <p:spPr bwMode="auto">
            <a:xfrm>
              <a:off x="4360" y="3080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</a:rPr>
                <a:t>2</a:t>
              </a:r>
            </a:p>
          </p:txBody>
        </p:sp>
      </p:grp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2109788" y="141288"/>
            <a:ext cx="4995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Standard Reduction Potentials</a:t>
            </a:r>
          </a:p>
        </p:txBody>
      </p:sp>
      <p:grpSp>
        <p:nvGrpSpPr>
          <p:cNvPr id="15400" name="Group 40"/>
          <p:cNvGrpSpPr>
            <a:grpSpLocks/>
          </p:cNvGrpSpPr>
          <p:nvPr/>
        </p:nvGrpSpPr>
        <p:grpSpPr bwMode="auto">
          <a:xfrm>
            <a:off x="5486400" y="2667000"/>
            <a:ext cx="3124200" cy="762000"/>
            <a:chOff x="3408" y="1680"/>
            <a:chExt cx="1968" cy="480"/>
          </a:xfrm>
        </p:grpSpPr>
        <p:grpSp>
          <p:nvGrpSpPr>
            <p:cNvPr id="15370" name="Group 10"/>
            <p:cNvGrpSpPr>
              <a:grpSpLocks/>
            </p:cNvGrpSpPr>
            <p:nvPr/>
          </p:nvGrpSpPr>
          <p:grpSpPr bwMode="auto">
            <a:xfrm>
              <a:off x="3456" y="1767"/>
              <a:ext cx="1875" cy="312"/>
              <a:chOff x="3072" y="2616"/>
              <a:chExt cx="1875" cy="312"/>
            </a:xfrm>
          </p:grpSpPr>
          <p:grpSp>
            <p:nvGrpSpPr>
              <p:cNvPr id="15371" name="Group 11"/>
              <p:cNvGrpSpPr>
                <a:grpSpLocks/>
              </p:cNvGrpSpPr>
              <p:nvPr/>
            </p:nvGrpSpPr>
            <p:grpSpPr bwMode="auto">
              <a:xfrm>
                <a:off x="3072" y="2616"/>
                <a:ext cx="1875" cy="312"/>
                <a:chOff x="672" y="2160"/>
                <a:chExt cx="1875" cy="312"/>
              </a:xfrm>
            </p:grpSpPr>
            <p:sp>
              <p:nvSpPr>
                <p:cNvPr id="1537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72" y="2160"/>
                  <a:ext cx="187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i="1"/>
                    <a:t>E</a:t>
                  </a:r>
                  <a:r>
                    <a:rPr lang="en-US" baseline="30000"/>
                    <a:t>0</a:t>
                  </a:r>
                  <a:r>
                    <a:rPr lang="en-US"/>
                    <a:t>   = </a:t>
                  </a:r>
                  <a:r>
                    <a:rPr lang="en-US" i="1">
                      <a:solidFill>
                        <a:schemeClr val="accent2"/>
                      </a:solidFill>
                    </a:rPr>
                    <a:t>E</a:t>
                  </a:r>
                  <a:r>
                    <a:rPr lang="en-US" baseline="-25000">
                      <a:solidFill>
                        <a:schemeClr val="accent2"/>
                      </a:solidFill>
                    </a:rPr>
                    <a:t>cathode</a:t>
                  </a:r>
                  <a:r>
                    <a:rPr lang="en-US" i="1"/>
                    <a:t> - </a:t>
                  </a:r>
                  <a:r>
                    <a:rPr lang="en-US" i="1">
                      <a:solidFill>
                        <a:srgbClr val="FF0000"/>
                      </a:solidFill>
                    </a:rPr>
                    <a:t>E</a:t>
                  </a:r>
                  <a:r>
                    <a:rPr lang="en-US" baseline="-25000">
                      <a:solidFill>
                        <a:srgbClr val="FF0000"/>
                      </a:solidFill>
                    </a:rPr>
                    <a:t>anode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3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92" y="2260"/>
                  <a:ext cx="30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/>
                    <a:t>cell</a:t>
                  </a:r>
                </a:p>
              </p:txBody>
            </p:sp>
          </p:grpSp>
          <p:sp>
            <p:nvSpPr>
              <p:cNvPr id="15374" name="Text Box 14"/>
              <p:cNvSpPr txBox="1">
                <a:spLocks noChangeArrowheads="1"/>
              </p:cNvSpPr>
              <p:nvPr/>
            </p:nvSpPr>
            <p:spPr bwMode="auto">
              <a:xfrm>
                <a:off x="3749" y="2616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15375" name="Text Box 15"/>
              <p:cNvSpPr txBox="1">
                <a:spLocks noChangeArrowheads="1"/>
              </p:cNvSpPr>
              <p:nvPr/>
            </p:nvSpPr>
            <p:spPr bwMode="auto">
              <a:xfrm>
                <a:off x="4493" y="2616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i="1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  <p:sp>
          <p:nvSpPr>
            <p:cNvPr id="15399" name="Rectangle 39"/>
            <p:cNvSpPr>
              <a:spLocks noChangeArrowheads="1"/>
            </p:cNvSpPr>
            <p:nvPr/>
          </p:nvSpPr>
          <p:spPr bwMode="auto">
            <a:xfrm>
              <a:off x="3408" y="1680"/>
              <a:ext cx="1968" cy="48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0" y="4267200"/>
            <a:ext cx="667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Zn (</a:t>
            </a:r>
            <a:r>
              <a:rPr lang="en-US" i="1"/>
              <a:t>s</a:t>
            </a:r>
            <a:r>
              <a:rPr lang="en-US"/>
              <a:t>) </a:t>
            </a:r>
            <a:r>
              <a:rPr lang="en-US">
                <a:cs typeface="Arial" charset="0"/>
              </a:rPr>
              <a:t>|</a:t>
            </a:r>
            <a:r>
              <a:rPr lang="en-US"/>
              <a:t> Zn</a:t>
            </a:r>
            <a:r>
              <a:rPr lang="en-US" baseline="30000"/>
              <a:t>2+</a:t>
            </a:r>
            <a:r>
              <a:rPr lang="en-US"/>
              <a:t> (1 </a:t>
            </a:r>
            <a:r>
              <a:rPr lang="en-US" i="1"/>
              <a:t>M</a:t>
            </a:r>
            <a:r>
              <a:rPr lang="en-US"/>
              <a:t>) </a:t>
            </a:r>
            <a:r>
              <a:rPr lang="en-US">
                <a:cs typeface="Arial" charset="0"/>
              </a:rPr>
              <a:t>|| H</a:t>
            </a:r>
            <a:r>
              <a:rPr lang="en-US" baseline="30000">
                <a:cs typeface="Arial" charset="0"/>
              </a:rPr>
              <a:t>+</a:t>
            </a:r>
            <a:r>
              <a:rPr lang="en-US">
                <a:cs typeface="Arial" charset="0"/>
              </a:rPr>
              <a:t> (1 </a:t>
            </a:r>
            <a:r>
              <a:rPr lang="en-US" i="1">
                <a:cs typeface="Arial" charset="0"/>
              </a:rPr>
              <a:t>M</a:t>
            </a:r>
            <a:r>
              <a:rPr lang="en-US">
                <a:cs typeface="Arial" charset="0"/>
              </a:rPr>
              <a:t>) | H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 (1 atm) | Pt (</a:t>
            </a:r>
            <a:r>
              <a:rPr lang="en-US" i="1">
                <a:cs typeface="Arial" charset="0"/>
              </a:rPr>
              <a:t>s</a:t>
            </a:r>
            <a:r>
              <a:rPr lang="en-US">
                <a:cs typeface="Arial" charset="0"/>
              </a:rPr>
              <a:t>)</a:t>
            </a:r>
            <a:endParaRPr lang="en-US"/>
          </a:p>
        </p:txBody>
      </p:sp>
      <p:pic>
        <p:nvPicPr>
          <p:cNvPr id="15408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51816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4DEE-E704-4B95-90EF-E83D3712CD32}" type="slidenum">
              <a:rPr lang="en-US"/>
              <a:pPr/>
              <a:t>13</a:t>
            </a:fld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09788" y="141288"/>
            <a:ext cx="4995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Standard Reduction Potentials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" y="4419600"/>
            <a:ext cx="674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Pt (</a:t>
            </a:r>
            <a:r>
              <a:rPr lang="en-US" i="1"/>
              <a:t>s</a:t>
            </a:r>
            <a:r>
              <a:rPr lang="en-US"/>
              <a:t>) </a:t>
            </a:r>
            <a:r>
              <a:rPr lang="en-US">
                <a:cs typeface="Arial" charset="0"/>
              </a:rPr>
              <a:t>|</a:t>
            </a:r>
            <a:r>
              <a:rPr lang="en-US"/>
              <a:t> H</a:t>
            </a:r>
            <a:r>
              <a:rPr lang="en-US" baseline="-25000"/>
              <a:t>2</a:t>
            </a:r>
            <a:r>
              <a:rPr lang="en-US"/>
              <a:t> (1 </a:t>
            </a:r>
            <a:r>
              <a:rPr lang="en-US" i="1"/>
              <a:t>atm</a:t>
            </a:r>
            <a:r>
              <a:rPr lang="en-US"/>
              <a:t>) </a:t>
            </a:r>
            <a:r>
              <a:rPr lang="en-US">
                <a:cs typeface="Arial" charset="0"/>
              </a:rPr>
              <a:t>| H</a:t>
            </a:r>
            <a:r>
              <a:rPr lang="en-US" baseline="30000">
                <a:cs typeface="Arial" charset="0"/>
              </a:rPr>
              <a:t>+</a:t>
            </a:r>
            <a:r>
              <a:rPr lang="en-US">
                <a:cs typeface="Arial" charset="0"/>
              </a:rPr>
              <a:t> (1 </a:t>
            </a:r>
            <a:r>
              <a:rPr lang="en-US" i="1">
                <a:cs typeface="Arial" charset="0"/>
              </a:rPr>
              <a:t>M</a:t>
            </a:r>
            <a:r>
              <a:rPr lang="en-US">
                <a:cs typeface="Arial" charset="0"/>
              </a:rPr>
              <a:t>) || Cu</a:t>
            </a:r>
            <a:r>
              <a:rPr lang="en-US" baseline="30000">
                <a:cs typeface="Arial" charset="0"/>
              </a:rPr>
              <a:t>2+</a:t>
            </a:r>
            <a:r>
              <a:rPr lang="en-US">
                <a:cs typeface="Arial" charset="0"/>
              </a:rPr>
              <a:t> (1 </a:t>
            </a:r>
            <a:r>
              <a:rPr lang="en-US" i="1">
                <a:cs typeface="Arial" charset="0"/>
              </a:rPr>
              <a:t>M</a:t>
            </a:r>
            <a:r>
              <a:rPr lang="en-US">
                <a:cs typeface="Arial" charset="0"/>
              </a:rPr>
              <a:t>) | Cu (</a:t>
            </a:r>
            <a:r>
              <a:rPr lang="en-US" i="1">
                <a:cs typeface="Arial" charset="0"/>
              </a:rPr>
              <a:t>s</a:t>
            </a:r>
            <a:r>
              <a:rPr lang="en-US">
                <a:cs typeface="Arial" charset="0"/>
              </a:rPr>
              <a:t>)</a:t>
            </a:r>
          </a:p>
        </p:txBody>
      </p:sp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3124200" y="5511800"/>
            <a:ext cx="3916363" cy="457200"/>
            <a:chOff x="2304" y="3472"/>
            <a:chExt cx="2467" cy="288"/>
          </a:xfrm>
        </p:grpSpPr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2304" y="3472"/>
              <a:ext cx="24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</a:rPr>
                <a:t>2e</a:t>
              </a:r>
              <a:r>
                <a:rPr lang="en-US" baseline="30000">
                  <a:solidFill>
                    <a:schemeClr val="accent2"/>
                  </a:solidFill>
                </a:rPr>
                <a:t>-</a:t>
              </a:r>
              <a:r>
                <a:rPr lang="en-US">
                  <a:solidFill>
                    <a:schemeClr val="accent2"/>
                  </a:solidFill>
                </a:rPr>
                <a:t> + Cu</a:t>
              </a:r>
              <a:r>
                <a:rPr lang="en-US" baseline="30000">
                  <a:solidFill>
                    <a:schemeClr val="accent2"/>
                  </a:solidFill>
                </a:rPr>
                <a:t>2+ </a:t>
              </a:r>
              <a:r>
                <a:rPr lang="en-US">
                  <a:solidFill>
                    <a:schemeClr val="accent2"/>
                  </a:solidFill>
                </a:rPr>
                <a:t>(1 </a:t>
              </a:r>
              <a:r>
                <a:rPr lang="en-US" i="1">
                  <a:solidFill>
                    <a:schemeClr val="accent2"/>
                  </a:solidFill>
                </a:rPr>
                <a:t>M</a:t>
              </a:r>
              <a:r>
                <a:rPr lang="en-US">
                  <a:solidFill>
                    <a:schemeClr val="accent2"/>
                  </a:solidFill>
                </a:rPr>
                <a:t>)         Cu (s)</a:t>
              </a:r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3728" y="3616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3825875" y="4978400"/>
            <a:ext cx="4467225" cy="457200"/>
            <a:chOff x="2691" y="3136"/>
            <a:chExt cx="2814" cy="288"/>
          </a:xfrm>
        </p:grpSpPr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2691" y="3136"/>
              <a:ext cx="28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H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 (1</a:t>
              </a:r>
              <a:r>
                <a:rPr lang="en-US" i="1">
                  <a:solidFill>
                    <a:srgbClr val="FF0000"/>
                  </a:solidFill>
                </a:rPr>
                <a:t> atm</a:t>
              </a:r>
              <a:r>
                <a:rPr lang="en-US">
                  <a:solidFill>
                    <a:srgbClr val="FF0000"/>
                  </a:solidFill>
                </a:rPr>
                <a:t>)          2H</a:t>
              </a:r>
              <a:r>
                <a:rPr lang="en-US" baseline="30000">
                  <a:solidFill>
                    <a:srgbClr val="FF0000"/>
                  </a:solidFill>
                </a:rPr>
                <a:t>+</a:t>
              </a:r>
              <a:r>
                <a:rPr lang="en-US">
                  <a:solidFill>
                    <a:srgbClr val="FF0000"/>
                  </a:solidFill>
                </a:rPr>
                <a:t> (1 </a:t>
              </a:r>
              <a:r>
                <a:rPr lang="en-US" i="1">
                  <a:solidFill>
                    <a:srgbClr val="FF0000"/>
                  </a:solidFill>
                </a:rPr>
                <a:t>M</a:t>
              </a:r>
              <a:r>
                <a:rPr lang="en-US">
                  <a:solidFill>
                    <a:srgbClr val="FF0000"/>
                  </a:solidFill>
                </a:rPr>
                <a:t>) + 2e</a:t>
              </a:r>
              <a:r>
                <a:rPr lang="en-US" baseline="30000">
                  <a:solidFill>
                    <a:srgbClr val="FF0000"/>
                  </a:solidFill>
                </a:rPr>
                <a:t>-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3672" y="3271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52400" y="4978400"/>
            <a:ext cx="266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Anode (oxidation):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68275" y="5510213"/>
            <a:ext cx="296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Cathode (reduction):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152400" y="60198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356" name="Group 20"/>
          <p:cNvGrpSpPr>
            <a:grpSpLocks/>
          </p:cNvGrpSpPr>
          <p:nvPr/>
        </p:nvGrpSpPr>
        <p:grpSpPr bwMode="auto">
          <a:xfrm>
            <a:off x="990600" y="6096000"/>
            <a:ext cx="6737350" cy="457200"/>
            <a:chOff x="1104" y="3840"/>
            <a:chExt cx="4244" cy="288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1104" y="3840"/>
              <a:ext cx="4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-25000"/>
                <a:t>2</a:t>
              </a:r>
              <a:r>
                <a:rPr lang="en-US"/>
                <a:t> (1 </a:t>
              </a:r>
              <a:r>
                <a:rPr lang="en-US" i="1"/>
                <a:t>atm</a:t>
              </a:r>
              <a:r>
                <a:rPr lang="en-US"/>
                <a:t>) + Cu</a:t>
              </a:r>
              <a:r>
                <a:rPr lang="en-US" baseline="30000"/>
                <a:t>2+</a:t>
              </a:r>
              <a:r>
                <a:rPr lang="en-US"/>
                <a:t> (1 </a:t>
              </a:r>
              <a:r>
                <a:rPr lang="en-US" i="1"/>
                <a:t>M</a:t>
              </a:r>
              <a:r>
                <a:rPr lang="en-US"/>
                <a:t>)           Cu (</a:t>
              </a:r>
              <a:r>
                <a:rPr lang="en-US" i="1"/>
                <a:t>s</a:t>
              </a:r>
              <a:r>
                <a:rPr lang="en-US"/>
                <a:t>) + 2H</a:t>
              </a:r>
              <a:r>
                <a:rPr lang="en-US" baseline="30000"/>
                <a:t>+</a:t>
              </a:r>
              <a:r>
                <a:rPr lang="en-US"/>
                <a:t> (1 </a:t>
              </a:r>
              <a:r>
                <a:rPr lang="en-US" i="1"/>
                <a:t>M</a:t>
              </a:r>
              <a:r>
                <a:rPr lang="en-US"/>
                <a:t>)</a:t>
              </a: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3208" y="3991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7" name="Group 21"/>
          <p:cNvGrpSpPr>
            <a:grpSpLocks/>
          </p:cNvGrpSpPr>
          <p:nvPr/>
        </p:nvGrpSpPr>
        <p:grpSpPr bwMode="auto">
          <a:xfrm>
            <a:off x="5194300" y="1408113"/>
            <a:ext cx="2976563" cy="495300"/>
            <a:chOff x="3072" y="2616"/>
            <a:chExt cx="1875" cy="312"/>
          </a:xfrm>
        </p:grpSpPr>
        <p:grpSp>
          <p:nvGrpSpPr>
            <p:cNvPr id="14358" name="Group 22"/>
            <p:cNvGrpSpPr>
              <a:grpSpLocks/>
            </p:cNvGrpSpPr>
            <p:nvPr/>
          </p:nvGrpSpPr>
          <p:grpSpPr bwMode="auto">
            <a:xfrm>
              <a:off x="3072" y="2616"/>
              <a:ext cx="1875" cy="312"/>
              <a:chOff x="672" y="2160"/>
              <a:chExt cx="1875" cy="312"/>
            </a:xfrm>
          </p:grpSpPr>
          <p:sp>
            <p:nvSpPr>
              <p:cNvPr id="14359" name="Text Box 23"/>
              <p:cNvSpPr txBox="1">
                <a:spLocks noChangeArrowheads="1"/>
              </p:cNvSpPr>
              <p:nvPr/>
            </p:nvSpPr>
            <p:spPr bwMode="auto">
              <a:xfrm>
                <a:off x="672" y="2160"/>
                <a:ext cx="187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E</a:t>
                </a:r>
                <a:r>
                  <a:rPr lang="en-US" baseline="30000"/>
                  <a:t>0</a:t>
                </a:r>
                <a:r>
                  <a:rPr lang="en-US"/>
                  <a:t>   = </a:t>
                </a:r>
                <a:r>
                  <a:rPr lang="en-US" i="1">
                    <a:solidFill>
                      <a:schemeClr val="accent2"/>
                    </a:solidFill>
                  </a:rPr>
                  <a:t>E</a:t>
                </a:r>
                <a:r>
                  <a:rPr lang="en-US" baseline="-25000">
                    <a:solidFill>
                      <a:schemeClr val="accent2"/>
                    </a:solidFill>
                  </a:rPr>
                  <a:t>cathode</a:t>
                </a:r>
                <a:r>
                  <a:rPr lang="en-US" i="1"/>
                  <a:t> - </a:t>
                </a:r>
                <a:r>
                  <a:rPr lang="en-US" i="1">
                    <a:solidFill>
                      <a:srgbClr val="FF0000"/>
                    </a:solidFill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anode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4360" name="Text Box 24"/>
              <p:cNvSpPr txBox="1">
                <a:spLocks noChangeArrowheads="1"/>
              </p:cNvSpPr>
              <p:nvPr/>
            </p:nvSpPr>
            <p:spPr bwMode="auto">
              <a:xfrm>
                <a:off x="792" y="2260"/>
                <a:ext cx="3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cell</a:t>
                </a:r>
              </a:p>
            </p:txBody>
          </p:sp>
        </p:grpSp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3749" y="261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4493" y="261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14363" name="Group 27"/>
          <p:cNvGrpSpPr>
            <a:grpSpLocks/>
          </p:cNvGrpSpPr>
          <p:nvPr/>
        </p:nvGrpSpPr>
        <p:grpSpPr bwMode="auto">
          <a:xfrm>
            <a:off x="685800" y="1028700"/>
            <a:ext cx="1895475" cy="495300"/>
            <a:chOff x="672" y="2160"/>
            <a:chExt cx="1194" cy="312"/>
          </a:xfrm>
        </p:grpSpPr>
        <p:sp>
          <p:nvSpPr>
            <p:cNvPr id="14364" name="Text Box 28"/>
            <p:cNvSpPr txBox="1">
              <a:spLocks noChangeArrowheads="1"/>
            </p:cNvSpPr>
            <p:nvPr/>
          </p:nvSpPr>
          <p:spPr bwMode="auto">
            <a:xfrm>
              <a:off x="672" y="2160"/>
              <a:ext cx="11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  <a:r>
                <a:rPr lang="en-US" baseline="30000"/>
                <a:t>0</a:t>
              </a:r>
              <a:r>
                <a:rPr lang="en-US"/>
                <a:t>   = 0.34 V</a:t>
              </a:r>
              <a:endParaRPr lang="en-US" i="1"/>
            </a:p>
          </p:txBody>
        </p:sp>
        <p:sp>
          <p:nvSpPr>
            <p:cNvPr id="14365" name="Text Box 29"/>
            <p:cNvSpPr txBox="1">
              <a:spLocks noChangeArrowheads="1"/>
            </p:cNvSpPr>
            <p:nvPr/>
          </p:nvSpPr>
          <p:spPr bwMode="auto">
            <a:xfrm>
              <a:off x="792" y="2260"/>
              <a:ext cx="3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cell</a:t>
              </a:r>
            </a:p>
          </p:txBody>
        </p:sp>
      </p:grpSp>
      <p:grpSp>
        <p:nvGrpSpPr>
          <p:cNvPr id="14374" name="Group 38"/>
          <p:cNvGrpSpPr>
            <a:grpSpLocks/>
          </p:cNvGrpSpPr>
          <p:nvPr/>
        </p:nvGrpSpPr>
        <p:grpSpPr bwMode="auto">
          <a:xfrm>
            <a:off x="5168900" y="1955800"/>
            <a:ext cx="3152775" cy="557213"/>
            <a:chOff x="3248" y="945"/>
            <a:chExt cx="1986" cy="351"/>
          </a:xfrm>
        </p:grpSpPr>
        <p:grpSp>
          <p:nvGrpSpPr>
            <p:cNvPr id="14370" name="Group 34"/>
            <p:cNvGrpSpPr>
              <a:grpSpLocks/>
            </p:cNvGrpSpPr>
            <p:nvPr/>
          </p:nvGrpSpPr>
          <p:grpSpPr bwMode="auto">
            <a:xfrm>
              <a:off x="3248" y="945"/>
              <a:ext cx="1986" cy="351"/>
              <a:chOff x="3254" y="1033"/>
              <a:chExt cx="1986" cy="351"/>
            </a:xfrm>
          </p:grpSpPr>
          <p:sp>
            <p:nvSpPr>
              <p:cNvPr id="14366" name="Text Box 30"/>
              <p:cNvSpPr txBox="1">
                <a:spLocks noChangeArrowheads="1"/>
              </p:cNvSpPr>
              <p:nvPr/>
            </p:nvSpPr>
            <p:spPr bwMode="auto">
              <a:xfrm>
                <a:off x="3254" y="1033"/>
                <a:ext cx="19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E</a:t>
                </a:r>
                <a:r>
                  <a:rPr lang="en-US" baseline="-25000"/>
                  <a:t>cell</a:t>
                </a:r>
                <a:r>
                  <a:rPr lang="en-US"/>
                  <a:t> = </a:t>
                </a:r>
                <a:r>
                  <a:rPr lang="en-US" i="1">
                    <a:solidFill>
                      <a:schemeClr val="accent2"/>
                    </a:solidFill>
                  </a:rPr>
                  <a:t>E</a:t>
                </a:r>
                <a:r>
                  <a:rPr lang="en-US" baseline="-25000">
                    <a:solidFill>
                      <a:schemeClr val="accent2"/>
                    </a:solidFill>
                  </a:rPr>
                  <a:t>Cu    /Cu</a:t>
                </a:r>
                <a:r>
                  <a:rPr lang="en-US"/>
                  <a:t> – </a:t>
                </a:r>
                <a:r>
                  <a:rPr lang="en-US" i="1">
                    <a:solidFill>
                      <a:srgbClr val="FF0000"/>
                    </a:solidFill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H  /H 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4367" name="Text Box 31"/>
              <p:cNvSpPr txBox="1">
                <a:spLocks noChangeArrowheads="1"/>
              </p:cNvSpPr>
              <p:nvPr/>
            </p:nvSpPr>
            <p:spPr bwMode="auto">
              <a:xfrm>
                <a:off x="4101" y="1104"/>
                <a:ext cx="24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</a:rPr>
                  <a:t>2+</a:t>
                </a:r>
              </a:p>
            </p:txBody>
          </p:sp>
          <p:sp>
            <p:nvSpPr>
              <p:cNvPr id="14368" name="Text Box 32"/>
              <p:cNvSpPr txBox="1">
                <a:spLocks noChangeArrowheads="1"/>
              </p:cNvSpPr>
              <p:nvPr/>
            </p:nvSpPr>
            <p:spPr bwMode="auto">
              <a:xfrm>
                <a:off x="4867" y="1104"/>
                <a:ext cx="18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4369" name="Text Box 33"/>
              <p:cNvSpPr txBox="1">
                <a:spLocks noChangeArrowheads="1"/>
              </p:cNvSpPr>
              <p:nvPr/>
            </p:nvSpPr>
            <p:spPr bwMode="auto">
              <a:xfrm>
                <a:off x="5062" y="1192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14371" name="Text Box 35"/>
            <p:cNvSpPr txBox="1">
              <a:spLocks noChangeArrowheads="1"/>
            </p:cNvSpPr>
            <p:nvPr/>
          </p:nvSpPr>
          <p:spPr bwMode="auto">
            <a:xfrm>
              <a:off x="3392" y="95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  <p:sp>
          <p:nvSpPr>
            <p:cNvPr id="14372" name="Text Box 36"/>
            <p:cNvSpPr txBox="1">
              <a:spLocks noChangeArrowheads="1"/>
            </p:cNvSpPr>
            <p:nvPr/>
          </p:nvSpPr>
          <p:spPr bwMode="auto">
            <a:xfrm>
              <a:off x="3933" y="95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4781" y="95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14378" name="Group 42"/>
          <p:cNvGrpSpPr>
            <a:grpSpLocks/>
          </p:cNvGrpSpPr>
          <p:nvPr/>
        </p:nvGrpSpPr>
        <p:grpSpPr bwMode="auto">
          <a:xfrm>
            <a:off x="5105400" y="2514600"/>
            <a:ext cx="2570163" cy="457200"/>
            <a:chOff x="3302" y="1513"/>
            <a:chExt cx="1619" cy="288"/>
          </a:xfrm>
        </p:grpSpPr>
        <p:sp>
          <p:nvSpPr>
            <p:cNvPr id="14375" name="Text Box 39"/>
            <p:cNvSpPr txBox="1">
              <a:spLocks noChangeArrowheads="1"/>
            </p:cNvSpPr>
            <p:nvPr/>
          </p:nvSpPr>
          <p:spPr bwMode="auto">
            <a:xfrm>
              <a:off x="3302" y="1513"/>
              <a:ext cx="16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0.34 = </a:t>
              </a:r>
              <a:r>
                <a:rPr lang="en-US" i="1">
                  <a:solidFill>
                    <a:schemeClr val="accent2"/>
                  </a:solidFill>
                </a:rPr>
                <a:t>E</a:t>
              </a:r>
              <a:r>
                <a:rPr lang="en-US" baseline="-25000">
                  <a:solidFill>
                    <a:schemeClr val="accent2"/>
                  </a:solidFill>
                </a:rPr>
                <a:t>Cu    /Cu</a:t>
              </a:r>
              <a:r>
                <a:rPr lang="en-US"/>
                <a:t> - 0</a:t>
              </a:r>
            </a:p>
          </p:txBody>
        </p:sp>
        <p:sp>
          <p:nvSpPr>
            <p:cNvPr id="14376" name="Text Box 40"/>
            <p:cNvSpPr txBox="1">
              <a:spLocks noChangeArrowheads="1"/>
            </p:cNvSpPr>
            <p:nvPr/>
          </p:nvSpPr>
          <p:spPr bwMode="auto">
            <a:xfrm>
              <a:off x="4029" y="152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4377" name="Text Box 41"/>
            <p:cNvSpPr txBox="1">
              <a:spLocks noChangeArrowheads="1"/>
            </p:cNvSpPr>
            <p:nvPr/>
          </p:nvSpPr>
          <p:spPr bwMode="auto">
            <a:xfrm>
              <a:off x="4184" y="1592"/>
              <a:ext cx="2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2+</a:t>
              </a:r>
            </a:p>
          </p:txBody>
        </p:sp>
      </p:grpSp>
      <p:grpSp>
        <p:nvGrpSpPr>
          <p:cNvPr id="14382" name="Group 46"/>
          <p:cNvGrpSpPr>
            <a:grpSpLocks/>
          </p:cNvGrpSpPr>
          <p:nvPr/>
        </p:nvGrpSpPr>
        <p:grpSpPr bwMode="auto">
          <a:xfrm>
            <a:off x="5118100" y="3046413"/>
            <a:ext cx="2417763" cy="458787"/>
            <a:chOff x="3254" y="1704"/>
            <a:chExt cx="1523" cy="289"/>
          </a:xfrm>
        </p:grpSpPr>
        <p:sp>
          <p:nvSpPr>
            <p:cNvPr id="14379" name="Text Box 43"/>
            <p:cNvSpPr txBox="1">
              <a:spLocks noChangeArrowheads="1"/>
            </p:cNvSpPr>
            <p:nvPr/>
          </p:nvSpPr>
          <p:spPr bwMode="auto">
            <a:xfrm>
              <a:off x="3254" y="1705"/>
              <a:ext cx="15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  <a:r>
                <a:rPr lang="en-US" baseline="-25000"/>
                <a:t>Cu    /Cu</a:t>
              </a:r>
              <a:r>
                <a:rPr lang="en-US"/>
                <a:t> = 0.34 V</a:t>
              </a:r>
              <a:endParaRPr lang="en-US" i="1"/>
            </a:p>
          </p:txBody>
        </p:sp>
        <p:sp>
          <p:nvSpPr>
            <p:cNvPr id="14380" name="Text Box 44"/>
            <p:cNvSpPr txBox="1">
              <a:spLocks noChangeArrowheads="1"/>
            </p:cNvSpPr>
            <p:nvPr/>
          </p:nvSpPr>
          <p:spPr bwMode="auto">
            <a:xfrm>
              <a:off x="3552" y="1768"/>
              <a:ext cx="2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2+</a:t>
              </a:r>
            </a:p>
          </p:txBody>
        </p:sp>
        <p:sp>
          <p:nvSpPr>
            <p:cNvPr id="14381" name="Text Box 45"/>
            <p:cNvSpPr txBox="1">
              <a:spLocks noChangeArrowheads="1"/>
            </p:cNvSpPr>
            <p:nvPr/>
          </p:nvSpPr>
          <p:spPr bwMode="auto">
            <a:xfrm>
              <a:off x="3405" y="170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</p:grpSp>
      <p:pic>
        <p:nvPicPr>
          <p:cNvPr id="14387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524000"/>
            <a:ext cx="50292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8" grpId="0" autoUpdateAnimBg="0"/>
      <p:bldP spid="14349" grpId="0" autoUpdateAnimBg="0"/>
      <p:bldP spid="143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B95-B84E-4DF3-A459-F306E38AAE65}" type="slidenum">
              <a:rPr lang="en-US"/>
              <a:pPr/>
              <a:t>14</a:t>
            </a:fld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267200" y="533400"/>
            <a:ext cx="44958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i="1"/>
              <a:t>E</a:t>
            </a:r>
            <a:r>
              <a:rPr lang="en-US" baseline="30000"/>
              <a:t>0</a:t>
            </a:r>
            <a:r>
              <a:rPr lang="en-US"/>
              <a:t> is for the reaction as written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The more positive </a:t>
            </a:r>
            <a:r>
              <a:rPr lang="en-US" i="1"/>
              <a:t>E</a:t>
            </a:r>
            <a:r>
              <a:rPr lang="en-US" baseline="30000"/>
              <a:t>0</a:t>
            </a:r>
            <a:r>
              <a:rPr lang="en-US"/>
              <a:t> the greater the tendency for the substance to be reduced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The half-cell reactions are reversible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The sign of </a:t>
            </a:r>
            <a:r>
              <a:rPr lang="en-US" i="1"/>
              <a:t>E</a:t>
            </a:r>
            <a:r>
              <a:rPr lang="en-US" baseline="30000"/>
              <a:t>0</a:t>
            </a:r>
            <a:r>
              <a:rPr lang="en-US"/>
              <a:t> changes when the reaction is reversed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Changing the stoichiometric coefficients of a half-cell reaction </a:t>
            </a:r>
            <a:r>
              <a:rPr lang="en-US" b="1" i="1"/>
              <a:t>does not</a:t>
            </a:r>
            <a:r>
              <a:rPr lang="en-US"/>
              <a:t> change the value of </a:t>
            </a:r>
            <a:r>
              <a:rPr lang="en-US" i="1"/>
              <a:t>E</a:t>
            </a:r>
            <a:r>
              <a:rPr lang="en-US" baseline="30000"/>
              <a:t>0</a:t>
            </a:r>
            <a:endParaRPr lang="en-US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375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8868-8E98-4732-8E37-67BEBE10BC00}" type="slidenum">
              <a:rPr lang="en-US"/>
              <a:pPr/>
              <a:t>15</a:t>
            </a:fld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180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What is the standard emf of an electrochemical cell made of a Cd electrode in a 1.0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Cd(NO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 solution and a Cr electrode in a 1.0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Cr(NO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  <a:r>
              <a:rPr lang="en-US">
                <a:solidFill>
                  <a:schemeClr val="accent2"/>
                </a:solidFill>
              </a:rPr>
              <a:t> solution?</a:t>
            </a:r>
            <a:endParaRPr lang="en-US" sz="2000">
              <a:solidFill>
                <a:schemeClr val="accent2"/>
              </a:solidFill>
            </a:endParaRPr>
          </a:p>
        </p:txBody>
      </p: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76200" y="1868488"/>
            <a:ext cx="5603875" cy="457200"/>
            <a:chOff x="470" y="1225"/>
            <a:chExt cx="3530" cy="288"/>
          </a:xfrm>
        </p:grpSpPr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470" y="1225"/>
              <a:ext cx="35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Cd</a:t>
              </a:r>
              <a:r>
                <a:rPr lang="en-US" baseline="30000"/>
                <a:t>2+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+ 2e</a:t>
              </a:r>
              <a:r>
                <a:rPr lang="en-US" baseline="30000"/>
                <a:t>-</a:t>
              </a:r>
              <a:r>
                <a:rPr lang="en-US"/>
                <a:t>          Cd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</a:t>
              </a:r>
              <a:r>
                <a:rPr lang="en-US" i="1"/>
                <a:t>E</a:t>
              </a:r>
              <a:r>
                <a:rPr lang="en-US" baseline="30000"/>
                <a:t>0</a:t>
              </a:r>
              <a:r>
                <a:rPr lang="en-US"/>
                <a:t> = -0.40 V</a:t>
              </a:r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1784" y="137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92075" y="2438400"/>
            <a:ext cx="5551488" cy="457200"/>
            <a:chOff x="480" y="1584"/>
            <a:chExt cx="3497" cy="288"/>
          </a:xfrm>
        </p:grpSpPr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480" y="1584"/>
              <a:ext cx="34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Cr</a:t>
              </a:r>
              <a:r>
                <a:rPr lang="en-US" baseline="30000"/>
                <a:t>3+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+ 3e</a:t>
              </a:r>
              <a:r>
                <a:rPr lang="en-US" baseline="30000"/>
                <a:t>-</a:t>
              </a:r>
              <a:r>
                <a:rPr lang="en-US"/>
                <a:t>          Cr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</a:t>
              </a:r>
              <a:r>
                <a:rPr lang="en-US" i="1"/>
                <a:t>E</a:t>
              </a:r>
              <a:r>
                <a:rPr lang="en-US" baseline="30000"/>
                <a:t>0</a:t>
              </a:r>
              <a:r>
                <a:rPr lang="en-US"/>
                <a:t> = -0.74 V</a:t>
              </a:r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1752" y="1735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715000" y="1905000"/>
            <a:ext cx="327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Cd is the stronger oxidizer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Cd will oxidize Cr</a:t>
            </a:r>
          </a:p>
        </p:txBody>
      </p:sp>
      <p:grpSp>
        <p:nvGrpSpPr>
          <p:cNvPr id="17423" name="Group 15"/>
          <p:cNvGrpSpPr>
            <a:grpSpLocks/>
          </p:cNvGrpSpPr>
          <p:nvPr/>
        </p:nvGrpSpPr>
        <p:grpSpPr bwMode="auto">
          <a:xfrm>
            <a:off x="3060700" y="3505200"/>
            <a:ext cx="3916363" cy="457200"/>
            <a:chOff x="2304" y="3472"/>
            <a:chExt cx="2467" cy="288"/>
          </a:xfrm>
        </p:grpSpPr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2304" y="3472"/>
              <a:ext cx="24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</a:rPr>
                <a:t>2e</a:t>
              </a:r>
              <a:r>
                <a:rPr lang="en-US" baseline="30000">
                  <a:solidFill>
                    <a:schemeClr val="accent2"/>
                  </a:solidFill>
                </a:rPr>
                <a:t>-</a:t>
              </a:r>
              <a:r>
                <a:rPr lang="en-US">
                  <a:solidFill>
                    <a:schemeClr val="accent2"/>
                  </a:solidFill>
                </a:rPr>
                <a:t> + Cd</a:t>
              </a:r>
              <a:r>
                <a:rPr lang="en-US" baseline="30000">
                  <a:solidFill>
                    <a:schemeClr val="accent2"/>
                  </a:solidFill>
                </a:rPr>
                <a:t>2+ </a:t>
              </a:r>
              <a:r>
                <a:rPr lang="en-US">
                  <a:solidFill>
                    <a:schemeClr val="accent2"/>
                  </a:solidFill>
                </a:rPr>
                <a:t>(1 </a:t>
              </a:r>
              <a:r>
                <a:rPr lang="en-US" i="1">
                  <a:solidFill>
                    <a:schemeClr val="accent2"/>
                  </a:solidFill>
                </a:rPr>
                <a:t>M</a:t>
              </a:r>
              <a:r>
                <a:rPr lang="en-US">
                  <a:solidFill>
                    <a:schemeClr val="accent2"/>
                  </a:solidFill>
                </a:rPr>
                <a:t>)         Cd (s)</a:t>
              </a:r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3728" y="3616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56" name="Group 48"/>
          <p:cNvGrpSpPr>
            <a:grpSpLocks/>
          </p:cNvGrpSpPr>
          <p:nvPr/>
        </p:nvGrpSpPr>
        <p:grpSpPr bwMode="auto">
          <a:xfrm>
            <a:off x="3762375" y="2971800"/>
            <a:ext cx="3890963" cy="457200"/>
            <a:chOff x="2370" y="1872"/>
            <a:chExt cx="2451" cy="288"/>
          </a:xfrm>
        </p:grpSpPr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2370" y="1872"/>
              <a:ext cx="24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Cr (s)          Cr</a:t>
              </a:r>
              <a:r>
                <a:rPr lang="en-US" baseline="30000">
                  <a:solidFill>
                    <a:srgbClr val="FF0000"/>
                  </a:solidFill>
                </a:rPr>
                <a:t>3+</a:t>
              </a:r>
              <a:r>
                <a:rPr lang="en-US">
                  <a:solidFill>
                    <a:srgbClr val="FF0000"/>
                  </a:solidFill>
                </a:rPr>
                <a:t> (1 </a:t>
              </a:r>
              <a:r>
                <a:rPr lang="en-US" i="1">
                  <a:solidFill>
                    <a:srgbClr val="FF0000"/>
                  </a:solidFill>
                </a:rPr>
                <a:t>M</a:t>
              </a:r>
              <a:r>
                <a:rPr lang="en-US">
                  <a:solidFill>
                    <a:srgbClr val="FF0000"/>
                  </a:solidFill>
                </a:rPr>
                <a:t>) + 3e</a:t>
              </a:r>
              <a:r>
                <a:rPr lang="en-US" baseline="30000">
                  <a:solidFill>
                    <a:srgbClr val="FF0000"/>
                  </a:solidFill>
                </a:rPr>
                <a:t>-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2960" y="2007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88900" y="2971800"/>
            <a:ext cx="266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Anode (oxidation):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04775" y="3503613"/>
            <a:ext cx="296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Cathode (reduction):</a:t>
            </a: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88900" y="40132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439" name="Group 31"/>
          <p:cNvGrpSpPr>
            <a:grpSpLocks/>
          </p:cNvGrpSpPr>
          <p:nvPr/>
        </p:nvGrpSpPr>
        <p:grpSpPr bwMode="auto">
          <a:xfrm>
            <a:off x="927100" y="4089400"/>
            <a:ext cx="6840538" cy="457200"/>
            <a:chOff x="584" y="2576"/>
            <a:chExt cx="4309" cy="288"/>
          </a:xfrm>
        </p:grpSpPr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584" y="2576"/>
              <a:ext cx="43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2Cr (</a:t>
              </a:r>
              <a:r>
                <a:rPr lang="en-US" i="1"/>
                <a:t>s</a:t>
              </a:r>
              <a:r>
                <a:rPr lang="en-US"/>
                <a:t>) + 3Cd</a:t>
              </a:r>
              <a:r>
                <a:rPr lang="en-US" baseline="30000"/>
                <a:t>2+</a:t>
              </a:r>
              <a:r>
                <a:rPr lang="en-US"/>
                <a:t> (1 </a:t>
              </a:r>
              <a:r>
                <a:rPr lang="en-US" i="1"/>
                <a:t>M</a:t>
              </a:r>
              <a:r>
                <a:rPr lang="en-US"/>
                <a:t>)           3Cd (</a:t>
              </a:r>
              <a:r>
                <a:rPr lang="en-US" i="1"/>
                <a:t>s</a:t>
              </a:r>
              <a:r>
                <a:rPr lang="en-US"/>
                <a:t>) + 2Cr</a:t>
              </a:r>
              <a:r>
                <a:rPr lang="en-US" baseline="30000"/>
                <a:t>3+</a:t>
              </a:r>
              <a:r>
                <a:rPr lang="en-US"/>
                <a:t> (1 </a:t>
              </a:r>
              <a:r>
                <a:rPr lang="en-US" i="1"/>
                <a:t>M</a:t>
              </a:r>
              <a:r>
                <a:rPr lang="en-US"/>
                <a:t>)</a:t>
              </a: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2528" y="2727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7086600" y="29337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3048000" y="34671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7696200" y="294798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 2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7105650" y="35052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x 3</a:t>
            </a:r>
          </a:p>
        </p:txBody>
      </p: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3082925" y="4800600"/>
            <a:ext cx="2976563" cy="495300"/>
            <a:chOff x="3072" y="2616"/>
            <a:chExt cx="1875" cy="312"/>
          </a:xfrm>
        </p:grpSpPr>
        <p:grpSp>
          <p:nvGrpSpPr>
            <p:cNvPr id="17441" name="Group 33"/>
            <p:cNvGrpSpPr>
              <a:grpSpLocks/>
            </p:cNvGrpSpPr>
            <p:nvPr/>
          </p:nvGrpSpPr>
          <p:grpSpPr bwMode="auto">
            <a:xfrm>
              <a:off x="3072" y="2616"/>
              <a:ext cx="1875" cy="312"/>
              <a:chOff x="672" y="2160"/>
              <a:chExt cx="1875" cy="312"/>
            </a:xfrm>
          </p:grpSpPr>
          <p:sp>
            <p:nvSpPr>
              <p:cNvPr id="17442" name="Text Box 34"/>
              <p:cNvSpPr txBox="1">
                <a:spLocks noChangeArrowheads="1"/>
              </p:cNvSpPr>
              <p:nvPr/>
            </p:nvSpPr>
            <p:spPr bwMode="auto">
              <a:xfrm>
                <a:off x="672" y="2160"/>
                <a:ext cx="187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E</a:t>
                </a:r>
                <a:r>
                  <a:rPr lang="en-US" baseline="30000"/>
                  <a:t>0</a:t>
                </a:r>
                <a:r>
                  <a:rPr lang="en-US"/>
                  <a:t>   = </a:t>
                </a:r>
                <a:r>
                  <a:rPr lang="en-US" i="1">
                    <a:solidFill>
                      <a:schemeClr val="accent2"/>
                    </a:solidFill>
                  </a:rPr>
                  <a:t>E</a:t>
                </a:r>
                <a:r>
                  <a:rPr lang="en-US" baseline="-25000">
                    <a:solidFill>
                      <a:schemeClr val="accent2"/>
                    </a:solidFill>
                  </a:rPr>
                  <a:t>cathode</a:t>
                </a:r>
                <a:r>
                  <a:rPr lang="en-US" i="1"/>
                  <a:t> - </a:t>
                </a:r>
                <a:r>
                  <a:rPr lang="en-US" i="1">
                    <a:solidFill>
                      <a:srgbClr val="FF0000"/>
                    </a:solidFill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anode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443" name="Text Box 35"/>
              <p:cNvSpPr txBox="1">
                <a:spLocks noChangeArrowheads="1"/>
              </p:cNvSpPr>
              <p:nvPr/>
            </p:nvSpPr>
            <p:spPr bwMode="auto">
              <a:xfrm>
                <a:off x="792" y="2260"/>
                <a:ext cx="3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cell</a:t>
                </a:r>
              </a:p>
            </p:txBody>
          </p:sp>
        </p:grpSp>
        <p:sp>
          <p:nvSpPr>
            <p:cNvPr id="17444" name="Text Box 36"/>
            <p:cNvSpPr txBox="1">
              <a:spLocks noChangeArrowheads="1"/>
            </p:cNvSpPr>
            <p:nvPr/>
          </p:nvSpPr>
          <p:spPr bwMode="auto">
            <a:xfrm>
              <a:off x="3749" y="261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7445" name="Text Box 37"/>
            <p:cNvSpPr txBox="1">
              <a:spLocks noChangeArrowheads="1"/>
            </p:cNvSpPr>
            <p:nvPr/>
          </p:nvSpPr>
          <p:spPr bwMode="auto">
            <a:xfrm>
              <a:off x="4493" y="261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17447" name="Group 39"/>
          <p:cNvGrpSpPr>
            <a:grpSpLocks/>
          </p:cNvGrpSpPr>
          <p:nvPr/>
        </p:nvGrpSpPr>
        <p:grpSpPr bwMode="auto">
          <a:xfrm>
            <a:off x="3086100" y="5372100"/>
            <a:ext cx="3030538" cy="495300"/>
            <a:chOff x="672" y="2160"/>
            <a:chExt cx="1909" cy="312"/>
          </a:xfrm>
        </p:grpSpPr>
        <p:sp>
          <p:nvSpPr>
            <p:cNvPr id="17448" name="Text Box 40"/>
            <p:cNvSpPr txBox="1">
              <a:spLocks noChangeArrowheads="1"/>
            </p:cNvSpPr>
            <p:nvPr/>
          </p:nvSpPr>
          <p:spPr bwMode="auto">
            <a:xfrm>
              <a:off x="672" y="2160"/>
              <a:ext cx="19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  <a:r>
                <a:rPr lang="en-US" baseline="30000"/>
                <a:t>0</a:t>
              </a:r>
              <a:r>
                <a:rPr lang="en-US"/>
                <a:t>   = -0.40 – (-0.74) 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17449" name="Text Box 41"/>
            <p:cNvSpPr txBox="1">
              <a:spLocks noChangeArrowheads="1"/>
            </p:cNvSpPr>
            <p:nvPr/>
          </p:nvSpPr>
          <p:spPr bwMode="auto">
            <a:xfrm>
              <a:off x="792" y="2260"/>
              <a:ext cx="3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cell</a:t>
              </a:r>
            </a:p>
          </p:txBody>
        </p:sp>
      </p:grpSp>
      <p:grpSp>
        <p:nvGrpSpPr>
          <p:cNvPr id="17452" name="Group 44"/>
          <p:cNvGrpSpPr>
            <a:grpSpLocks/>
          </p:cNvGrpSpPr>
          <p:nvPr/>
        </p:nvGrpSpPr>
        <p:grpSpPr bwMode="auto">
          <a:xfrm>
            <a:off x="3078163" y="5905500"/>
            <a:ext cx="1979612" cy="495300"/>
            <a:chOff x="672" y="2160"/>
            <a:chExt cx="1247" cy="312"/>
          </a:xfrm>
        </p:grpSpPr>
        <p:sp>
          <p:nvSpPr>
            <p:cNvPr id="17453" name="Text Box 45"/>
            <p:cNvSpPr txBox="1">
              <a:spLocks noChangeArrowheads="1"/>
            </p:cNvSpPr>
            <p:nvPr/>
          </p:nvSpPr>
          <p:spPr bwMode="auto">
            <a:xfrm>
              <a:off x="672" y="2160"/>
              <a:ext cx="1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  <a:r>
                <a:rPr lang="en-US" baseline="30000"/>
                <a:t>0</a:t>
              </a:r>
              <a:r>
                <a:rPr lang="en-US"/>
                <a:t>   = 0.34 V 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17454" name="Text Box 46"/>
            <p:cNvSpPr txBox="1">
              <a:spLocks noChangeArrowheads="1"/>
            </p:cNvSpPr>
            <p:nvPr/>
          </p:nvSpPr>
          <p:spPr bwMode="auto">
            <a:xfrm>
              <a:off x="792" y="2260"/>
              <a:ext cx="3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cell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autoUpdateAnimBg="0"/>
      <p:bldP spid="17429" grpId="0" autoUpdateAnimBg="0"/>
      <p:bldP spid="17430" grpId="0" autoUpdateAnimBg="0"/>
      <p:bldP spid="17431" grpId="0" animBg="1"/>
      <p:bldP spid="17435" grpId="0" animBg="1"/>
      <p:bldP spid="17436" grpId="0" animBg="1"/>
      <p:bldP spid="17437" grpId="0" autoUpdateAnimBg="0"/>
      <p:bldP spid="1743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C41A-7677-4BE9-8CE0-CE7F495414BA}" type="slidenum">
              <a:rPr lang="en-US"/>
              <a:pPr/>
              <a:t>16</a:t>
            </a:fld>
            <a:endParaRPr lang="en-US"/>
          </a:p>
        </p:txBody>
      </p:sp>
      <p:pic>
        <p:nvPicPr>
          <p:cNvPr id="18513" name="Picture 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0513" y="3505200"/>
            <a:ext cx="390048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78025" y="141288"/>
            <a:ext cx="5272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Spontaneity of Redox Reactions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0500" y="762000"/>
            <a:ext cx="191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D</a:t>
            </a:r>
            <a:r>
              <a:rPr lang="en-US"/>
              <a:t>G = -</a:t>
            </a:r>
            <a:r>
              <a:rPr lang="en-US" i="1"/>
              <a:t>nFE</a:t>
            </a:r>
            <a:r>
              <a:rPr lang="en-US" baseline="-25000"/>
              <a:t>cell</a:t>
            </a:r>
            <a:endParaRPr lang="en-US"/>
          </a:p>
        </p:txBody>
      </p: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76200" y="1524000"/>
            <a:ext cx="2028825" cy="457200"/>
            <a:chOff x="2237" y="1296"/>
            <a:chExt cx="1278" cy="288"/>
          </a:xfrm>
        </p:grpSpPr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2237" y="1296"/>
              <a:ext cx="12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Symbol" pitchFamily="18" charset="2"/>
                </a:rPr>
                <a:t>D</a:t>
              </a:r>
              <a:r>
                <a:rPr lang="en-US"/>
                <a:t>G</a:t>
              </a:r>
              <a:r>
                <a:rPr lang="en-US" baseline="30000"/>
                <a:t>0</a:t>
              </a:r>
              <a:r>
                <a:rPr lang="en-US"/>
                <a:t> = -</a:t>
              </a:r>
              <a:r>
                <a:rPr lang="en-US" i="1"/>
                <a:t>nFE</a:t>
              </a:r>
              <a:r>
                <a:rPr lang="en-US" baseline="-25000"/>
                <a:t>cell</a:t>
              </a:r>
              <a:endParaRPr lang="en-US"/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3240" y="12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</p:grp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416175" y="774700"/>
            <a:ext cx="612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n</a:t>
            </a:r>
            <a:r>
              <a:rPr lang="en-US"/>
              <a:t> = number of moles of electrons in reaction</a:t>
            </a:r>
            <a:endParaRPr lang="en-US" i="1"/>
          </a:p>
        </p:txBody>
      </p: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2387600" y="1320800"/>
            <a:ext cx="2819400" cy="874713"/>
            <a:chOff x="1104" y="2160"/>
            <a:chExt cx="1776" cy="551"/>
          </a:xfrm>
        </p:grpSpPr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1104" y="2296"/>
              <a:ext cx="10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F</a:t>
              </a:r>
              <a:r>
                <a:rPr lang="en-US"/>
                <a:t> = 96,500</a:t>
              </a:r>
              <a:endParaRPr lang="en-US" i="1"/>
            </a:p>
          </p:txBody>
        </p:sp>
        <p:grpSp>
          <p:nvGrpSpPr>
            <p:cNvPr id="18448" name="Group 16"/>
            <p:cNvGrpSpPr>
              <a:grpSpLocks/>
            </p:cNvGrpSpPr>
            <p:nvPr/>
          </p:nvGrpSpPr>
          <p:grpSpPr bwMode="auto">
            <a:xfrm>
              <a:off x="2111" y="2160"/>
              <a:ext cx="769" cy="551"/>
              <a:chOff x="384" y="2617"/>
              <a:chExt cx="769" cy="551"/>
            </a:xfrm>
          </p:grpSpPr>
          <p:sp>
            <p:nvSpPr>
              <p:cNvPr id="18445" name="Text Box 13"/>
              <p:cNvSpPr txBox="1">
                <a:spLocks noChangeArrowheads="1"/>
              </p:cNvSpPr>
              <p:nvPr/>
            </p:nvSpPr>
            <p:spPr bwMode="auto">
              <a:xfrm>
                <a:off x="662" y="2617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J</a:t>
                </a:r>
              </a:p>
            </p:txBody>
          </p:sp>
          <p:sp>
            <p:nvSpPr>
              <p:cNvPr id="18446" name="Text Box 14"/>
              <p:cNvSpPr txBox="1">
                <a:spLocks noChangeArrowheads="1"/>
              </p:cNvSpPr>
              <p:nvPr/>
            </p:nvSpPr>
            <p:spPr bwMode="auto">
              <a:xfrm>
                <a:off x="384" y="2880"/>
                <a:ext cx="7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V </a:t>
                </a:r>
                <a:r>
                  <a:rPr lang="en-US" sz="2000">
                    <a:cs typeface="Arial" charset="0"/>
                  </a:rPr>
                  <a:t>•</a:t>
                </a:r>
                <a:r>
                  <a:rPr lang="en-US">
                    <a:cs typeface="Arial" charset="0"/>
                  </a:rPr>
                  <a:t> mol </a:t>
                </a:r>
                <a:endParaRPr lang="en-US"/>
              </a:p>
            </p:txBody>
          </p:sp>
          <p:sp>
            <p:nvSpPr>
              <p:cNvPr id="18447" name="Line 15"/>
              <p:cNvSpPr>
                <a:spLocks noChangeShapeType="1"/>
              </p:cNvSpPr>
              <p:nvPr/>
            </p:nvSpPr>
            <p:spPr bwMode="auto">
              <a:xfrm>
                <a:off x="408" y="2893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168900" y="1536700"/>
            <a:ext cx="226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96,500 C/mol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76200" y="2286000"/>
            <a:ext cx="218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G</a:t>
            </a:r>
            <a:r>
              <a:rPr lang="en-US" baseline="30000"/>
              <a:t>0</a:t>
            </a:r>
            <a:r>
              <a:rPr lang="en-US"/>
              <a:t> = -</a:t>
            </a:r>
            <a:r>
              <a:rPr lang="en-US" i="1"/>
              <a:t>RT </a:t>
            </a:r>
            <a:r>
              <a:rPr lang="en-US"/>
              <a:t>ln </a:t>
            </a:r>
            <a:r>
              <a:rPr lang="en-US" i="1"/>
              <a:t>K</a:t>
            </a:r>
            <a:endParaRPr lang="en-US"/>
          </a:p>
        </p:txBody>
      </p: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2171700" y="2289175"/>
            <a:ext cx="1409700" cy="458788"/>
            <a:chOff x="2627" y="1298"/>
            <a:chExt cx="888" cy="289"/>
          </a:xfrm>
        </p:grpSpPr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2627" y="1299"/>
              <a:ext cx="8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= -</a:t>
              </a:r>
              <a:r>
                <a:rPr lang="en-US" i="1"/>
                <a:t>nFE</a:t>
              </a:r>
              <a:r>
                <a:rPr lang="en-US" baseline="-25000"/>
                <a:t>cell</a:t>
              </a:r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3240" y="12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</p:grpSp>
      <p:grpSp>
        <p:nvGrpSpPr>
          <p:cNvPr id="18497" name="Group 65"/>
          <p:cNvGrpSpPr>
            <a:grpSpLocks/>
          </p:cNvGrpSpPr>
          <p:nvPr/>
        </p:nvGrpSpPr>
        <p:grpSpPr bwMode="auto">
          <a:xfrm>
            <a:off x="114300" y="2935288"/>
            <a:ext cx="2176463" cy="874712"/>
            <a:chOff x="336" y="1945"/>
            <a:chExt cx="1371" cy="551"/>
          </a:xfrm>
        </p:grpSpPr>
        <p:grpSp>
          <p:nvGrpSpPr>
            <p:cNvPr id="18456" name="Group 24"/>
            <p:cNvGrpSpPr>
              <a:grpSpLocks/>
            </p:cNvGrpSpPr>
            <p:nvPr/>
          </p:nvGrpSpPr>
          <p:grpSpPr bwMode="auto">
            <a:xfrm>
              <a:off x="336" y="2088"/>
              <a:ext cx="435" cy="289"/>
              <a:chOff x="3080" y="1298"/>
              <a:chExt cx="435" cy="289"/>
            </a:xfrm>
          </p:grpSpPr>
          <p:sp>
            <p:nvSpPr>
              <p:cNvPr id="18457" name="Text Box 25"/>
              <p:cNvSpPr txBox="1">
                <a:spLocks noChangeArrowheads="1"/>
              </p:cNvSpPr>
              <p:nvPr/>
            </p:nvSpPr>
            <p:spPr bwMode="auto">
              <a:xfrm>
                <a:off x="3080" y="1299"/>
                <a:ext cx="43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/>
                  <a:t>E</a:t>
                </a:r>
                <a:r>
                  <a:rPr lang="en-US" baseline="-25000"/>
                  <a:t>cell</a:t>
                </a:r>
                <a:endParaRPr lang="en-US"/>
              </a:p>
            </p:txBody>
          </p:sp>
          <p:sp>
            <p:nvSpPr>
              <p:cNvPr id="18458" name="Text Box 26"/>
              <p:cNvSpPr txBox="1">
                <a:spLocks noChangeArrowheads="1"/>
              </p:cNvSpPr>
              <p:nvPr/>
            </p:nvSpPr>
            <p:spPr bwMode="auto">
              <a:xfrm>
                <a:off x="3240" y="1298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0</a:t>
                </a:r>
              </a:p>
            </p:txBody>
          </p:sp>
        </p:grpSp>
        <p:grpSp>
          <p:nvGrpSpPr>
            <p:cNvPr id="18466" name="Group 34"/>
            <p:cNvGrpSpPr>
              <a:grpSpLocks/>
            </p:cNvGrpSpPr>
            <p:nvPr/>
          </p:nvGrpSpPr>
          <p:grpSpPr bwMode="auto">
            <a:xfrm>
              <a:off x="712" y="1945"/>
              <a:ext cx="995" cy="551"/>
              <a:chOff x="1046" y="3392"/>
              <a:chExt cx="995" cy="551"/>
            </a:xfrm>
          </p:grpSpPr>
          <p:sp>
            <p:nvSpPr>
              <p:cNvPr id="18459" name="Text Box 27"/>
              <p:cNvSpPr txBox="1">
                <a:spLocks noChangeArrowheads="1"/>
              </p:cNvSpPr>
              <p:nvPr/>
            </p:nvSpPr>
            <p:spPr bwMode="auto">
              <a:xfrm>
                <a:off x="1046" y="3529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=</a:t>
                </a:r>
              </a:p>
            </p:txBody>
          </p:sp>
          <p:grpSp>
            <p:nvGrpSpPr>
              <p:cNvPr id="18465" name="Group 33"/>
              <p:cNvGrpSpPr>
                <a:grpSpLocks/>
              </p:cNvGrpSpPr>
              <p:nvPr/>
            </p:nvGrpSpPr>
            <p:grpSpPr bwMode="auto">
              <a:xfrm>
                <a:off x="1240" y="3392"/>
                <a:ext cx="801" cy="551"/>
                <a:chOff x="2390" y="2809"/>
                <a:chExt cx="801" cy="551"/>
              </a:xfrm>
            </p:grpSpPr>
            <p:grpSp>
              <p:nvGrpSpPr>
                <p:cNvPr id="18463" name="Group 31"/>
                <p:cNvGrpSpPr>
                  <a:grpSpLocks/>
                </p:cNvGrpSpPr>
                <p:nvPr/>
              </p:nvGrpSpPr>
              <p:grpSpPr bwMode="auto">
                <a:xfrm>
                  <a:off x="2390" y="2809"/>
                  <a:ext cx="372" cy="551"/>
                  <a:chOff x="2390" y="2809"/>
                  <a:chExt cx="372" cy="551"/>
                </a:xfrm>
              </p:grpSpPr>
              <p:sp>
                <p:nvSpPr>
                  <p:cNvPr id="18460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90" y="2809"/>
                    <a:ext cx="372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i="1"/>
                      <a:t>RT</a:t>
                    </a:r>
                  </a:p>
                </p:txBody>
              </p:sp>
              <p:sp>
                <p:nvSpPr>
                  <p:cNvPr id="18461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6" y="3072"/>
                    <a:ext cx="34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i="1"/>
                      <a:t>nF</a:t>
                    </a:r>
                  </a:p>
                </p:txBody>
              </p:sp>
              <p:sp>
                <p:nvSpPr>
                  <p:cNvPr id="1846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408" y="3085"/>
                    <a:ext cx="33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46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744" y="2936"/>
                  <a:ext cx="44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ln </a:t>
                  </a:r>
                  <a:r>
                    <a:rPr lang="en-US" i="1"/>
                    <a:t>K</a:t>
                  </a:r>
                  <a:endParaRPr lang="en-US"/>
                </a:p>
              </p:txBody>
            </p:sp>
          </p:grpSp>
        </p:grpSp>
      </p:grpSp>
      <p:grpSp>
        <p:nvGrpSpPr>
          <p:cNvPr id="18473" name="Group 41"/>
          <p:cNvGrpSpPr>
            <a:grpSpLocks/>
          </p:cNvGrpSpPr>
          <p:nvPr/>
        </p:nvGrpSpPr>
        <p:grpSpPr bwMode="auto">
          <a:xfrm>
            <a:off x="2211388" y="2895600"/>
            <a:ext cx="4151312" cy="914400"/>
            <a:chOff x="576" y="3216"/>
            <a:chExt cx="2615" cy="576"/>
          </a:xfrm>
        </p:grpSpPr>
        <p:sp>
          <p:nvSpPr>
            <p:cNvPr id="18468" name="Text Box 36"/>
            <p:cNvSpPr txBox="1">
              <a:spLocks noChangeArrowheads="1"/>
            </p:cNvSpPr>
            <p:nvPr/>
          </p:nvSpPr>
          <p:spPr bwMode="auto">
            <a:xfrm>
              <a:off x="758" y="3216"/>
              <a:ext cx="20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(8.314 J/K</a:t>
              </a:r>
              <a:r>
                <a:rPr lang="en-US" sz="2000">
                  <a:cs typeface="Arial" charset="0"/>
                </a:rPr>
                <a:t>•</a:t>
              </a:r>
              <a:r>
                <a:rPr lang="en-US">
                  <a:cs typeface="Arial" charset="0"/>
                </a:rPr>
                <a:t>mol)(298 K)</a:t>
              </a:r>
              <a:endParaRPr lang="en-US"/>
            </a:p>
          </p:txBody>
        </p:sp>
        <p:sp>
          <p:nvSpPr>
            <p:cNvPr id="18469" name="Text Box 37"/>
            <p:cNvSpPr txBox="1">
              <a:spLocks noChangeArrowheads="1"/>
            </p:cNvSpPr>
            <p:nvPr/>
          </p:nvSpPr>
          <p:spPr bwMode="auto">
            <a:xfrm>
              <a:off x="939" y="3504"/>
              <a:ext cx="1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n </a:t>
              </a:r>
              <a:r>
                <a:rPr lang="en-US"/>
                <a:t>(96,500 J/V</a:t>
              </a:r>
              <a:r>
                <a:rPr lang="en-US" sz="2000">
                  <a:cs typeface="Arial" charset="0"/>
                </a:rPr>
                <a:t>•</a:t>
              </a:r>
              <a:r>
                <a:rPr lang="en-US">
                  <a:cs typeface="Arial" charset="0"/>
                </a:rPr>
                <a:t>mol)</a:t>
              </a:r>
              <a:endParaRPr lang="en-US" i="1"/>
            </a:p>
          </p:txBody>
        </p:sp>
        <p:sp>
          <p:nvSpPr>
            <p:cNvPr id="18470" name="Line 38"/>
            <p:cNvSpPr>
              <a:spLocks noChangeShapeType="1"/>
            </p:cNvSpPr>
            <p:nvPr/>
          </p:nvSpPr>
          <p:spPr bwMode="auto">
            <a:xfrm>
              <a:off x="823" y="3516"/>
              <a:ext cx="1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Text Box 39"/>
            <p:cNvSpPr txBox="1">
              <a:spLocks noChangeArrowheads="1"/>
            </p:cNvSpPr>
            <p:nvPr/>
          </p:nvSpPr>
          <p:spPr bwMode="auto">
            <a:xfrm>
              <a:off x="2744" y="3376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ln </a:t>
              </a:r>
              <a:r>
                <a:rPr lang="en-US" i="1"/>
                <a:t>K</a:t>
              </a:r>
              <a:endParaRPr lang="en-US"/>
            </a:p>
          </p:txBody>
        </p:sp>
        <p:sp>
          <p:nvSpPr>
            <p:cNvPr id="18472" name="Text Box 40"/>
            <p:cNvSpPr txBox="1">
              <a:spLocks noChangeArrowheads="1"/>
            </p:cNvSpPr>
            <p:nvPr/>
          </p:nvSpPr>
          <p:spPr bwMode="auto">
            <a:xfrm>
              <a:off x="576" y="3384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</p:grpSp>
      <p:sp>
        <p:nvSpPr>
          <p:cNvPr id="18474" name="Line 42"/>
          <p:cNvSpPr>
            <a:spLocks noChangeShapeType="1"/>
          </p:cNvSpPr>
          <p:nvPr/>
        </p:nvSpPr>
        <p:spPr bwMode="auto">
          <a:xfrm>
            <a:off x="3467100" y="2971800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>
            <a:off x="4191000" y="3429000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>
            <a:off x="3721100" y="2971800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>
            <a:off x="5295900" y="2971800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>
            <a:off x="4152900" y="2971800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>
            <a:off x="4838700" y="3429000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511" name="Group 79"/>
          <p:cNvGrpSpPr>
            <a:grpSpLocks/>
          </p:cNvGrpSpPr>
          <p:nvPr/>
        </p:nvGrpSpPr>
        <p:grpSpPr bwMode="auto">
          <a:xfrm>
            <a:off x="114300" y="3925888"/>
            <a:ext cx="2921000" cy="798512"/>
            <a:chOff x="72" y="2473"/>
            <a:chExt cx="1840" cy="503"/>
          </a:xfrm>
        </p:grpSpPr>
        <p:grpSp>
          <p:nvGrpSpPr>
            <p:cNvPr id="18486" name="Group 54"/>
            <p:cNvGrpSpPr>
              <a:grpSpLocks/>
            </p:cNvGrpSpPr>
            <p:nvPr/>
          </p:nvGrpSpPr>
          <p:grpSpPr bwMode="auto">
            <a:xfrm>
              <a:off x="444" y="2473"/>
              <a:ext cx="1468" cy="503"/>
              <a:chOff x="950" y="3512"/>
              <a:chExt cx="1468" cy="503"/>
            </a:xfrm>
          </p:grpSpPr>
          <p:sp>
            <p:nvSpPr>
              <p:cNvPr id="18480" name="Text Box 48"/>
              <p:cNvSpPr txBox="1">
                <a:spLocks noChangeArrowheads="1"/>
              </p:cNvSpPr>
              <p:nvPr/>
            </p:nvSpPr>
            <p:spPr bwMode="auto">
              <a:xfrm>
                <a:off x="950" y="3625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=</a:t>
                </a:r>
              </a:p>
            </p:txBody>
          </p:sp>
          <p:grpSp>
            <p:nvGrpSpPr>
              <p:cNvPr id="18485" name="Group 53"/>
              <p:cNvGrpSpPr>
                <a:grpSpLocks/>
              </p:cNvGrpSpPr>
              <p:nvPr/>
            </p:nvGrpSpPr>
            <p:grpSpPr bwMode="auto">
              <a:xfrm>
                <a:off x="1120" y="3512"/>
                <a:ext cx="1298" cy="503"/>
                <a:chOff x="1670" y="3385"/>
                <a:chExt cx="1298" cy="503"/>
              </a:xfrm>
            </p:grpSpPr>
            <p:sp>
              <p:nvSpPr>
                <p:cNvPr id="1848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670" y="3385"/>
                  <a:ext cx="88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0.0257 V</a:t>
                  </a:r>
                </a:p>
              </p:txBody>
            </p:sp>
            <p:sp>
              <p:nvSpPr>
                <p:cNvPr id="1848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01" y="3600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i="1"/>
                    <a:t>n</a:t>
                  </a:r>
                </a:p>
              </p:txBody>
            </p:sp>
            <p:sp>
              <p:nvSpPr>
                <p:cNvPr id="18483" name="Line 51"/>
                <p:cNvSpPr>
                  <a:spLocks noChangeShapeType="1"/>
                </p:cNvSpPr>
                <p:nvPr/>
              </p:nvSpPr>
              <p:spPr bwMode="auto">
                <a:xfrm>
                  <a:off x="1704" y="3637"/>
                  <a:ext cx="81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521" y="3488"/>
                  <a:ext cx="44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ln </a:t>
                  </a:r>
                  <a:r>
                    <a:rPr lang="en-US" i="1"/>
                    <a:t>K</a:t>
                  </a:r>
                  <a:endParaRPr lang="en-US"/>
                </a:p>
              </p:txBody>
            </p:sp>
          </p:grpSp>
        </p:grpSp>
        <p:grpSp>
          <p:nvGrpSpPr>
            <p:cNvPr id="18494" name="Group 62"/>
            <p:cNvGrpSpPr>
              <a:grpSpLocks/>
            </p:cNvGrpSpPr>
            <p:nvPr/>
          </p:nvGrpSpPr>
          <p:grpSpPr bwMode="auto">
            <a:xfrm>
              <a:off x="72" y="2576"/>
              <a:ext cx="435" cy="289"/>
              <a:chOff x="3080" y="1298"/>
              <a:chExt cx="435" cy="289"/>
            </a:xfrm>
          </p:grpSpPr>
          <p:sp>
            <p:nvSpPr>
              <p:cNvPr id="18495" name="Text Box 63"/>
              <p:cNvSpPr txBox="1">
                <a:spLocks noChangeArrowheads="1"/>
              </p:cNvSpPr>
              <p:nvPr/>
            </p:nvSpPr>
            <p:spPr bwMode="auto">
              <a:xfrm>
                <a:off x="3080" y="1299"/>
                <a:ext cx="43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/>
                  <a:t>E</a:t>
                </a:r>
                <a:r>
                  <a:rPr lang="en-US" baseline="-25000"/>
                  <a:t>cell</a:t>
                </a:r>
                <a:endParaRPr lang="en-US"/>
              </a:p>
            </p:txBody>
          </p:sp>
          <p:sp>
            <p:nvSpPr>
              <p:cNvPr id="18496" name="Text Box 64"/>
              <p:cNvSpPr txBox="1">
                <a:spLocks noChangeArrowheads="1"/>
              </p:cNvSpPr>
              <p:nvPr/>
            </p:nvSpPr>
            <p:spPr bwMode="auto">
              <a:xfrm>
                <a:off x="3240" y="1298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0</a:t>
                </a:r>
              </a:p>
            </p:txBody>
          </p:sp>
        </p:grpSp>
      </p:grpSp>
      <p:sp>
        <p:nvSpPr>
          <p:cNvPr id="18505" name="Oval 73"/>
          <p:cNvSpPr>
            <a:spLocks noChangeArrowheads="1"/>
          </p:cNvSpPr>
          <p:nvPr/>
        </p:nvSpPr>
        <p:spPr bwMode="auto">
          <a:xfrm>
            <a:off x="2247900" y="4038600"/>
            <a:ext cx="5334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06" name="Oval 74"/>
          <p:cNvSpPr>
            <a:spLocks noChangeArrowheads="1"/>
          </p:cNvSpPr>
          <p:nvPr/>
        </p:nvSpPr>
        <p:spPr bwMode="auto">
          <a:xfrm>
            <a:off x="2281238" y="4878388"/>
            <a:ext cx="685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512" name="Group 80"/>
          <p:cNvGrpSpPr>
            <a:grpSpLocks/>
          </p:cNvGrpSpPr>
          <p:nvPr/>
        </p:nvGrpSpPr>
        <p:grpSpPr bwMode="auto">
          <a:xfrm>
            <a:off x="109538" y="4764088"/>
            <a:ext cx="3103562" cy="798512"/>
            <a:chOff x="69" y="3001"/>
            <a:chExt cx="1955" cy="503"/>
          </a:xfrm>
        </p:grpSpPr>
        <p:grpSp>
          <p:nvGrpSpPr>
            <p:cNvPr id="18498" name="Group 66"/>
            <p:cNvGrpSpPr>
              <a:grpSpLocks/>
            </p:cNvGrpSpPr>
            <p:nvPr/>
          </p:nvGrpSpPr>
          <p:grpSpPr bwMode="auto">
            <a:xfrm>
              <a:off x="449" y="3001"/>
              <a:ext cx="1575" cy="503"/>
              <a:chOff x="950" y="3512"/>
              <a:chExt cx="1575" cy="503"/>
            </a:xfrm>
          </p:grpSpPr>
          <p:sp>
            <p:nvSpPr>
              <p:cNvPr id="18499" name="Text Box 67"/>
              <p:cNvSpPr txBox="1">
                <a:spLocks noChangeArrowheads="1"/>
              </p:cNvSpPr>
              <p:nvPr/>
            </p:nvSpPr>
            <p:spPr bwMode="auto">
              <a:xfrm>
                <a:off x="950" y="3625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=</a:t>
                </a:r>
              </a:p>
            </p:txBody>
          </p:sp>
          <p:grpSp>
            <p:nvGrpSpPr>
              <p:cNvPr id="18500" name="Group 68"/>
              <p:cNvGrpSpPr>
                <a:grpSpLocks/>
              </p:cNvGrpSpPr>
              <p:nvPr/>
            </p:nvGrpSpPr>
            <p:grpSpPr bwMode="auto">
              <a:xfrm>
                <a:off x="1120" y="3512"/>
                <a:ext cx="1405" cy="503"/>
                <a:chOff x="1670" y="3385"/>
                <a:chExt cx="1405" cy="503"/>
              </a:xfrm>
            </p:grpSpPr>
            <p:sp>
              <p:nvSpPr>
                <p:cNvPr id="1850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670" y="3385"/>
                  <a:ext cx="88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0.0592 V</a:t>
                  </a:r>
                </a:p>
              </p:txBody>
            </p:sp>
            <p:sp>
              <p:nvSpPr>
                <p:cNvPr id="1850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001" y="3600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i="1"/>
                    <a:t>n</a:t>
                  </a:r>
                </a:p>
              </p:txBody>
            </p:sp>
            <p:sp>
              <p:nvSpPr>
                <p:cNvPr id="18503" name="Line 71"/>
                <p:cNvSpPr>
                  <a:spLocks noChangeShapeType="1"/>
                </p:cNvSpPr>
                <p:nvPr/>
              </p:nvSpPr>
              <p:spPr bwMode="auto">
                <a:xfrm>
                  <a:off x="1704" y="3637"/>
                  <a:ext cx="81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521" y="3488"/>
                  <a:ext cx="5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log </a:t>
                  </a:r>
                  <a:r>
                    <a:rPr lang="en-US" i="1"/>
                    <a:t>K</a:t>
                  </a:r>
                  <a:endParaRPr lang="en-US"/>
                </a:p>
              </p:txBody>
            </p:sp>
          </p:grpSp>
        </p:grpSp>
        <p:grpSp>
          <p:nvGrpSpPr>
            <p:cNvPr id="18508" name="Group 76"/>
            <p:cNvGrpSpPr>
              <a:grpSpLocks/>
            </p:cNvGrpSpPr>
            <p:nvPr/>
          </p:nvGrpSpPr>
          <p:grpSpPr bwMode="auto">
            <a:xfrm>
              <a:off x="69" y="3112"/>
              <a:ext cx="435" cy="289"/>
              <a:chOff x="3080" y="1298"/>
              <a:chExt cx="435" cy="289"/>
            </a:xfrm>
          </p:grpSpPr>
          <p:sp>
            <p:nvSpPr>
              <p:cNvPr id="18509" name="Text Box 77"/>
              <p:cNvSpPr txBox="1">
                <a:spLocks noChangeArrowheads="1"/>
              </p:cNvSpPr>
              <p:nvPr/>
            </p:nvSpPr>
            <p:spPr bwMode="auto">
              <a:xfrm>
                <a:off x="3080" y="1299"/>
                <a:ext cx="43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/>
                  <a:t>E</a:t>
                </a:r>
                <a:r>
                  <a:rPr lang="en-US" baseline="-25000"/>
                  <a:t>cell</a:t>
                </a:r>
                <a:endParaRPr lang="en-US"/>
              </a:p>
            </p:txBody>
          </p:sp>
          <p:sp>
            <p:nvSpPr>
              <p:cNvPr id="18510" name="Text Box 78"/>
              <p:cNvSpPr txBox="1">
                <a:spLocks noChangeArrowheads="1"/>
              </p:cNvSpPr>
              <p:nvPr/>
            </p:nvSpPr>
            <p:spPr bwMode="auto">
              <a:xfrm>
                <a:off x="3240" y="1298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43" grpId="0" autoUpdateAnimBg="0"/>
      <p:bldP spid="18450" grpId="0" autoUpdateAnimBg="0"/>
      <p:bldP spid="18451" grpId="0" autoUpdateAnimBg="0"/>
      <p:bldP spid="18474" grpId="0" animBg="1"/>
      <p:bldP spid="18475" grpId="0" animBg="1"/>
      <p:bldP spid="18476" grpId="0" animBg="1"/>
      <p:bldP spid="18477" grpId="0" animBg="1"/>
      <p:bldP spid="18478" grpId="0" animBg="1"/>
      <p:bldP spid="18479" grpId="0" animBg="1"/>
      <p:bldP spid="18505" grpId="0" animBg="1"/>
      <p:bldP spid="185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AAAE-A23C-44A1-979E-BA5D55E8C1EC}" type="slidenum">
              <a:rPr lang="en-US"/>
              <a:pPr/>
              <a:t>17</a:t>
            </a:fld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78025" y="141288"/>
            <a:ext cx="5272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Spontaneity of Redox Reactions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438400" y="4719638"/>
            <a:ext cx="218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G</a:t>
            </a:r>
            <a:r>
              <a:rPr lang="en-US" baseline="30000"/>
              <a:t>0</a:t>
            </a:r>
            <a:r>
              <a:rPr lang="en-US"/>
              <a:t> = -</a:t>
            </a:r>
            <a:r>
              <a:rPr lang="en-US" i="1"/>
              <a:t>RT </a:t>
            </a:r>
            <a:r>
              <a:rPr lang="en-US"/>
              <a:t>ln </a:t>
            </a:r>
            <a:r>
              <a:rPr lang="en-US" i="1"/>
              <a:t>K</a:t>
            </a:r>
            <a:endParaRPr lang="en-US"/>
          </a:p>
        </p:txBody>
      </p:sp>
      <p:grpSp>
        <p:nvGrpSpPr>
          <p:cNvPr id="19484" name="Group 28"/>
          <p:cNvGrpSpPr>
            <a:grpSpLocks/>
          </p:cNvGrpSpPr>
          <p:nvPr/>
        </p:nvGrpSpPr>
        <p:grpSpPr bwMode="auto">
          <a:xfrm>
            <a:off x="4533900" y="4722813"/>
            <a:ext cx="1409700" cy="458787"/>
            <a:chOff x="2627" y="1298"/>
            <a:chExt cx="888" cy="289"/>
          </a:xfrm>
        </p:grpSpPr>
        <p:sp>
          <p:nvSpPr>
            <p:cNvPr id="19485" name="Text Box 29"/>
            <p:cNvSpPr txBox="1">
              <a:spLocks noChangeArrowheads="1"/>
            </p:cNvSpPr>
            <p:nvPr/>
          </p:nvSpPr>
          <p:spPr bwMode="auto">
            <a:xfrm>
              <a:off x="2627" y="1299"/>
              <a:ext cx="8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= -</a:t>
              </a:r>
              <a:r>
                <a:rPr lang="en-US" i="1"/>
                <a:t>nFE</a:t>
              </a:r>
              <a:r>
                <a:rPr lang="en-US" baseline="-25000"/>
                <a:t>cell</a:t>
              </a:r>
              <a:endParaRPr lang="en-US"/>
            </a:p>
          </p:txBody>
        </p:sp>
        <p:sp>
          <p:nvSpPr>
            <p:cNvPr id="19486" name="Text Box 30"/>
            <p:cNvSpPr txBox="1">
              <a:spLocks noChangeArrowheads="1"/>
            </p:cNvSpPr>
            <p:nvPr/>
          </p:nvSpPr>
          <p:spPr bwMode="auto">
            <a:xfrm>
              <a:off x="3240" y="12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</p:grpSp>
      <p:pic>
        <p:nvPicPr>
          <p:cNvPr id="19487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9A1A-D04E-4AC5-BBBE-6D3140BE6476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1851025" y="2590800"/>
            <a:ext cx="2779713" cy="457200"/>
            <a:chOff x="2798" y="1536"/>
            <a:chExt cx="1751" cy="288"/>
          </a:xfrm>
        </p:grpSpPr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2798" y="1536"/>
              <a:ext cx="17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2e</a:t>
              </a:r>
              <a:r>
                <a:rPr lang="en-US" baseline="30000">
                  <a:solidFill>
                    <a:schemeClr val="accent2"/>
                  </a:solidFill>
                </a:rPr>
                <a:t>-</a:t>
              </a:r>
              <a:r>
                <a:rPr lang="en-US">
                  <a:solidFill>
                    <a:schemeClr val="accent2"/>
                  </a:solidFill>
                </a:rPr>
                <a:t> + Fe</a:t>
              </a:r>
              <a:r>
                <a:rPr lang="en-US" baseline="30000">
                  <a:solidFill>
                    <a:schemeClr val="accent2"/>
                  </a:solidFill>
                </a:rPr>
                <a:t>2+ </a:t>
              </a:r>
              <a:r>
                <a:rPr lang="en-US">
                  <a:solidFill>
                    <a:schemeClr val="accent2"/>
                  </a:solidFill>
                </a:rPr>
                <a:t>          Fe</a:t>
              </a:r>
            </a:p>
          </p:txBody>
        </p:sp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>
              <a:off x="3752" y="1680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1" name="Group 31"/>
          <p:cNvGrpSpPr>
            <a:grpSpLocks/>
          </p:cNvGrpSpPr>
          <p:nvPr/>
        </p:nvGrpSpPr>
        <p:grpSpPr bwMode="auto">
          <a:xfrm>
            <a:off x="2641600" y="2057400"/>
            <a:ext cx="2984500" cy="457200"/>
            <a:chOff x="2377" y="1200"/>
            <a:chExt cx="1880" cy="288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377" y="1200"/>
              <a:ext cx="1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2Ag          2Ag</a:t>
              </a:r>
              <a:r>
                <a:rPr lang="en-US" baseline="30000">
                  <a:solidFill>
                    <a:srgbClr val="FF0000"/>
                  </a:solidFill>
                </a:rPr>
                <a:t>+</a:t>
              </a:r>
              <a:r>
                <a:rPr lang="en-US">
                  <a:solidFill>
                    <a:srgbClr val="FF0000"/>
                  </a:solidFill>
                </a:rPr>
                <a:t> + 2e</a:t>
              </a:r>
              <a:r>
                <a:rPr lang="en-US" baseline="30000">
                  <a:solidFill>
                    <a:srgbClr val="FF0000"/>
                  </a:solidFill>
                </a:rPr>
                <a:t>-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2832" y="1335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2400" y="2057400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Oxidation: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68275" y="2589213"/>
            <a:ext cx="164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Reduction:</a:t>
            </a:r>
          </a:p>
        </p:txBody>
      </p:sp>
      <p:grpSp>
        <p:nvGrpSpPr>
          <p:cNvPr id="20566" name="Group 86"/>
          <p:cNvGrpSpPr>
            <a:grpSpLocks/>
          </p:cNvGrpSpPr>
          <p:nvPr/>
        </p:nvGrpSpPr>
        <p:grpSpPr bwMode="auto">
          <a:xfrm>
            <a:off x="152400" y="152400"/>
            <a:ext cx="8180388" cy="822325"/>
            <a:chOff x="96" y="96"/>
            <a:chExt cx="5153" cy="518"/>
          </a:xfrm>
        </p:grpSpPr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96" y="96"/>
              <a:ext cx="515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</a:rPr>
                <a:t>What is the equilibrium constant for the following reaction at 25</a:t>
              </a:r>
              <a:r>
                <a:rPr lang="en-US" baseline="30000">
                  <a:solidFill>
                    <a:schemeClr val="accent2"/>
                  </a:solidFill>
                </a:rPr>
                <a:t>0</a:t>
              </a:r>
              <a:r>
                <a:rPr lang="en-US">
                  <a:solidFill>
                    <a:schemeClr val="accent2"/>
                  </a:solidFill>
                </a:rPr>
                <a:t>C?         Fe</a:t>
              </a:r>
              <a:r>
                <a:rPr lang="en-US" baseline="30000">
                  <a:solidFill>
                    <a:schemeClr val="accent2"/>
                  </a:solidFill>
                </a:rPr>
                <a:t>2+</a:t>
              </a:r>
              <a:r>
                <a:rPr lang="en-US">
                  <a:solidFill>
                    <a:schemeClr val="accent2"/>
                  </a:solidFill>
                </a:rPr>
                <a:t>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i="1">
                  <a:solidFill>
                    <a:schemeClr val="accent2"/>
                  </a:solidFill>
                </a:rPr>
                <a:t>aq</a:t>
              </a:r>
              <a:r>
                <a:rPr lang="en-US" sz="2000">
                  <a:solidFill>
                    <a:schemeClr val="accent2"/>
                  </a:solidFill>
                </a:rPr>
                <a:t>)</a:t>
              </a:r>
              <a:r>
                <a:rPr lang="en-US">
                  <a:solidFill>
                    <a:schemeClr val="accent2"/>
                  </a:solidFill>
                </a:rPr>
                <a:t> + 2Ag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i="1">
                  <a:solidFill>
                    <a:schemeClr val="accent2"/>
                  </a:solidFill>
                </a:rPr>
                <a:t>s</a:t>
              </a:r>
              <a:r>
                <a:rPr lang="en-US" sz="2000">
                  <a:solidFill>
                    <a:schemeClr val="accent2"/>
                  </a:solidFill>
                </a:rPr>
                <a:t>)</a:t>
              </a:r>
              <a:r>
                <a:rPr lang="en-US">
                  <a:solidFill>
                    <a:schemeClr val="accent2"/>
                  </a:solidFill>
                </a:rPr>
                <a:t>          Fe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i="1">
                  <a:solidFill>
                    <a:schemeClr val="accent2"/>
                  </a:solidFill>
                </a:rPr>
                <a:t>s</a:t>
              </a:r>
              <a:r>
                <a:rPr lang="en-US" sz="2000">
                  <a:solidFill>
                    <a:schemeClr val="accent2"/>
                  </a:solidFill>
                </a:rPr>
                <a:t>)</a:t>
              </a:r>
              <a:r>
                <a:rPr lang="en-US">
                  <a:solidFill>
                    <a:schemeClr val="accent2"/>
                  </a:solidFill>
                </a:rPr>
                <a:t> + 2Ag</a:t>
              </a:r>
              <a:r>
                <a:rPr lang="en-US" baseline="30000">
                  <a:solidFill>
                    <a:schemeClr val="accent2"/>
                  </a:solidFill>
                </a:rPr>
                <a:t>+</a:t>
              </a:r>
              <a:r>
                <a:rPr lang="en-US">
                  <a:solidFill>
                    <a:schemeClr val="accent2"/>
                  </a:solidFill>
                </a:rPr>
                <a:t>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i="1">
                  <a:solidFill>
                    <a:schemeClr val="accent2"/>
                  </a:solidFill>
                </a:rPr>
                <a:t>aq</a:t>
              </a:r>
              <a:r>
                <a:rPr lang="en-US" sz="2000">
                  <a:solidFill>
                    <a:schemeClr val="accent2"/>
                  </a:solidFill>
                </a:rPr>
                <a:t>)</a:t>
              </a:r>
              <a:endParaRPr lang="en-US" sz="1800">
                <a:solidFill>
                  <a:schemeClr val="accent2"/>
                </a:solidFill>
              </a:endParaRPr>
            </a:p>
          </p:txBody>
        </p:sp>
        <p:grpSp>
          <p:nvGrpSpPr>
            <p:cNvPr id="20496" name="Group 16"/>
            <p:cNvGrpSpPr>
              <a:grpSpLocks/>
            </p:cNvGrpSpPr>
            <p:nvPr/>
          </p:nvGrpSpPr>
          <p:grpSpPr bwMode="auto">
            <a:xfrm>
              <a:off x="2928" y="438"/>
              <a:ext cx="432" cy="72"/>
              <a:chOff x="2972" y="2880"/>
              <a:chExt cx="432" cy="72"/>
            </a:xfrm>
          </p:grpSpPr>
          <p:sp>
            <p:nvSpPr>
              <p:cNvPr id="20497" name="Line 17"/>
              <p:cNvSpPr>
                <a:spLocks noChangeShapeType="1"/>
              </p:cNvSpPr>
              <p:nvPr/>
            </p:nvSpPr>
            <p:spPr bwMode="auto">
              <a:xfrm>
                <a:off x="2972" y="288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Line 18"/>
              <p:cNvSpPr>
                <a:spLocks noChangeShapeType="1"/>
              </p:cNvSpPr>
              <p:nvPr/>
            </p:nvSpPr>
            <p:spPr bwMode="auto">
              <a:xfrm flipH="1">
                <a:off x="2972" y="295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914400" y="1063625"/>
            <a:ext cx="2921000" cy="798513"/>
            <a:chOff x="72" y="2473"/>
            <a:chExt cx="1840" cy="503"/>
          </a:xfrm>
        </p:grpSpPr>
        <p:grpSp>
          <p:nvGrpSpPr>
            <p:cNvPr id="20500" name="Group 20"/>
            <p:cNvGrpSpPr>
              <a:grpSpLocks/>
            </p:cNvGrpSpPr>
            <p:nvPr/>
          </p:nvGrpSpPr>
          <p:grpSpPr bwMode="auto">
            <a:xfrm>
              <a:off x="444" y="2473"/>
              <a:ext cx="1468" cy="503"/>
              <a:chOff x="950" y="3512"/>
              <a:chExt cx="1468" cy="503"/>
            </a:xfrm>
          </p:grpSpPr>
          <p:sp>
            <p:nvSpPr>
              <p:cNvPr id="20501" name="Text Box 21"/>
              <p:cNvSpPr txBox="1">
                <a:spLocks noChangeArrowheads="1"/>
              </p:cNvSpPr>
              <p:nvPr/>
            </p:nvSpPr>
            <p:spPr bwMode="auto">
              <a:xfrm>
                <a:off x="950" y="3625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=</a:t>
                </a:r>
              </a:p>
            </p:txBody>
          </p:sp>
          <p:grpSp>
            <p:nvGrpSpPr>
              <p:cNvPr id="20502" name="Group 22"/>
              <p:cNvGrpSpPr>
                <a:grpSpLocks/>
              </p:cNvGrpSpPr>
              <p:nvPr/>
            </p:nvGrpSpPr>
            <p:grpSpPr bwMode="auto">
              <a:xfrm>
                <a:off x="1120" y="3512"/>
                <a:ext cx="1298" cy="503"/>
                <a:chOff x="1670" y="3385"/>
                <a:chExt cx="1298" cy="503"/>
              </a:xfrm>
            </p:grpSpPr>
            <p:sp>
              <p:nvSpPr>
                <p:cNvPr id="2050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670" y="3385"/>
                  <a:ext cx="88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0.0257 V</a:t>
                  </a:r>
                </a:p>
              </p:txBody>
            </p:sp>
            <p:sp>
              <p:nvSpPr>
                <p:cNvPr id="2050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01" y="3600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i="1"/>
                    <a:t>n</a:t>
                  </a:r>
                </a:p>
              </p:txBody>
            </p:sp>
            <p:sp>
              <p:nvSpPr>
                <p:cNvPr id="20505" name="Line 25"/>
                <p:cNvSpPr>
                  <a:spLocks noChangeShapeType="1"/>
                </p:cNvSpPr>
                <p:nvPr/>
              </p:nvSpPr>
              <p:spPr bwMode="auto">
                <a:xfrm>
                  <a:off x="1704" y="3637"/>
                  <a:ext cx="81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521" y="3488"/>
                  <a:ext cx="44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ln </a:t>
                  </a:r>
                  <a:r>
                    <a:rPr lang="en-US" i="1"/>
                    <a:t>K</a:t>
                  </a:r>
                  <a:endParaRPr lang="en-US"/>
                </a:p>
              </p:txBody>
            </p:sp>
          </p:grpSp>
        </p:grpSp>
        <p:grpSp>
          <p:nvGrpSpPr>
            <p:cNvPr id="20507" name="Group 27"/>
            <p:cNvGrpSpPr>
              <a:grpSpLocks/>
            </p:cNvGrpSpPr>
            <p:nvPr/>
          </p:nvGrpSpPr>
          <p:grpSpPr bwMode="auto">
            <a:xfrm>
              <a:off x="72" y="2576"/>
              <a:ext cx="435" cy="289"/>
              <a:chOff x="3080" y="1298"/>
              <a:chExt cx="435" cy="289"/>
            </a:xfrm>
          </p:grpSpPr>
          <p:sp>
            <p:nvSpPr>
              <p:cNvPr id="20508" name="Text Box 28"/>
              <p:cNvSpPr txBox="1">
                <a:spLocks noChangeArrowheads="1"/>
              </p:cNvSpPr>
              <p:nvPr/>
            </p:nvSpPr>
            <p:spPr bwMode="auto">
              <a:xfrm>
                <a:off x="3080" y="1299"/>
                <a:ext cx="43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/>
                  <a:t>E</a:t>
                </a:r>
                <a:r>
                  <a:rPr lang="en-US" baseline="-25000"/>
                  <a:t>cell</a:t>
                </a:r>
                <a:endParaRPr lang="en-US"/>
              </a:p>
            </p:txBody>
          </p:sp>
          <p:sp>
            <p:nvSpPr>
              <p:cNvPr id="20509" name="Text Box 29"/>
              <p:cNvSpPr txBox="1">
                <a:spLocks noChangeArrowheads="1"/>
              </p:cNvSpPr>
              <p:nvPr/>
            </p:nvSpPr>
            <p:spPr bwMode="auto">
              <a:xfrm>
                <a:off x="3240" y="1298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0</a:t>
                </a:r>
              </a:p>
            </p:txBody>
          </p:sp>
        </p:grpSp>
      </p:grpSp>
      <p:grpSp>
        <p:nvGrpSpPr>
          <p:cNvPr id="20519" name="Group 39"/>
          <p:cNvGrpSpPr>
            <a:grpSpLocks/>
          </p:cNvGrpSpPr>
          <p:nvPr/>
        </p:nvGrpSpPr>
        <p:grpSpPr bwMode="auto">
          <a:xfrm>
            <a:off x="169863" y="3771900"/>
            <a:ext cx="2760662" cy="495300"/>
            <a:chOff x="672" y="2160"/>
            <a:chExt cx="1739" cy="312"/>
          </a:xfrm>
        </p:grpSpPr>
        <p:sp>
          <p:nvSpPr>
            <p:cNvPr id="20520" name="Text Box 40"/>
            <p:cNvSpPr txBox="1">
              <a:spLocks noChangeArrowheads="1"/>
            </p:cNvSpPr>
            <p:nvPr/>
          </p:nvSpPr>
          <p:spPr bwMode="auto">
            <a:xfrm>
              <a:off x="672" y="2160"/>
              <a:ext cx="17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  <a:r>
                <a:rPr lang="en-US" i="1" baseline="30000"/>
                <a:t>0</a:t>
              </a:r>
              <a:r>
                <a:rPr lang="en-US"/>
                <a:t> = -0.44 – (0.80) 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20521" name="Text Box 41"/>
            <p:cNvSpPr txBox="1">
              <a:spLocks noChangeArrowheads="1"/>
            </p:cNvSpPr>
            <p:nvPr/>
          </p:nvSpPr>
          <p:spPr bwMode="auto">
            <a:xfrm>
              <a:off x="792" y="2260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1600" i="1"/>
            </a:p>
          </p:txBody>
        </p:sp>
      </p:grpSp>
      <p:grpSp>
        <p:nvGrpSpPr>
          <p:cNvPr id="20528" name="Group 48"/>
          <p:cNvGrpSpPr>
            <a:grpSpLocks/>
          </p:cNvGrpSpPr>
          <p:nvPr/>
        </p:nvGrpSpPr>
        <p:grpSpPr bwMode="auto">
          <a:xfrm>
            <a:off x="161925" y="4305300"/>
            <a:ext cx="1912938" cy="495300"/>
            <a:chOff x="102" y="2712"/>
            <a:chExt cx="1205" cy="312"/>
          </a:xfrm>
        </p:grpSpPr>
        <p:sp>
          <p:nvSpPr>
            <p:cNvPr id="20523" name="Text Box 43"/>
            <p:cNvSpPr txBox="1">
              <a:spLocks noChangeArrowheads="1"/>
            </p:cNvSpPr>
            <p:nvPr/>
          </p:nvSpPr>
          <p:spPr bwMode="auto">
            <a:xfrm>
              <a:off x="102" y="2712"/>
              <a:ext cx="12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  <a:r>
                <a:rPr lang="en-US" i="1" baseline="30000"/>
                <a:t>0</a:t>
              </a:r>
              <a:r>
                <a:rPr lang="en-US"/>
                <a:t> = -1.24 V 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20524" name="Text Box 44"/>
            <p:cNvSpPr txBox="1">
              <a:spLocks noChangeArrowheads="1"/>
            </p:cNvSpPr>
            <p:nvPr/>
          </p:nvSpPr>
          <p:spPr bwMode="auto">
            <a:xfrm>
              <a:off x="222" y="2812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1600" i="1"/>
            </a:p>
          </p:txBody>
        </p:sp>
      </p:grpSp>
      <p:grpSp>
        <p:nvGrpSpPr>
          <p:cNvPr id="20572" name="Group 92"/>
          <p:cNvGrpSpPr>
            <a:grpSpLocks/>
          </p:cNvGrpSpPr>
          <p:nvPr/>
        </p:nvGrpSpPr>
        <p:grpSpPr bwMode="auto">
          <a:xfrm>
            <a:off x="3276600" y="3962400"/>
            <a:ext cx="2444750" cy="1147763"/>
            <a:chOff x="2064" y="2496"/>
            <a:chExt cx="1540" cy="723"/>
          </a:xfrm>
        </p:grpSpPr>
        <p:sp>
          <p:nvSpPr>
            <p:cNvPr id="20535" name="Text Box 55"/>
            <p:cNvSpPr txBox="1">
              <a:spLocks noChangeArrowheads="1"/>
            </p:cNvSpPr>
            <p:nvPr/>
          </p:nvSpPr>
          <p:spPr bwMode="auto">
            <a:xfrm>
              <a:off x="2408" y="2925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  <p:grpSp>
          <p:nvGrpSpPr>
            <p:cNvPr id="20568" name="Group 88"/>
            <p:cNvGrpSpPr>
              <a:grpSpLocks/>
            </p:cNvGrpSpPr>
            <p:nvPr/>
          </p:nvGrpSpPr>
          <p:grpSpPr bwMode="auto">
            <a:xfrm>
              <a:off x="2580" y="2496"/>
              <a:ext cx="1024" cy="553"/>
              <a:chOff x="2784" y="2798"/>
              <a:chExt cx="1024" cy="553"/>
            </a:xfrm>
          </p:grpSpPr>
          <p:grpSp>
            <p:nvGrpSpPr>
              <p:cNvPr id="20567" name="Group 87"/>
              <p:cNvGrpSpPr>
                <a:grpSpLocks/>
              </p:cNvGrpSpPr>
              <p:nvPr/>
            </p:nvGrpSpPr>
            <p:grpSpPr bwMode="auto">
              <a:xfrm>
                <a:off x="2784" y="2798"/>
                <a:ext cx="957" cy="553"/>
                <a:chOff x="2808" y="2789"/>
                <a:chExt cx="957" cy="553"/>
              </a:xfrm>
            </p:grpSpPr>
            <p:grpSp>
              <p:nvGrpSpPr>
                <p:cNvPr id="20534" name="Group 54"/>
                <p:cNvGrpSpPr>
                  <a:grpSpLocks/>
                </p:cNvGrpSpPr>
                <p:nvPr/>
              </p:nvGrpSpPr>
              <p:grpSpPr bwMode="auto">
                <a:xfrm>
                  <a:off x="2880" y="2789"/>
                  <a:ext cx="885" cy="553"/>
                  <a:chOff x="2966" y="3216"/>
                  <a:chExt cx="885" cy="553"/>
                </a:xfrm>
              </p:grpSpPr>
              <p:sp>
                <p:nvSpPr>
                  <p:cNvPr id="2052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6" y="3481"/>
                    <a:ext cx="885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0.0257 V</a:t>
                    </a:r>
                  </a:p>
                </p:txBody>
              </p:sp>
              <p:grpSp>
                <p:nvGrpSpPr>
                  <p:cNvPr id="20533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3022" y="3216"/>
                    <a:ext cx="773" cy="312"/>
                    <a:chOff x="2784" y="2928"/>
                    <a:chExt cx="773" cy="312"/>
                  </a:xfrm>
                </p:grpSpPr>
                <p:sp>
                  <p:nvSpPr>
                    <p:cNvPr id="20525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85" y="2928"/>
                      <a:ext cx="372" cy="2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x</a:t>
                      </a:r>
                      <a:r>
                        <a:rPr lang="en-US" i="1"/>
                        <a:t> n</a:t>
                      </a:r>
                    </a:p>
                  </p:txBody>
                </p:sp>
                <p:grpSp>
                  <p:nvGrpSpPr>
                    <p:cNvPr id="20529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2928"/>
                      <a:ext cx="474" cy="312"/>
                      <a:chOff x="102" y="2712"/>
                      <a:chExt cx="474" cy="312"/>
                    </a:xfrm>
                  </p:grpSpPr>
                  <p:sp>
                    <p:nvSpPr>
                      <p:cNvPr id="20530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2" y="2712"/>
                        <a:ext cx="474" cy="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i="1"/>
                          <a:t>E</a:t>
                        </a:r>
                        <a:r>
                          <a:rPr lang="en-US" i="1" baseline="30000"/>
                          <a:t>0</a:t>
                        </a:r>
                        <a:r>
                          <a:rPr lang="en-US"/>
                          <a:t>   </a:t>
                        </a:r>
                        <a:endParaRPr lang="en-US" i="1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0531" name="Text Box 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2" y="2812"/>
                        <a:ext cx="307" cy="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600" i="1"/>
                          <a:t>cell</a:t>
                        </a:r>
                      </a:p>
                    </p:txBody>
                  </p:sp>
                </p:grpSp>
              </p:grpSp>
              <p:sp>
                <p:nvSpPr>
                  <p:cNvPr id="20532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3504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36" name="AutoShape 56"/>
                <p:cNvSpPr>
                  <a:spLocks/>
                </p:cNvSpPr>
                <p:nvPr/>
              </p:nvSpPr>
              <p:spPr bwMode="auto">
                <a:xfrm>
                  <a:off x="2808" y="2805"/>
                  <a:ext cx="96" cy="528"/>
                </a:xfrm>
                <a:prstGeom prst="leftBracket">
                  <a:avLst>
                    <a:gd name="adj" fmla="val 45833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537" name="AutoShape 57"/>
              <p:cNvSpPr>
                <a:spLocks/>
              </p:cNvSpPr>
              <p:nvPr/>
            </p:nvSpPr>
            <p:spPr bwMode="auto">
              <a:xfrm flipH="1">
                <a:off x="3712" y="2805"/>
                <a:ext cx="96" cy="528"/>
              </a:xfrm>
              <a:prstGeom prst="leftBracket">
                <a:avLst>
                  <a:gd name="adj" fmla="val 4583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39" name="Text Box 59"/>
            <p:cNvSpPr txBox="1">
              <a:spLocks noChangeArrowheads="1"/>
            </p:cNvSpPr>
            <p:nvPr/>
          </p:nvSpPr>
          <p:spPr bwMode="auto">
            <a:xfrm>
              <a:off x="2064" y="2931"/>
              <a:ext cx="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r>
                <a:rPr lang="en-US"/>
                <a:t> = </a:t>
              </a:r>
              <a:endParaRPr lang="en-US" i="1"/>
            </a:p>
          </p:txBody>
        </p:sp>
      </p:grpSp>
      <p:sp>
        <p:nvSpPr>
          <p:cNvPr id="20540" name="Text Box 60"/>
          <p:cNvSpPr txBox="1">
            <a:spLocks noChangeArrowheads="1"/>
          </p:cNvSpPr>
          <p:nvPr/>
        </p:nvSpPr>
        <p:spPr bwMode="auto">
          <a:xfrm>
            <a:off x="6140450" y="23368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n</a:t>
            </a:r>
            <a:r>
              <a:rPr lang="en-US"/>
              <a:t> = 2</a:t>
            </a:r>
            <a:endParaRPr lang="en-US" i="1"/>
          </a:p>
        </p:txBody>
      </p:sp>
      <p:grpSp>
        <p:nvGrpSpPr>
          <p:cNvPr id="20544" name="Group 64"/>
          <p:cNvGrpSpPr>
            <a:grpSpLocks/>
          </p:cNvGrpSpPr>
          <p:nvPr/>
        </p:nvGrpSpPr>
        <p:grpSpPr bwMode="auto">
          <a:xfrm>
            <a:off x="1854200" y="2006600"/>
            <a:ext cx="3733800" cy="1079500"/>
            <a:chOff x="1168" y="1264"/>
            <a:chExt cx="2352" cy="680"/>
          </a:xfrm>
        </p:grpSpPr>
        <p:sp>
          <p:nvSpPr>
            <p:cNvPr id="20542" name="Oval 62"/>
            <p:cNvSpPr>
              <a:spLocks noChangeArrowheads="1"/>
            </p:cNvSpPr>
            <p:nvPr/>
          </p:nvSpPr>
          <p:spPr bwMode="auto">
            <a:xfrm>
              <a:off x="3184" y="1264"/>
              <a:ext cx="336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3" name="Oval 63"/>
            <p:cNvSpPr>
              <a:spLocks noChangeArrowheads="1"/>
            </p:cNvSpPr>
            <p:nvPr/>
          </p:nvSpPr>
          <p:spPr bwMode="auto">
            <a:xfrm>
              <a:off x="1168" y="1608"/>
              <a:ext cx="336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71" name="Group 91"/>
          <p:cNvGrpSpPr>
            <a:grpSpLocks/>
          </p:cNvGrpSpPr>
          <p:nvPr/>
        </p:nvGrpSpPr>
        <p:grpSpPr bwMode="auto">
          <a:xfrm>
            <a:off x="5718175" y="3962400"/>
            <a:ext cx="2333625" cy="1143000"/>
            <a:chOff x="3602" y="2496"/>
            <a:chExt cx="1470" cy="720"/>
          </a:xfrm>
        </p:grpSpPr>
        <p:sp>
          <p:nvSpPr>
            <p:cNvPr id="20554" name="Text Box 74"/>
            <p:cNvSpPr txBox="1">
              <a:spLocks noChangeArrowheads="1"/>
            </p:cNvSpPr>
            <p:nvPr/>
          </p:nvSpPr>
          <p:spPr bwMode="auto">
            <a:xfrm>
              <a:off x="3602" y="2928"/>
              <a:ext cx="4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 = e</a:t>
              </a:r>
            </a:p>
          </p:txBody>
        </p:sp>
        <p:grpSp>
          <p:nvGrpSpPr>
            <p:cNvPr id="20569" name="Group 89"/>
            <p:cNvGrpSpPr>
              <a:grpSpLocks/>
            </p:cNvGrpSpPr>
            <p:nvPr/>
          </p:nvGrpSpPr>
          <p:grpSpPr bwMode="auto">
            <a:xfrm>
              <a:off x="3984" y="2496"/>
              <a:ext cx="1088" cy="553"/>
              <a:chOff x="4368" y="2799"/>
              <a:chExt cx="1088" cy="553"/>
            </a:xfrm>
          </p:grpSpPr>
          <p:sp>
            <p:nvSpPr>
              <p:cNvPr id="20547" name="Text Box 67"/>
              <p:cNvSpPr txBox="1">
                <a:spLocks noChangeArrowheads="1"/>
              </p:cNvSpPr>
              <p:nvPr/>
            </p:nvSpPr>
            <p:spPr bwMode="auto">
              <a:xfrm>
                <a:off x="4461" y="3064"/>
                <a:ext cx="8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0.0257 V</a:t>
                </a:r>
              </a:p>
            </p:txBody>
          </p:sp>
          <p:grpSp>
            <p:nvGrpSpPr>
              <p:cNvPr id="20557" name="Group 77"/>
              <p:cNvGrpSpPr>
                <a:grpSpLocks/>
              </p:cNvGrpSpPr>
              <p:nvPr/>
            </p:nvGrpSpPr>
            <p:grpSpPr bwMode="auto">
              <a:xfrm>
                <a:off x="4392" y="2799"/>
                <a:ext cx="1024" cy="288"/>
                <a:chOff x="2832" y="3479"/>
                <a:chExt cx="1024" cy="288"/>
              </a:xfrm>
            </p:grpSpPr>
            <p:sp>
              <p:nvSpPr>
                <p:cNvPr id="2054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484" y="3479"/>
                  <a:ext cx="37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x</a:t>
                  </a:r>
                  <a:r>
                    <a:rPr lang="en-US" i="1"/>
                    <a:t> </a:t>
                  </a:r>
                  <a:r>
                    <a:rPr lang="en-US"/>
                    <a:t>2</a:t>
                  </a:r>
                </a:p>
              </p:txBody>
            </p:sp>
            <p:sp>
              <p:nvSpPr>
                <p:cNvPr id="2055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832" y="3479"/>
                  <a:ext cx="73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-1.24 V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0553" name="Line 73"/>
              <p:cNvSpPr>
                <a:spLocks noChangeShapeType="1"/>
              </p:cNvSpPr>
              <p:nvPr/>
            </p:nvSpPr>
            <p:spPr bwMode="auto">
              <a:xfrm>
                <a:off x="4425" y="3087"/>
                <a:ext cx="9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AutoShape 75"/>
              <p:cNvSpPr>
                <a:spLocks/>
              </p:cNvSpPr>
              <p:nvPr/>
            </p:nvSpPr>
            <p:spPr bwMode="auto">
              <a:xfrm>
                <a:off x="4368" y="2815"/>
                <a:ext cx="96" cy="528"/>
              </a:xfrm>
              <a:prstGeom prst="leftBracket">
                <a:avLst>
                  <a:gd name="adj" fmla="val 4583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6" name="AutoShape 76"/>
              <p:cNvSpPr>
                <a:spLocks/>
              </p:cNvSpPr>
              <p:nvPr/>
            </p:nvSpPr>
            <p:spPr bwMode="auto">
              <a:xfrm flipH="1">
                <a:off x="5360" y="2815"/>
                <a:ext cx="96" cy="528"/>
              </a:xfrm>
              <a:prstGeom prst="leftBracket">
                <a:avLst>
                  <a:gd name="adj" fmla="val 4583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60" name="Text Box 80"/>
          <p:cNvSpPr txBox="1">
            <a:spLocks noChangeArrowheads="1"/>
          </p:cNvSpPr>
          <p:nvPr/>
        </p:nvSpPr>
        <p:spPr bwMode="auto">
          <a:xfrm>
            <a:off x="3268663" y="5562600"/>
            <a:ext cx="2281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/>
              <a:t> = 1.23 x 10</a:t>
            </a:r>
            <a:r>
              <a:rPr lang="en-US" baseline="30000"/>
              <a:t>-42</a:t>
            </a:r>
            <a:endParaRPr lang="en-US" i="1"/>
          </a:p>
        </p:txBody>
      </p:sp>
      <p:grpSp>
        <p:nvGrpSpPr>
          <p:cNvPr id="20565" name="Group 85"/>
          <p:cNvGrpSpPr>
            <a:grpSpLocks/>
          </p:cNvGrpSpPr>
          <p:nvPr/>
        </p:nvGrpSpPr>
        <p:grpSpPr bwMode="auto">
          <a:xfrm>
            <a:off x="166688" y="3200400"/>
            <a:ext cx="2959100" cy="495300"/>
            <a:chOff x="105" y="2016"/>
            <a:chExt cx="1864" cy="312"/>
          </a:xfrm>
        </p:grpSpPr>
        <p:grpSp>
          <p:nvGrpSpPr>
            <p:cNvPr id="20514" name="Group 34"/>
            <p:cNvGrpSpPr>
              <a:grpSpLocks/>
            </p:cNvGrpSpPr>
            <p:nvPr/>
          </p:nvGrpSpPr>
          <p:grpSpPr bwMode="auto">
            <a:xfrm>
              <a:off x="105" y="2016"/>
              <a:ext cx="1864" cy="312"/>
              <a:chOff x="672" y="2160"/>
              <a:chExt cx="1864" cy="312"/>
            </a:xfrm>
          </p:grpSpPr>
          <p:sp>
            <p:nvSpPr>
              <p:cNvPr id="20515" name="Text Box 35"/>
              <p:cNvSpPr txBox="1">
                <a:spLocks noChangeArrowheads="1"/>
              </p:cNvSpPr>
              <p:nvPr/>
            </p:nvSpPr>
            <p:spPr bwMode="auto">
              <a:xfrm>
                <a:off x="672" y="2160"/>
                <a:ext cx="18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E</a:t>
                </a:r>
                <a:r>
                  <a:rPr lang="en-US" i="1" baseline="30000"/>
                  <a:t>0</a:t>
                </a:r>
                <a:r>
                  <a:rPr lang="en-US"/>
                  <a:t> = </a:t>
                </a:r>
                <a:r>
                  <a:rPr lang="en-US" i="1">
                    <a:solidFill>
                      <a:schemeClr val="accent2"/>
                    </a:solidFill>
                  </a:rPr>
                  <a:t>E</a:t>
                </a:r>
                <a:r>
                  <a:rPr lang="en-US" i="1" baseline="-25000">
                    <a:solidFill>
                      <a:schemeClr val="accent2"/>
                    </a:solidFill>
                  </a:rPr>
                  <a:t>Fe   /Fe</a:t>
                </a:r>
                <a:r>
                  <a:rPr lang="en-US" i="1"/>
                  <a:t> – </a:t>
                </a:r>
                <a:r>
                  <a:rPr lang="en-US" i="1">
                    <a:solidFill>
                      <a:srgbClr val="FF0000"/>
                    </a:solidFill>
                  </a:rPr>
                  <a:t>E</a:t>
                </a:r>
                <a:r>
                  <a:rPr lang="en-US" i="1" baseline="-25000">
                    <a:solidFill>
                      <a:srgbClr val="FF0000"/>
                    </a:solidFill>
                  </a:rPr>
                  <a:t>Ag  /Ag</a:t>
                </a:r>
                <a:endParaRPr lang="en-US" i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0516" name="Text Box 36"/>
              <p:cNvSpPr txBox="1">
                <a:spLocks noChangeArrowheads="1"/>
              </p:cNvSpPr>
              <p:nvPr/>
            </p:nvSpPr>
            <p:spPr bwMode="auto">
              <a:xfrm>
                <a:off x="792" y="2260"/>
                <a:ext cx="1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1600" i="1"/>
              </a:p>
            </p:txBody>
          </p:sp>
        </p:grpSp>
        <p:sp>
          <p:nvSpPr>
            <p:cNvPr id="20517" name="Text Box 37"/>
            <p:cNvSpPr txBox="1">
              <a:spLocks noChangeArrowheads="1"/>
            </p:cNvSpPr>
            <p:nvPr/>
          </p:nvSpPr>
          <p:spPr bwMode="auto">
            <a:xfrm>
              <a:off x="680" y="201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1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20518" name="Text Box 38"/>
            <p:cNvSpPr txBox="1">
              <a:spLocks noChangeArrowheads="1"/>
            </p:cNvSpPr>
            <p:nvPr/>
          </p:nvSpPr>
          <p:spPr bwMode="auto">
            <a:xfrm>
              <a:off x="1446" y="201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807" y="2112"/>
              <a:ext cx="2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chemeClr val="accent2"/>
                  </a:solidFill>
                </a:rPr>
                <a:t>2+</a:t>
              </a:r>
            </a:p>
          </p:txBody>
        </p:sp>
        <p:sp>
          <p:nvSpPr>
            <p:cNvPr id="20563" name="Text Box 83"/>
            <p:cNvSpPr txBox="1">
              <a:spLocks noChangeArrowheads="1"/>
            </p:cNvSpPr>
            <p:nvPr/>
          </p:nvSpPr>
          <p:spPr bwMode="auto">
            <a:xfrm>
              <a:off x="1596" y="2113"/>
              <a:ext cx="1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FF0000"/>
                  </a:solidFill>
                </a:rPr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utoUpdateAnimBg="0"/>
      <p:bldP spid="20489" grpId="0" autoUpdateAnimBg="0"/>
      <p:bldP spid="20540" grpId="0" autoUpdateAnimBg="0"/>
      <p:bldP spid="2056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069D-53DC-4C78-9D18-89BF63A41D82}" type="slidenum">
              <a:rPr lang="en-US"/>
              <a:pPr/>
              <a:t>19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00175" y="141288"/>
            <a:ext cx="6456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The Effect of Concentration on Cell Emf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288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G =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G</a:t>
            </a:r>
            <a:r>
              <a:rPr lang="en-US" baseline="30000"/>
              <a:t>0</a:t>
            </a:r>
            <a:r>
              <a:rPr lang="en-US"/>
              <a:t> + </a:t>
            </a:r>
            <a:r>
              <a:rPr lang="en-US" i="1"/>
              <a:t>RT</a:t>
            </a:r>
            <a:r>
              <a:rPr lang="en-US"/>
              <a:t> ln </a:t>
            </a:r>
            <a:r>
              <a:rPr lang="en-US" i="1"/>
              <a:t>Q</a:t>
            </a:r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568700" y="838200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D</a:t>
            </a:r>
            <a:r>
              <a:rPr lang="en-US"/>
              <a:t>G = -</a:t>
            </a:r>
            <a:r>
              <a:rPr lang="en-US" i="1"/>
              <a:t>nFE</a:t>
            </a:r>
            <a:endParaRPr lang="en-US"/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5514975" y="838200"/>
            <a:ext cx="1889125" cy="457200"/>
            <a:chOff x="2237" y="1296"/>
            <a:chExt cx="1190" cy="288"/>
          </a:xfrm>
        </p:grpSpPr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2237" y="1296"/>
              <a:ext cx="10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D</a:t>
              </a:r>
              <a:r>
                <a:rPr lang="en-US"/>
                <a:t>G</a:t>
              </a:r>
              <a:r>
                <a:rPr lang="en-US" baseline="30000"/>
                <a:t>0</a:t>
              </a:r>
              <a:r>
                <a:rPr lang="en-US"/>
                <a:t> = -</a:t>
              </a:r>
              <a:r>
                <a:rPr lang="en-US" i="1"/>
                <a:t>nFE</a:t>
              </a:r>
              <a:endParaRPr lang="en-US"/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240" y="12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</p:grp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76550" y="1600200"/>
            <a:ext cx="335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</a:t>
            </a:r>
            <a:r>
              <a:rPr lang="en-US" i="1"/>
              <a:t>nFE</a:t>
            </a:r>
            <a:r>
              <a:rPr lang="en-US"/>
              <a:t> = -</a:t>
            </a:r>
            <a:r>
              <a:rPr lang="en-US" i="1"/>
              <a:t>nFE</a:t>
            </a:r>
            <a:r>
              <a:rPr lang="en-US" baseline="30000"/>
              <a:t>0</a:t>
            </a:r>
            <a:r>
              <a:rPr lang="en-US" i="1"/>
              <a:t> </a:t>
            </a:r>
            <a:r>
              <a:rPr lang="en-US"/>
              <a:t>+ </a:t>
            </a:r>
            <a:r>
              <a:rPr lang="en-US" i="1"/>
              <a:t>RT</a:t>
            </a:r>
            <a:r>
              <a:rPr lang="en-US"/>
              <a:t> ln</a:t>
            </a:r>
            <a:r>
              <a:rPr lang="en-US" i="1"/>
              <a:t> Q</a:t>
            </a:r>
          </a:p>
        </p:txBody>
      </p:sp>
      <p:grpSp>
        <p:nvGrpSpPr>
          <p:cNvPr id="21519" name="Group 15"/>
          <p:cNvGrpSpPr>
            <a:grpSpLocks/>
          </p:cNvGrpSpPr>
          <p:nvPr/>
        </p:nvGrpSpPr>
        <p:grpSpPr bwMode="auto">
          <a:xfrm>
            <a:off x="3200400" y="3049588"/>
            <a:ext cx="2562225" cy="836612"/>
            <a:chOff x="710" y="3000"/>
            <a:chExt cx="1614" cy="527"/>
          </a:xfrm>
        </p:grpSpPr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710" y="3097"/>
              <a:ext cx="8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  <a:r>
                <a:rPr lang="en-US"/>
                <a:t> = </a:t>
              </a:r>
              <a:r>
                <a:rPr lang="en-US" i="1"/>
                <a:t>E</a:t>
              </a:r>
              <a:r>
                <a:rPr lang="en-US" baseline="30000"/>
                <a:t>0</a:t>
              </a:r>
              <a:r>
                <a:rPr lang="en-US" i="1"/>
                <a:t> - </a:t>
              </a: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1856" y="3104"/>
              <a:ext cx="4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ln </a:t>
              </a:r>
              <a:r>
                <a:rPr lang="en-US" i="1"/>
                <a:t>Q</a:t>
              </a:r>
              <a:endParaRPr lang="en-US"/>
            </a:p>
          </p:txBody>
        </p:sp>
        <p:grpSp>
          <p:nvGrpSpPr>
            <p:cNvPr id="21518" name="Group 14"/>
            <p:cNvGrpSpPr>
              <a:grpSpLocks/>
            </p:cNvGrpSpPr>
            <p:nvPr/>
          </p:nvGrpSpPr>
          <p:grpSpPr bwMode="auto">
            <a:xfrm>
              <a:off x="1508" y="3000"/>
              <a:ext cx="372" cy="527"/>
              <a:chOff x="3059" y="2569"/>
              <a:chExt cx="372" cy="527"/>
            </a:xfrm>
          </p:grpSpPr>
          <p:sp>
            <p:nvSpPr>
              <p:cNvPr id="21514" name="Text Box 10"/>
              <p:cNvSpPr txBox="1">
                <a:spLocks noChangeArrowheads="1"/>
              </p:cNvSpPr>
              <p:nvPr/>
            </p:nvSpPr>
            <p:spPr bwMode="auto">
              <a:xfrm>
                <a:off x="3059" y="2569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RT</a:t>
                </a:r>
              </a:p>
            </p:txBody>
          </p:sp>
          <p:sp>
            <p:nvSpPr>
              <p:cNvPr id="21515" name="Text Box 11"/>
              <p:cNvSpPr txBox="1">
                <a:spLocks noChangeArrowheads="1"/>
              </p:cNvSpPr>
              <p:nvPr/>
            </p:nvSpPr>
            <p:spPr bwMode="auto">
              <a:xfrm>
                <a:off x="3075" y="2808"/>
                <a:ext cx="3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nF</a:t>
                </a:r>
              </a:p>
            </p:txBody>
          </p:sp>
          <p:sp>
            <p:nvSpPr>
              <p:cNvPr id="21517" name="Line 13"/>
              <p:cNvSpPr>
                <a:spLocks noChangeShapeType="1"/>
              </p:cNvSpPr>
              <p:nvPr/>
            </p:nvSpPr>
            <p:spPr bwMode="auto">
              <a:xfrm>
                <a:off x="3077" y="2832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330575" y="2286000"/>
            <a:ext cx="250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i="1"/>
              <a:t>Nernst equation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900488" y="4154488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At 298 K</a:t>
            </a:r>
          </a:p>
        </p:txBody>
      </p:sp>
      <p:grpSp>
        <p:nvGrpSpPr>
          <p:cNvPr id="21536" name="Group 32"/>
          <p:cNvGrpSpPr>
            <a:grpSpLocks/>
          </p:cNvGrpSpPr>
          <p:nvPr/>
        </p:nvGrpSpPr>
        <p:grpSpPr bwMode="auto">
          <a:xfrm>
            <a:off x="685800" y="4800600"/>
            <a:ext cx="3278188" cy="798513"/>
            <a:chOff x="112" y="3120"/>
            <a:chExt cx="2065" cy="503"/>
          </a:xfrm>
        </p:grpSpPr>
        <p:grpSp>
          <p:nvGrpSpPr>
            <p:cNvPr id="21524" name="Group 20"/>
            <p:cNvGrpSpPr>
              <a:grpSpLocks/>
            </p:cNvGrpSpPr>
            <p:nvPr/>
          </p:nvGrpSpPr>
          <p:grpSpPr bwMode="auto">
            <a:xfrm>
              <a:off x="688" y="3120"/>
              <a:ext cx="1489" cy="503"/>
              <a:chOff x="950" y="3512"/>
              <a:chExt cx="1489" cy="503"/>
            </a:xfrm>
          </p:grpSpPr>
          <p:sp>
            <p:nvSpPr>
              <p:cNvPr id="21525" name="Text Box 21"/>
              <p:cNvSpPr txBox="1">
                <a:spLocks noChangeArrowheads="1"/>
              </p:cNvSpPr>
              <p:nvPr/>
            </p:nvSpPr>
            <p:spPr bwMode="auto">
              <a:xfrm>
                <a:off x="950" y="3625"/>
                <a:ext cx="1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-</a:t>
                </a:r>
              </a:p>
            </p:txBody>
          </p:sp>
          <p:grpSp>
            <p:nvGrpSpPr>
              <p:cNvPr id="21526" name="Group 22"/>
              <p:cNvGrpSpPr>
                <a:grpSpLocks/>
              </p:cNvGrpSpPr>
              <p:nvPr/>
            </p:nvGrpSpPr>
            <p:grpSpPr bwMode="auto">
              <a:xfrm>
                <a:off x="1120" y="3512"/>
                <a:ext cx="1319" cy="503"/>
                <a:chOff x="1670" y="3385"/>
                <a:chExt cx="1319" cy="503"/>
              </a:xfrm>
            </p:grpSpPr>
            <p:sp>
              <p:nvSpPr>
                <p:cNvPr id="2152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670" y="3385"/>
                  <a:ext cx="88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0.0257 V</a:t>
                  </a:r>
                </a:p>
              </p:txBody>
            </p:sp>
            <p:sp>
              <p:nvSpPr>
                <p:cNvPr id="2152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01" y="3600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i="1"/>
                    <a:t>n</a:t>
                  </a:r>
                </a:p>
              </p:txBody>
            </p:sp>
            <p:sp>
              <p:nvSpPr>
                <p:cNvPr id="21529" name="Line 25"/>
                <p:cNvSpPr>
                  <a:spLocks noChangeShapeType="1"/>
                </p:cNvSpPr>
                <p:nvPr/>
              </p:nvSpPr>
              <p:spPr bwMode="auto">
                <a:xfrm>
                  <a:off x="1704" y="3637"/>
                  <a:ext cx="81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521" y="3488"/>
                  <a:ext cx="46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ln </a:t>
                  </a:r>
                  <a:r>
                    <a:rPr lang="en-US" i="1"/>
                    <a:t>Q</a:t>
                  </a:r>
                  <a:endParaRPr lang="en-US"/>
                </a:p>
              </p:txBody>
            </p:sp>
          </p:grpSp>
        </p:grpSp>
        <p:grpSp>
          <p:nvGrpSpPr>
            <p:cNvPr id="21534" name="Group 30"/>
            <p:cNvGrpSpPr>
              <a:grpSpLocks/>
            </p:cNvGrpSpPr>
            <p:nvPr/>
          </p:nvGrpSpPr>
          <p:grpSpPr bwMode="auto">
            <a:xfrm>
              <a:off x="447" y="3223"/>
              <a:ext cx="329" cy="289"/>
              <a:chOff x="479" y="3223"/>
              <a:chExt cx="329" cy="289"/>
            </a:xfrm>
          </p:grpSpPr>
          <p:sp>
            <p:nvSpPr>
              <p:cNvPr id="21532" name="Text Box 28"/>
              <p:cNvSpPr txBox="1">
                <a:spLocks noChangeArrowheads="1"/>
              </p:cNvSpPr>
              <p:nvPr/>
            </p:nvSpPr>
            <p:spPr bwMode="auto">
              <a:xfrm>
                <a:off x="479" y="32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/>
                  <a:t>E</a:t>
                </a:r>
                <a:endParaRPr lang="en-US"/>
              </a:p>
            </p:txBody>
          </p:sp>
          <p:sp>
            <p:nvSpPr>
              <p:cNvPr id="21533" name="Text Box 29"/>
              <p:cNvSpPr txBox="1">
                <a:spLocks noChangeArrowheads="1"/>
              </p:cNvSpPr>
              <p:nvPr/>
            </p:nvSpPr>
            <p:spPr bwMode="auto">
              <a:xfrm>
                <a:off x="621" y="3223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0</a:t>
                </a:r>
              </a:p>
            </p:txBody>
          </p:sp>
        </p:grpSp>
        <p:sp>
          <p:nvSpPr>
            <p:cNvPr id="21535" name="Text Box 31"/>
            <p:cNvSpPr txBox="1">
              <a:spLocks noChangeArrowheads="1"/>
            </p:cNvSpPr>
            <p:nvPr/>
          </p:nvSpPr>
          <p:spPr bwMode="auto">
            <a:xfrm>
              <a:off x="112" y="3224"/>
              <a:ext cx="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  <a:r>
                <a:rPr lang="en-US"/>
                <a:t> = </a:t>
              </a:r>
              <a:endParaRPr lang="en-US" i="1"/>
            </a:p>
          </p:txBody>
        </p:sp>
      </p:grpSp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4857750" y="4800600"/>
            <a:ext cx="3448050" cy="798513"/>
            <a:chOff x="112" y="3120"/>
            <a:chExt cx="2172" cy="503"/>
          </a:xfrm>
        </p:grpSpPr>
        <p:grpSp>
          <p:nvGrpSpPr>
            <p:cNvPr id="21538" name="Group 34"/>
            <p:cNvGrpSpPr>
              <a:grpSpLocks/>
            </p:cNvGrpSpPr>
            <p:nvPr/>
          </p:nvGrpSpPr>
          <p:grpSpPr bwMode="auto">
            <a:xfrm>
              <a:off x="688" y="3120"/>
              <a:ext cx="1596" cy="503"/>
              <a:chOff x="950" y="3512"/>
              <a:chExt cx="1596" cy="503"/>
            </a:xfrm>
          </p:grpSpPr>
          <p:sp>
            <p:nvSpPr>
              <p:cNvPr id="21539" name="Text Box 35"/>
              <p:cNvSpPr txBox="1">
                <a:spLocks noChangeArrowheads="1"/>
              </p:cNvSpPr>
              <p:nvPr/>
            </p:nvSpPr>
            <p:spPr bwMode="auto">
              <a:xfrm>
                <a:off x="950" y="3625"/>
                <a:ext cx="1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-</a:t>
                </a:r>
              </a:p>
            </p:txBody>
          </p:sp>
          <p:grpSp>
            <p:nvGrpSpPr>
              <p:cNvPr id="21540" name="Group 36"/>
              <p:cNvGrpSpPr>
                <a:grpSpLocks/>
              </p:cNvGrpSpPr>
              <p:nvPr/>
            </p:nvGrpSpPr>
            <p:grpSpPr bwMode="auto">
              <a:xfrm>
                <a:off x="1121" y="3512"/>
                <a:ext cx="1425" cy="503"/>
                <a:chOff x="1671" y="3385"/>
                <a:chExt cx="1425" cy="503"/>
              </a:xfrm>
            </p:grpSpPr>
            <p:sp>
              <p:nvSpPr>
                <p:cNvPr id="2154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71" y="3385"/>
                  <a:ext cx="88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/>
                    <a:t>0.0592 V</a:t>
                  </a:r>
                </a:p>
              </p:txBody>
            </p:sp>
            <p:sp>
              <p:nvSpPr>
                <p:cNvPr id="2154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001" y="3600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i="1"/>
                    <a:t>n</a:t>
                  </a:r>
                </a:p>
              </p:txBody>
            </p:sp>
            <p:sp>
              <p:nvSpPr>
                <p:cNvPr id="21543" name="Line 39"/>
                <p:cNvSpPr>
                  <a:spLocks noChangeShapeType="1"/>
                </p:cNvSpPr>
                <p:nvPr/>
              </p:nvSpPr>
              <p:spPr bwMode="auto">
                <a:xfrm>
                  <a:off x="1704" y="3637"/>
                  <a:ext cx="81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521" y="3488"/>
                  <a:ext cx="57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log </a:t>
                  </a:r>
                  <a:r>
                    <a:rPr lang="en-US" i="1"/>
                    <a:t>Q</a:t>
                  </a:r>
                  <a:endParaRPr lang="en-US"/>
                </a:p>
              </p:txBody>
            </p:sp>
          </p:grpSp>
        </p:grpSp>
        <p:grpSp>
          <p:nvGrpSpPr>
            <p:cNvPr id="21545" name="Group 41"/>
            <p:cNvGrpSpPr>
              <a:grpSpLocks/>
            </p:cNvGrpSpPr>
            <p:nvPr/>
          </p:nvGrpSpPr>
          <p:grpSpPr bwMode="auto">
            <a:xfrm>
              <a:off x="447" y="3223"/>
              <a:ext cx="329" cy="289"/>
              <a:chOff x="479" y="3223"/>
              <a:chExt cx="329" cy="289"/>
            </a:xfrm>
          </p:grpSpPr>
          <p:sp>
            <p:nvSpPr>
              <p:cNvPr id="21546" name="Text Box 42"/>
              <p:cNvSpPr txBox="1">
                <a:spLocks noChangeArrowheads="1"/>
              </p:cNvSpPr>
              <p:nvPr/>
            </p:nvSpPr>
            <p:spPr bwMode="auto">
              <a:xfrm>
                <a:off x="479" y="32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/>
                  <a:t>E</a:t>
                </a:r>
                <a:endParaRPr lang="en-US"/>
              </a:p>
            </p:txBody>
          </p:sp>
          <p:sp>
            <p:nvSpPr>
              <p:cNvPr id="21547" name="Text Box 43"/>
              <p:cNvSpPr txBox="1">
                <a:spLocks noChangeArrowheads="1"/>
              </p:cNvSpPr>
              <p:nvPr/>
            </p:nvSpPr>
            <p:spPr bwMode="auto">
              <a:xfrm>
                <a:off x="621" y="3223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0</a:t>
                </a:r>
              </a:p>
            </p:txBody>
          </p:sp>
        </p:grpSp>
        <p:sp>
          <p:nvSpPr>
            <p:cNvPr id="21548" name="Text Box 44"/>
            <p:cNvSpPr txBox="1">
              <a:spLocks noChangeArrowheads="1"/>
            </p:cNvSpPr>
            <p:nvPr/>
          </p:nvSpPr>
          <p:spPr bwMode="auto">
            <a:xfrm>
              <a:off x="112" y="3224"/>
              <a:ext cx="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  <a:r>
                <a:rPr lang="en-US"/>
                <a:t> = </a:t>
              </a:r>
              <a:endParaRPr lang="en-US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  <p:bldP spid="21512" grpId="0" autoUpdateAnimBg="0"/>
      <p:bldP spid="21520" grpId="0" autoUpdateAnimBg="0"/>
      <p:bldP spid="2152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A68C-502A-4EB3-82EB-6A73127CC509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963738" y="3505200"/>
            <a:ext cx="5211762" cy="519113"/>
            <a:chOff x="1244" y="1241"/>
            <a:chExt cx="3283" cy="327"/>
          </a:xfrm>
        </p:grpSpPr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1244" y="1241"/>
              <a:ext cx="328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/>
                <a:t>2Mg (</a:t>
              </a:r>
              <a:r>
                <a:rPr lang="en-US" sz="2800" i="1"/>
                <a:t>s</a:t>
              </a:r>
              <a:r>
                <a:rPr lang="en-US" sz="2800"/>
                <a:t>) + O</a:t>
              </a:r>
              <a:r>
                <a:rPr lang="en-US" sz="2800" baseline="-25000"/>
                <a:t>2</a:t>
              </a:r>
              <a:r>
                <a:rPr lang="en-US" sz="2800"/>
                <a:t> (</a:t>
              </a:r>
              <a:r>
                <a:rPr lang="en-US" sz="2800" i="1"/>
                <a:t>g</a:t>
              </a:r>
              <a:r>
                <a:rPr lang="en-US" sz="2800"/>
                <a:t>)          2MgO (</a:t>
              </a:r>
              <a:r>
                <a:rPr lang="en-US" sz="2800" i="1"/>
                <a:t>s</a:t>
              </a:r>
              <a:r>
                <a:rPr lang="en-US" sz="2800"/>
                <a:t>)</a:t>
              </a:r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2997" y="142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25400" y="4495800"/>
            <a:ext cx="3714750" cy="519113"/>
            <a:chOff x="-16" y="1928"/>
            <a:chExt cx="2340" cy="327"/>
          </a:xfrm>
        </p:grpSpPr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-16" y="1928"/>
              <a:ext cx="23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2Mg          2Mg</a:t>
              </a:r>
              <a:r>
                <a:rPr lang="en-US" sz="2800" baseline="30000">
                  <a:solidFill>
                    <a:srgbClr val="FF0000"/>
                  </a:solidFill>
                </a:rPr>
                <a:t>2+</a:t>
              </a:r>
              <a:r>
                <a:rPr lang="en-US" sz="2800">
                  <a:solidFill>
                    <a:srgbClr val="FF0000"/>
                  </a:solidFill>
                </a:rPr>
                <a:t> + 4e</a:t>
              </a:r>
              <a:r>
                <a:rPr lang="en-US" sz="2800" baseline="30000">
                  <a:solidFill>
                    <a:srgbClr val="FF0000"/>
                  </a:solidFill>
                </a:rPr>
                <a:t>-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603" y="210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25400" y="5257800"/>
            <a:ext cx="3152775" cy="519113"/>
            <a:chOff x="161" y="2297"/>
            <a:chExt cx="1986" cy="327"/>
          </a:xfrm>
        </p:grpSpPr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161" y="2297"/>
              <a:ext cx="19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chemeClr val="accent2"/>
                  </a:solidFill>
                </a:rPr>
                <a:t>O</a:t>
              </a:r>
              <a:r>
                <a:rPr lang="en-US" sz="2800" baseline="-25000">
                  <a:solidFill>
                    <a:schemeClr val="accent2"/>
                  </a:solidFill>
                </a:rPr>
                <a:t>2</a:t>
              </a:r>
              <a:r>
                <a:rPr lang="en-US" sz="2800">
                  <a:solidFill>
                    <a:schemeClr val="accent2"/>
                  </a:solidFill>
                </a:rPr>
                <a:t> + 4e</a:t>
              </a:r>
              <a:r>
                <a:rPr lang="en-US" sz="2800" baseline="30000">
                  <a:solidFill>
                    <a:schemeClr val="accent2"/>
                  </a:solidFill>
                </a:rPr>
                <a:t>-</a:t>
              </a:r>
              <a:r>
                <a:rPr lang="en-US" sz="2800">
                  <a:solidFill>
                    <a:schemeClr val="accent2"/>
                  </a:solidFill>
                </a:rPr>
                <a:t>          2O</a:t>
              </a:r>
              <a:r>
                <a:rPr lang="en-US" sz="2800" baseline="30000">
                  <a:solidFill>
                    <a:schemeClr val="accent2"/>
                  </a:solidFill>
                </a:rPr>
                <a:t>2-</a:t>
              </a:r>
              <a:endParaRPr 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1104" y="2468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892550" y="4502150"/>
            <a:ext cx="5254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Oxidation</a:t>
            </a:r>
            <a:r>
              <a:rPr lang="en-US" sz="2800">
                <a:solidFill>
                  <a:srgbClr val="FF0000"/>
                </a:solidFill>
              </a:rPr>
              <a:t> half-reaction (lose e</a:t>
            </a:r>
            <a:r>
              <a:rPr lang="en-US" sz="2800" baseline="30000">
                <a:solidFill>
                  <a:srgbClr val="FF0000"/>
                </a:solidFill>
              </a:rPr>
              <a:t>-</a:t>
            </a:r>
            <a:r>
              <a:rPr lang="en-US" sz="28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892550" y="5257800"/>
            <a:ext cx="537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Reduction</a:t>
            </a:r>
            <a:r>
              <a:rPr lang="en-US" sz="2800">
                <a:solidFill>
                  <a:schemeClr val="accent2"/>
                </a:solidFill>
              </a:rPr>
              <a:t> half-reaction (gain e</a:t>
            </a:r>
            <a:r>
              <a:rPr lang="en-US" sz="2800" baseline="30000">
                <a:solidFill>
                  <a:schemeClr val="accent2"/>
                </a:solidFill>
              </a:rPr>
              <a:t>-</a:t>
            </a:r>
            <a:r>
              <a:rPr lang="en-US" sz="28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228600" y="381000"/>
            <a:ext cx="861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i="1"/>
              <a:t>Electrochemical</a:t>
            </a:r>
            <a:r>
              <a:rPr lang="en-US"/>
              <a:t> processes are oxidation-reduction reactions in which: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the energy released by a spontaneous reaction is converted to electricity or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electrical energy is used to cause a nonspontaneous reaction to occur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349500" y="32448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651250" y="32448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803900" y="3244850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2+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6248400" y="32448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utoUpdateAnimBg="0"/>
      <p:bldP spid="4110" grpId="0" autoUpdateAnimBg="0"/>
      <p:bldP spid="4123" grpId="0" autoUpdateAnimBg="0"/>
      <p:bldP spid="4124" grpId="0" autoUpdateAnimBg="0"/>
      <p:bldP spid="4125" grpId="0" autoUpdateAnimBg="0"/>
      <p:bldP spid="412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C09-3203-4A2D-A68D-F219E714D7A3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2611" name="Group 83"/>
          <p:cNvGrpSpPr>
            <a:grpSpLocks/>
          </p:cNvGrpSpPr>
          <p:nvPr/>
        </p:nvGrpSpPr>
        <p:grpSpPr bwMode="auto">
          <a:xfrm>
            <a:off x="228600" y="152400"/>
            <a:ext cx="8180388" cy="1187450"/>
            <a:chOff x="144" y="96"/>
            <a:chExt cx="5153" cy="748"/>
          </a:xfrm>
        </p:grpSpPr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144" y="96"/>
              <a:ext cx="515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</a:rPr>
                <a:t>Will the following reaction occur spontaneously at 25</a:t>
              </a:r>
              <a:r>
                <a:rPr lang="en-US" baseline="30000">
                  <a:solidFill>
                    <a:schemeClr val="accent2"/>
                  </a:solidFill>
                </a:rPr>
                <a:t>0</a:t>
              </a:r>
              <a:r>
                <a:rPr lang="en-US">
                  <a:solidFill>
                    <a:schemeClr val="accent2"/>
                  </a:solidFill>
                </a:rPr>
                <a:t>C if [Fe</a:t>
              </a:r>
              <a:r>
                <a:rPr lang="en-US" baseline="30000">
                  <a:solidFill>
                    <a:schemeClr val="accent2"/>
                  </a:solidFill>
                </a:rPr>
                <a:t>2+</a:t>
              </a:r>
              <a:r>
                <a:rPr lang="en-US">
                  <a:solidFill>
                    <a:schemeClr val="accent2"/>
                  </a:solidFill>
                </a:rPr>
                <a:t>] = 0.60 </a:t>
              </a:r>
              <a:r>
                <a:rPr lang="en-US" i="1">
                  <a:solidFill>
                    <a:schemeClr val="accent2"/>
                  </a:solidFill>
                </a:rPr>
                <a:t>M</a:t>
              </a:r>
              <a:r>
                <a:rPr lang="en-US">
                  <a:solidFill>
                    <a:schemeClr val="accent2"/>
                  </a:solidFill>
                </a:rPr>
                <a:t> and [Cd</a:t>
              </a:r>
              <a:r>
                <a:rPr lang="en-US" baseline="30000">
                  <a:solidFill>
                    <a:schemeClr val="accent2"/>
                  </a:solidFill>
                </a:rPr>
                <a:t>2+</a:t>
              </a:r>
              <a:r>
                <a:rPr lang="en-US">
                  <a:solidFill>
                    <a:schemeClr val="accent2"/>
                  </a:solidFill>
                </a:rPr>
                <a:t>] = 0.010 </a:t>
              </a:r>
              <a:r>
                <a:rPr lang="en-US" i="1">
                  <a:solidFill>
                    <a:schemeClr val="accent2"/>
                  </a:solidFill>
                </a:rPr>
                <a:t>M</a:t>
              </a:r>
              <a:r>
                <a:rPr lang="en-US">
                  <a:solidFill>
                    <a:schemeClr val="accent2"/>
                  </a:solidFill>
                </a:rPr>
                <a:t>?  </a:t>
              </a:r>
            </a:p>
            <a:p>
              <a:pPr eaLnBrk="0" hangingPunct="0"/>
              <a:r>
                <a:rPr lang="en-US">
                  <a:solidFill>
                    <a:schemeClr val="accent2"/>
                  </a:solidFill>
                </a:rPr>
                <a:t>                Fe</a:t>
              </a:r>
              <a:r>
                <a:rPr lang="en-US" baseline="30000">
                  <a:solidFill>
                    <a:schemeClr val="accent2"/>
                  </a:solidFill>
                </a:rPr>
                <a:t>2+</a:t>
              </a:r>
              <a:r>
                <a:rPr lang="en-US">
                  <a:solidFill>
                    <a:schemeClr val="accent2"/>
                  </a:solidFill>
                </a:rPr>
                <a:t>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i="1">
                  <a:solidFill>
                    <a:schemeClr val="accent2"/>
                  </a:solidFill>
                </a:rPr>
                <a:t>aq</a:t>
              </a:r>
              <a:r>
                <a:rPr lang="en-US" sz="2000">
                  <a:solidFill>
                    <a:schemeClr val="accent2"/>
                  </a:solidFill>
                </a:rPr>
                <a:t>)</a:t>
              </a:r>
              <a:r>
                <a:rPr lang="en-US">
                  <a:solidFill>
                    <a:schemeClr val="accent2"/>
                  </a:solidFill>
                </a:rPr>
                <a:t> + Cd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i="1">
                  <a:solidFill>
                    <a:schemeClr val="accent2"/>
                  </a:solidFill>
                </a:rPr>
                <a:t>s</a:t>
              </a:r>
              <a:r>
                <a:rPr lang="en-US" sz="2000">
                  <a:solidFill>
                    <a:schemeClr val="accent2"/>
                  </a:solidFill>
                </a:rPr>
                <a:t>)</a:t>
              </a:r>
              <a:r>
                <a:rPr lang="en-US">
                  <a:solidFill>
                    <a:schemeClr val="accent2"/>
                  </a:solidFill>
                </a:rPr>
                <a:t>          Fe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i="1">
                  <a:solidFill>
                    <a:schemeClr val="accent2"/>
                  </a:solidFill>
                </a:rPr>
                <a:t>s</a:t>
              </a:r>
              <a:r>
                <a:rPr lang="en-US" sz="2000">
                  <a:solidFill>
                    <a:schemeClr val="accent2"/>
                  </a:solidFill>
                </a:rPr>
                <a:t>)</a:t>
              </a:r>
              <a:r>
                <a:rPr lang="en-US">
                  <a:solidFill>
                    <a:schemeClr val="accent2"/>
                  </a:solidFill>
                </a:rPr>
                <a:t> + Cd</a:t>
              </a:r>
              <a:r>
                <a:rPr lang="en-US" baseline="30000">
                  <a:solidFill>
                    <a:schemeClr val="accent2"/>
                  </a:solidFill>
                </a:rPr>
                <a:t>2+</a:t>
              </a:r>
              <a:r>
                <a:rPr lang="en-US">
                  <a:solidFill>
                    <a:schemeClr val="accent2"/>
                  </a:solidFill>
                </a:rPr>
                <a:t>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i="1">
                  <a:solidFill>
                    <a:schemeClr val="accent2"/>
                  </a:solidFill>
                </a:rPr>
                <a:t>aq</a:t>
              </a:r>
              <a:r>
                <a:rPr lang="en-US" sz="2000">
                  <a:solidFill>
                    <a:schemeClr val="accent2"/>
                  </a:solidFill>
                </a:rPr>
                <a:t>)</a:t>
              </a:r>
              <a:endParaRPr lang="en-US" sz="1800">
                <a:solidFill>
                  <a:schemeClr val="accent2"/>
                </a:solidFill>
              </a:endParaRPr>
            </a:p>
          </p:txBody>
        </p:sp>
        <p:grpSp>
          <p:nvGrpSpPr>
            <p:cNvPr id="22533" name="Group 5"/>
            <p:cNvGrpSpPr>
              <a:grpSpLocks/>
            </p:cNvGrpSpPr>
            <p:nvPr/>
          </p:nvGrpSpPr>
          <p:grpSpPr bwMode="auto">
            <a:xfrm>
              <a:off x="2544" y="664"/>
              <a:ext cx="432" cy="72"/>
              <a:chOff x="2972" y="2880"/>
              <a:chExt cx="432" cy="72"/>
            </a:xfrm>
          </p:grpSpPr>
          <p:sp>
            <p:nvSpPr>
              <p:cNvPr id="22534" name="Line 6"/>
              <p:cNvSpPr>
                <a:spLocks noChangeShapeType="1"/>
              </p:cNvSpPr>
              <p:nvPr/>
            </p:nvSpPr>
            <p:spPr bwMode="auto">
              <a:xfrm>
                <a:off x="2972" y="288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5" name="Line 7"/>
              <p:cNvSpPr>
                <a:spLocks noChangeShapeType="1"/>
              </p:cNvSpPr>
              <p:nvPr/>
            </p:nvSpPr>
            <p:spPr bwMode="auto">
              <a:xfrm flipH="1">
                <a:off x="2972" y="295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1851025" y="2184400"/>
            <a:ext cx="2949575" cy="457200"/>
            <a:chOff x="2798" y="1536"/>
            <a:chExt cx="1858" cy="288"/>
          </a:xfrm>
        </p:grpSpPr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2798" y="1536"/>
              <a:ext cx="18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</a:rPr>
                <a:t>2e</a:t>
              </a:r>
              <a:r>
                <a:rPr lang="en-US" baseline="30000">
                  <a:solidFill>
                    <a:schemeClr val="accent2"/>
                  </a:solidFill>
                </a:rPr>
                <a:t>-</a:t>
              </a:r>
              <a:r>
                <a:rPr lang="en-US">
                  <a:solidFill>
                    <a:schemeClr val="accent2"/>
                  </a:solidFill>
                </a:rPr>
                <a:t> + Fe</a:t>
              </a:r>
              <a:r>
                <a:rPr lang="en-US" baseline="30000">
                  <a:solidFill>
                    <a:schemeClr val="accent2"/>
                  </a:solidFill>
                </a:rPr>
                <a:t>2+ </a:t>
              </a:r>
              <a:r>
                <a:rPr lang="en-US">
                  <a:solidFill>
                    <a:schemeClr val="accent2"/>
                  </a:solidFill>
                </a:rPr>
                <a:t>          2Fe</a:t>
              </a:r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3752" y="1680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610" name="Group 82"/>
          <p:cNvGrpSpPr>
            <a:grpSpLocks/>
          </p:cNvGrpSpPr>
          <p:nvPr/>
        </p:nvGrpSpPr>
        <p:grpSpPr bwMode="auto">
          <a:xfrm>
            <a:off x="2641600" y="1651000"/>
            <a:ext cx="2792413" cy="457200"/>
            <a:chOff x="1664" y="1040"/>
            <a:chExt cx="1759" cy="288"/>
          </a:xfrm>
        </p:grpSpPr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1664" y="1040"/>
              <a:ext cx="17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Cd          Cd</a:t>
              </a:r>
              <a:r>
                <a:rPr lang="en-US" baseline="30000">
                  <a:solidFill>
                    <a:srgbClr val="FF0000"/>
                  </a:solidFill>
                </a:rPr>
                <a:t>2+</a:t>
              </a:r>
              <a:r>
                <a:rPr lang="en-US">
                  <a:solidFill>
                    <a:srgbClr val="FF0000"/>
                  </a:solidFill>
                </a:rPr>
                <a:t> + 2e</a:t>
              </a:r>
              <a:r>
                <a:rPr lang="en-US" baseline="30000">
                  <a:solidFill>
                    <a:srgbClr val="FF0000"/>
                  </a:solidFill>
                </a:rPr>
                <a:t>-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>
              <a:off x="2023" y="1175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52400" y="1651000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Oxidation: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68275" y="2182813"/>
            <a:ext cx="164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Reduction: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6140450" y="19304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n</a:t>
            </a:r>
            <a:r>
              <a:rPr lang="en-US"/>
              <a:t> = 2</a:t>
            </a:r>
            <a:endParaRPr lang="en-US" i="1"/>
          </a:p>
        </p:txBody>
      </p:sp>
      <p:grpSp>
        <p:nvGrpSpPr>
          <p:cNvPr id="22609" name="Group 81"/>
          <p:cNvGrpSpPr>
            <a:grpSpLocks/>
          </p:cNvGrpSpPr>
          <p:nvPr/>
        </p:nvGrpSpPr>
        <p:grpSpPr bwMode="auto">
          <a:xfrm>
            <a:off x="1854200" y="1600200"/>
            <a:ext cx="3556000" cy="1079500"/>
            <a:chOff x="1168" y="1008"/>
            <a:chExt cx="2240" cy="680"/>
          </a:xfrm>
        </p:grpSpPr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3072" y="1008"/>
              <a:ext cx="336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1168" y="1352"/>
              <a:ext cx="336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61" name="Group 33"/>
          <p:cNvGrpSpPr>
            <a:grpSpLocks/>
          </p:cNvGrpSpPr>
          <p:nvPr/>
        </p:nvGrpSpPr>
        <p:grpSpPr bwMode="auto">
          <a:xfrm>
            <a:off x="169863" y="3238500"/>
            <a:ext cx="2862262" cy="495300"/>
            <a:chOff x="672" y="2160"/>
            <a:chExt cx="1803" cy="312"/>
          </a:xfrm>
        </p:grpSpPr>
        <p:sp>
          <p:nvSpPr>
            <p:cNvPr id="22562" name="Text Box 34"/>
            <p:cNvSpPr txBox="1">
              <a:spLocks noChangeArrowheads="1"/>
            </p:cNvSpPr>
            <p:nvPr/>
          </p:nvSpPr>
          <p:spPr bwMode="auto">
            <a:xfrm>
              <a:off x="672" y="2160"/>
              <a:ext cx="18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  <a:r>
                <a:rPr lang="en-US" baseline="30000"/>
                <a:t>0</a:t>
              </a:r>
              <a:r>
                <a:rPr lang="en-US"/>
                <a:t> = -0.44 – (-0.40) 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22563" name="Text Box 35"/>
            <p:cNvSpPr txBox="1">
              <a:spLocks noChangeArrowheads="1"/>
            </p:cNvSpPr>
            <p:nvPr/>
          </p:nvSpPr>
          <p:spPr bwMode="auto">
            <a:xfrm>
              <a:off x="792" y="2260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1600" i="1"/>
            </a:p>
          </p:txBody>
        </p:sp>
      </p:grpSp>
      <p:grpSp>
        <p:nvGrpSpPr>
          <p:cNvPr id="22564" name="Group 36"/>
          <p:cNvGrpSpPr>
            <a:grpSpLocks/>
          </p:cNvGrpSpPr>
          <p:nvPr/>
        </p:nvGrpSpPr>
        <p:grpSpPr bwMode="auto">
          <a:xfrm>
            <a:off x="161925" y="3771900"/>
            <a:ext cx="1912938" cy="495300"/>
            <a:chOff x="102" y="2712"/>
            <a:chExt cx="1205" cy="312"/>
          </a:xfrm>
        </p:grpSpPr>
        <p:sp>
          <p:nvSpPr>
            <p:cNvPr id="22565" name="Text Box 37"/>
            <p:cNvSpPr txBox="1">
              <a:spLocks noChangeArrowheads="1"/>
            </p:cNvSpPr>
            <p:nvPr/>
          </p:nvSpPr>
          <p:spPr bwMode="auto">
            <a:xfrm>
              <a:off x="102" y="2712"/>
              <a:ext cx="12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  <a:r>
                <a:rPr lang="en-US" baseline="30000"/>
                <a:t>0</a:t>
              </a:r>
              <a:r>
                <a:rPr lang="en-US"/>
                <a:t> = -0.04 V 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22566" name="Text Box 38"/>
            <p:cNvSpPr txBox="1">
              <a:spLocks noChangeArrowheads="1"/>
            </p:cNvSpPr>
            <p:nvPr/>
          </p:nvSpPr>
          <p:spPr bwMode="auto">
            <a:xfrm>
              <a:off x="222" y="2812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1600" i="1"/>
            </a:p>
          </p:txBody>
        </p:sp>
      </p:grpSp>
      <p:grpSp>
        <p:nvGrpSpPr>
          <p:cNvPr id="22567" name="Group 39"/>
          <p:cNvGrpSpPr>
            <a:grpSpLocks/>
          </p:cNvGrpSpPr>
          <p:nvPr/>
        </p:nvGrpSpPr>
        <p:grpSpPr bwMode="auto">
          <a:xfrm>
            <a:off x="166688" y="2667000"/>
            <a:ext cx="3038475" cy="495300"/>
            <a:chOff x="105" y="2016"/>
            <a:chExt cx="1914" cy="312"/>
          </a:xfrm>
        </p:grpSpPr>
        <p:grpSp>
          <p:nvGrpSpPr>
            <p:cNvPr id="22568" name="Group 40"/>
            <p:cNvGrpSpPr>
              <a:grpSpLocks/>
            </p:cNvGrpSpPr>
            <p:nvPr/>
          </p:nvGrpSpPr>
          <p:grpSpPr bwMode="auto">
            <a:xfrm>
              <a:off x="105" y="2016"/>
              <a:ext cx="1914" cy="312"/>
              <a:chOff x="672" y="2160"/>
              <a:chExt cx="1914" cy="312"/>
            </a:xfrm>
          </p:grpSpPr>
          <p:sp>
            <p:nvSpPr>
              <p:cNvPr id="22569" name="Text Box 41"/>
              <p:cNvSpPr txBox="1">
                <a:spLocks noChangeArrowheads="1"/>
              </p:cNvSpPr>
              <p:nvPr/>
            </p:nvSpPr>
            <p:spPr bwMode="auto">
              <a:xfrm>
                <a:off x="672" y="2160"/>
                <a:ext cx="191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E</a:t>
                </a:r>
                <a:r>
                  <a:rPr lang="en-US" baseline="30000"/>
                  <a:t>0</a:t>
                </a:r>
                <a:r>
                  <a:rPr lang="en-US"/>
                  <a:t> = </a:t>
                </a:r>
                <a:r>
                  <a:rPr lang="en-US" i="1">
                    <a:solidFill>
                      <a:schemeClr val="accent2"/>
                    </a:solidFill>
                  </a:rPr>
                  <a:t>E</a:t>
                </a:r>
                <a:r>
                  <a:rPr lang="en-US" baseline="-25000">
                    <a:solidFill>
                      <a:schemeClr val="accent2"/>
                    </a:solidFill>
                  </a:rPr>
                  <a:t>Fe   /Fe</a:t>
                </a:r>
                <a:r>
                  <a:rPr lang="en-US" i="1"/>
                  <a:t> – </a:t>
                </a:r>
                <a:r>
                  <a:rPr lang="en-US" i="1">
                    <a:solidFill>
                      <a:srgbClr val="FF0000"/>
                    </a:solidFill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</a:rPr>
                  <a:t>Cd   /Cd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2570" name="Text Box 42"/>
              <p:cNvSpPr txBox="1">
                <a:spLocks noChangeArrowheads="1"/>
              </p:cNvSpPr>
              <p:nvPr/>
            </p:nvSpPr>
            <p:spPr bwMode="auto">
              <a:xfrm>
                <a:off x="792" y="2260"/>
                <a:ext cx="1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1600" i="1"/>
              </a:p>
            </p:txBody>
          </p:sp>
        </p:grpSp>
        <p:sp>
          <p:nvSpPr>
            <p:cNvPr id="22571" name="Text Box 43"/>
            <p:cNvSpPr txBox="1">
              <a:spLocks noChangeArrowheads="1"/>
            </p:cNvSpPr>
            <p:nvPr/>
          </p:nvSpPr>
          <p:spPr bwMode="auto">
            <a:xfrm>
              <a:off x="680" y="201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22572" name="Text Box 44"/>
            <p:cNvSpPr txBox="1">
              <a:spLocks noChangeArrowheads="1"/>
            </p:cNvSpPr>
            <p:nvPr/>
          </p:nvSpPr>
          <p:spPr bwMode="auto">
            <a:xfrm>
              <a:off x="1446" y="201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807" y="2112"/>
              <a:ext cx="2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chemeClr val="accent2"/>
                  </a:solidFill>
                </a:rPr>
                <a:t>2+</a:t>
              </a:r>
            </a:p>
          </p:txBody>
        </p:sp>
        <p:sp>
          <p:nvSpPr>
            <p:cNvPr id="22574" name="Text Box 46"/>
            <p:cNvSpPr txBox="1">
              <a:spLocks noChangeArrowheads="1"/>
            </p:cNvSpPr>
            <p:nvPr/>
          </p:nvSpPr>
          <p:spPr bwMode="auto">
            <a:xfrm>
              <a:off x="1596" y="2113"/>
              <a:ext cx="2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FF0000"/>
                  </a:solidFill>
                </a:rPr>
                <a:t>2+</a:t>
              </a:r>
            </a:p>
          </p:txBody>
        </p:sp>
      </p:grpSp>
      <p:grpSp>
        <p:nvGrpSpPr>
          <p:cNvPr id="22575" name="Group 47"/>
          <p:cNvGrpSpPr>
            <a:grpSpLocks/>
          </p:cNvGrpSpPr>
          <p:nvPr/>
        </p:nvGrpSpPr>
        <p:grpSpPr bwMode="auto">
          <a:xfrm>
            <a:off x="3733800" y="3276600"/>
            <a:ext cx="3278188" cy="798513"/>
            <a:chOff x="112" y="3120"/>
            <a:chExt cx="2065" cy="503"/>
          </a:xfrm>
        </p:grpSpPr>
        <p:grpSp>
          <p:nvGrpSpPr>
            <p:cNvPr id="22576" name="Group 48"/>
            <p:cNvGrpSpPr>
              <a:grpSpLocks/>
            </p:cNvGrpSpPr>
            <p:nvPr/>
          </p:nvGrpSpPr>
          <p:grpSpPr bwMode="auto">
            <a:xfrm>
              <a:off x="688" y="3120"/>
              <a:ext cx="1489" cy="503"/>
              <a:chOff x="950" y="3512"/>
              <a:chExt cx="1489" cy="503"/>
            </a:xfrm>
          </p:grpSpPr>
          <p:sp>
            <p:nvSpPr>
              <p:cNvPr id="22577" name="Text Box 49"/>
              <p:cNvSpPr txBox="1">
                <a:spLocks noChangeArrowheads="1"/>
              </p:cNvSpPr>
              <p:nvPr/>
            </p:nvSpPr>
            <p:spPr bwMode="auto">
              <a:xfrm>
                <a:off x="950" y="3625"/>
                <a:ext cx="1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-</a:t>
                </a:r>
              </a:p>
            </p:txBody>
          </p:sp>
          <p:grpSp>
            <p:nvGrpSpPr>
              <p:cNvPr id="22578" name="Group 50"/>
              <p:cNvGrpSpPr>
                <a:grpSpLocks/>
              </p:cNvGrpSpPr>
              <p:nvPr/>
            </p:nvGrpSpPr>
            <p:grpSpPr bwMode="auto">
              <a:xfrm>
                <a:off x="1120" y="3512"/>
                <a:ext cx="1319" cy="503"/>
                <a:chOff x="1670" y="3385"/>
                <a:chExt cx="1319" cy="503"/>
              </a:xfrm>
            </p:grpSpPr>
            <p:sp>
              <p:nvSpPr>
                <p:cNvPr id="2257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670" y="3385"/>
                  <a:ext cx="88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0.0257 V</a:t>
                  </a:r>
                </a:p>
              </p:txBody>
            </p:sp>
            <p:sp>
              <p:nvSpPr>
                <p:cNvPr id="2258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001" y="3600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i="1"/>
                    <a:t>n</a:t>
                  </a:r>
                </a:p>
              </p:txBody>
            </p:sp>
            <p:sp>
              <p:nvSpPr>
                <p:cNvPr id="22581" name="Line 53"/>
                <p:cNvSpPr>
                  <a:spLocks noChangeShapeType="1"/>
                </p:cNvSpPr>
                <p:nvPr/>
              </p:nvSpPr>
              <p:spPr bwMode="auto">
                <a:xfrm>
                  <a:off x="1704" y="3637"/>
                  <a:ext cx="81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521" y="3488"/>
                  <a:ext cx="46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ln </a:t>
                  </a:r>
                  <a:r>
                    <a:rPr lang="en-US" i="1"/>
                    <a:t>Q</a:t>
                  </a:r>
                  <a:endParaRPr lang="en-US"/>
                </a:p>
              </p:txBody>
            </p:sp>
          </p:grpSp>
        </p:grpSp>
        <p:grpSp>
          <p:nvGrpSpPr>
            <p:cNvPr id="22583" name="Group 55"/>
            <p:cNvGrpSpPr>
              <a:grpSpLocks/>
            </p:cNvGrpSpPr>
            <p:nvPr/>
          </p:nvGrpSpPr>
          <p:grpSpPr bwMode="auto">
            <a:xfrm>
              <a:off x="447" y="3223"/>
              <a:ext cx="329" cy="289"/>
              <a:chOff x="479" y="3223"/>
              <a:chExt cx="329" cy="289"/>
            </a:xfrm>
          </p:grpSpPr>
          <p:sp>
            <p:nvSpPr>
              <p:cNvPr id="22584" name="Text Box 56"/>
              <p:cNvSpPr txBox="1">
                <a:spLocks noChangeArrowheads="1"/>
              </p:cNvSpPr>
              <p:nvPr/>
            </p:nvSpPr>
            <p:spPr bwMode="auto">
              <a:xfrm>
                <a:off x="479" y="32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/>
                  <a:t>E</a:t>
                </a:r>
                <a:endParaRPr lang="en-US"/>
              </a:p>
            </p:txBody>
          </p:sp>
          <p:sp>
            <p:nvSpPr>
              <p:cNvPr id="22585" name="Text Box 57"/>
              <p:cNvSpPr txBox="1">
                <a:spLocks noChangeArrowheads="1"/>
              </p:cNvSpPr>
              <p:nvPr/>
            </p:nvSpPr>
            <p:spPr bwMode="auto">
              <a:xfrm>
                <a:off x="621" y="3223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0</a:t>
                </a:r>
              </a:p>
            </p:txBody>
          </p:sp>
        </p:grpSp>
        <p:sp>
          <p:nvSpPr>
            <p:cNvPr id="22586" name="Text Box 58"/>
            <p:cNvSpPr txBox="1">
              <a:spLocks noChangeArrowheads="1"/>
            </p:cNvSpPr>
            <p:nvPr/>
          </p:nvSpPr>
          <p:spPr bwMode="auto">
            <a:xfrm>
              <a:off x="112" y="3224"/>
              <a:ext cx="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  <a:r>
                <a:rPr lang="en-US"/>
                <a:t> = </a:t>
              </a:r>
              <a:endParaRPr lang="en-US" i="1"/>
            </a:p>
          </p:txBody>
        </p:sp>
      </p:grpSp>
      <p:grpSp>
        <p:nvGrpSpPr>
          <p:cNvPr id="22605" name="Group 77"/>
          <p:cNvGrpSpPr>
            <a:grpSpLocks/>
          </p:cNvGrpSpPr>
          <p:nvPr/>
        </p:nvGrpSpPr>
        <p:grpSpPr bwMode="auto">
          <a:xfrm>
            <a:off x="3733800" y="4057650"/>
            <a:ext cx="4699000" cy="838200"/>
            <a:chOff x="2160" y="2352"/>
            <a:chExt cx="2960" cy="528"/>
          </a:xfrm>
        </p:grpSpPr>
        <p:grpSp>
          <p:nvGrpSpPr>
            <p:cNvPr id="22588" name="Group 60"/>
            <p:cNvGrpSpPr>
              <a:grpSpLocks/>
            </p:cNvGrpSpPr>
            <p:nvPr/>
          </p:nvGrpSpPr>
          <p:grpSpPr bwMode="auto">
            <a:xfrm>
              <a:off x="3264" y="2361"/>
              <a:ext cx="1340" cy="503"/>
              <a:chOff x="950" y="3512"/>
              <a:chExt cx="1340" cy="503"/>
            </a:xfrm>
          </p:grpSpPr>
          <p:sp>
            <p:nvSpPr>
              <p:cNvPr id="22589" name="Text Box 61"/>
              <p:cNvSpPr txBox="1">
                <a:spLocks noChangeArrowheads="1"/>
              </p:cNvSpPr>
              <p:nvPr/>
            </p:nvSpPr>
            <p:spPr bwMode="auto">
              <a:xfrm>
                <a:off x="950" y="3625"/>
                <a:ext cx="1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-</a:t>
                </a:r>
              </a:p>
            </p:txBody>
          </p:sp>
          <p:grpSp>
            <p:nvGrpSpPr>
              <p:cNvPr id="22590" name="Group 62"/>
              <p:cNvGrpSpPr>
                <a:grpSpLocks/>
              </p:cNvGrpSpPr>
              <p:nvPr/>
            </p:nvGrpSpPr>
            <p:grpSpPr bwMode="auto">
              <a:xfrm>
                <a:off x="1120" y="3512"/>
                <a:ext cx="1170" cy="503"/>
                <a:chOff x="1670" y="3385"/>
                <a:chExt cx="1170" cy="503"/>
              </a:xfrm>
            </p:grpSpPr>
            <p:sp>
              <p:nvSpPr>
                <p:cNvPr id="2259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670" y="3385"/>
                  <a:ext cx="88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0.0257 V</a:t>
                  </a:r>
                </a:p>
              </p:txBody>
            </p:sp>
            <p:sp>
              <p:nvSpPr>
                <p:cNvPr id="2259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001" y="3600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/>
                    <a:t>2</a:t>
                  </a:r>
                </a:p>
              </p:txBody>
            </p:sp>
            <p:sp>
              <p:nvSpPr>
                <p:cNvPr id="22593" name="Line 65"/>
                <p:cNvSpPr>
                  <a:spLocks noChangeShapeType="1"/>
                </p:cNvSpPr>
                <p:nvPr/>
              </p:nvSpPr>
              <p:spPr bwMode="auto">
                <a:xfrm>
                  <a:off x="1704" y="3637"/>
                  <a:ext cx="81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521" y="3488"/>
                  <a:ext cx="31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ln </a:t>
                  </a:r>
                </a:p>
              </p:txBody>
            </p:sp>
          </p:grpSp>
        </p:grpSp>
        <p:sp>
          <p:nvSpPr>
            <p:cNvPr id="22596" name="Text Box 68"/>
            <p:cNvSpPr txBox="1">
              <a:spLocks noChangeArrowheads="1"/>
            </p:cNvSpPr>
            <p:nvPr/>
          </p:nvSpPr>
          <p:spPr bwMode="auto">
            <a:xfrm>
              <a:off x="2532" y="2465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-0.04 V</a:t>
              </a: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2160" y="2465"/>
              <a:ext cx="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  <a:r>
                <a:rPr lang="en-US"/>
                <a:t> = </a:t>
              </a:r>
              <a:endParaRPr lang="en-US" i="1"/>
            </a:p>
          </p:txBody>
        </p:sp>
        <p:grpSp>
          <p:nvGrpSpPr>
            <p:cNvPr id="22602" name="Group 74"/>
            <p:cNvGrpSpPr>
              <a:grpSpLocks/>
            </p:cNvGrpSpPr>
            <p:nvPr/>
          </p:nvGrpSpPr>
          <p:grpSpPr bwMode="auto">
            <a:xfrm>
              <a:off x="4523" y="2352"/>
              <a:ext cx="597" cy="528"/>
              <a:chOff x="864" y="2976"/>
              <a:chExt cx="597" cy="528"/>
            </a:xfrm>
          </p:grpSpPr>
          <p:sp>
            <p:nvSpPr>
              <p:cNvPr id="22599" name="Text Box 71"/>
              <p:cNvSpPr txBox="1">
                <a:spLocks noChangeArrowheads="1"/>
              </p:cNvSpPr>
              <p:nvPr/>
            </p:nvSpPr>
            <p:spPr bwMode="auto">
              <a:xfrm>
                <a:off x="864" y="2976"/>
                <a:ext cx="5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0.010</a:t>
                </a:r>
              </a:p>
            </p:txBody>
          </p:sp>
          <p:sp>
            <p:nvSpPr>
              <p:cNvPr id="22600" name="Text Box 72"/>
              <p:cNvSpPr txBox="1">
                <a:spLocks noChangeArrowheads="1"/>
              </p:cNvSpPr>
              <p:nvPr/>
            </p:nvSpPr>
            <p:spPr bwMode="auto">
              <a:xfrm>
                <a:off x="912" y="3216"/>
                <a:ext cx="4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0.60</a:t>
                </a:r>
              </a:p>
            </p:txBody>
          </p:sp>
          <p:sp>
            <p:nvSpPr>
              <p:cNvPr id="22601" name="Line 73"/>
              <p:cNvSpPr>
                <a:spLocks noChangeShapeType="1"/>
              </p:cNvSpPr>
              <p:nvPr/>
            </p:nvSpPr>
            <p:spPr bwMode="auto">
              <a:xfrm>
                <a:off x="864" y="324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604" name="Text Box 76"/>
          <p:cNvSpPr txBox="1">
            <a:spLocks noChangeArrowheads="1"/>
          </p:cNvSpPr>
          <p:nvPr/>
        </p:nvSpPr>
        <p:spPr bwMode="auto">
          <a:xfrm>
            <a:off x="3733800" y="4895850"/>
            <a:ext cx="1497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E</a:t>
            </a:r>
            <a:r>
              <a:rPr lang="en-US"/>
              <a:t> = 0.013</a:t>
            </a:r>
            <a:endParaRPr lang="en-US" i="1"/>
          </a:p>
        </p:txBody>
      </p:sp>
      <p:sp>
        <p:nvSpPr>
          <p:cNvPr id="22606" name="Text Box 78"/>
          <p:cNvSpPr txBox="1">
            <a:spLocks noChangeArrowheads="1"/>
          </p:cNvSpPr>
          <p:nvPr/>
        </p:nvSpPr>
        <p:spPr bwMode="auto">
          <a:xfrm>
            <a:off x="3276600" y="5753100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E</a:t>
            </a:r>
            <a:r>
              <a:rPr lang="en-US"/>
              <a:t> &gt; 0</a:t>
            </a:r>
            <a:endParaRPr lang="en-US" i="1"/>
          </a:p>
        </p:txBody>
      </p: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4800600" y="5753100"/>
            <a:ext cx="198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Spontaneous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 autoUpdateAnimBg="0"/>
      <p:bldP spid="22544" grpId="0" autoUpdateAnimBg="0"/>
      <p:bldP spid="22557" grpId="0" autoUpdateAnimBg="0"/>
      <p:bldP spid="22604" grpId="0" autoUpdateAnimBg="0"/>
      <p:bldP spid="22606" grpId="0" autoUpdateAnimBg="0"/>
      <p:bldP spid="2260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F075-52F0-44AB-9D59-C40B1ABBB3B3}" type="slidenum">
              <a:rPr lang="en-US"/>
              <a:pPr/>
              <a:t>21</a:t>
            </a:fld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790825" y="76200"/>
            <a:ext cx="284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Concentration Cells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04800" y="6858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Galvanic cell from two half-cells composed of the </a:t>
            </a:r>
            <a:r>
              <a:rPr lang="en-US" i="1"/>
              <a:t>same </a:t>
            </a:r>
            <a:r>
              <a:rPr lang="en-US"/>
              <a:t>material but differing in ion concentrations.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1752600"/>
            <a:ext cx="56959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01900"/>
            <a:ext cx="838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905125"/>
            <a:ext cx="6553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352800"/>
            <a:ext cx="67056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544888"/>
            <a:ext cx="74676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4149725"/>
            <a:ext cx="54102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5334000"/>
            <a:ext cx="46482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5591175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D542-5BF4-4024-8C8C-6B7FB003FDE5}" type="slidenum">
              <a:rPr lang="en-US"/>
              <a:pPr/>
              <a:t>22</a:t>
            </a:fld>
            <a:endParaRPr lang="en-US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36988" y="141288"/>
            <a:ext cx="1589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Batteries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447800" y="2425700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Leclanch</a:t>
            </a:r>
            <a:r>
              <a:rPr lang="en-US" b="1" i="1">
                <a:cs typeface="Arial" charset="0"/>
              </a:rPr>
              <a:t>é cell</a:t>
            </a:r>
            <a:endParaRPr lang="en-US" b="1" i="1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979613" y="1779588"/>
            <a:ext cx="1201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Dry cell</a:t>
            </a:r>
          </a:p>
        </p:txBody>
      </p: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3986213" y="4456113"/>
            <a:ext cx="3176587" cy="396875"/>
            <a:chOff x="2478" y="2830"/>
            <a:chExt cx="2001" cy="250"/>
          </a:xfrm>
        </p:grpSpPr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2478" y="2830"/>
              <a:ext cx="20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Zn (s)          Zn</a:t>
              </a:r>
              <a:r>
                <a:rPr lang="en-US" sz="2000" baseline="30000">
                  <a:solidFill>
                    <a:srgbClr val="FF0000"/>
                  </a:solidFill>
                </a:rPr>
                <a:t>2+</a:t>
              </a:r>
              <a:r>
                <a:rPr lang="en-US" sz="2000">
                  <a:solidFill>
                    <a:srgbClr val="FF0000"/>
                  </a:solidFill>
                </a:rPr>
                <a:t> (</a:t>
              </a:r>
              <a:r>
                <a:rPr lang="en-US" sz="2000" i="1">
                  <a:solidFill>
                    <a:srgbClr val="FF0000"/>
                  </a:solidFill>
                </a:rPr>
                <a:t>aq</a:t>
              </a:r>
              <a:r>
                <a:rPr lang="en-US" sz="2000">
                  <a:solidFill>
                    <a:srgbClr val="FF0000"/>
                  </a:solidFill>
                </a:rPr>
                <a:t>) + 2e</a:t>
              </a:r>
              <a:r>
                <a:rPr lang="en-US" sz="2000" baseline="30000">
                  <a:solidFill>
                    <a:srgbClr val="FF0000"/>
                  </a:solidFill>
                </a:rPr>
                <a:t>-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3028" y="2935"/>
              <a:ext cx="2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60350" y="4456113"/>
            <a:ext cx="105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Anode: 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76225" y="5002213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Cathode:</a:t>
            </a: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260350" y="5486400"/>
            <a:ext cx="8655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577" name="Group 25"/>
          <p:cNvGrpSpPr>
            <a:grpSpLocks/>
          </p:cNvGrpSpPr>
          <p:nvPr/>
        </p:nvGrpSpPr>
        <p:grpSpPr bwMode="auto">
          <a:xfrm>
            <a:off x="1600200" y="4978400"/>
            <a:ext cx="7391400" cy="444500"/>
            <a:chOff x="1008" y="3136"/>
            <a:chExt cx="4656" cy="280"/>
          </a:xfrm>
        </p:grpSpPr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1008" y="3166"/>
              <a:ext cx="46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chemeClr val="accent2"/>
                  </a:solidFill>
                </a:rPr>
                <a:t>2NH</a:t>
              </a:r>
              <a:r>
                <a:rPr lang="en-US" sz="2000" baseline="-25000">
                  <a:solidFill>
                    <a:schemeClr val="accent2"/>
                  </a:solidFill>
                </a:rPr>
                <a:t>4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1800">
                  <a:solidFill>
                    <a:schemeClr val="accent2"/>
                  </a:solidFill>
                </a:rPr>
                <a:t>(</a:t>
              </a:r>
              <a:r>
                <a:rPr lang="en-US" sz="1800" i="1">
                  <a:solidFill>
                    <a:schemeClr val="accent2"/>
                  </a:solidFill>
                </a:rPr>
                <a:t>aq</a:t>
              </a:r>
              <a:r>
                <a:rPr lang="en-US" sz="1800">
                  <a:solidFill>
                    <a:schemeClr val="accent2"/>
                  </a:solidFill>
                </a:rPr>
                <a:t>)</a:t>
              </a:r>
              <a:r>
                <a:rPr lang="en-US" sz="2000">
                  <a:solidFill>
                    <a:schemeClr val="accent2"/>
                  </a:solidFill>
                </a:rPr>
                <a:t> + 2MnO</a:t>
              </a:r>
              <a:r>
                <a:rPr lang="en-US" sz="2000" baseline="-25000">
                  <a:solidFill>
                    <a:schemeClr val="accent2"/>
                  </a:solidFill>
                </a:rPr>
                <a:t>2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1800">
                  <a:solidFill>
                    <a:schemeClr val="accent2"/>
                  </a:solidFill>
                </a:rPr>
                <a:t>(</a:t>
              </a:r>
              <a:r>
                <a:rPr lang="en-US" sz="1800" i="1">
                  <a:solidFill>
                    <a:schemeClr val="accent2"/>
                  </a:solidFill>
                </a:rPr>
                <a:t>s</a:t>
              </a:r>
              <a:r>
                <a:rPr lang="en-US" sz="1800">
                  <a:solidFill>
                    <a:schemeClr val="accent2"/>
                  </a:solidFill>
                </a:rPr>
                <a:t>)</a:t>
              </a:r>
              <a:r>
                <a:rPr lang="en-US" sz="2000">
                  <a:solidFill>
                    <a:schemeClr val="accent2"/>
                  </a:solidFill>
                </a:rPr>
                <a:t> + 2e</a:t>
              </a:r>
              <a:r>
                <a:rPr lang="en-US" sz="2000" baseline="30000">
                  <a:solidFill>
                    <a:schemeClr val="accent2"/>
                  </a:solidFill>
                </a:rPr>
                <a:t>-</a:t>
              </a:r>
              <a:r>
                <a:rPr lang="en-US" sz="2000">
                  <a:solidFill>
                    <a:schemeClr val="accent2"/>
                  </a:solidFill>
                </a:rPr>
                <a:t>         Mn</a:t>
              </a:r>
              <a:r>
                <a:rPr lang="en-US" sz="2000" baseline="-25000">
                  <a:solidFill>
                    <a:schemeClr val="accent2"/>
                  </a:solidFill>
                </a:rPr>
                <a:t>2</a:t>
              </a:r>
              <a:r>
                <a:rPr lang="en-US" sz="2000">
                  <a:solidFill>
                    <a:schemeClr val="accent2"/>
                  </a:solidFill>
                </a:rPr>
                <a:t>O</a:t>
              </a:r>
              <a:r>
                <a:rPr lang="en-US" sz="2000" baseline="-25000">
                  <a:solidFill>
                    <a:schemeClr val="accent2"/>
                  </a:solidFill>
                </a:rPr>
                <a:t>3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1800">
                  <a:solidFill>
                    <a:schemeClr val="accent2"/>
                  </a:solidFill>
                </a:rPr>
                <a:t>(</a:t>
              </a:r>
              <a:r>
                <a:rPr lang="en-US" sz="1800" i="1">
                  <a:solidFill>
                    <a:schemeClr val="accent2"/>
                  </a:solidFill>
                </a:rPr>
                <a:t>s</a:t>
              </a:r>
              <a:r>
                <a:rPr lang="en-US" sz="1800">
                  <a:solidFill>
                    <a:schemeClr val="accent2"/>
                  </a:solidFill>
                </a:rPr>
                <a:t>)</a:t>
              </a:r>
              <a:r>
                <a:rPr lang="en-US" sz="2000">
                  <a:solidFill>
                    <a:schemeClr val="accent2"/>
                  </a:solidFill>
                </a:rPr>
                <a:t> + 2NH</a:t>
              </a:r>
              <a:r>
                <a:rPr lang="en-US" sz="2000" baseline="-25000">
                  <a:solidFill>
                    <a:schemeClr val="accent2"/>
                  </a:solidFill>
                </a:rPr>
                <a:t>3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1800">
                  <a:solidFill>
                    <a:schemeClr val="accent2"/>
                  </a:solidFill>
                </a:rPr>
                <a:t>(</a:t>
              </a:r>
              <a:r>
                <a:rPr lang="en-US" sz="1800" i="1">
                  <a:solidFill>
                    <a:schemeClr val="accent2"/>
                  </a:solidFill>
                </a:rPr>
                <a:t>aq</a:t>
              </a:r>
              <a:r>
                <a:rPr lang="en-US" sz="1800">
                  <a:solidFill>
                    <a:schemeClr val="accent2"/>
                  </a:solidFill>
                </a:rPr>
                <a:t>)</a:t>
              </a:r>
              <a:r>
                <a:rPr lang="en-US" sz="2000">
                  <a:solidFill>
                    <a:schemeClr val="accent2"/>
                  </a:solidFill>
                </a:rPr>
                <a:t> + H</a:t>
              </a:r>
              <a:r>
                <a:rPr lang="en-US" sz="2000" baseline="-25000">
                  <a:solidFill>
                    <a:schemeClr val="accent2"/>
                  </a:solidFill>
                </a:rPr>
                <a:t>2</a:t>
              </a:r>
              <a:r>
                <a:rPr lang="en-US" sz="2000">
                  <a:solidFill>
                    <a:schemeClr val="accent2"/>
                  </a:solidFill>
                </a:rPr>
                <a:t>O </a:t>
              </a:r>
              <a:r>
                <a:rPr lang="en-US" sz="1800">
                  <a:solidFill>
                    <a:schemeClr val="accent2"/>
                  </a:solidFill>
                </a:rPr>
                <a:t>(</a:t>
              </a:r>
              <a:r>
                <a:rPr lang="en-US" sz="1800" i="1">
                  <a:solidFill>
                    <a:schemeClr val="accent2"/>
                  </a:solidFill>
                </a:rPr>
                <a:t>l</a:t>
              </a:r>
              <a:r>
                <a:rPr lang="en-US" sz="180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3072" y="3280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Text Box 24"/>
            <p:cNvSpPr txBox="1">
              <a:spLocks noChangeArrowheads="1"/>
            </p:cNvSpPr>
            <p:nvPr/>
          </p:nvSpPr>
          <p:spPr bwMode="auto">
            <a:xfrm>
              <a:off x="1315" y="3136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+</a:t>
              </a:r>
            </a:p>
          </p:txBody>
        </p:sp>
      </p:grpSp>
      <p:grpSp>
        <p:nvGrpSpPr>
          <p:cNvPr id="23580" name="Group 28"/>
          <p:cNvGrpSpPr>
            <a:grpSpLocks/>
          </p:cNvGrpSpPr>
          <p:nvPr/>
        </p:nvGrpSpPr>
        <p:grpSpPr bwMode="auto">
          <a:xfrm>
            <a:off x="-12700" y="5573713"/>
            <a:ext cx="9247188" cy="396875"/>
            <a:chOff x="0" y="3511"/>
            <a:chExt cx="5825" cy="250"/>
          </a:xfrm>
        </p:grpSpPr>
        <p:sp>
          <p:nvSpPr>
            <p:cNvPr id="23578" name="Text Box 26"/>
            <p:cNvSpPr txBox="1">
              <a:spLocks noChangeArrowheads="1"/>
            </p:cNvSpPr>
            <p:nvPr/>
          </p:nvSpPr>
          <p:spPr bwMode="auto">
            <a:xfrm>
              <a:off x="0" y="3511"/>
              <a:ext cx="58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Zn (</a:t>
              </a:r>
              <a:r>
                <a:rPr lang="en-US" sz="2000" i="1"/>
                <a:t>s</a:t>
              </a:r>
              <a:r>
                <a:rPr lang="en-US" sz="2000"/>
                <a:t>) + 2NH</a:t>
              </a:r>
              <a:r>
                <a:rPr lang="en-US" sz="2000" baseline="-25000"/>
                <a:t>4</a:t>
              </a:r>
              <a:r>
                <a:rPr lang="en-US" sz="2000"/>
                <a:t> (</a:t>
              </a:r>
              <a:r>
                <a:rPr lang="en-US" sz="2000" i="1"/>
                <a:t>aq</a:t>
              </a:r>
              <a:r>
                <a:rPr lang="en-US" sz="2000"/>
                <a:t>) + 2MnO</a:t>
              </a:r>
              <a:r>
                <a:rPr lang="en-US" sz="2000" baseline="-25000"/>
                <a:t>2</a:t>
              </a:r>
              <a:r>
                <a:rPr lang="en-US" sz="2000"/>
                <a:t> (</a:t>
              </a:r>
              <a:r>
                <a:rPr lang="en-US" sz="2000" i="1"/>
                <a:t>s</a:t>
              </a:r>
              <a:r>
                <a:rPr lang="en-US" sz="2000"/>
                <a:t>)          Zn</a:t>
              </a:r>
              <a:r>
                <a:rPr lang="en-US" sz="2000" baseline="30000"/>
                <a:t>2+</a:t>
              </a:r>
              <a:r>
                <a:rPr lang="en-US" sz="2000"/>
                <a:t> (</a:t>
              </a:r>
              <a:r>
                <a:rPr lang="en-US" sz="2000" i="1"/>
                <a:t>aq</a:t>
              </a:r>
              <a:r>
                <a:rPr lang="en-US" sz="2000"/>
                <a:t>) + 2NH</a:t>
              </a:r>
              <a:r>
                <a:rPr lang="en-US" sz="2000" baseline="-25000"/>
                <a:t>3</a:t>
              </a:r>
              <a:r>
                <a:rPr lang="en-US" sz="2000"/>
                <a:t> (</a:t>
              </a:r>
              <a:r>
                <a:rPr lang="en-US" sz="2000" i="1"/>
                <a:t>aq</a:t>
              </a:r>
              <a:r>
                <a:rPr lang="en-US" sz="2000"/>
                <a:t>) + H</a:t>
              </a:r>
              <a:r>
                <a:rPr lang="en-US" sz="2000" baseline="-25000"/>
                <a:t>2</a:t>
              </a:r>
              <a:r>
                <a:rPr lang="en-US" sz="2000"/>
                <a:t>O (</a:t>
              </a:r>
              <a:r>
                <a:rPr lang="en-US" sz="2000" i="1"/>
                <a:t>l</a:t>
              </a:r>
              <a:r>
                <a:rPr lang="en-US" sz="2000"/>
                <a:t>) + Mn</a:t>
              </a:r>
              <a:r>
                <a:rPr lang="en-US" sz="2000" baseline="-25000"/>
                <a:t>2</a:t>
              </a:r>
              <a:r>
                <a:rPr lang="en-US" sz="2000"/>
                <a:t>O</a:t>
              </a:r>
              <a:r>
                <a:rPr lang="en-US" sz="2000" baseline="-25000"/>
                <a:t>3</a:t>
              </a:r>
              <a:r>
                <a:rPr lang="en-US" sz="2000"/>
                <a:t> 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</a:p>
          </p:txBody>
        </p:sp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>
              <a:off x="2304" y="364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581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85800"/>
            <a:ext cx="4848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65" grpId="0" autoUpdateAnimBg="0"/>
      <p:bldP spid="23566" grpId="0" autoUpdateAnimBg="0"/>
      <p:bldP spid="235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EB6-5FAC-4EFE-98A0-7199B5C7EE01}" type="slidenum">
              <a:rPr lang="en-US"/>
              <a:pPr/>
              <a:t>23</a:t>
            </a:fld>
            <a:endParaRPr lang="en-US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49688" y="141288"/>
            <a:ext cx="1589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Batteries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2484438" y="4456113"/>
            <a:ext cx="5599112" cy="396875"/>
            <a:chOff x="1524" y="2830"/>
            <a:chExt cx="3527" cy="250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1524" y="2830"/>
              <a:ext cx="35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FF0000"/>
                  </a:solidFill>
                </a:rPr>
                <a:t>Zn(Hg) + 2OH</a:t>
              </a:r>
              <a:r>
                <a:rPr lang="en-US" sz="2000" baseline="30000">
                  <a:solidFill>
                    <a:srgbClr val="FF0000"/>
                  </a:solidFill>
                </a:rPr>
                <a:t>-</a:t>
              </a:r>
              <a:r>
                <a:rPr lang="en-US" sz="2000">
                  <a:solidFill>
                    <a:srgbClr val="FF0000"/>
                  </a:solidFill>
                </a:rPr>
                <a:t> (</a:t>
              </a:r>
              <a:r>
                <a:rPr lang="en-US" sz="2000" i="1">
                  <a:solidFill>
                    <a:srgbClr val="FF0000"/>
                  </a:solidFill>
                </a:rPr>
                <a:t>aq</a:t>
              </a:r>
              <a:r>
                <a:rPr lang="en-US" sz="2000">
                  <a:solidFill>
                    <a:srgbClr val="FF0000"/>
                  </a:solidFill>
                </a:rPr>
                <a:t>)          ZnO (</a:t>
              </a:r>
              <a:r>
                <a:rPr lang="en-US" sz="2000" i="1">
                  <a:solidFill>
                    <a:srgbClr val="FF0000"/>
                  </a:solidFill>
                </a:rPr>
                <a:t>s</a:t>
              </a:r>
              <a:r>
                <a:rPr lang="en-US" sz="2000">
                  <a:solidFill>
                    <a:srgbClr val="FF0000"/>
                  </a:solidFill>
                </a:rPr>
                <a:t>) + H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O (</a:t>
              </a:r>
              <a:r>
                <a:rPr lang="en-US" sz="2000" i="1">
                  <a:solidFill>
                    <a:srgbClr val="FF0000"/>
                  </a:solidFill>
                </a:rPr>
                <a:t>l</a:t>
              </a:r>
              <a:r>
                <a:rPr lang="en-US" sz="2000">
                  <a:solidFill>
                    <a:srgbClr val="FF0000"/>
                  </a:solidFill>
                </a:rPr>
                <a:t>) + 2e</a:t>
              </a:r>
              <a:r>
                <a:rPr lang="en-US" sz="2000" baseline="30000">
                  <a:solidFill>
                    <a:srgbClr val="FF0000"/>
                  </a:solidFill>
                </a:rPr>
                <a:t>-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3028" y="2935"/>
              <a:ext cx="2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73050" y="4456113"/>
            <a:ext cx="105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Anode: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88925" y="5002213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Cathode: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273050" y="5486400"/>
            <a:ext cx="780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2205038" y="5026025"/>
            <a:ext cx="5270500" cy="396875"/>
            <a:chOff x="1389" y="3166"/>
            <a:chExt cx="3320" cy="250"/>
          </a:xfrm>
        </p:grpSpPr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1389" y="3166"/>
              <a:ext cx="33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HgO </a:t>
              </a:r>
              <a:r>
                <a:rPr lang="en-US" sz="1800">
                  <a:solidFill>
                    <a:schemeClr val="accent2"/>
                  </a:solidFill>
                </a:rPr>
                <a:t>(</a:t>
              </a:r>
              <a:r>
                <a:rPr lang="en-US" sz="1800" i="1">
                  <a:solidFill>
                    <a:schemeClr val="accent2"/>
                  </a:solidFill>
                </a:rPr>
                <a:t>s</a:t>
              </a:r>
              <a:r>
                <a:rPr lang="en-US" sz="1800">
                  <a:solidFill>
                    <a:schemeClr val="accent2"/>
                  </a:solidFill>
                </a:rPr>
                <a:t>)</a:t>
              </a:r>
              <a:r>
                <a:rPr lang="en-US" sz="2000">
                  <a:solidFill>
                    <a:schemeClr val="accent2"/>
                  </a:solidFill>
                </a:rPr>
                <a:t> + H</a:t>
              </a:r>
              <a:r>
                <a:rPr lang="en-US" sz="2000" baseline="-25000">
                  <a:solidFill>
                    <a:schemeClr val="accent2"/>
                  </a:solidFill>
                </a:rPr>
                <a:t>2</a:t>
              </a:r>
              <a:r>
                <a:rPr lang="en-US" sz="2000">
                  <a:solidFill>
                    <a:schemeClr val="accent2"/>
                  </a:solidFill>
                </a:rPr>
                <a:t>O </a:t>
              </a:r>
              <a:r>
                <a:rPr lang="en-US" sz="1800">
                  <a:solidFill>
                    <a:schemeClr val="accent2"/>
                  </a:solidFill>
                </a:rPr>
                <a:t>(</a:t>
              </a:r>
              <a:r>
                <a:rPr lang="en-US" sz="1800" i="1">
                  <a:solidFill>
                    <a:schemeClr val="accent2"/>
                  </a:solidFill>
                </a:rPr>
                <a:t>l</a:t>
              </a:r>
              <a:r>
                <a:rPr lang="en-US" sz="1800">
                  <a:solidFill>
                    <a:schemeClr val="accent2"/>
                  </a:solidFill>
                </a:rPr>
                <a:t>)</a:t>
              </a:r>
              <a:r>
                <a:rPr lang="en-US" sz="2000">
                  <a:solidFill>
                    <a:schemeClr val="accent2"/>
                  </a:solidFill>
                </a:rPr>
                <a:t> + 2e</a:t>
              </a:r>
              <a:r>
                <a:rPr lang="en-US" sz="2000" baseline="30000">
                  <a:solidFill>
                    <a:schemeClr val="accent2"/>
                  </a:solidFill>
                </a:rPr>
                <a:t>-</a:t>
              </a:r>
              <a:r>
                <a:rPr lang="en-US" sz="2000">
                  <a:solidFill>
                    <a:schemeClr val="accent2"/>
                  </a:solidFill>
                </a:rPr>
                <a:t>         Hg </a:t>
              </a:r>
              <a:r>
                <a:rPr lang="en-US" sz="1800">
                  <a:solidFill>
                    <a:schemeClr val="accent2"/>
                  </a:solidFill>
                </a:rPr>
                <a:t>(</a:t>
              </a:r>
              <a:r>
                <a:rPr lang="en-US" sz="1800" i="1">
                  <a:solidFill>
                    <a:schemeClr val="accent2"/>
                  </a:solidFill>
                </a:rPr>
                <a:t>l</a:t>
              </a:r>
              <a:r>
                <a:rPr lang="en-US" sz="1800">
                  <a:solidFill>
                    <a:schemeClr val="accent2"/>
                  </a:solidFill>
                </a:rPr>
                <a:t>)</a:t>
              </a:r>
              <a:r>
                <a:rPr lang="en-US" sz="2000">
                  <a:solidFill>
                    <a:schemeClr val="accent2"/>
                  </a:solidFill>
                </a:rPr>
                <a:t> + 2OH</a:t>
              </a:r>
              <a:r>
                <a:rPr lang="en-US" sz="2000" baseline="30000">
                  <a:solidFill>
                    <a:schemeClr val="accent2"/>
                  </a:solidFill>
                </a:rPr>
                <a:t>-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1800">
                  <a:solidFill>
                    <a:schemeClr val="accent2"/>
                  </a:solidFill>
                </a:rPr>
                <a:t>(</a:t>
              </a:r>
              <a:r>
                <a:rPr lang="en-US" sz="1800" i="1">
                  <a:solidFill>
                    <a:schemeClr val="accent2"/>
                  </a:solidFill>
                </a:rPr>
                <a:t>aq</a:t>
              </a:r>
              <a:r>
                <a:rPr lang="en-US" sz="180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>
              <a:off x="3080" y="3280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2286000" y="5573713"/>
            <a:ext cx="4614863" cy="396875"/>
            <a:chOff x="971" y="3511"/>
            <a:chExt cx="2907" cy="250"/>
          </a:xfrm>
        </p:grpSpPr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971" y="3511"/>
              <a:ext cx="29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Zn(Hg) + HgO (</a:t>
              </a:r>
              <a:r>
                <a:rPr lang="en-US" sz="2000" i="1"/>
                <a:t>s</a:t>
              </a:r>
              <a:r>
                <a:rPr lang="en-US" sz="2000"/>
                <a:t>)          ZnO (</a:t>
              </a:r>
              <a:r>
                <a:rPr lang="en-US" sz="2000" i="1"/>
                <a:t>s</a:t>
              </a:r>
              <a:r>
                <a:rPr lang="en-US" sz="2000"/>
                <a:t>) + Hg 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2304" y="364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066800" y="2278063"/>
            <a:ext cx="233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Mercury Battery</a:t>
            </a:r>
          </a:p>
        </p:txBody>
      </p:sp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914400"/>
            <a:ext cx="405765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utoUpdateAnimBg="0"/>
      <p:bldP spid="24583" grpId="0" autoUpdateAnimBg="0"/>
      <p:bldP spid="24584" grpId="0" animBg="1"/>
      <p:bldP spid="245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2B8F-BB58-4ECA-9091-6B1B02FCDE78}" type="slidenum">
              <a:rPr lang="en-US"/>
              <a:pPr/>
              <a:t>24</a:t>
            </a:fld>
            <a:endParaRPr lang="en-US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49688" y="141288"/>
            <a:ext cx="1589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Batteries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73050" y="4456113"/>
            <a:ext cx="105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Anode: 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88925" y="5002213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Cathode: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273050" y="5486400"/>
            <a:ext cx="8655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854075" y="2127250"/>
            <a:ext cx="1965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Lead storage</a:t>
            </a:r>
          </a:p>
          <a:p>
            <a:pPr algn="ctr"/>
            <a:r>
              <a:rPr lang="en-US"/>
              <a:t>battery</a:t>
            </a:r>
          </a:p>
        </p:txBody>
      </p:sp>
      <p:grpSp>
        <p:nvGrpSpPr>
          <p:cNvPr id="25623" name="Group 23"/>
          <p:cNvGrpSpPr>
            <a:grpSpLocks/>
          </p:cNvGrpSpPr>
          <p:nvPr/>
        </p:nvGrpSpPr>
        <p:grpSpPr bwMode="auto">
          <a:xfrm>
            <a:off x="1890713" y="5026025"/>
            <a:ext cx="7113587" cy="450850"/>
            <a:chOff x="1191" y="3166"/>
            <a:chExt cx="4481" cy="284"/>
          </a:xfrm>
        </p:grpSpPr>
        <p:grpSp>
          <p:nvGrpSpPr>
            <p:cNvPr id="25620" name="Group 20"/>
            <p:cNvGrpSpPr>
              <a:grpSpLocks/>
            </p:cNvGrpSpPr>
            <p:nvPr/>
          </p:nvGrpSpPr>
          <p:grpSpPr bwMode="auto">
            <a:xfrm>
              <a:off x="1191" y="3166"/>
              <a:ext cx="4481" cy="250"/>
              <a:chOff x="1191" y="3166"/>
              <a:chExt cx="4481" cy="250"/>
            </a:xfrm>
          </p:grpSpPr>
          <p:sp>
            <p:nvSpPr>
              <p:cNvPr id="25611" name="Text Box 11"/>
              <p:cNvSpPr txBox="1">
                <a:spLocks noChangeArrowheads="1"/>
              </p:cNvSpPr>
              <p:nvPr/>
            </p:nvSpPr>
            <p:spPr bwMode="auto">
              <a:xfrm>
                <a:off x="1191" y="3166"/>
                <a:ext cx="448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>
                    <a:solidFill>
                      <a:schemeClr val="accent2"/>
                    </a:solidFill>
                  </a:rPr>
                  <a:t>PbO</a:t>
                </a:r>
                <a:r>
                  <a:rPr lang="en-US" sz="2000" baseline="-25000">
                    <a:solidFill>
                      <a:schemeClr val="accent2"/>
                    </a:solidFill>
                  </a:rPr>
                  <a:t>2</a:t>
                </a:r>
                <a:r>
                  <a:rPr lang="en-US" sz="2000">
                    <a:solidFill>
                      <a:schemeClr val="accent2"/>
                    </a:solidFill>
                  </a:rPr>
                  <a:t> </a:t>
                </a:r>
                <a:r>
                  <a:rPr lang="en-US" sz="1800">
                    <a:solidFill>
                      <a:schemeClr val="accent2"/>
                    </a:solidFill>
                  </a:rPr>
                  <a:t>(</a:t>
                </a:r>
                <a:r>
                  <a:rPr lang="en-US" sz="1800" i="1">
                    <a:solidFill>
                      <a:schemeClr val="accent2"/>
                    </a:solidFill>
                  </a:rPr>
                  <a:t>s</a:t>
                </a:r>
                <a:r>
                  <a:rPr lang="en-US" sz="1800">
                    <a:solidFill>
                      <a:schemeClr val="accent2"/>
                    </a:solidFill>
                  </a:rPr>
                  <a:t>)</a:t>
                </a:r>
                <a:r>
                  <a:rPr lang="en-US" sz="2000">
                    <a:solidFill>
                      <a:schemeClr val="accent2"/>
                    </a:solidFill>
                  </a:rPr>
                  <a:t> + 4H</a:t>
                </a:r>
                <a:r>
                  <a:rPr lang="en-US" sz="2000" baseline="30000">
                    <a:solidFill>
                      <a:schemeClr val="accent2"/>
                    </a:solidFill>
                  </a:rPr>
                  <a:t>+</a:t>
                </a:r>
                <a:r>
                  <a:rPr lang="en-US" sz="2000">
                    <a:solidFill>
                      <a:schemeClr val="accent2"/>
                    </a:solidFill>
                  </a:rPr>
                  <a:t> </a:t>
                </a:r>
                <a:r>
                  <a:rPr lang="en-US" sz="1800">
                    <a:solidFill>
                      <a:schemeClr val="accent2"/>
                    </a:solidFill>
                  </a:rPr>
                  <a:t>(</a:t>
                </a:r>
                <a:r>
                  <a:rPr lang="en-US" sz="1800" i="1">
                    <a:solidFill>
                      <a:schemeClr val="accent2"/>
                    </a:solidFill>
                  </a:rPr>
                  <a:t>aq</a:t>
                </a:r>
                <a:r>
                  <a:rPr lang="en-US" sz="1800">
                    <a:solidFill>
                      <a:schemeClr val="accent2"/>
                    </a:solidFill>
                  </a:rPr>
                  <a:t>)</a:t>
                </a:r>
                <a:r>
                  <a:rPr lang="en-US" sz="2000">
                    <a:solidFill>
                      <a:schemeClr val="accent2"/>
                    </a:solidFill>
                  </a:rPr>
                  <a:t> + SO</a:t>
                </a:r>
                <a:r>
                  <a:rPr lang="en-US" sz="2000" baseline="30000">
                    <a:solidFill>
                      <a:schemeClr val="accent2"/>
                    </a:solidFill>
                  </a:rPr>
                  <a:t>2-</a:t>
                </a:r>
                <a:r>
                  <a:rPr lang="en-US" sz="2000">
                    <a:solidFill>
                      <a:schemeClr val="accent2"/>
                    </a:solidFill>
                  </a:rPr>
                  <a:t> </a:t>
                </a:r>
                <a:r>
                  <a:rPr lang="en-US" sz="1800" i="1">
                    <a:solidFill>
                      <a:schemeClr val="accent2"/>
                    </a:solidFill>
                  </a:rPr>
                  <a:t>(aq</a:t>
                </a:r>
                <a:r>
                  <a:rPr lang="en-US" sz="1800">
                    <a:solidFill>
                      <a:schemeClr val="accent2"/>
                    </a:solidFill>
                  </a:rPr>
                  <a:t>) </a:t>
                </a:r>
                <a:r>
                  <a:rPr lang="en-US" sz="2000" i="1">
                    <a:solidFill>
                      <a:schemeClr val="accent2"/>
                    </a:solidFill>
                  </a:rPr>
                  <a:t>+</a:t>
                </a:r>
                <a:r>
                  <a:rPr lang="en-US" sz="2000">
                    <a:solidFill>
                      <a:schemeClr val="accent2"/>
                    </a:solidFill>
                  </a:rPr>
                  <a:t> 2e</a:t>
                </a:r>
                <a:r>
                  <a:rPr lang="en-US" sz="2000" baseline="30000">
                    <a:solidFill>
                      <a:schemeClr val="accent2"/>
                    </a:solidFill>
                  </a:rPr>
                  <a:t>-</a:t>
                </a:r>
                <a:r>
                  <a:rPr lang="en-US" sz="2000">
                    <a:solidFill>
                      <a:schemeClr val="accent2"/>
                    </a:solidFill>
                  </a:rPr>
                  <a:t>         PbSO</a:t>
                </a:r>
                <a:r>
                  <a:rPr lang="en-US" sz="2000" baseline="-25000">
                    <a:solidFill>
                      <a:schemeClr val="accent2"/>
                    </a:solidFill>
                  </a:rPr>
                  <a:t>4</a:t>
                </a:r>
                <a:r>
                  <a:rPr lang="en-US" sz="2000">
                    <a:solidFill>
                      <a:schemeClr val="accent2"/>
                    </a:solidFill>
                  </a:rPr>
                  <a:t> </a:t>
                </a:r>
                <a:r>
                  <a:rPr lang="en-US" sz="1800">
                    <a:solidFill>
                      <a:schemeClr val="accent2"/>
                    </a:solidFill>
                  </a:rPr>
                  <a:t>(</a:t>
                </a:r>
                <a:r>
                  <a:rPr lang="en-US" sz="1800" i="1">
                    <a:solidFill>
                      <a:schemeClr val="accent2"/>
                    </a:solidFill>
                  </a:rPr>
                  <a:t>s</a:t>
                </a:r>
                <a:r>
                  <a:rPr lang="en-US" sz="1800">
                    <a:solidFill>
                      <a:schemeClr val="accent2"/>
                    </a:solidFill>
                  </a:rPr>
                  <a:t>)</a:t>
                </a:r>
                <a:r>
                  <a:rPr lang="en-US" sz="2000">
                    <a:solidFill>
                      <a:schemeClr val="accent2"/>
                    </a:solidFill>
                  </a:rPr>
                  <a:t> + 2H</a:t>
                </a:r>
                <a:r>
                  <a:rPr lang="en-US" sz="2000" baseline="-25000">
                    <a:solidFill>
                      <a:schemeClr val="accent2"/>
                    </a:solidFill>
                  </a:rPr>
                  <a:t>2</a:t>
                </a:r>
                <a:r>
                  <a:rPr lang="en-US" sz="2000">
                    <a:solidFill>
                      <a:schemeClr val="accent2"/>
                    </a:solidFill>
                  </a:rPr>
                  <a:t>O </a:t>
                </a:r>
                <a:r>
                  <a:rPr lang="en-US" sz="1800">
                    <a:solidFill>
                      <a:schemeClr val="accent2"/>
                    </a:solidFill>
                  </a:rPr>
                  <a:t>(</a:t>
                </a:r>
                <a:r>
                  <a:rPr lang="en-US" sz="1800" i="1">
                    <a:solidFill>
                      <a:schemeClr val="accent2"/>
                    </a:solidFill>
                  </a:rPr>
                  <a:t>l</a:t>
                </a:r>
                <a:r>
                  <a:rPr lang="en-US" sz="1800">
                    <a:solidFill>
                      <a:schemeClr val="accent2"/>
                    </a:solidFill>
                  </a:rPr>
                  <a:t>)</a:t>
                </a:r>
              </a:p>
            </p:txBody>
          </p: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3840" y="328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2944" y="3258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4</a:t>
              </a:r>
            </a:p>
          </p:txBody>
        </p:sp>
      </p:grpSp>
      <p:grpSp>
        <p:nvGrpSpPr>
          <p:cNvPr id="25624" name="Group 24"/>
          <p:cNvGrpSpPr>
            <a:grpSpLocks/>
          </p:cNvGrpSpPr>
          <p:nvPr/>
        </p:nvGrpSpPr>
        <p:grpSpPr bwMode="auto">
          <a:xfrm>
            <a:off x="2533650" y="4456113"/>
            <a:ext cx="4641850" cy="461962"/>
            <a:chOff x="1596" y="2807"/>
            <a:chExt cx="2924" cy="291"/>
          </a:xfrm>
        </p:grpSpPr>
        <p:grpSp>
          <p:nvGrpSpPr>
            <p:cNvPr id="25619" name="Group 19"/>
            <p:cNvGrpSpPr>
              <a:grpSpLocks/>
            </p:cNvGrpSpPr>
            <p:nvPr/>
          </p:nvGrpSpPr>
          <p:grpSpPr bwMode="auto">
            <a:xfrm>
              <a:off x="1596" y="2807"/>
              <a:ext cx="2924" cy="250"/>
              <a:chOff x="1596" y="2807"/>
              <a:chExt cx="2924" cy="250"/>
            </a:xfrm>
          </p:grpSpPr>
          <p:sp>
            <p:nvSpPr>
              <p:cNvPr id="25605" name="Text Box 5"/>
              <p:cNvSpPr txBox="1">
                <a:spLocks noChangeArrowheads="1"/>
              </p:cNvSpPr>
              <p:nvPr/>
            </p:nvSpPr>
            <p:spPr bwMode="auto">
              <a:xfrm>
                <a:off x="1596" y="2807"/>
                <a:ext cx="29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Pb (s) + SO</a:t>
                </a:r>
                <a:r>
                  <a:rPr lang="en-US" sz="2000" baseline="30000">
                    <a:solidFill>
                      <a:srgbClr val="FF0000"/>
                    </a:solidFill>
                  </a:rPr>
                  <a:t>2-</a:t>
                </a:r>
                <a:r>
                  <a:rPr lang="en-US" sz="2000">
                    <a:solidFill>
                      <a:srgbClr val="FF0000"/>
                    </a:solidFill>
                  </a:rPr>
                  <a:t> (</a:t>
                </a:r>
                <a:r>
                  <a:rPr lang="en-US" sz="2000" i="1">
                    <a:solidFill>
                      <a:srgbClr val="FF0000"/>
                    </a:solidFill>
                  </a:rPr>
                  <a:t>aq</a:t>
                </a:r>
                <a:r>
                  <a:rPr lang="en-US" sz="2000">
                    <a:solidFill>
                      <a:srgbClr val="FF0000"/>
                    </a:solidFill>
                  </a:rPr>
                  <a:t>)          PbSO</a:t>
                </a:r>
                <a:r>
                  <a:rPr lang="en-US" sz="2000" baseline="-25000">
                    <a:solidFill>
                      <a:srgbClr val="FF0000"/>
                    </a:solidFill>
                  </a:rPr>
                  <a:t>4</a:t>
                </a:r>
                <a:r>
                  <a:rPr lang="en-US" sz="2000">
                    <a:solidFill>
                      <a:srgbClr val="FF0000"/>
                    </a:solidFill>
                  </a:rPr>
                  <a:t> (</a:t>
                </a:r>
                <a:r>
                  <a:rPr lang="en-US" sz="2000" i="1">
                    <a:solidFill>
                      <a:srgbClr val="FF0000"/>
                    </a:solidFill>
                  </a:rPr>
                  <a:t>s</a:t>
                </a:r>
                <a:r>
                  <a:rPr lang="en-US" sz="2000">
                    <a:solidFill>
                      <a:srgbClr val="FF0000"/>
                    </a:solidFill>
                  </a:rPr>
                  <a:t>) + 2e</a:t>
                </a:r>
                <a:r>
                  <a:rPr lang="en-US" sz="2000" baseline="30000">
                    <a:solidFill>
                      <a:srgbClr val="FF0000"/>
                    </a:solidFill>
                  </a:rPr>
                  <a:t>-</a:t>
                </a:r>
                <a:endParaRPr 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25606" name="Line 6"/>
              <p:cNvSpPr>
                <a:spLocks noChangeShapeType="1"/>
              </p:cNvSpPr>
              <p:nvPr/>
            </p:nvSpPr>
            <p:spPr bwMode="auto">
              <a:xfrm>
                <a:off x="2989" y="2928"/>
                <a:ext cx="2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2" name="Text Box 22"/>
            <p:cNvSpPr txBox="1">
              <a:spLocks noChangeArrowheads="1"/>
            </p:cNvSpPr>
            <p:nvPr/>
          </p:nvSpPr>
          <p:spPr bwMode="auto">
            <a:xfrm>
              <a:off x="2448" y="290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533400" y="5573713"/>
            <a:ext cx="7978775" cy="471487"/>
            <a:chOff x="336" y="3511"/>
            <a:chExt cx="5026" cy="297"/>
          </a:xfrm>
        </p:grpSpPr>
        <p:grpSp>
          <p:nvGrpSpPr>
            <p:cNvPr id="25614" name="Group 14"/>
            <p:cNvGrpSpPr>
              <a:grpSpLocks/>
            </p:cNvGrpSpPr>
            <p:nvPr/>
          </p:nvGrpSpPr>
          <p:grpSpPr bwMode="auto">
            <a:xfrm>
              <a:off x="336" y="3511"/>
              <a:ext cx="5026" cy="250"/>
              <a:chOff x="-703" y="3511"/>
              <a:chExt cx="5026" cy="250"/>
            </a:xfrm>
          </p:grpSpPr>
          <p:sp>
            <p:nvSpPr>
              <p:cNvPr id="25615" name="Text Box 15"/>
              <p:cNvSpPr txBox="1">
                <a:spLocks noChangeArrowheads="1"/>
              </p:cNvSpPr>
              <p:nvPr/>
            </p:nvSpPr>
            <p:spPr bwMode="auto">
              <a:xfrm>
                <a:off x="-703" y="3511"/>
                <a:ext cx="50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Pb (</a:t>
                </a:r>
                <a:r>
                  <a:rPr lang="en-US" sz="2000" i="1"/>
                  <a:t>s</a:t>
                </a:r>
                <a:r>
                  <a:rPr lang="en-US" sz="2000"/>
                  <a:t>) + PbO</a:t>
                </a:r>
                <a:r>
                  <a:rPr lang="en-US" sz="2000" baseline="-25000"/>
                  <a:t>2</a:t>
                </a:r>
                <a:r>
                  <a:rPr lang="en-US" sz="2000"/>
                  <a:t> (</a:t>
                </a:r>
                <a:r>
                  <a:rPr lang="en-US" sz="2000" i="1"/>
                  <a:t>s</a:t>
                </a:r>
                <a:r>
                  <a:rPr lang="en-US" sz="2000"/>
                  <a:t>) + 4H</a:t>
                </a:r>
                <a:r>
                  <a:rPr lang="en-US" sz="2000" baseline="30000"/>
                  <a:t>+</a:t>
                </a:r>
                <a:r>
                  <a:rPr lang="en-US" sz="2000"/>
                  <a:t> (</a:t>
                </a:r>
                <a:r>
                  <a:rPr lang="en-US" sz="2000" i="1"/>
                  <a:t>aq</a:t>
                </a:r>
                <a:r>
                  <a:rPr lang="en-US" sz="2000"/>
                  <a:t>) + 2SO</a:t>
                </a:r>
                <a:r>
                  <a:rPr lang="en-US" sz="2000" baseline="30000"/>
                  <a:t>2-</a:t>
                </a:r>
                <a:r>
                  <a:rPr lang="en-US" sz="2000"/>
                  <a:t> (</a:t>
                </a:r>
                <a:r>
                  <a:rPr lang="en-US" sz="2000" i="1"/>
                  <a:t>aq</a:t>
                </a:r>
                <a:r>
                  <a:rPr lang="en-US" sz="2000"/>
                  <a:t>)          2PbSO</a:t>
                </a:r>
                <a:r>
                  <a:rPr lang="en-US" sz="2000" baseline="-25000"/>
                  <a:t>4</a:t>
                </a:r>
                <a:r>
                  <a:rPr lang="en-US" sz="2000"/>
                  <a:t> (</a:t>
                </a:r>
                <a:r>
                  <a:rPr lang="en-US" sz="2000" i="1"/>
                  <a:t>s</a:t>
                </a:r>
                <a:r>
                  <a:rPr lang="en-US" sz="2000"/>
                  <a:t>) + 2H</a:t>
                </a:r>
                <a:r>
                  <a:rPr lang="en-US" sz="2000" baseline="-25000"/>
                  <a:t>2</a:t>
                </a:r>
                <a:r>
                  <a:rPr lang="en-US" sz="2000"/>
                  <a:t>O (</a:t>
                </a:r>
                <a:r>
                  <a:rPr lang="en-US" sz="2000" i="1"/>
                  <a:t>l</a:t>
                </a:r>
                <a:r>
                  <a:rPr lang="en-US" sz="2000"/>
                  <a:t>)</a:t>
                </a:r>
              </a:p>
            </p:txBody>
          </p:sp>
          <p:sp>
            <p:nvSpPr>
              <p:cNvPr id="25616" name="Line 16"/>
              <p:cNvSpPr>
                <a:spLocks noChangeShapeType="1"/>
              </p:cNvSpPr>
              <p:nvPr/>
            </p:nvSpPr>
            <p:spPr bwMode="auto">
              <a:xfrm>
                <a:off x="2304" y="364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5" name="Text Box 25"/>
            <p:cNvSpPr txBox="1">
              <a:spLocks noChangeArrowheads="1"/>
            </p:cNvSpPr>
            <p:nvPr/>
          </p:nvSpPr>
          <p:spPr bwMode="auto">
            <a:xfrm>
              <a:off x="2830" y="361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</a:p>
          </p:txBody>
        </p:sp>
      </p:grpSp>
      <p:pic>
        <p:nvPicPr>
          <p:cNvPr id="25627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914400"/>
            <a:ext cx="58674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utoUpdateAnimBg="0"/>
      <p:bldP spid="25608" grpId="0" autoUpdateAnimBg="0"/>
      <p:bldP spid="25609" grpId="0" animBg="1"/>
      <p:bldP spid="256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1CC8-D0ED-4AA1-8335-3D84A7AD58E9}" type="slidenum">
              <a:rPr lang="en-US"/>
              <a:pPr/>
              <a:t>25</a:t>
            </a:fld>
            <a:endParaRPr lang="en-US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49688" y="141288"/>
            <a:ext cx="1589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Batteries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00338" y="6288088"/>
            <a:ext cx="3776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Solid State Lithium Battery</a:t>
            </a: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463" y="990600"/>
            <a:ext cx="544353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410200"/>
            <a:ext cx="2447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410200"/>
            <a:ext cx="3914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6D87-0EB2-42A6-A6C4-D242E20EBC2C}" type="slidenum">
              <a:rPr lang="en-US"/>
              <a:pPr/>
              <a:t>26</a:t>
            </a:fld>
            <a:endParaRPr lang="en-US"/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49688" y="141288"/>
            <a:ext cx="1589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Batteries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172200" y="1558925"/>
            <a:ext cx="2971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</a:t>
            </a:r>
            <a:r>
              <a:rPr lang="en-US" b="1" i="1"/>
              <a:t>fuel cell</a:t>
            </a:r>
            <a:r>
              <a:rPr lang="en-US"/>
              <a:t> is an electrochemical cell that requires a continuous supply of reactants to keep functioning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73050" y="4876800"/>
            <a:ext cx="105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Anode: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88925" y="5422900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Cathode: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73050" y="5907088"/>
            <a:ext cx="6661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672" name="Group 24"/>
          <p:cNvGrpSpPr>
            <a:grpSpLocks/>
          </p:cNvGrpSpPr>
          <p:nvPr/>
        </p:nvGrpSpPr>
        <p:grpSpPr bwMode="auto">
          <a:xfrm>
            <a:off x="2146300" y="5446713"/>
            <a:ext cx="4305300" cy="396875"/>
            <a:chOff x="1191" y="3431"/>
            <a:chExt cx="2712" cy="250"/>
          </a:xfrm>
        </p:grpSpPr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1191" y="3431"/>
              <a:ext cx="27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O</a:t>
              </a:r>
              <a:r>
                <a:rPr lang="en-US" sz="2000" baseline="-25000">
                  <a:solidFill>
                    <a:schemeClr val="accent2"/>
                  </a:solidFill>
                </a:rPr>
                <a:t>2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1800">
                  <a:solidFill>
                    <a:schemeClr val="accent2"/>
                  </a:solidFill>
                </a:rPr>
                <a:t>(</a:t>
              </a:r>
              <a:r>
                <a:rPr lang="en-US" sz="1800" i="1">
                  <a:solidFill>
                    <a:schemeClr val="accent2"/>
                  </a:solidFill>
                </a:rPr>
                <a:t>g</a:t>
              </a:r>
              <a:r>
                <a:rPr lang="en-US" sz="1800">
                  <a:solidFill>
                    <a:schemeClr val="accent2"/>
                  </a:solidFill>
                </a:rPr>
                <a:t>)</a:t>
              </a:r>
              <a:r>
                <a:rPr lang="en-US" sz="2000">
                  <a:solidFill>
                    <a:schemeClr val="accent2"/>
                  </a:solidFill>
                </a:rPr>
                <a:t> + 2H</a:t>
              </a:r>
              <a:r>
                <a:rPr lang="en-US" sz="2000" baseline="-25000">
                  <a:solidFill>
                    <a:schemeClr val="accent2"/>
                  </a:solidFill>
                </a:rPr>
                <a:t>2</a:t>
              </a:r>
              <a:r>
                <a:rPr lang="en-US" sz="2000">
                  <a:solidFill>
                    <a:schemeClr val="accent2"/>
                  </a:solidFill>
                </a:rPr>
                <a:t>O </a:t>
              </a:r>
              <a:r>
                <a:rPr lang="en-US" sz="1800">
                  <a:solidFill>
                    <a:schemeClr val="accent2"/>
                  </a:solidFill>
                </a:rPr>
                <a:t>(</a:t>
              </a:r>
              <a:r>
                <a:rPr lang="en-US" sz="1800" i="1">
                  <a:solidFill>
                    <a:schemeClr val="accent2"/>
                  </a:solidFill>
                </a:rPr>
                <a:t>l</a:t>
              </a:r>
              <a:r>
                <a:rPr lang="en-US" sz="1800">
                  <a:solidFill>
                    <a:schemeClr val="accent2"/>
                  </a:solidFill>
                </a:rPr>
                <a:t>)</a:t>
              </a:r>
              <a:r>
                <a:rPr lang="en-US" sz="2000">
                  <a:solidFill>
                    <a:schemeClr val="accent2"/>
                  </a:solidFill>
                </a:rPr>
                <a:t> + 4e</a:t>
              </a:r>
              <a:r>
                <a:rPr lang="en-US" sz="2000" baseline="30000">
                  <a:solidFill>
                    <a:schemeClr val="accent2"/>
                  </a:solidFill>
                </a:rPr>
                <a:t>-</a:t>
              </a:r>
              <a:r>
                <a:rPr lang="en-US" sz="2000">
                  <a:solidFill>
                    <a:schemeClr val="accent2"/>
                  </a:solidFill>
                </a:rPr>
                <a:t>         4OH</a:t>
              </a:r>
              <a:r>
                <a:rPr lang="en-US" sz="2000" baseline="30000">
                  <a:solidFill>
                    <a:schemeClr val="accent2"/>
                  </a:solidFill>
                </a:rPr>
                <a:t>-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1800">
                  <a:solidFill>
                    <a:schemeClr val="accent2"/>
                  </a:solidFill>
                </a:rPr>
                <a:t>(</a:t>
              </a:r>
              <a:r>
                <a:rPr lang="en-US" sz="1800" i="1">
                  <a:solidFill>
                    <a:schemeClr val="accent2"/>
                  </a:solidFill>
                </a:rPr>
                <a:t>aq</a:t>
              </a:r>
              <a:r>
                <a:rPr lang="en-US" sz="180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>
              <a:off x="2832" y="3545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3" name="Group 15"/>
          <p:cNvGrpSpPr>
            <a:grpSpLocks/>
          </p:cNvGrpSpPr>
          <p:nvPr/>
        </p:nvGrpSpPr>
        <p:grpSpPr bwMode="auto">
          <a:xfrm>
            <a:off x="2349500" y="4876800"/>
            <a:ext cx="4600575" cy="396875"/>
            <a:chOff x="1480" y="2807"/>
            <a:chExt cx="2898" cy="250"/>
          </a:xfrm>
        </p:grpSpPr>
        <p:sp>
          <p:nvSpPr>
            <p:cNvPr id="27664" name="Text Box 16"/>
            <p:cNvSpPr txBox="1">
              <a:spLocks noChangeArrowheads="1"/>
            </p:cNvSpPr>
            <p:nvPr/>
          </p:nvSpPr>
          <p:spPr bwMode="auto">
            <a:xfrm>
              <a:off x="1480" y="2807"/>
              <a:ext cx="28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2H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 (</a:t>
              </a:r>
              <a:r>
                <a:rPr lang="en-US" sz="2000" i="1">
                  <a:solidFill>
                    <a:srgbClr val="FF0000"/>
                  </a:solidFill>
                </a:rPr>
                <a:t>g</a:t>
              </a:r>
              <a:r>
                <a:rPr lang="en-US" sz="2000">
                  <a:solidFill>
                    <a:srgbClr val="FF0000"/>
                  </a:solidFill>
                </a:rPr>
                <a:t>) + 4OH</a:t>
              </a:r>
              <a:r>
                <a:rPr lang="en-US" sz="2000" baseline="30000">
                  <a:solidFill>
                    <a:srgbClr val="FF0000"/>
                  </a:solidFill>
                </a:rPr>
                <a:t>-</a:t>
              </a:r>
              <a:r>
                <a:rPr lang="en-US" sz="2000">
                  <a:solidFill>
                    <a:srgbClr val="FF0000"/>
                  </a:solidFill>
                </a:rPr>
                <a:t> (</a:t>
              </a:r>
              <a:r>
                <a:rPr lang="en-US" sz="2000" i="1">
                  <a:solidFill>
                    <a:srgbClr val="FF0000"/>
                  </a:solidFill>
                </a:rPr>
                <a:t>aq</a:t>
              </a:r>
              <a:r>
                <a:rPr lang="en-US" sz="2000">
                  <a:solidFill>
                    <a:srgbClr val="FF0000"/>
                  </a:solidFill>
                </a:rPr>
                <a:t>)          4H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O (</a:t>
              </a:r>
              <a:r>
                <a:rPr lang="en-US" sz="2000" i="1">
                  <a:solidFill>
                    <a:srgbClr val="FF0000"/>
                  </a:solidFill>
                </a:rPr>
                <a:t>l</a:t>
              </a:r>
              <a:r>
                <a:rPr lang="en-US" sz="2000">
                  <a:solidFill>
                    <a:srgbClr val="FF0000"/>
                  </a:solidFill>
                </a:rPr>
                <a:t>) + 4e</a:t>
              </a:r>
              <a:r>
                <a:rPr lang="en-US" sz="2000" baseline="30000">
                  <a:solidFill>
                    <a:srgbClr val="FF0000"/>
                  </a:solidFill>
                </a:rPr>
                <a:t>-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>
              <a:off x="2989" y="2928"/>
              <a:ext cx="2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8" name="Group 20"/>
          <p:cNvGrpSpPr>
            <a:grpSpLocks/>
          </p:cNvGrpSpPr>
          <p:nvPr/>
        </p:nvGrpSpPr>
        <p:grpSpPr bwMode="auto">
          <a:xfrm>
            <a:off x="2743200" y="5994400"/>
            <a:ext cx="3614738" cy="396875"/>
            <a:chOff x="1105" y="3511"/>
            <a:chExt cx="2277" cy="250"/>
          </a:xfrm>
        </p:grpSpPr>
        <p:sp>
          <p:nvSpPr>
            <p:cNvPr id="27669" name="Text Box 21"/>
            <p:cNvSpPr txBox="1">
              <a:spLocks noChangeArrowheads="1"/>
            </p:cNvSpPr>
            <p:nvPr/>
          </p:nvSpPr>
          <p:spPr bwMode="auto">
            <a:xfrm>
              <a:off x="1105" y="3511"/>
              <a:ext cx="22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2H</a:t>
              </a:r>
              <a:r>
                <a:rPr lang="en-US" sz="2000" baseline="-25000"/>
                <a:t>2</a:t>
              </a:r>
              <a:r>
                <a:rPr lang="en-US" sz="2000"/>
                <a:t> (</a:t>
              </a:r>
              <a:r>
                <a:rPr lang="en-US" sz="2000" i="1"/>
                <a:t>g</a:t>
              </a:r>
              <a:r>
                <a:rPr lang="en-US" sz="2000"/>
                <a:t>) + O</a:t>
              </a:r>
              <a:r>
                <a:rPr lang="en-US" sz="2000" baseline="-25000"/>
                <a:t>2</a:t>
              </a:r>
              <a:r>
                <a:rPr lang="en-US" sz="2000"/>
                <a:t> (</a:t>
              </a:r>
              <a:r>
                <a:rPr lang="en-US" sz="2000" i="1"/>
                <a:t>g</a:t>
              </a:r>
              <a:r>
                <a:rPr lang="en-US" sz="2000"/>
                <a:t>)           2H</a:t>
              </a:r>
              <a:r>
                <a:rPr lang="en-US" sz="2000" baseline="-25000"/>
                <a:t>2</a:t>
              </a:r>
              <a:r>
                <a:rPr lang="en-US" sz="2000"/>
                <a:t>O 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2304" y="364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673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4400"/>
            <a:ext cx="57912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 autoUpdateAnimBg="0"/>
      <p:bldP spid="27655" grpId="0" autoUpdateAnimBg="0"/>
      <p:bldP spid="276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1BAC-655A-464B-A6A4-0235544229A2}" type="slidenum">
              <a:rPr lang="en-US"/>
              <a:pPr/>
              <a:t>27</a:t>
            </a:fld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947863" y="39688"/>
            <a:ext cx="5316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Chemistry In Action:</a:t>
            </a:r>
            <a:r>
              <a:rPr lang="en-US"/>
              <a:t> Bacteria Power</a:t>
            </a:r>
            <a:endParaRPr lang="en-US" b="1"/>
          </a:p>
        </p:txBody>
      </p:sp>
      <p:grpSp>
        <p:nvGrpSpPr>
          <p:cNvPr id="35857" name="Group 17"/>
          <p:cNvGrpSpPr>
            <a:grpSpLocks/>
          </p:cNvGrpSpPr>
          <p:nvPr/>
        </p:nvGrpSpPr>
        <p:grpSpPr bwMode="auto">
          <a:xfrm>
            <a:off x="2209800" y="762000"/>
            <a:ext cx="4848225" cy="396875"/>
            <a:chOff x="1776" y="480"/>
            <a:chExt cx="3054" cy="250"/>
          </a:xfrm>
        </p:grpSpPr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1776" y="480"/>
              <a:ext cx="30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CH</a:t>
              </a:r>
              <a:r>
                <a:rPr lang="en-US" sz="2000" baseline="-25000"/>
                <a:t>3</a:t>
              </a:r>
              <a:r>
                <a:rPr lang="en-US" sz="2000"/>
                <a:t>COO</a:t>
              </a:r>
              <a:r>
                <a:rPr lang="en-US" sz="2000" baseline="30000"/>
                <a:t>-</a:t>
              </a:r>
              <a:r>
                <a:rPr lang="en-US" sz="2000"/>
                <a:t> + 2O</a:t>
              </a:r>
              <a:r>
                <a:rPr lang="en-US" sz="2000" baseline="-25000"/>
                <a:t>2</a:t>
              </a:r>
              <a:r>
                <a:rPr lang="en-US" sz="2000"/>
                <a:t> + H</a:t>
              </a:r>
              <a:r>
                <a:rPr lang="en-US" sz="2000" baseline="30000"/>
                <a:t>+</a:t>
              </a:r>
              <a:r>
                <a:rPr lang="en-US" sz="2000"/>
                <a:t>           2CO</a:t>
              </a:r>
              <a:r>
                <a:rPr lang="en-US" sz="2000" baseline="-25000"/>
                <a:t>2</a:t>
              </a:r>
              <a:r>
                <a:rPr lang="en-US" sz="2000"/>
                <a:t> + 2H</a:t>
              </a:r>
              <a:r>
                <a:rPr lang="en-US" sz="2000" baseline="-25000"/>
                <a:t>2</a:t>
              </a:r>
              <a:r>
                <a:rPr lang="en-US" sz="2000"/>
                <a:t>O</a:t>
              </a:r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3384" y="60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858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466850"/>
            <a:ext cx="7915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1701-9C88-43A1-B3C6-6E911F127215}" type="slidenum">
              <a:rPr lang="en-US"/>
              <a:pPr/>
              <a:t>28</a:t>
            </a:fld>
            <a:endParaRPr lang="en-US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783013" y="141288"/>
            <a:ext cx="1730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Corrosion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52400" y="7620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/>
              <a:t>Corrosion </a:t>
            </a:r>
            <a:r>
              <a:rPr lang="en-US"/>
              <a:t>is the term usually applied to </a:t>
            </a:r>
            <a:r>
              <a:rPr lang="en-US" i="1"/>
              <a:t>the deterioration of metals by an electrochemical process</a:t>
            </a:r>
            <a:r>
              <a:rPr lang="en-US"/>
              <a:t>.</a:t>
            </a:r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27225"/>
            <a:ext cx="80772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3C30-003D-418B-A9A0-C4733BB2B326}" type="slidenum">
              <a:rPr lang="en-US"/>
              <a:pPr/>
              <a:t>29</a:t>
            </a:fld>
            <a:endParaRPr lang="en-US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01725" y="141288"/>
            <a:ext cx="7132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Cathodic Protection of an Iron Storage Tank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EB9-8054-4E50-9170-76A9E30D1CED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Arial" charset="0"/>
              </a:rPr>
              <a:t>Oxidation number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9125" y="1066800"/>
            <a:ext cx="7972425" cy="8794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charge the atom would have in a molecule (or an</a:t>
            </a:r>
          </a:p>
          <a:p>
            <a:r>
              <a:rPr lang="en-US"/>
              <a:t>ionic compound) if electrons were completely transferred.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5125" y="2249488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/>
              <a:t>Free elements (uncombined state) have an oxidation number of zero.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74875" y="3213100"/>
            <a:ext cx="480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Na, Be, K, Pb, H</a:t>
            </a:r>
            <a:r>
              <a:rPr lang="en-US" sz="2800" baseline="-25000"/>
              <a:t>2</a:t>
            </a:r>
            <a:r>
              <a:rPr lang="en-US" sz="2800"/>
              <a:t>, O</a:t>
            </a:r>
            <a:r>
              <a:rPr lang="en-US" sz="2800" baseline="-25000"/>
              <a:t>2</a:t>
            </a:r>
            <a:r>
              <a:rPr lang="en-US" sz="2800"/>
              <a:t>, P</a:t>
            </a:r>
            <a:r>
              <a:rPr lang="en-US" sz="2800" baseline="-25000"/>
              <a:t>4</a:t>
            </a:r>
            <a:r>
              <a:rPr lang="en-US" sz="2800"/>
              <a:t>  = </a:t>
            </a:r>
            <a:r>
              <a:rPr lang="en-US" sz="2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65125" y="3925888"/>
            <a:ext cx="7864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/>
              <a:t>In monatomic ions, the oxidation number is equal to the charge on the ion.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479550" y="4951413"/>
            <a:ext cx="6184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Li</a:t>
            </a:r>
            <a:r>
              <a:rPr lang="en-US" sz="2800" baseline="30000"/>
              <a:t>+</a:t>
            </a:r>
            <a:r>
              <a:rPr lang="en-US" sz="2800"/>
              <a:t>, Li = </a:t>
            </a:r>
            <a:r>
              <a:rPr lang="en-US" sz="2800">
                <a:solidFill>
                  <a:srgbClr val="FF0000"/>
                </a:solidFill>
              </a:rPr>
              <a:t>+1</a:t>
            </a:r>
            <a:r>
              <a:rPr lang="en-US" sz="2800"/>
              <a:t>; Fe</a:t>
            </a:r>
            <a:r>
              <a:rPr lang="en-US" sz="2800" baseline="30000"/>
              <a:t>3+</a:t>
            </a:r>
            <a:r>
              <a:rPr lang="en-US" sz="2800"/>
              <a:t>, Fe = </a:t>
            </a:r>
            <a:r>
              <a:rPr lang="en-US" sz="2800">
                <a:solidFill>
                  <a:srgbClr val="FF0000"/>
                </a:solidFill>
              </a:rPr>
              <a:t>+3</a:t>
            </a:r>
            <a:r>
              <a:rPr lang="en-US" sz="2800"/>
              <a:t>;  O</a:t>
            </a:r>
            <a:r>
              <a:rPr lang="en-US" sz="2800" baseline="30000"/>
              <a:t>2-</a:t>
            </a:r>
            <a:r>
              <a:rPr lang="en-US" sz="2800"/>
              <a:t>, O = </a:t>
            </a:r>
            <a:r>
              <a:rPr lang="en-US" sz="280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65125" y="5580063"/>
            <a:ext cx="8245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/>
              <a:t>The oxidation number of oxygen </a:t>
            </a:r>
            <a:r>
              <a:rPr lang="en-US" i="1"/>
              <a:t>is </a:t>
            </a:r>
            <a:r>
              <a:rPr lang="en-US" b="1"/>
              <a:t>usually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–2</a:t>
            </a:r>
            <a:r>
              <a:rPr lang="en-US"/>
              <a:t>.  In H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2 </a:t>
            </a:r>
            <a:r>
              <a:rPr lang="en-US"/>
              <a:t>and O</a:t>
            </a:r>
            <a:r>
              <a:rPr lang="en-US" baseline="-25000"/>
              <a:t>2</a:t>
            </a:r>
            <a:r>
              <a:rPr lang="en-US" baseline="30000"/>
              <a:t>2-</a:t>
            </a:r>
            <a:r>
              <a:rPr lang="en-US"/>
              <a:t> it is </a:t>
            </a:r>
            <a:r>
              <a:rPr lang="en-US">
                <a:solidFill>
                  <a:srgbClr val="FF0000"/>
                </a:solidFill>
              </a:rPr>
              <a:t>–1</a:t>
            </a:r>
            <a:r>
              <a:rPr lang="en-US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utoUpdateAnimBg="0"/>
      <p:bldP spid="6149" grpId="0" autoUpdateAnimBg="0"/>
      <p:bldP spid="6150" grpId="0" autoUpdateAnimBg="0"/>
      <p:bldP spid="6151" grpId="0" autoUpdateAnimBg="0"/>
      <p:bldP spid="615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124B-A49A-48D8-A52C-93161C61F042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4800600" y="2057400"/>
            <a:ext cx="4343400" cy="3581400"/>
            <a:chOff x="2736" y="2189"/>
            <a:chExt cx="2640" cy="2131"/>
          </a:xfrm>
        </p:grpSpPr>
        <p:pic>
          <p:nvPicPr>
            <p:cNvPr id="30731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2" y="2189"/>
              <a:ext cx="2544" cy="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32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" y="2670"/>
              <a:ext cx="57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Electrolysis</a:t>
            </a:r>
            <a:r>
              <a:rPr lang="en-US"/>
              <a:t> is the process in which electrical energy is used to cause a </a:t>
            </a:r>
            <a:r>
              <a:rPr lang="en-US" b="1"/>
              <a:t>nonspontaneous</a:t>
            </a:r>
            <a:r>
              <a:rPr lang="en-US"/>
              <a:t> chemical reaction to occur.</a:t>
            </a:r>
            <a:endParaRPr lang="en-US" b="1" i="1"/>
          </a:p>
        </p:txBody>
      </p:sp>
      <p:grpSp>
        <p:nvGrpSpPr>
          <p:cNvPr id="30730" name="Group 10"/>
          <p:cNvGrpSpPr>
            <a:grpSpLocks/>
          </p:cNvGrpSpPr>
          <p:nvPr/>
        </p:nvGrpSpPr>
        <p:grpSpPr bwMode="auto">
          <a:xfrm>
            <a:off x="66675" y="1992313"/>
            <a:ext cx="5114925" cy="3798887"/>
            <a:chOff x="282" y="1056"/>
            <a:chExt cx="3222" cy="2393"/>
          </a:xfrm>
        </p:grpSpPr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" y="1056"/>
              <a:ext cx="3126" cy="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0" y="3072"/>
              <a:ext cx="864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29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12" y="1632"/>
              <a:ext cx="192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228600" y="1447800"/>
            <a:ext cx="382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Electrolysis of molten NaCl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35FD-19DB-48DA-BFA9-7B29E5204742}" type="slidenum">
              <a:rPr lang="en-US"/>
              <a:pPr/>
              <a:t>31</a:t>
            </a:fld>
            <a:endParaRPr lang="en-US"/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7315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24125" y="152400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Electrolysis of Water</a:t>
            </a:r>
          </a:p>
        </p:txBody>
      </p:sp>
      <p:pic>
        <p:nvPicPr>
          <p:cNvPr id="31750" name="Picture 6" descr="19_18"/>
          <p:cNvPicPr>
            <a:picLocks noChangeAspect="1" noChangeArrowheads="1"/>
          </p:cNvPicPr>
          <p:nvPr/>
        </p:nvPicPr>
        <p:blipFill>
          <a:blip r:embed="rId3" cstate="print"/>
          <a:srcRect t="4167" b="6250"/>
          <a:stretch>
            <a:fillRect/>
          </a:stretch>
        </p:blipFill>
        <p:spPr bwMode="auto">
          <a:xfrm>
            <a:off x="6192838" y="38100"/>
            <a:ext cx="2951162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4AC9-8690-4D56-A82C-F4A3D0D4825F}" type="slidenum">
              <a:rPr lang="en-US"/>
              <a:pPr/>
              <a:t>32</a:t>
            </a:fld>
            <a:endParaRPr lang="en-US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3175" y="1524000"/>
            <a:ext cx="444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Electrolysis and Mass Changes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733800" y="2667000"/>
            <a:ext cx="474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charge (C) = current (A) x time (s)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581525" y="3524250"/>
            <a:ext cx="2894013" cy="5143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 mol e</a:t>
            </a:r>
            <a:r>
              <a:rPr lang="en-US" baseline="30000"/>
              <a:t>-</a:t>
            </a:r>
            <a:r>
              <a:rPr lang="en-US"/>
              <a:t> = 96,500 C</a:t>
            </a:r>
          </a:p>
        </p:txBody>
      </p:sp>
      <p:pic>
        <p:nvPicPr>
          <p:cNvPr id="32798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76200"/>
            <a:ext cx="20542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3277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0998-3445-4320-B6E1-7C89C4ADDB07}" type="slidenum">
              <a:rPr lang="en-US"/>
              <a:pPr/>
              <a:t>33</a:t>
            </a:fld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180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How much Ca will be produced in an electrolytic cell of molten CaCl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 if a current of 0.452 A is passed through the cell for 1.5 hours?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73050" y="1838325"/>
            <a:ext cx="105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Anode: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88925" y="2384425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Cathode: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273050" y="2868613"/>
            <a:ext cx="5746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2146300" y="2408238"/>
            <a:ext cx="2887663" cy="396875"/>
            <a:chOff x="1352" y="3533"/>
            <a:chExt cx="1819" cy="250"/>
          </a:xfrm>
        </p:grpSpPr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352" y="3533"/>
              <a:ext cx="18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Ca</a:t>
              </a:r>
              <a:r>
                <a:rPr lang="en-US" sz="2000" baseline="30000">
                  <a:solidFill>
                    <a:schemeClr val="accent2"/>
                  </a:solidFill>
                </a:rPr>
                <a:t>2+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1800">
                  <a:solidFill>
                    <a:schemeClr val="accent2"/>
                  </a:solidFill>
                </a:rPr>
                <a:t>(</a:t>
              </a:r>
              <a:r>
                <a:rPr lang="en-US" sz="1800" i="1">
                  <a:solidFill>
                    <a:schemeClr val="accent2"/>
                  </a:solidFill>
                </a:rPr>
                <a:t>l</a:t>
              </a:r>
              <a:r>
                <a:rPr lang="en-US" sz="1800">
                  <a:solidFill>
                    <a:schemeClr val="accent2"/>
                  </a:solidFill>
                </a:rPr>
                <a:t>)</a:t>
              </a:r>
              <a:r>
                <a:rPr lang="en-US" sz="2000">
                  <a:solidFill>
                    <a:schemeClr val="accent2"/>
                  </a:solidFill>
                </a:rPr>
                <a:t> + 2e</a:t>
              </a:r>
              <a:r>
                <a:rPr lang="en-US" sz="2000" baseline="30000">
                  <a:solidFill>
                    <a:schemeClr val="accent2"/>
                  </a:solidFill>
                </a:rPr>
                <a:t>-</a:t>
              </a:r>
              <a:r>
                <a:rPr lang="en-US" sz="2000">
                  <a:solidFill>
                    <a:schemeClr val="accent2"/>
                  </a:solidFill>
                </a:rPr>
                <a:t>         Ca </a:t>
              </a:r>
              <a:r>
                <a:rPr lang="en-US" sz="1800">
                  <a:solidFill>
                    <a:schemeClr val="accent2"/>
                  </a:solidFill>
                </a:rPr>
                <a:t>(</a:t>
              </a:r>
              <a:r>
                <a:rPr lang="en-US" sz="1800" i="1">
                  <a:solidFill>
                    <a:schemeClr val="accent2"/>
                  </a:solidFill>
                </a:rPr>
                <a:t>s</a:t>
              </a:r>
              <a:r>
                <a:rPr lang="en-US" sz="180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>
              <a:off x="2360" y="3647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3" name="Group 11"/>
          <p:cNvGrpSpPr>
            <a:grpSpLocks/>
          </p:cNvGrpSpPr>
          <p:nvPr/>
        </p:nvGrpSpPr>
        <p:grpSpPr bwMode="auto">
          <a:xfrm>
            <a:off x="2760663" y="1838325"/>
            <a:ext cx="2954337" cy="396875"/>
            <a:chOff x="1480" y="3174"/>
            <a:chExt cx="1861" cy="250"/>
          </a:xfrm>
        </p:grpSpPr>
        <p:sp>
          <p:nvSpPr>
            <p:cNvPr id="33804" name="Text Box 12"/>
            <p:cNvSpPr txBox="1">
              <a:spLocks noChangeArrowheads="1"/>
            </p:cNvSpPr>
            <p:nvPr/>
          </p:nvSpPr>
          <p:spPr bwMode="auto">
            <a:xfrm>
              <a:off x="1480" y="3174"/>
              <a:ext cx="1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2Cl</a:t>
              </a:r>
              <a:r>
                <a:rPr lang="en-US" sz="2000" baseline="30000">
                  <a:solidFill>
                    <a:srgbClr val="FF0000"/>
                  </a:solidFill>
                </a:rPr>
                <a:t>-</a:t>
              </a:r>
              <a:r>
                <a:rPr lang="en-US" sz="2000">
                  <a:solidFill>
                    <a:srgbClr val="FF0000"/>
                  </a:solidFill>
                </a:rPr>
                <a:t> (</a:t>
              </a:r>
              <a:r>
                <a:rPr lang="en-US" sz="2000" i="1">
                  <a:solidFill>
                    <a:srgbClr val="FF0000"/>
                  </a:solidFill>
                </a:rPr>
                <a:t>l</a:t>
              </a:r>
              <a:r>
                <a:rPr lang="en-US" sz="2000">
                  <a:solidFill>
                    <a:srgbClr val="FF0000"/>
                  </a:solidFill>
                </a:rPr>
                <a:t>)          Cl</a:t>
              </a:r>
              <a:r>
                <a:rPr lang="en-US" sz="2000" baseline="-25000">
                  <a:solidFill>
                    <a:srgbClr val="FF0000"/>
                  </a:solidFill>
                </a:rPr>
                <a:t>2</a:t>
              </a:r>
              <a:r>
                <a:rPr lang="en-US" sz="2000">
                  <a:solidFill>
                    <a:srgbClr val="FF0000"/>
                  </a:solidFill>
                </a:rPr>
                <a:t> (</a:t>
              </a:r>
              <a:r>
                <a:rPr lang="en-US" sz="2000" i="1">
                  <a:solidFill>
                    <a:srgbClr val="FF0000"/>
                  </a:solidFill>
                </a:rPr>
                <a:t>g</a:t>
              </a:r>
              <a:r>
                <a:rPr lang="en-US" sz="2000">
                  <a:solidFill>
                    <a:srgbClr val="FF0000"/>
                  </a:solidFill>
                </a:rPr>
                <a:t>) + 2e</a:t>
              </a:r>
              <a:r>
                <a:rPr lang="en-US" sz="2000" baseline="30000">
                  <a:solidFill>
                    <a:srgbClr val="FF0000"/>
                  </a:solidFill>
                </a:rPr>
                <a:t>-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3805" name="Line 13"/>
            <p:cNvSpPr>
              <a:spLocks noChangeShapeType="1"/>
            </p:cNvSpPr>
            <p:nvPr/>
          </p:nvSpPr>
          <p:spPr bwMode="auto">
            <a:xfrm>
              <a:off x="2088" y="3295"/>
              <a:ext cx="2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1676400" y="2955925"/>
            <a:ext cx="4473575" cy="396875"/>
            <a:chOff x="1728" y="3878"/>
            <a:chExt cx="2818" cy="250"/>
          </a:xfrm>
        </p:grpSpPr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1728" y="3878"/>
              <a:ext cx="28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Ca</a:t>
              </a:r>
              <a:r>
                <a:rPr lang="en-US" sz="2000" baseline="30000"/>
                <a:t>2+</a:t>
              </a:r>
              <a:r>
                <a:rPr lang="en-US" sz="2000"/>
                <a:t> (</a:t>
              </a:r>
              <a:r>
                <a:rPr lang="en-US" sz="2000" i="1"/>
                <a:t>l</a:t>
              </a:r>
              <a:r>
                <a:rPr lang="en-US" sz="2000"/>
                <a:t>) + 2Cl</a:t>
              </a:r>
              <a:r>
                <a:rPr lang="en-US" sz="2000" baseline="30000"/>
                <a:t>-</a:t>
              </a:r>
              <a:r>
                <a:rPr lang="en-US" sz="2000"/>
                <a:t> (</a:t>
              </a:r>
              <a:r>
                <a:rPr lang="en-US" sz="2000" i="1"/>
                <a:t>l</a:t>
              </a:r>
              <a:r>
                <a:rPr lang="en-US" sz="2000"/>
                <a:t>)           Ca (</a:t>
              </a:r>
              <a:r>
                <a:rPr lang="en-US" sz="2000" i="1"/>
                <a:t>s</a:t>
              </a:r>
              <a:r>
                <a:rPr lang="en-US" sz="2000"/>
                <a:t>) + Cl</a:t>
              </a:r>
              <a:r>
                <a:rPr lang="en-US" sz="2000" baseline="-25000"/>
                <a:t>2</a:t>
              </a:r>
              <a:r>
                <a:rPr lang="en-US" sz="2000"/>
                <a:t> (</a:t>
              </a:r>
              <a:r>
                <a:rPr lang="en-US" sz="2000" i="1"/>
                <a:t>g</a:t>
              </a:r>
              <a:r>
                <a:rPr lang="en-US" sz="2000"/>
                <a:t>)</a:t>
              </a: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>
              <a:off x="2984" y="400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11" name="Group 19"/>
          <p:cNvGrpSpPr>
            <a:grpSpLocks/>
          </p:cNvGrpSpPr>
          <p:nvPr/>
        </p:nvGrpSpPr>
        <p:grpSpPr bwMode="auto">
          <a:xfrm>
            <a:off x="517525" y="2362200"/>
            <a:ext cx="3216275" cy="1639888"/>
            <a:chOff x="326" y="1488"/>
            <a:chExt cx="2026" cy="1033"/>
          </a:xfrm>
        </p:grpSpPr>
        <p:sp>
          <p:nvSpPr>
            <p:cNvPr id="33809" name="Oval 17"/>
            <p:cNvSpPr>
              <a:spLocks noChangeArrowheads="1"/>
            </p:cNvSpPr>
            <p:nvPr/>
          </p:nvSpPr>
          <p:spPr bwMode="auto">
            <a:xfrm>
              <a:off x="2016" y="1488"/>
              <a:ext cx="336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326" y="2233"/>
              <a:ext cx="19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 mole e</a:t>
              </a:r>
              <a:r>
                <a:rPr lang="en-US" baseline="30000"/>
                <a:t>-</a:t>
              </a:r>
              <a:r>
                <a:rPr lang="en-US"/>
                <a:t> = 1 mole Ca</a:t>
              </a:r>
            </a:p>
          </p:txBody>
        </p:sp>
      </p:grpSp>
      <p:grpSp>
        <p:nvGrpSpPr>
          <p:cNvPr id="33833" name="Group 41"/>
          <p:cNvGrpSpPr>
            <a:grpSpLocks/>
          </p:cNvGrpSpPr>
          <p:nvPr/>
        </p:nvGrpSpPr>
        <p:grpSpPr bwMode="auto">
          <a:xfrm>
            <a:off x="385763" y="4191000"/>
            <a:ext cx="2611437" cy="874713"/>
            <a:chOff x="27" y="2872"/>
            <a:chExt cx="1645" cy="551"/>
          </a:xfrm>
        </p:grpSpPr>
        <p:sp>
          <p:nvSpPr>
            <p:cNvPr id="33812" name="Text Box 20"/>
            <p:cNvSpPr txBox="1">
              <a:spLocks noChangeArrowheads="1"/>
            </p:cNvSpPr>
            <p:nvPr/>
          </p:nvSpPr>
          <p:spPr bwMode="auto">
            <a:xfrm>
              <a:off x="27" y="3001"/>
              <a:ext cx="14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mol Ca = 0.452</a:t>
              </a:r>
            </a:p>
          </p:txBody>
        </p:sp>
        <p:grpSp>
          <p:nvGrpSpPr>
            <p:cNvPr id="33816" name="Group 24"/>
            <p:cNvGrpSpPr>
              <a:grpSpLocks/>
            </p:cNvGrpSpPr>
            <p:nvPr/>
          </p:nvGrpSpPr>
          <p:grpSpPr bwMode="auto">
            <a:xfrm>
              <a:off x="1417" y="2872"/>
              <a:ext cx="255" cy="551"/>
              <a:chOff x="2054" y="3049"/>
              <a:chExt cx="255" cy="551"/>
            </a:xfrm>
          </p:grpSpPr>
          <p:sp>
            <p:nvSpPr>
              <p:cNvPr id="33813" name="Text Box 21"/>
              <p:cNvSpPr txBox="1">
                <a:spLocks noChangeArrowheads="1"/>
              </p:cNvSpPr>
              <p:nvPr/>
            </p:nvSpPr>
            <p:spPr bwMode="auto">
              <a:xfrm>
                <a:off x="2054" y="3049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  <p:sp>
            <p:nvSpPr>
              <p:cNvPr id="33814" name="Line 22"/>
              <p:cNvSpPr>
                <a:spLocks noChangeShapeType="1"/>
              </p:cNvSpPr>
              <p:nvPr/>
            </p:nvSpPr>
            <p:spPr bwMode="auto">
              <a:xfrm>
                <a:off x="2085" y="3325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5" name="Text Box 23"/>
              <p:cNvSpPr txBox="1">
                <a:spLocks noChangeArrowheads="1"/>
              </p:cNvSpPr>
              <p:nvPr/>
            </p:nvSpPr>
            <p:spPr bwMode="auto">
              <a:xfrm>
                <a:off x="2075" y="331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s</a:t>
                </a:r>
              </a:p>
            </p:txBody>
          </p:sp>
        </p:grpSp>
      </p:grpSp>
      <p:grpSp>
        <p:nvGrpSpPr>
          <p:cNvPr id="33834" name="Group 42"/>
          <p:cNvGrpSpPr>
            <a:grpSpLocks/>
          </p:cNvGrpSpPr>
          <p:nvPr/>
        </p:nvGrpSpPr>
        <p:grpSpPr bwMode="auto">
          <a:xfrm>
            <a:off x="2943225" y="4191000"/>
            <a:ext cx="2581275" cy="874713"/>
            <a:chOff x="1638" y="2872"/>
            <a:chExt cx="1626" cy="551"/>
          </a:xfrm>
        </p:grpSpPr>
        <p:sp>
          <p:nvSpPr>
            <p:cNvPr id="33817" name="Text Box 25"/>
            <p:cNvSpPr txBox="1">
              <a:spLocks noChangeArrowheads="1"/>
            </p:cNvSpPr>
            <p:nvPr/>
          </p:nvSpPr>
          <p:spPr bwMode="auto">
            <a:xfrm>
              <a:off x="1638" y="3008"/>
              <a:ext cx="13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 1.5 hr x 3600</a:t>
              </a:r>
            </a:p>
          </p:txBody>
        </p:sp>
        <p:grpSp>
          <p:nvGrpSpPr>
            <p:cNvPr id="33821" name="Group 29"/>
            <p:cNvGrpSpPr>
              <a:grpSpLocks/>
            </p:cNvGrpSpPr>
            <p:nvPr/>
          </p:nvGrpSpPr>
          <p:grpSpPr bwMode="auto">
            <a:xfrm>
              <a:off x="2977" y="2872"/>
              <a:ext cx="287" cy="551"/>
              <a:chOff x="2038" y="3049"/>
              <a:chExt cx="287" cy="551"/>
            </a:xfrm>
          </p:grpSpPr>
          <p:sp>
            <p:nvSpPr>
              <p:cNvPr id="33822" name="Text Box 30"/>
              <p:cNvSpPr txBox="1">
                <a:spLocks noChangeArrowheads="1"/>
              </p:cNvSpPr>
              <p:nvPr/>
            </p:nvSpPr>
            <p:spPr bwMode="auto">
              <a:xfrm>
                <a:off x="2075" y="3049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33823" name="Line 31"/>
              <p:cNvSpPr>
                <a:spLocks noChangeShapeType="1"/>
              </p:cNvSpPr>
              <p:nvPr/>
            </p:nvSpPr>
            <p:spPr bwMode="auto">
              <a:xfrm>
                <a:off x="2085" y="3325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4" name="Text Box 32"/>
              <p:cNvSpPr txBox="1">
                <a:spLocks noChangeArrowheads="1"/>
              </p:cNvSpPr>
              <p:nvPr/>
            </p:nvSpPr>
            <p:spPr bwMode="auto">
              <a:xfrm>
                <a:off x="2038" y="3312"/>
                <a:ext cx="2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hr</a:t>
                </a:r>
              </a:p>
            </p:txBody>
          </p:sp>
        </p:grpSp>
      </p:grpSp>
      <p:grpSp>
        <p:nvGrpSpPr>
          <p:cNvPr id="33837" name="Group 45"/>
          <p:cNvGrpSpPr>
            <a:grpSpLocks/>
          </p:cNvGrpSpPr>
          <p:nvPr/>
        </p:nvGrpSpPr>
        <p:grpSpPr bwMode="auto">
          <a:xfrm>
            <a:off x="5400675" y="4205288"/>
            <a:ext cx="1660525" cy="874712"/>
            <a:chOff x="4416" y="3577"/>
            <a:chExt cx="1046" cy="551"/>
          </a:xfrm>
        </p:grpSpPr>
        <p:grpSp>
          <p:nvGrpSpPr>
            <p:cNvPr id="33835" name="Group 43"/>
            <p:cNvGrpSpPr>
              <a:grpSpLocks/>
            </p:cNvGrpSpPr>
            <p:nvPr/>
          </p:nvGrpSpPr>
          <p:grpSpPr bwMode="auto">
            <a:xfrm>
              <a:off x="4566" y="3577"/>
              <a:ext cx="896" cy="551"/>
              <a:chOff x="4566" y="3577"/>
              <a:chExt cx="896" cy="551"/>
            </a:xfrm>
          </p:grpSpPr>
          <p:sp>
            <p:nvSpPr>
              <p:cNvPr id="33832" name="Text Box 40"/>
              <p:cNvSpPr txBox="1">
                <a:spLocks noChangeArrowheads="1"/>
              </p:cNvSpPr>
              <p:nvPr/>
            </p:nvSpPr>
            <p:spPr bwMode="auto">
              <a:xfrm>
                <a:off x="4566" y="3840"/>
                <a:ext cx="8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96,500 C</a:t>
                </a:r>
              </a:p>
            </p:txBody>
          </p:sp>
          <p:sp>
            <p:nvSpPr>
              <p:cNvPr id="33830" name="Text Box 38"/>
              <p:cNvSpPr txBox="1">
                <a:spLocks noChangeArrowheads="1"/>
              </p:cNvSpPr>
              <p:nvPr/>
            </p:nvSpPr>
            <p:spPr bwMode="auto">
              <a:xfrm>
                <a:off x="4617" y="3577"/>
                <a:ext cx="7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 mol e</a:t>
                </a:r>
                <a:r>
                  <a:rPr lang="en-US" baseline="30000"/>
                  <a:t>-</a:t>
                </a:r>
                <a:endParaRPr lang="en-US"/>
              </a:p>
            </p:txBody>
          </p:sp>
          <p:sp>
            <p:nvSpPr>
              <p:cNvPr id="33831" name="Line 39"/>
              <p:cNvSpPr>
                <a:spLocks noChangeShapeType="1"/>
              </p:cNvSpPr>
              <p:nvPr/>
            </p:nvSpPr>
            <p:spPr bwMode="auto">
              <a:xfrm>
                <a:off x="4608" y="3853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36" name="Text Box 44"/>
            <p:cNvSpPr txBox="1">
              <a:spLocks noChangeArrowheads="1"/>
            </p:cNvSpPr>
            <p:nvPr/>
          </p:nvSpPr>
          <p:spPr bwMode="auto">
            <a:xfrm>
              <a:off x="4416" y="370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</p:grpSp>
      <p:grpSp>
        <p:nvGrpSpPr>
          <p:cNvPr id="33838" name="Group 46"/>
          <p:cNvGrpSpPr>
            <a:grpSpLocks/>
          </p:cNvGrpSpPr>
          <p:nvPr/>
        </p:nvGrpSpPr>
        <p:grpSpPr bwMode="auto">
          <a:xfrm>
            <a:off x="6958013" y="4205288"/>
            <a:ext cx="1652587" cy="874712"/>
            <a:chOff x="4416" y="3577"/>
            <a:chExt cx="1041" cy="551"/>
          </a:xfrm>
        </p:grpSpPr>
        <p:grpSp>
          <p:nvGrpSpPr>
            <p:cNvPr id="33839" name="Group 47"/>
            <p:cNvGrpSpPr>
              <a:grpSpLocks/>
            </p:cNvGrpSpPr>
            <p:nvPr/>
          </p:nvGrpSpPr>
          <p:grpSpPr bwMode="auto">
            <a:xfrm>
              <a:off x="4572" y="3577"/>
              <a:ext cx="885" cy="551"/>
              <a:chOff x="4572" y="3577"/>
              <a:chExt cx="885" cy="551"/>
            </a:xfrm>
          </p:grpSpPr>
          <p:sp>
            <p:nvSpPr>
              <p:cNvPr id="33840" name="Text Box 48"/>
              <p:cNvSpPr txBox="1">
                <a:spLocks noChangeArrowheads="1"/>
              </p:cNvSpPr>
              <p:nvPr/>
            </p:nvSpPr>
            <p:spPr bwMode="auto">
              <a:xfrm>
                <a:off x="4622" y="3840"/>
                <a:ext cx="7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2 mol e</a:t>
                </a:r>
                <a:r>
                  <a:rPr lang="en-US" baseline="30000"/>
                  <a:t>-</a:t>
                </a:r>
                <a:endParaRPr lang="en-US"/>
              </a:p>
            </p:txBody>
          </p:sp>
          <p:sp>
            <p:nvSpPr>
              <p:cNvPr id="33841" name="Text Box 49"/>
              <p:cNvSpPr txBox="1">
                <a:spLocks noChangeArrowheads="1"/>
              </p:cNvSpPr>
              <p:nvPr/>
            </p:nvSpPr>
            <p:spPr bwMode="auto">
              <a:xfrm>
                <a:off x="4572" y="3577"/>
                <a:ext cx="8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 mol Ca</a:t>
                </a:r>
              </a:p>
            </p:txBody>
          </p:sp>
          <p:sp>
            <p:nvSpPr>
              <p:cNvPr id="33842" name="Line 50"/>
              <p:cNvSpPr>
                <a:spLocks noChangeShapeType="1"/>
              </p:cNvSpPr>
              <p:nvPr/>
            </p:nvSpPr>
            <p:spPr bwMode="auto">
              <a:xfrm>
                <a:off x="4608" y="3853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43" name="Text Box 51"/>
            <p:cNvSpPr txBox="1">
              <a:spLocks noChangeArrowheads="1"/>
            </p:cNvSpPr>
            <p:nvPr/>
          </p:nvSpPr>
          <p:spPr bwMode="auto">
            <a:xfrm>
              <a:off x="4416" y="370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</p:grpSp>
      <p:sp>
        <p:nvSpPr>
          <p:cNvPr id="33844" name="Line 52"/>
          <p:cNvSpPr>
            <a:spLocks noChangeShapeType="1"/>
          </p:cNvSpPr>
          <p:nvPr/>
        </p:nvSpPr>
        <p:spPr bwMode="auto">
          <a:xfrm flipH="1">
            <a:off x="3733800" y="4419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45" name="Line 53"/>
          <p:cNvSpPr>
            <a:spLocks noChangeShapeType="1"/>
          </p:cNvSpPr>
          <p:nvPr/>
        </p:nvSpPr>
        <p:spPr bwMode="auto">
          <a:xfrm flipH="1">
            <a:off x="5105400" y="4648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46" name="Line 54"/>
          <p:cNvSpPr>
            <a:spLocks noChangeShapeType="1"/>
          </p:cNvSpPr>
          <p:nvPr/>
        </p:nvSpPr>
        <p:spPr bwMode="auto">
          <a:xfrm flipH="1">
            <a:off x="5105400" y="4267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47" name="Line 55"/>
          <p:cNvSpPr>
            <a:spLocks noChangeShapeType="1"/>
          </p:cNvSpPr>
          <p:nvPr/>
        </p:nvSpPr>
        <p:spPr bwMode="auto">
          <a:xfrm flipH="1">
            <a:off x="2590800" y="4648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48" name="Line 56"/>
          <p:cNvSpPr>
            <a:spLocks noChangeShapeType="1"/>
          </p:cNvSpPr>
          <p:nvPr/>
        </p:nvSpPr>
        <p:spPr bwMode="auto">
          <a:xfrm flipH="1">
            <a:off x="2590800" y="4267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49" name="Line 57"/>
          <p:cNvSpPr>
            <a:spLocks noChangeShapeType="1"/>
          </p:cNvSpPr>
          <p:nvPr/>
        </p:nvSpPr>
        <p:spPr bwMode="auto">
          <a:xfrm flipH="1">
            <a:off x="6629400" y="47244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50" name="Line 58"/>
          <p:cNvSpPr>
            <a:spLocks noChangeShapeType="1"/>
          </p:cNvSpPr>
          <p:nvPr/>
        </p:nvSpPr>
        <p:spPr bwMode="auto">
          <a:xfrm flipH="1">
            <a:off x="6400800" y="4267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51" name="Line 59"/>
          <p:cNvSpPr>
            <a:spLocks noChangeShapeType="1"/>
          </p:cNvSpPr>
          <p:nvPr/>
        </p:nvSpPr>
        <p:spPr bwMode="auto">
          <a:xfrm flipH="1">
            <a:off x="7924800" y="4648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52" name="Text Box 60"/>
          <p:cNvSpPr txBox="1">
            <a:spLocks noChangeArrowheads="1"/>
          </p:cNvSpPr>
          <p:nvPr/>
        </p:nvSpPr>
        <p:spPr bwMode="auto">
          <a:xfrm>
            <a:off x="1443038" y="5181600"/>
            <a:ext cx="2430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0.0126 mol Ca</a:t>
            </a: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1447800" y="5867400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0.50 g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  <p:bldP spid="33798" grpId="0" autoUpdateAnimBg="0"/>
      <p:bldP spid="33799" grpId="0" animBg="1"/>
      <p:bldP spid="33844" grpId="0" animBg="1"/>
      <p:bldP spid="33845" grpId="0" animBg="1"/>
      <p:bldP spid="33846" grpId="0" animBg="1"/>
      <p:bldP spid="33847" grpId="0" animBg="1"/>
      <p:bldP spid="33848" grpId="0" animBg="1"/>
      <p:bldP spid="33849" grpId="0" animBg="1"/>
      <p:bldP spid="33850" grpId="0" animBg="1"/>
      <p:bldP spid="33851" grpId="0" animBg="1"/>
      <p:bldP spid="33852" grpId="0" autoUpdateAnimBg="0"/>
      <p:bldP spid="3385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390D-375E-48CE-A9C5-2F9246AAB422}" type="slidenum">
              <a:rPr lang="en-US"/>
              <a:pPr/>
              <a:t>34</a:t>
            </a:fld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322388" y="39688"/>
            <a:ext cx="6554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Chemistry In Action:</a:t>
            </a:r>
            <a:r>
              <a:rPr lang="en-US"/>
              <a:t> Dental Filling Discomfort</a:t>
            </a:r>
            <a:endParaRPr lang="en-US" b="1"/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365125" y="2565400"/>
            <a:ext cx="2951163" cy="528638"/>
            <a:chOff x="230" y="1564"/>
            <a:chExt cx="1859" cy="333"/>
          </a:xfrm>
        </p:grpSpPr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230" y="1609"/>
              <a:ext cx="18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Hg</a:t>
              </a:r>
              <a:r>
                <a:rPr lang="en-US" baseline="-25000"/>
                <a:t>2 </a:t>
              </a:r>
              <a:r>
                <a:rPr lang="en-US"/>
                <a:t>/Ag</a:t>
              </a:r>
              <a:r>
                <a:rPr lang="en-US" baseline="-25000"/>
                <a:t>2</a:t>
              </a:r>
              <a:r>
                <a:rPr lang="en-US"/>
                <a:t>Hg</a:t>
              </a:r>
              <a:r>
                <a:rPr lang="en-US" baseline="-25000"/>
                <a:t>3</a:t>
              </a:r>
              <a:r>
                <a:rPr lang="en-US"/>
                <a:t>   0.85 V</a:t>
              </a:r>
            </a:p>
          </p:txBody>
        </p:sp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474" y="1564"/>
              <a:ext cx="2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2+</a:t>
              </a:r>
            </a:p>
          </p:txBody>
        </p:sp>
      </p:grpSp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365125" y="3154363"/>
            <a:ext cx="2933700" cy="528637"/>
            <a:chOff x="230" y="1564"/>
            <a:chExt cx="1848" cy="333"/>
          </a:xfrm>
        </p:grpSpPr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230" y="1609"/>
              <a:ext cx="18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Sn </a:t>
              </a:r>
              <a:r>
                <a:rPr lang="en-US" baseline="-25000"/>
                <a:t>  </a:t>
              </a:r>
              <a:r>
                <a:rPr lang="en-US"/>
                <a:t>/Ag</a:t>
              </a:r>
              <a:r>
                <a:rPr lang="en-US" baseline="-25000"/>
                <a:t>3</a:t>
              </a:r>
              <a:r>
                <a:rPr lang="en-US"/>
                <a:t>Sn   -0.05 V</a:t>
              </a: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474" y="1564"/>
              <a:ext cx="2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2+</a:t>
              </a:r>
            </a:p>
          </p:txBody>
        </p:sp>
      </p:grpSp>
      <p:grpSp>
        <p:nvGrpSpPr>
          <p:cNvPr id="34826" name="Group 10"/>
          <p:cNvGrpSpPr>
            <a:grpSpLocks/>
          </p:cNvGrpSpPr>
          <p:nvPr/>
        </p:nvGrpSpPr>
        <p:grpSpPr bwMode="auto">
          <a:xfrm>
            <a:off x="365125" y="3744913"/>
            <a:ext cx="2933700" cy="528637"/>
            <a:chOff x="230" y="1564"/>
            <a:chExt cx="1848" cy="333"/>
          </a:xfrm>
        </p:grpSpPr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230" y="1609"/>
              <a:ext cx="18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Sn </a:t>
              </a:r>
              <a:r>
                <a:rPr lang="en-US" baseline="-25000"/>
                <a:t>  </a:t>
              </a:r>
              <a:r>
                <a:rPr lang="en-US"/>
                <a:t>/Ag</a:t>
              </a:r>
              <a:r>
                <a:rPr lang="en-US" baseline="-25000"/>
                <a:t>3</a:t>
              </a:r>
              <a:r>
                <a:rPr lang="en-US"/>
                <a:t>Sn   -0.05 V</a:t>
              </a:r>
            </a:p>
          </p:txBody>
        </p:sp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474" y="1564"/>
              <a:ext cx="2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2+</a:t>
              </a:r>
            </a:p>
          </p:txBody>
        </p:sp>
      </p:grpSp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14400"/>
            <a:ext cx="50673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8056-03FA-49C1-A7F3-3C1817BE7AB2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5125" y="192088"/>
            <a:ext cx="8016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4"/>
            </a:pPr>
            <a:r>
              <a:rPr lang="en-US"/>
              <a:t>The oxidation number of hydrogen is </a:t>
            </a:r>
            <a:r>
              <a:rPr lang="en-US">
                <a:solidFill>
                  <a:srgbClr val="FF0000"/>
                </a:solidFill>
              </a:rPr>
              <a:t>+1</a:t>
            </a:r>
            <a:r>
              <a:rPr lang="en-US"/>
              <a:t> </a:t>
            </a:r>
            <a:r>
              <a:rPr lang="en-US" i="1"/>
              <a:t>except</a:t>
            </a:r>
            <a:r>
              <a:rPr lang="en-US"/>
              <a:t> when it is bonded to metals in binary compounds.  In these cases, its oxidation number is </a:t>
            </a:r>
            <a:r>
              <a:rPr lang="en-US">
                <a:solidFill>
                  <a:srgbClr val="FF0000"/>
                </a:solidFill>
              </a:rPr>
              <a:t>–1</a:t>
            </a:r>
            <a:r>
              <a:rPr lang="en-US"/>
              <a:t>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65125" y="2944813"/>
            <a:ext cx="7940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/>
              <a:t>6.  The sum of the oxidation numbers of all the atoms in a molecule or ion is equal to the charge on the molecule or ion.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5125" y="1751013"/>
            <a:ext cx="8245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5"/>
            </a:pPr>
            <a:r>
              <a:rPr lang="en-US"/>
              <a:t>Group IA metals are </a:t>
            </a:r>
            <a:r>
              <a:rPr lang="en-US">
                <a:solidFill>
                  <a:srgbClr val="FF0000"/>
                </a:solidFill>
              </a:rPr>
              <a:t>+1</a:t>
            </a:r>
            <a:r>
              <a:rPr lang="en-US"/>
              <a:t>, IIA metals are </a:t>
            </a:r>
            <a:r>
              <a:rPr lang="en-US">
                <a:solidFill>
                  <a:srgbClr val="FF0000"/>
                </a:solidFill>
              </a:rPr>
              <a:t>+2</a:t>
            </a:r>
            <a:r>
              <a:rPr lang="en-US"/>
              <a:t> and fluorine is always </a:t>
            </a:r>
            <a:r>
              <a:rPr lang="en-US">
                <a:solidFill>
                  <a:srgbClr val="FF0000"/>
                </a:solidFill>
              </a:rPr>
              <a:t>–1</a:t>
            </a:r>
            <a:r>
              <a:rPr lang="en-US"/>
              <a:t>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42038" y="4037013"/>
            <a:ext cx="1228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HCO</a:t>
            </a:r>
            <a:r>
              <a:rPr lang="en-US" sz="2800" baseline="-25000"/>
              <a:t>3</a:t>
            </a:r>
            <a:r>
              <a:rPr lang="en-US" baseline="30000"/>
              <a:t>−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410200" y="4646613"/>
            <a:ext cx="1241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O = </a:t>
            </a:r>
            <a:r>
              <a:rPr lang="en-US">
                <a:solidFill>
                  <a:srgbClr val="FF0000"/>
                </a:solidFill>
              </a:rPr>
              <a:t>−</a:t>
            </a:r>
            <a:r>
              <a:rPr lang="en-US" sz="2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934200" y="4646613"/>
            <a:ext cx="1252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H = </a:t>
            </a:r>
            <a:r>
              <a:rPr lang="en-US" sz="280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410200" y="5256213"/>
            <a:ext cx="3162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3x(</a:t>
            </a:r>
            <a:r>
              <a:rPr lang="en-US">
                <a:solidFill>
                  <a:srgbClr val="FF0000"/>
                </a:solidFill>
              </a:rPr>
              <a:t>−</a:t>
            </a:r>
            <a:r>
              <a:rPr lang="en-US" sz="2800">
                <a:solidFill>
                  <a:srgbClr val="FF0000"/>
                </a:solidFill>
              </a:rPr>
              <a:t>2</a:t>
            </a:r>
            <a:r>
              <a:rPr lang="en-US" sz="2800"/>
              <a:t>) + </a:t>
            </a:r>
            <a:r>
              <a:rPr lang="en-US" sz="2800">
                <a:solidFill>
                  <a:srgbClr val="FF0000"/>
                </a:solidFill>
              </a:rPr>
              <a:t>1</a:t>
            </a:r>
            <a:r>
              <a:rPr lang="en-US" sz="2800"/>
              <a:t> + </a:t>
            </a:r>
            <a:r>
              <a:rPr lang="en-US" sz="2800">
                <a:solidFill>
                  <a:srgbClr val="FF0000"/>
                </a:solidFill>
              </a:rPr>
              <a:t>?</a:t>
            </a:r>
            <a:r>
              <a:rPr lang="en-US" sz="2800"/>
              <a:t> = </a:t>
            </a:r>
            <a:r>
              <a:rPr lang="en-US"/>
              <a:t>−</a:t>
            </a:r>
            <a:r>
              <a:rPr lang="en-US" sz="2800"/>
              <a:t>1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122988" y="5942013"/>
            <a:ext cx="1252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C = </a:t>
            </a:r>
            <a:r>
              <a:rPr lang="en-US" sz="2800">
                <a:solidFill>
                  <a:srgbClr val="FF0000"/>
                </a:solidFill>
              </a:rPr>
              <a:t>+4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81000" y="4587875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Identify the oxidation numbers of all the atoms in HCO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  <a:r>
              <a:rPr lang="en-US" baseline="30000">
                <a:solidFill>
                  <a:schemeClr val="accent2"/>
                </a:solidFill>
                <a:cs typeface="Arial" charset="0"/>
              </a:rPr>
              <a:t>−</a:t>
            </a:r>
            <a:r>
              <a:rPr lang="en-US">
                <a:solidFill>
                  <a:schemeClr val="accent2"/>
                </a:solidFill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4" grpId="0" autoUpdateAnimBg="0"/>
      <p:bldP spid="7175" grpId="0" autoUpdateAnimBg="0"/>
      <p:bldP spid="7176" grpId="0" autoUpdateAnimBg="0"/>
      <p:bldP spid="717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1B-6B92-4BD8-9AB8-A999687A07A4}" type="slidenum">
              <a:rPr lang="en-US"/>
              <a:pPr/>
              <a:t>5</a:t>
            </a:fld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03463" y="141288"/>
            <a:ext cx="4560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Balancing Redox Equations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Write the unbalanced equation for the reaction ion ionic form.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oxidation of Fe</a:t>
            </a:r>
            <a:r>
              <a:rPr lang="en-US" baseline="30000"/>
              <a:t>2+</a:t>
            </a:r>
            <a:r>
              <a:rPr lang="en-US"/>
              <a:t> to Fe</a:t>
            </a:r>
            <a:r>
              <a:rPr lang="en-US" baseline="30000"/>
              <a:t>3+</a:t>
            </a:r>
            <a:r>
              <a:rPr lang="en-US"/>
              <a:t> by Cr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7</a:t>
            </a:r>
            <a:r>
              <a:rPr lang="en-US" baseline="30000"/>
              <a:t>2-</a:t>
            </a:r>
            <a:r>
              <a:rPr lang="en-US"/>
              <a:t> in acid solution?</a:t>
            </a: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2370138" y="2286000"/>
            <a:ext cx="4411662" cy="457200"/>
            <a:chOff x="710" y="1561"/>
            <a:chExt cx="2779" cy="288"/>
          </a:xfrm>
        </p:grpSpPr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710" y="1561"/>
              <a:ext cx="27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Fe</a:t>
              </a:r>
              <a:r>
                <a:rPr lang="en-US" baseline="30000"/>
                <a:t>2+</a:t>
              </a:r>
              <a:r>
                <a:rPr lang="en-US"/>
                <a:t> + Cr</a:t>
              </a:r>
              <a:r>
                <a:rPr lang="en-US" baseline="-25000"/>
                <a:t>2</a:t>
              </a:r>
              <a:r>
                <a:rPr lang="en-US"/>
                <a:t>O</a:t>
              </a:r>
              <a:r>
                <a:rPr lang="en-US" baseline="-25000"/>
                <a:t>7</a:t>
              </a:r>
              <a:r>
                <a:rPr lang="en-US" baseline="30000"/>
                <a:t>2-</a:t>
              </a:r>
              <a:r>
                <a:rPr lang="en-US"/>
                <a:t>          Fe</a:t>
              </a:r>
              <a:r>
                <a:rPr lang="en-US" baseline="30000"/>
                <a:t>3+</a:t>
              </a:r>
              <a:r>
                <a:rPr lang="en-US"/>
                <a:t> + Cr</a:t>
              </a:r>
              <a:r>
                <a:rPr lang="en-US" baseline="30000"/>
                <a:t>3+</a:t>
              </a:r>
              <a:endParaRPr lang="en-US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1984" y="171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52400" y="2971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 startAt="2"/>
            </a:pPr>
            <a:r>
              <a:rPr lang="en-US"/>
              <a:t>Separate the equation into two half-reactions.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163763" y="3697288"/>
            <a:ext cx="155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Oxidation:</a:t>
            </a:r>
          </a:p>
        </p:txBody>
      </p:sp>
      <p:grpSp>
        <p:nvGrpSpPr>
          <p:cNvPr id="2076" name="Group 28"/>
          <p:cNvGrpSpPr>
            <a:grpSpLocks/>
          </p:cNvGrpSpPr>
          <p:nvPr/>
        </p:nvGrpSpPr>
        <p:grpSpPr bwMode="auto">
          <a:xfrm>
            <a:off x="4084638" y="4075113"/>
            <a:ext cx="2544762" cy="649287"/>
            <a:chOff x="2573" y="2567"/>
            <a:chExt cx="1603" cy="409"/>
          </a:xfrm>
        </p:grpSpPr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2573" y="2688"/>
              <a:ext cx="16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Cr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O</a:t>
              </a:r>
              <a:r>
                <a:rPr lang="en-US" baseline="-25000">
                  <a:solidFill>
                    <a:schemeClr val="accent2"/>
                  </a:solidFill>
                </a:rPr>
                <a:t>7</a:t>
              </a:r>
              <a:r>
                <a:rPr lang="en-US" baseline="30000">
                  <a:solidFill>
                    <a:schemeClr val="accent2"/>
                  </a:solidFill>
                </a:rPr>
                <a:t>2-</a:t>
              </a:r>
              <a:r>
                <a:rPr lang="en-US">
                  <a:solidFill>
                    <a:schemeClr val="accent2"/>
                  </a:solidFill>
                </a:rPr>
                <a:t>          Cr</a:t>
              </a:r>
              <a:r>
                <a:rPr lang="en-US" baseline="30000">
                  <a:solidFill>
                    <a:schemeClr val="accent2"/>
                  </a:solidFill>
                </a:rPr>
                <a:t>3+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3277" y="2832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2591" y="2567"/>
              <a:ext cx="2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+6</a:t>
              </a:r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3725" y="2567"/>
              <a:ext cx="2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+3</a:t>
              </a:r>
            </a:p>
          </p:txBody>
        </p:sp>
      </p:grp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2179638" y="4267200"/>
            <a:ext cx="164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Reduction:</a:t>
            </a:r>
          </a:p>
        </p:txBody>
      </p:sp>
      <p:grpSp>
        <p:nvGrpSpPr>
          <p:cNvPr id="2077" name="Group 29"/>
          <p:cNvGrpSpPr>
            <a:grpSpLocks/>
          </p:cNvGrpSpPr>
          <p:nvPr/>
        </p:nvGrpSpPr>
        <p:grpSpPr bwMode="auto">
          <a:xfrm>
            <a:off x="4424363" y="3505200"/>
            <a:ext cx="2200275" cy="649288"/>
            <a:chOff x="2787" y="2208"/>
            <a:chExt cx="1386" cy="409"/>
          </a:xfrm>
        </p:grpSpPr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2787" y="2329"/>
              <a:ext cx="13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Fe</a:t>
              </a:r>
              <a:r>
                <a:rPr lang="en-US" baseline="30000">
                  <a:solidFill>
                    <a:srgbClr val="FF0000"/>
                  </a:solidFill>
                </a:rPr>
                <a:t>2+</a:t>
              </a:r>
              <a:r>
                <a:rPr lang="en-US">
                  <a:solidFill>
                    <a:srgbClr val="FF0000"/>
                  </a:solidFill>
                </a:rPr>
                <a:t>          Fe</a:t>
              </a:r>
              <a:r>
                <a:rPr lang="en-US" baseline="30000">
                  <a:solidFill>
                    <a:srgbClr val="FF0000"/>
                  </a:solidFill>
                </a:rPr>
                <a:t>3+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2845" y="2208"/>
              <a:ext cx="2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+2</a:t>
              </a:r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3735" y="2208"/>
              <a:ext cx="2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+3</a:t>
              </a:r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3277" y="2464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52400" y="49530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 startAt="3"/>
            </a:pPr>
            <a:r>
              <a:rPr lang="en-US"/>
              <a:t>Balance the atoms other than O and H in each half-reaction.</a:t>
            </a:r>
          </a:p>
        </p:txBody>
      </p:sp>
      <p:grpSp>
        <p:nvGrpSpPr>
          <p:cNvPr id="2084" name="Group 36"/>
          <p:cNvGrpSpPr>
            <a:grpSpLocks/>
          </p:cNvGrpSpPr>
          <p:nvPr/>
        </p:nvGrpSpPr>
        <p:grpSpPr bwMode="auto">
          <a:xfrm>
            <a:off x="3213100" y="5754688"/>
            <a:ext cx="2714625" cy="457200"/>
            <a:chOff x="2064" y="3625"/>
            <a:chExt cx="1710" cy="288"/>
          </a:xfrm>
        </p:grpSpPr>
        <p:sp>
          <p:nvSpPr>
            <p:cNvPr id="2080" name="Text Box 32"/>
            <p:cNvSpPr txBox="1">
              <a:spLocks noChangeArrowheads="1"/>
            </p:cNvSpPr>
            <p:nvPr/>
          </p:nvSpPr>
          <p:spPr bwMode="auto">
            <a:xfrm>
              <a:off x="2064" y="3625"/>
              <a:ext cx="17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Cr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O</a:t>
              </a:r>
              <a:r>
                <a:rPr lang="en-US" baseline="-25000">
                  <a:solidFill>
                    <a:schemeClr val="accent2"/>
                  </a:solidFill>
                </a:rPr>
                <a:t>7</a:t>
              </a:r>
              <a:r>
                <a:rPr lang="en-US" baseline="30000">
                  <a:solidFill>
                    <a:schemeClr val="accent2"/>
                  </a:solidFill>
                </a:rPr>
                <a:t>2-</a:t>
              </a:r>
              <a:r>
                <a:rPr lang="en-US">
                  <a:solidFill>
                    <a:schemeClr val="accent2"/>
                  </a:solidFill>
                </a:rPr>
                <a:t>          2Cr</a:t>
              </a:r>
              <a:r>
                <a:rPr lang="en-US" baseline="30000">
                  <a:solidFill>
                    <a:schemeClr val="accent2"/>
                  </a:solidFill>
                </a:rPr>
                <a:t>3+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2768" y="3769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7" grpId="0" autoUpdateAnimBg="0"/>
      <p:bldP spid="2058" grpId="0" autoUpdateAnimBg="0"/>
      <p:bldP spid="2070" grpId="0" autoUpdateAnimBg="0"/>
      <p:bldP spid="207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7248-1EEA-4A3E-BDFB-BC3CB7218F4C}" type="slidenum">
              <a:rPr lang="en-US"/>
              <a:pPr/>
              <a:t>6</a:t>
            </a:fld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03463" y="141288"/>
            <a:ext cx="4560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Balancing Redox Equations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99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 startAt="4"/>
            </a:pPr>
            <a:r>
              <a:rPr lang="en-US"/>
              <a:t>For reactions in acid, add H</a:t>
            </a:r>
            <a:r>
              <a:rPr lang="en-US" baseline="-25000"/>
              <a:t>2</a:t>
            </a:r>
            <a:r>
              <a:rPr lang="en-US"/>
              <a:t>O to balance O atoms and H</a:t>
            </a:r>
            <a:r>
              <a:rPr lang="en-US" baseline="30000"/>
              <a:t>+</a:t>
            </a:r>
            <a:r>
              <a:rPr lang="en-US"/>
              <a:t> to balance H atoms.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2667000" y="1676400"/>
            <a:ext cx="3800475" cy="457200"/>
            <a:chOff x="2064" y="3625"/>
            <a:chExt cx="2394" cy="288"/>
          </a:xfrm>
        </p:grpSpPr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2064" y="3625"/>
              <a:ext cx="2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Cr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O</a:t>
              </a:r>
              <a:r>
                <a:rPr lang="en-US" baseline="-25000">
                  <a:solidFill>
                    <a:schemeClr val="accent2"/>
                  </a:solidFill>
                </a:rPr>
                <a:t>7</a:t>
              </a:r>
              <a:r>
                <a:rPr lang="en-US" baseline="30000">
                  <a:solidFill>
                    <a:schemeClr val="accent2"/>
                  </a:solidFill>
                </a:rPr>
                <a:t>2-</a:t>
              </a:r>
              <a:r>
                <a:rPr lang="en-US">
                  <a:solidFill>
                    <a:schemeClr val="accent2"/>
                  </a:solidFill>
                </a:rPr>
                <a:t>          2Cr</a:t>
              </a:r>
              <a:r>
                <a:rPr lang="en-US" baseline="30000">
                  <a:solidFill>
                    <a:schemeClr val="accent2"/>
                  </a:solidFill>
                </a:rPr>
                <a:t>3+</a:t>
              </a:r>
              <a:r>
                <a:rPr lang="en-US">
                  <a:solidFill>
                    <a:schemeClr val="accent2"/>
                  </a:solidFill>
                </a:rPr>
                <a:t> + 7H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O</a:t>
              </a: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2768" y="3769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1676400" y="2133600"/>
            <a:ext cx="4799013" cy="457200"/>
            <a:chOff x="1435" y="3625"/>
            <a:chExt cx="3023" cy="288"/>
          </a:xfrm>
        </p:grpSpPr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1435" y="3625"/>
              <a:ext cx="30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</a:rPr>
                <a:t>14H</a:t>
              </a:r>
              <a:r>
                <a:rPr lang="en-US" baseline="30000">
                  <a:solidFill>
                    <a:schemeClr val="accent2"/>
                  </a:solidFill>
                </a:rPr>
                <a:t>+ </a:t>
              </a:r>
              <a:r>
                <a:rPr lang="en-US">
                  <a:solidFill>
                    <a:schemeClr val="accent2"/>
                  </a:solidFill>
                </a:rPr>
                <a:t>+ Cr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O</a:t>
              </a:r>
              <a:r>
                <a:rPr lang="en-US" baseline="-25000">
                  <a:solidFill>
                    <a:schemeClr val="accent2"/>
                  </a:solidFill>
                </a:rPr>
                <a:t>7</a:t>
              </a:r>
              <a:r>
                <a:rPr lang="en-US" baseline="30000">
                  <a:solidFill>
                    <a:schemeClr val="accent2"/>
                  </a:solidFill>
                </a:rPr>
                <a:t>2-</a:t>
              </a:r>
              <a:r>
                <a:rPr lang="en-US">
                  <a:solidFill>
                    <a:schemeClr val="accent2"/>
                  </a:solidFill>
                </a:rPr>
                <a:t>          2Cr</a:t>
              </a:r>
              <a:r>
                <a:rPr lang="en-US" baseline="30000">
                  <a:solidFill>
                    <a:schemeClr val="accent2"/>
                  </a:solidFill>
                </a:rPr>
                <a:t>3+</a:t>
              </a:r>
              <a:r>
                <a:rPr lang="en-US">
                  <a:solidFill>
                    <a:schemeClr val="accent2"/>
                  </a:solidFill>
                </a:rPr>
                <a:t> + 7H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O</a:t>
              </a:r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2768" y="3769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52400" y="2682875"/>
            <a:ext cx="899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 startAt="5"/>
            </a:pPr>
            <a:r>
              <a:rPr lang="en-US"/>
              <a:t>Add electrons to one side of each half-reaction to balance the charges on the half-reaction.</a:t>
            </a:r>
          </a:p>
        </p:txBody>
      </p:sp>
      <p:grpSp>
        <p:nvGrpSpPr>
          <p:cNvPr id="8209" name="Group 17"/>
          <p:cNvGrpSpPr>
            <a:grpSpLocks/>
          </p:cNvGrpSpPr>
          <p:nvPr/>
        </p:nvGrpSpPr>
        <p:grpSpPr bwMode="auto">
          <a:xfrm>
            <a:off x="3098800" y="3532188"/>
            <a:ext cx="2954338" cy="457200"/>
            <a:chOff x="2190" y="2329"/>
            <a:chExt cx="1861" cy="288"/>
          </a:xfrm>
        </p:grpSpPr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2190" y="2329"/>
              <a:ext cx="18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Fe</a:t>
              </a:r>
              <a:r>
                <a:rPr lang="en-US" baseline="30000">
                  <a:solidFill>
                    <a:srgbClr val="FF0000"/>
                  </a:solidFill>
                </a:rPr>
                <a:t>2+</a:t>
              </a:r>
              <a:r>
                <a:rPr lang="en-US">
                  <a:solidFill>
                    <a:srgbClr val="FF0000"/>
                  </a:solidFill>
                </a:rPr>
                <a:t>          Fe</a:t>
              </a:r>
              <a:r>
                <a:rPr lang="en-US" baseline="30000">
                  <a:solidFill>
                    <a:srgbClr val="FF0000"/>
                  </a:solidFill>
                </a:rPr>
                <a:t>3+</a:t>
              </a:r>
              <a:r>
                <a:rPr lang="en-US">
                  <a:solidFill>
                    <a:srgbClr val="FF0000"/>
                  </a:solidFill>
                </a:rPr>
                <a:t> + 1e</a:t>
              </a:r>
              <a:r>
                <a:rPr lang="en-US" baseline="30000">
                  <a:solidFill>
                    <a:srgbClr val="FF0000"/>
                  </a:solidFill>
                </a:rPr>
                <a:t>-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2680" y="2464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1011238" y="6172200"/>
            <a:ext cx="5553075" cy="457200"/>
            <a:chOff x="960" y="3625"/>
            <a:chExt cx="3498" cy="288"/>
          </a:xfrm>
        </p:grpSpPr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960" y="3625"/>
              <a:ext cx="34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</a:rPr>
                <a:t>6e</a:t>
              </a:r>
              <a:r>
                <a:rPr lang="en-US" baseline="30000">
                  <a:solidFill>
                    <a:schemeClr val="accent2"/>
                  </a:solidFill>
                </a:rPr>
                <a:t>-</a:t>
              </a:r>
              <a:r>
                <a:rPr lang="en-US">
                  <a:solidFill>
                    <a:schemeClr val="accent2"/>
                  </a:solidFill>
                </a:rPr>
                <a:t> + 14H</a:t>
              </a:r>
              <a:r>
                <a:rPr lang="en-US" baseline="30000">
                  <a:solidFill>
                    <a:schemeClr val="accent2"/>
                  </a:solidFill>
                </a:rPr>
                <a:t>+ </a:t>
              </a:r>
              <a:r>
                <a:rPr lang="en-US">
                  <a:solidFill>
                    <a:schemeClr val="accent2"/>
                  </a:solidFill>
                </a:rPr>
                <a:t>+ Cr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O</a:t>
              </a:r>
              <a:r>
                <a:rPr lang="en-US" baseline="-25000">
                  <a:solidFill>
                    <a:schemeClr val="accent2"/>
                  </a:solidFill>
                </a:rPr>
                <a:t>7</a:t>
              </a:r>
              <a:r>
                <a:rPr lang="en-US" baseline="30000">
                  <a:solidFill>
                    <a:schemeClr val="accent2"/>
                  </a:solidFill>
                </a:rPr>
                <a:t>2-</a:t>
              </a:r>
              <a:r>
                <a:rPr lang="en-US">
                  <a:solidFill>
                    <a:schemeClr val="accent2"/>
                  </a:solidFill>
                </a:rPr>
                <a:t>          2Cr</a:t>
              </a:r>
              <a:r>
                <a:rPr lang="en-US" baseline="30000">
                  <a:solidFill>
                    <a:schemeClr val="accent2"/>
                  </a:solidFill>
                </a:rPr>
                <a:t>3+</a:t>
              </a:r>
              <a:r>
                <a:rPr lang="en-US">
                  <a:solidFill>
                    <a:schemeClr val="accent2"/>
                  </a:solidFill>
                </a:rPr>
                <a:t> + 7H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O</a:t>
              </a:r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2768" y="3769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52400" y="4511675"/>
            <a:ext cx="899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 startAt="6"/>
            </a:pPr>
            <a:r>
              <a:rPr lang="en-US"/>
              <a:t>If necessary, equalize the number of electrons in the two half-reactions by multiplying the half-reactions by appropriate coefficients.</a:t>
            </a:r>
          </a:p>
        </p:txBody>
      </p:sp>
      <p:grpSp>
        <p:nvGrpSpPr>
          <p:cNvPr id="8217" name="Group 25"/>
          <p:cNvGrpSpPr>
            <a:grpSpLocks/>
          </p:cNvGrpSpPr>
          <p:nvPr/>
        </p:nvGrpSpPr>
        <p:grpSpPr bwMode="auto">
          <a:xfrm>
            <a:off x="2946400" y="5638800"/>
            <a:ext cx="3294063" cy="457200"/>
            <a:chOff x="1952" y="3552"/>
            <a:chExt cx="2075" cy="288"/>
          </a:xfrm>
        </p:grpSpPr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>
              <a:off x="1952" y="3552"/>
              <a:ext cx="20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6Fe</a:t>
              </a:r>
              <a:r>
                <a:rPr lang="en-US" baseline="30000">
                  <a:solidFill>
                    <a:srgbClr val="FF0000"/>
                  </a:solidFill>
                </a:rPr>
                <a:t>2+</a:t>
              </a:r>
              <a:r>
                <a:rPr lang="en-US">
                  <a:solidFill>
                    <a:srgbClr val="FF0000"/>
                  </a:solidFill>
                </a:rPr>
                <a:t>          6Fe</a:t>
              </a:r>
              <a:r>
                <a:rPr lang="en-US" baseline="30000">
                  <a:solidFill>
                    <a:srgbClr val="FF0000"/>
                  </a:solidFill>
                </a:rPr>
                <a:t>3+</a:t>
              </a:r>
              <a:r>
                <a:rPr lang="en-US">
                  <a:solidFill>
                    <a:srgbClr val="FF0000"/>
                  </a:solidFill>
                </a:rPr>
                <a:t> + 6e</a:t>
              </a:r>
              <a:r>
                <a:rPr lang="en-US" baseline="30000">
                  <a:solidFill>
                    <a:srgbClr val="FF0000"/>
                  </a:solidFill>
                </a:rPr>
                <a:t>-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2544" y="3687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8" name="Group 26"/>
          <p:cNvGrpSpPr>
            <a:grpSpLocks/>
          </p:cNvGrpSpPr>
          <p:nvPr/>
        </p:nvGrpSpPr>
        <p:grpSpPr bwMode="auto">
          <a:xfrm>
            <a:off x="1003300" y="3962400"/>
            <a:ext cx="5553075" cy="457200"/>
            <a:chOff x="960" y="3625"/>
            <a:chExt cx="3498" cy="288"/>
          </a:xfrm>
        </p:grpSpPr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960" y="3625"/>
              <a:ext cx="34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</a:rPr>
                <a:t>6e</a:t>
              </a:r>
              <a:r>
                <a:rPr lang="en-US" baseline="30000">
                  <a:solidFill>
                    <a:schemeClr val="accent2"/>
                  </a:solidFill>
                </a:rPr>
                <a:t>-</a:t>
              </a:r>
              <a:r>
                <a:rPr lang="en-US">
                  <a:solidFill>
                    <a:schemeClr val="accent2"/>
                  </a:solidFill>
                </a:rPr>
                <a:t> + 14H</a:t>
              </a:r>
              <a:r>
                <a:rPr lang="en-US" baseline="30000">
                  <a:solidFill>
                    <a:schemeClr val="accent2"/>
                  </a:solidFill>
                </a:rPr>
                <a:t>+ </a:t>
              </a:r>
              <a:r>
                <a:rPr lang="en-US">
                  <a:solidFill>
                    <a:schemeClr val="accent2"/>
                  </a:solidFill>
                </a:rPr>
                <a:t>+ Cr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O</a:t>
              </a:r>
              <a:r>
                <a:rPr lang="en-US" baseline="-25000">
                  <a:solidFill>
                    <a:schemeClr val="accent2"/>
                  </a:solidFill>
                </a:rPr>
                <a:t>7</a:t>
              </a:r>
              <a:r>
                <a:rPr lang="en-US" baseline="30000">
                  <a:solidFill>
                    <a:schemeClr val="accent2"/>
                  </a:solidFill>
                </a:rPr>
                <a:t>2-</a:t>
              </a:r>
              <a:r>
                <a:rPr lang="en-US">
                  <a:solidFill>
                    <a:schemeClr val="accent2"/>
                  </a:solidFill>
                </a:rPr>
                <a:t>          2Cr</a:t>
              </a:r>
              <a:r>
                <a:rPr lang="en-US" baseline="30000">
                  <a:solidFill>
                    <a:schemeClr val="accent2"/>
                  </a:solidFill>
                </a:rPr>
                <a:t>3+</a:t>
              </a:r>
              <a:r>
                <a:rPr lang="en-US">
                  <a:solidFill>
                    <a:schemeClr val="accent2"/>
                  </a:solidFill>
                </a:rPr>
                <a:t> + 7H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O</a:t>
              </a:r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2768" y="3769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990600" y="39116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5486400" y="3505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  <p:bldP spid="8213" grpId="0" autoUpdateAnimBg="0"/>
      <p:bldP spid="8221" grpId="0" animBg="1"/>
      <p:bldP spid="82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4959-7FAA-4915-9401-C5947FCE500A}" type="slidenum">
              <a:rPr lang="en-US"/>
              <a:pPr/>
              <a:t>7</a:t>
            </a:fld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03463" y="141288"/>
            <a:ext cx="4560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Balancing Redox Equations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99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 startAt="7"/>
            </a:pPr>
            <a:r>
              <a:rPr lang="en-US"/>
              <a:t>Add the two half-reactions together and balance the final equation by inspection.  </a:t>
            </a:r>
            <a:r>
              <a:rPr lang="en-US" b="1"/>
              <a:t>The number of electrons on both sides must cancel.</a:t>
            </a:r>
            <a:endParaRPr lang="en-US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2600325" y="2895600"/>
            <a:ext cx="5553075" cy="457200"/>
            <a:chOff x="960" y="3625"/>
            <a:chExt cx="3498" cy="288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960" y="3625"/>
              <a:ext cx="34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</a:rPr>
                <a:t>6e</a:t>
              </a:r>
              <a:r>
                <a:rPr lang="en-US" baseline="30000">
                  <a:solidFill>
                    <a:schemeClr val="accent2"/>
                  </a:solidFill>
                </a:rPr>
                <a:t>-</a:t>
              </a:r>
              <a:r>
                <a:rPr lang="en-US">
                  <a:solidFill>
                    <a:schemeClr val="accent2"/>
                  </a:solidFill>
                </a:rPr>
                <a:t> + 14H</a:t>
              </a:r>
              <a:r>
                <a:rPr lang="en-US" baseline="30000">
                  <a:solidFill>
                    <a:schemeClr val="accent2"/>
                  </a:solidFill>
                </a:rPr>
                <a:t>+ </a:t>
              </a:r>
              <a:r>
                <a:rPr lang="en-US">
                  <a:solidFill>
                    <a:schemeClr val="accent2"/>
                  </a:solidFill>
                </a:rPr>
                <a:t>+ Cr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O</a:t>
              </a:r>
              <a:r>
                <a:rPr lang="en-US" baseline="-25000">
                  <a:solidFill>
                    <a:schemeClr val="accent2"/>
                  </a:solidFill>
                </a:rPr>
                <a:t>7</a:t>
              </a:r>
              <a:r>
                <a:rPr lang="en-US" baseline="30000">
                  <a:solidFill>
                    <a:schemeClr val="accent2"/>
                  </a:solidFill>
                </a:rPr>
                <a:t>2-</a:t>
              </a:r>
              <a:r>
                <a:rPr lang="en-US">
                  <a:solidFill>
                    <a:schemeClr val="accent2"/>
                  </a:solidFill>
                </a:rPr>
                <a:t>          2Cr</a:t>
              </a:r>
              <a:r>
                <a:rPr lang="en-US" baseline="30000">
                  <a:solidFill>
                    <a:schemeClr val="accent2"/>
                  </a:solidFill>
                </a:rPr>
                <a:t>3+</a:t>
              </a:r>
              <a:r>
                <a:rPr lang="en-US">
                  <a:solidFill>
                    <a:schemeClr val="accent2"/>
                  </a:solidFill>
                </a:rPr>
                <a:t> + 7H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O</a:t>
              </a: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2768" y="3769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4535488" y="2362200"/>
            <a:ext cx="3294062" cy="457200"/>
            <a:chOff x="1952" y="3552"/>
            <a:chExt cx="2075" cy="288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1952" y="3552"/>
              <a:ext cx="20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6Fe</a:t>
              </a:r>
              <a:r>
                <a:rPr lang="en-US" baseline="30000">
                  <a:solidFill>
                    <a:srgbClr val="FF0000"/>
                  </a:solidFill>
                </a:rPr>
                <a:t>2+</a:t>
              </a:r>
              <a:r>
                <a:rPr lang="en-US">
                  <a:solidFill>
                    <a:srgbClr val="FF0000"/>
                  </a:solidFill>
                </a:rPr>
                <a:t>          6Fe</a:t>
              </a:r>
              <a:r>
                <a:rPr lang="en-US" baseline="30000">
                  <a:solidFill>
                    <a:srgbClr val="FF0000"/>
                  </a:solidFill>
                </a:rPr>
                <a:t>3+</a:t>
              </a:r>
              <a:r>
                <a:rPr lang="en-US">
                  <a:solidFill>
                    <a:srgbClr val="FF0000"/>
                  </a:solidFill>
                </a:rPr>
                <a:t> + 6e</a:t>
              </a:r>
              <a:r>
                <a:rPr lang="en-US" baseline="30000">
                  <a:solidFill>
                    <a:srgbClr val="FF0000"/>
                  </a:solidFill>
                </a:rPr>
                <a:t>-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2544" y="3687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990600" y="2362200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Oxidation: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006475" y="2894013"/>
            <a:ext cx="164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Reduction: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239000" y="24384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2667000" y="29718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990600" y="3429000"/>
            <a:ext cx="708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990600" y="3479800"/>
            <a:ext cx="7032625" cy="457200"/>
            <a:chOff x="374" y="2281"/>
            <a:chExt cx="4430" cy="288"/>
          </a:xfrm>
        </p:grpSpPr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374" y="2281"/>
              <a:ext cx="44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14H</a:t>
              </a:r>
              <a:r>
                <a:rPr lang="en-US" baseline="30000"/>
                <a:t>+</a:t>
              </a:r>
              <a:r>
                <a:rPr lang="en-US"/>
                <a:t> + Cr</a:t>
              </a:r>
              <a:r>
                <a:rPr lang="en-US" baseline="-25000"/>
                <a:t>2</a:t>
              </a:r>
              <a:r>
                <a:rPr lang="en-US"/>
                <a:t>O</a:t>
              </a:r>
              <a:r>
                <a:rPr lang="en-US" baseline="-25000"/>
                <a:t>7</a:t>
              </a:r>
              <a:r>
                <a:rPr lang="en-US" baseline="30000"/>
                <a:t>2-</a:t>
              </a:r>
              <a:r>
                <a:rPr lang="en-US"/>
                <a:t> + 6Fe</a:t>
              </a:r>
              <a:r>
                <a:rPr lang="en-US" baseline="30000"/>
                <a:t>2+</a:t>
              </a:r>
              <a:r>
                <a:rPr lang="en-US"/>
                <a:t>          6Fe</a:t>
              </a:r>
              <a:r>
                <a:rPr lang="en-US" baseline="30000"/>
                <a:t>3+</a:t>
              </a:r>
              <a:r>
                <a:rPr lang="en-US"/>
                <a:t> + 2Cr</a:t>
              </a:r>
              <a:r>
                <a:rPr lang="en-US" baseline="30000"/>
                <a:t>3+</a:t>
              </a:r>
              <a:r>
                <a:rPr lang="en-US"/>
                <a:t> + 7H</a:t>
              </a:r>
              <a:r>
                <a:rPr lang="en-US" baseline="-25000"/>
                <a:t>2</a:t>
              </a:r>
              <a:r>
                <a:rPr lang="en-US"/>
                <a:t>O</a:t>
              </a:r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2432" y="243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52400" y="422275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 startAt="8"/>
            </a:pPr>
            <a:r>
              <a:rPr lang="en-US"/>
              <a:t>Verify that the number of atoms and the charges are balanced</a:t>
            </a:r>
            <a:r>
              <a:rPr lang="en-US" b="1"/>
              <a:t>.</a:t>
            </a:r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1682750" y="4876800"/>
            <a:ext cx="505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14x1 – 2 + 6 x 2 = 24 = 6 x 3 + 2 x 3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52400" y="5502275"/>
            <a:ext cx="899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 startAt="9"/>
            </a:pPr>
            <a:r>
              <a:rPr lang="en-US"/>
              <a:t>For reactions in basic solutions, add OH</a:t>
            </a:r>
            <a:r>
              <a:rPr lang="en-US" baseline="30000"/>
              <a:t>-</a:t>
            </a:r>
            <a:r>
              <a:rPr lang="en-US"/>
              <a:t> to </a:t>
            </a:r>
            <a:r>
              <a:rPr lang="en-US" b="1"/>
              <a:t>both sides</a:t>
            </a:r>
            <a:r>
              <a:rPr lang="en-US"/>
              <a:t> of the equation for every H</a:t>
            </a:r>
            <a:r>
              <a:rPr lang="en-US" baseline="30000"/>
              <a:t>+</a:t>
            </a:r>
            <a:r>
              <a:rPr lang="en-US"/>
              <a:t> that appears in the final equation.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utoUpdateAnimBg="0"/>
      <p:bldP spid="9228" grpId="0" autoUpdateAnimBg="0"/>
      <p:bldP spid="9229" grpId="0" animBg="1"/>
      <p:bldP spid="9230" grpId="0" animBg="1"/>
      <p:bldP spid="9231" grpId="0" animBg="1"/>
      <p:bldP spid="9236" grpId="0" autoUpdateAnimBg="0"/>
      <p:bldP spid="9237" grpId="0" autoUpdateAnimBg="0"/>
      <p:bldP spid="923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80AA-2ECB-4AF0-86A5-31FC0C6CE49B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76200" y="457200"/>
            <a:ext cx="9067800" cy="5334000"/>
            <a:chOff x="48" y="288"/>
            <a:chExt cx="5712" cy="3360"/>
          </a:xfrm>
        </p:grpSpPr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" y="288"/>
              <a:ext cx="5712" cy="3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52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3408"/>
              <a:ext cx="87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362325" y="141288"/>
            <a:ext cx="2460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Galvanic Cells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92500" y="4383088"/>
            <a:ext cx="2174875" cy="8794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spontaneous</a:t>
            </a:r>
          </a:p>
          <a:p>
            <a:pPr algn="ctr"/>
            <a:r>
              <a:rPr lang="en-US"/>
              <a:t>redox reaction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50900" y="1295400"/>
            <a:ext cx="1463675" cy="8794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anode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oxidation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778625" y="1295400"/>
            <a:ext cx="1497013" cy="8794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cathode</a:t>
            </a:r>
          </a:p>
          <a:p>
            <a:pPr algn="ctr"/>
            <a:r>
              <a:rPr lang="en-US">
                <a:solidFill>
                  <a:schemeClr val="accent2"/>
                </a:solidFill>
              </a:rPr>
              <a:t>reduction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8438" y="5791200"/>
            <a:ext cx="22145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867400"/>
            <a:ext cx="21145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3675" y="5437188"/>
            <a:ext cx="3581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 autoUpdateAnimBg="0"/>
      <p:bldP spid="10246" grpId="0" animBg="1" autoUpdateAnimBg="0"/>
      <p:bldP spid="1024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9FD-244E-4ED8-B4FF-7B33EBE20FD6}" type="slidenum">
              <a:rPr lang="en-US"/>
              <a:pPr/>
              <a:t>9</a:t>
            </a:fld>
            <a:endParaRPr lang="en-US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362325" y="-61913"/>
            <a:ext cx="2460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Galvanic Cells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44196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difference in electrical potential between the anode and cathode is called: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i="1"/>
              <a:t> cell voltage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i="1"/>
              <a:t> electromotive force (emf)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i="1"/>
              <a:t> cell potential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605213" y="4495800"/>
            <a:ext cx="19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Cell Diagram</a:t>
            </a: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1825625" y="3352800"/>
            <a:ext cx="5502275" cy="457200"/>
            <a:chOff x="1150" y="2688"/>
            <a:chExt cx="3466" cy="288"/>
          </a:xfrm>
        </p:grpSpPr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1150" y="2688"/>
              <a:ext cx="3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Zn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+ Cu</a:t>
              </a:r>
              <a:r>
                <a:rPr lang="en-US" baseline="30000"/>
                <a:t>2+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 Cu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+ Zn</a:t>
              </a:r>
              <a:r>
                <a:rPr lang="en-US" baseline="30000"/>
                <a:t>2+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2672" y="283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667000" y="3886200"/>
            <a:ext cx="411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[Cu</a:t>
            </a:r>
            <a:r>
              <a:rPr lang="en-US" baseline="30000"/>
              <a:t>2+</a:t>
            </a:r>
            <a:r>
              <a:rPr lang="en-US"/>
              <a:t>] = 1 </a:t>
            </a:r>
            <a:r>
              <a:rPr lang="en-US" i="1"/>
              <a:t>M</a:t>
            </a:r>
            <a:r>
              <a:rPr lang="en-US"/>
              <a:t> and [Zn</a:t>
            </a:r>
            <a:r>
              <a:rPr lang="en-US" baseline="30000"/>
              <a:t>2+</a:t>
            </a:r>
            <a:r>
              <a:rPr lang="en-US"/>
              <a:t>] = 1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882775" y="5638800"/>
            <a:ext cx="543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Zn (</a:t>
            </a:r>
            <a:r>
              <a:rPr lang="en-US" i="1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rgbClr val="FF0000"/>
                </a:solidFill>
              </a:rPr>
              <a:t>)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|</a:t>
            </a:r>
            <a:r>
              <a:rPr lang="en-US">
                <a:solidFill>
                  <a:srgbClr val="FF0000"/>
                </a:solidFill>
              </a:rPr>
              <a:t> Zn</a:t>
            </a:r>
            <a:r>
              <a:rPr lang="en-US" baseline="30000">
                <a:solidFill>
                  <a:srgbClr val="FF0000"/>
                </a:solidFill>
              </a:rPr>
              <a:t>2+</a:t>
            </a:r>
            <a:r>
              <a:rPr lang="en-US">
                <a:solidFill>
                  <a:srgbClr val="FF0000"/>
                </a:solidFill>
              </a:rPr>
              <a:t> (1 </a:t>
            </a:r>
            <a:r>
              <a:rPr lang="en-US" i="1">
                <a:solidFill>
                  <a:srgbClr val="FF0000"/>
                </a:solidFill>
              </a:rPr>
              <a:t>M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</a:t>
            </a:r>
            <a:r>
              <a:rPr lang="en-US">
                <a:cs typeface="Arial" charset="0"/>
              </a:rPr>
              <a:t>|| 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Cu</a:t>
            </a:r>
            <a:r>
              <a:rPr lang="en-US" baseline="30000">
                <a:solidFill>
                  <a:schemeClr val="accent2"/>
                </a:solidFill>
                <a:cs typeface="Arial" charset="0"/>
              </a:rPr>
              <a:t>2+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 (1 </a:t>
            </a:r>
            <a:r>
              <a:rPr lang="en-US" i="1">
                <a:solidFill>
                  <a:schemeClr val="accent2"/>
                </a:solidFill>
                <a:cs typeface="Arial" charset="0"/>
              </a:rPr>
              <a:t>M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) | Cu (</a:t>
            </a:r>
            <a:r>
              <a:rPr lang="en-US" i="1">
                <a:solidFill>
                  <a:schemeClr val="accent2"/>
                </a:solidFill>
                <a:cs typeface="Arial" charset="0"/>
              </a:rPr>
              <a:t>s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)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370138" y="6172200"/>
            <a:ext cx="103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anode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613400" y="6248400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cathode</a:t>
            </a:r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609600"/>
            <a:ext cx="48768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757613" y="6288088"/>
            <a:ext cx="159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salt bridge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276600" y="510540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phase boundary</a:t>
            </a:r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4419600" y="5562600"/>
            <a:ext cx="304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2743200" y="5562600"/>
            <a:ext cx="304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6143625" y="5595938"/>
            <a:ext cx="304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autoUpdateAnimBg="0"/>
      <p:bldP spid="11271" grpId="0" autoUpdateAnimBg="0"/>
      <p:bldP spid="11275" grpId="0" autoUpdateAnimBg="0"/>
      <p:bldP spid="11276" grpId="0" autoUpdateAnimBg="0"/>
      <p:bldP spid="11277" grpId="0" autoUpdateAnimBg="0"/>
      <p:bldP spid="11278" grpId="0" autoUpdateAnimBg="0"/>
      <p:bldP spid="11280" grpId="0"/>
      <p:bldP spid="11281" grpId="0"/>
      <p:bldP spid="11281" grpId="1"/>
      <p:bldP spid="11282" grpId="0" animBg="1"/>
      <p:bldP spid="11283" grpId="0" animBg="1"/>
      <p:bldP spid="11283" grpId="1" animBg="1"/>
      <p:bldP spid="11284" grpId="0" animBg="1"/>
      <p:bldP spid="11284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2236</Words>
  <Application>Microsoft Office PowerPoint</Application>
  <PresentationFormat>On-screen Show (4:3)</PresentationFormat>
  <Paragraphs>412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Slide 1</vt:lpstr>
      <vt:lpstr>Slide 2</vt:lpstr>
      <vt:lpstr>Oxidation number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University of Missouri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David Robertson</dc:creator>
  <cp:lastModifiedBy>liana.wong</cp:lastModifiedBy>
  <cp:revision>47</cp:revision>
  <dcterms:created xsi:type="dcterms:W3CDTF">2001-08-25T20:57:56Z</dcterms:created>
  <dcterms:modified xsi:type="dcterms:W3CDTF">2010-09-09T19:19:40Z</dcterms:modified>
</cp:coreProperties>
</file>