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5" r:id="rId11"/>
    <p:sldId id="289" r:id="rId12"/>
    <p:sldId id="264" r:id="rId13"/>
    <p:sldId id="266" r:id="rId14"/>
    <p:sldId id="267" r:id="rId15"/>
    <p:sldId id="268" r:id="rId16"/>
    <p:sldId id="269" r:id="rId17"/>
    <p:sldId id="28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7" r:id="rId27"/>
    <p:sldId id="278" r:id="rId28"/>
    <p:sldId id="279" r:id="rId29"/>
    <p:sldId id="280" r:id="rId30"/>
    <p:sldId id="291" r:id="rId31"/>
    <p:sldId id="281" r:id="rId32"/>
    <p:sldId id="282" r:id="rId33"/>
    <p:sldId id="283" r:id="rId34"/>
    <p:sldId id="284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AFC5A028-134C-4824-8FE5-F33FD6408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83CE-AD1A-494A-AA9F-3CBFF2389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7C63D-43BD-4B2E-85A0-770A5293A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FFA1-EE98-4529-8FEB-5B9B1B36C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98218-1819-4F9D-8E3B-AC4B232B5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F167-6586-4E9B-8426-0BAD0B7F7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376DD-C5A1-4F05-8C17-B4C261EE8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EFD32-5539-4F07-89F0-8DDE72483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96CF-4313-42B8-9C23-F0045852D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8FF84-0272-422D-9120-A6D615397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BB68-57BD-44C0-8826-41CB26CB2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CEB60-7059-4DB8-A85E-508DCD63C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6B9CE00-29D9-41CC-8A59-A77C9F36D9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3905-0EE8-4A4F-920E-EBB61CCAE3E6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01600"/>
            <a:ext cx="8153400" cy="1371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Acid-Base Equilibria and</a:t>
            </a:r>
            <a:br>
              <a:rPr lang="en-US">
                <a:solidFill>
                  <a:schemeClr val="tx1"/>
                </a:solidFill>
                <a:latin typeface="Arial" charset="0"/>
              </a:rPr>
            </a:br>
            <a:r>
              <a:rPr lang="en-US">
                <a:solidFill>
                  <a:schemeClr val="tx1"/>
                </a:solidFill>
                <a:latin typeface="Arial" charset="0"/>
              </a:rPr>
              <a:t>Solubility Equilibria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35052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194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DE8D-7A4A-4B73-9120-F45CD0711CD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762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/>
              <a:t>Titrations (Review)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0500" y="774700"/>
            <a:ext cx="8763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In a </a:t>
            </a:r>
            <a:r>
              <a:rPr lang="en-US" b="1" i="1"/>
              <a:t>titration</a:t>
            </a:r>
            <a:r>
              <a:rPr lang="en-US"/>
              <a:t> a solution of accurately known concentration is added gradually added to another solution of unknown concentration until the chemical reaction between the two solutions is complete.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9863" y="2514600"/>
            <a:ext cx="880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/>
              <a:t>Equivalence point</a:t>
            </a:r>
            <a:r>
              <a:rPr lang="en-US"/>
              <a:t> – the point at which the reaction is complete</a:t>
            </a:r>
            <a:endParaRPr lang="en-US" b="1" i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8650" y="3124200"/>
            <a:ext cx="7875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Indicator</a:t>
            </a:r>
            <a:r>
              <a:rPr lang="en-US"/>
              <a:t> – substance that changes color at (or near) the</a:t>
            </a:r>
          </a:p>
          <a:p>
            <a:pPr eaLnBrk="0" hangingPunct="0"/>
            <a:r>
              <a:rPr lang="en-US"/>
              <a:t>                   equivalence point </a:t>
            </a:r>
            <a:endParaRPr lang="en-US" b="1" i="1"/>
          </a:p>
        </p:txBody>
      </p:sp>
      <p:pic>
        <p:nvPicPr>
          <p:cNvPr id="11270" name="Picture 6" descr="cha56011_0421a"/>
          <p:cNvPicPr>
            <a:picLocks noChangeAspect="1" noChangeArrowheads="1"/>
          </p:cNvPicPr>
          <p:nvPr/>
        </p:nvPicPr>
        <p:blipFill>
          <a:blip r:embed="rId2" cstate="print"/>
          <a:srcRect t="42857"/>
          <a:stretch>
            <a:fillRect/>
          </a:stretch>
        </p:blipFill>
        <p:spPr bwMode="auto">
          <a:xfrm>
            <a:off x="228600" y="4191000"/>
            <a:ext cx="2914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65500" y="4267200"/>
            <a:ext cx="2406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Slowly add base</a:t>
            </a:r>
          </a:p>
          <a:p>
            <a:pPr algn="ctr" eaLnBrk="0" hangingPunct="0"/>
            <a:r>
              <a:rPr lang="en-US"/>
              <a:t>to unknown acid</a:t>
            </a:r>
          </a:p>
          <a:p>
            <a:pPr algn="ctr" eaLnBrk="0" hangingPunct="0"/>
            <a:r>
              <a:rPr lang="en-US"/>
              <a:t>UNTIL</a:t>
            </a:r>
          </a:p>
        </p:txBody>
      </p:sp>
      <p:pic>
        <p:nvPicPr>
          <p:cNvPr id="11272" name="Picture 8" descr="cha56011_042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0" y="3886200"/>
            <a:ext cx="1873250" cy="27432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30600" y="5500688"/>
            <a:ext cx="2084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The indicator</a:t>
            </a:r>
          </a:p>
          <a:p>
            <a:pPr algn="ctr" eaLnBrk="0" hangingPunct="0"/>
            <a:r>
              <a:rPr lang="en-US"/>
              <a:t>changes color</a:t>
            </a:r>
          </a:p>
          <a:p>
            <a:pPr algn="ctr" eaLnBrk="0" hangingPunct="0"/>
            <a:r>
              <a:rPr lang="en-US"/>
              <a:t>(</a:t>
            </a:r>
            <a:r>
              <a:rPr lang="en-US">
                <a:solidFill>
                  <a:srgbClr val="FF00FF"/>
                </a:solidFill>
              </a:rPr>
              <a:t>pink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utoUpdateAnimBg="0"/>
      <p:bldP spid="11271" grpId="0" autoUpdateAnimBg="0"/>
      <p:bldP spid="112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1E3C-12EF-4704-AD40-32AD8C86789D}" type="slidenum">
              <a:rPr lang="en-US"/>
              <a:pPr/>
              <a:t>11</a:t>
            </a:fld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696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Alternative Method of Equivalence Point Detection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70038"/>
            <a:ext cx="64008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733800" y="594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monitor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C248-C0CF-4E2F-B61B-80D43D836CED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Strong Acid-Strong Base Titrations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381000" y="609600"/>
            <a:ext cx="6154738" cy="457200"/>
            <a:chOff x="336" y="720"/>
            <a:chExt cx="3877" cy="288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336" y="720"/>
              <a:ext cx="38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NaOH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+ NaCl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2200" y="8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381000" y="1219200"/>
            <a:ext cx="4114800" cy="457200"/>
            <a:chOff x="240" y="912"/>
            <a:chExt cx="2592" cy="288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40" y="912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92" y="10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97075"/>
            <a:ext cx="8458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D49D-B909-406F-B97B-0A53D053199E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Weak Acid-Strong Base Titrations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28600" y="609600"/>
            <a:ext cx="8072438" cy="457200"/>
            <a:chOff x="240" y="384"/>
            <a:chExt cx="5085" cy="288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40" y="384"/>
              <a:ext cx="50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NaOH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CH</a:t>
              </a:r>
              <a:r>
                <a:rPr lang="en-US" baseline="-25000"/>
                <a:t>3</a:t>
              </a:r>
              <a:r>
                <a:rPr lang="en-US"/>
                <a:t>COONa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2696" y="53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28600" y="1092200"/>
            <a:ext cx="7453313" cy="457200"/>
            <a:chOff x="240" y="768"/>
            <a:chExt cx="4695" cy="288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40" y="768"/>
              <a:ext cx="46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504" y="9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228600" y="2057400"/>
            <a:ext cx="7537450" cy="457200"/>
            <a:chOff x="336" y="1152"/>
            <a:chExt cx="4748" cy="288"/>
          </a:xfrm>
        </p:grpSpPr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336" y="1152"/>
              <a:ext cx="4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2424" y="1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2424" y="13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28600" y="15748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 equivalence point (pH &gt; 7):</a:t>
            </a:r>
          </a:p>
        </p:txBody>
      </p: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68575"/>
            <a:ext cx="77724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499D-72D6-4D82-B173-27C1E892EC68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76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Strong Acid-Weak Base Titrations</a:t>
            </a:r>
          </a:p>
        </p:txBody>
      </p: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228600" y="609600"/>
            <a:ext cx="4799013" cy="457200"/>
            <a:chOff x="144" y="384"/>
            <a:chExt cx="3023" cy="288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44" y="384"/>
              <a:ext cx="3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NH</a:t>
              </a:r>
              <a:r>
                <a:rPr lang="en-US" baseline="-25000"/>
                <a:t>4</a:t>
              </a:r>
              <a:r>
                <a:rPr lang="en-US"/>
                <a:t>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808" y="53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28600" y="2057400"/>
            <a:ext cx="5768975" cy="457200"/>
            <a:chOff x="144" y="1296"/>
            <a:chExt cx="3634" cy="288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44" y="1296"/>
              <a:ext cx="36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808" y="1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1808" y="1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28600" y="1574800"/>
            <a:ext cx="421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 equivalence point (pH &lt; 7):</a:t>
            </a:r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228600" y="1066800"/>
            <a:ext cx="4629150" cy="457200"/>
            <a:chOff x="144" y="672"/>
            <a:chExt cx="2916" cy="288"/>
          </a:xfrm>
        </p:grpSpPr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144" y="672"/>
              <a:ext cx="29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NH</a:t>
              </a:r>
              <a:r>
                <a:rPr lang="en-US" baseline="-25000"/>
                <a:t>4</a:t>
              </a:r>
              <a:r>
                <a:rPr lang="en-US"/>
                <a:t>Cl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1712" y="8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44775"/>
            <a:ext cx="79248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108FD-B864-46FE-BECC-BEB90D2C161F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180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Exactly 100 mL of 0.10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HNO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are titrated with a 0.10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NaOH solution.  What is the pH at the equivalence point 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2151063" y="1524000"/>
            <a:ext cx="6097587" cy="457200"/>
            <a:chOff x="192" y="1104"/>
            <a:chExt cx="3841" cy="288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92" y="1104"/>
              <a:ext cx="38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HNO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NO</a:t>
              </a:r>
              <a:r>
                <a:rPr lang="en-US" baseline="-25000"/>
                <a:t>2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2016" y="1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 (moles)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19050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 (moles)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22525" y="1143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0.01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065588" y="1143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508250" y="19050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51313" y="19050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15000" y="1905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0.01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2743200" y="3124200"/>
            <a:ext cx="6181725" cy="457200"/>
            <a:chOff x="820" y="2064"/>
            <a:chExt cx="3894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820" y="2064"/>
              <a:ext cx="38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  <a:r>
                <a:rPr lang="en-US" baseline="-25000"/>
                <a:t>2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         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HNO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472" y="21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>
              <a:off x="2472" y="2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131763" y="3733800"/>
            <a:ext cx="2236787" cy="1524000"/>
            <a:chOff x="528" y="1632"/>
            <a:chExt cx="1409" cy="960"/>
          </a:xfrm>
        </p:grpSpPr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Initial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Change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Equilibrium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868613" y="3733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0.05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007100" y="3733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035300" y="4267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i="1"/>
              <a:t>x</a:t>
            </a:r>
            <a:endParaRPr lang="en-US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138863" y="4267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570163" y="48006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0.05 - </a:t>
            </a:r>
            <a:r>
              <a:rPr lang="en-US" i="1"/>
              <a:t>x</a:t>
            </a:r>
            <a:endParaRPr lang="en-US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580313" y="3733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7716838" y="4267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259513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78613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5181600" y="2362200"/>
            <a:ext cx="3386138" cy="798513"/>
            <a:chOff x="707" y="1945"/>
            <a:chExt cx="2133" cy="503"/>
          </a:xfrm>
        </p:grpSpPr>
        <p:grpSp>
          <p:nvGrpSpPr>
            <p:cNvPr id="14374" name="Group 38"/>
            <p:cNvGrpSpPr>
              <a:grpSpLocks/>
            </p:cNvGrpSpPr>
            <p:nvPr/>
          </p:nvGrpSpPr>
          <p:grpSpPr bwMode="auto">
            <a:xfrm>
              <a:off x="707" y="1945"/>
              <a:ext cx="1330" cy="503"/>
              <a:chOff x="707" y="1945"/>
              <a:chExt cx="1330" cy="503"/>
            </a:xfrm>
          </p:grpSpPr>
          <p:sp>
            <p:nvSpPr>
              <p:cNvPr id="14369" name="Text Box 33"/>
              <p:cNvSpPr txBox="1">
                <a:spLocks noChangeArrowheads="1"/>
              </p:cNvSpPr>
              <p:nvPr/>
            </p:nvSpPr>
            <p:spPr bwMode="auto">
              <a:xfrm>
                <a:off x="707" y="2056"/>
                <a:ext cx="7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[NO</a:t>
                </a:r>
                <a:r>
                  <a:rPr lang="en-US" baseline="-25000"/>
                  <a:t>2</a:t>
                </a:r>
                <a:r>
                  <a:rPr lang="en-US" sz="2800" baseline="30000"/>
                  <a:t>-</a:t>
                </a:r>
                <a:r>
                  <a:rPr lang="en-US"/>
                  <a:t>] =</a:t>
                </a:r>
                <a:endParaRPr lang="en-US" sz="2800"/>
              </a:p>
            </p:txBody>
          </p:sp>
          <p:grpSp>
            <p:nvGrpSpPr>
              <p:cNvPr id="14373" name="Group 37"/>
              <p:cNvGrpSpPr>
                <a:grpSpLocks/>
              </p:cNvGrpSpPr>
              <p:nvPr/>
            </p:nvGrpSpPr>
            <p:grpSpPr bwMode="auto">
              <a:xfrm>
                <a:off x="1440" y="1945"/>
                <a:ext cx="597" cy="503"/>
                <a:chOff x="1440" y="1945"/>
                <a:chExt cx="597" cy="503"/>
              </a:xfrm>
            </p:grpSpPr>
            <p:sp>
              <p:nvSpPr>
                <p:cNvPr id="1437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493" y="1945"/>
                  <a:ext cx="49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0.01</a:t>
                  </a:r>
                </a:p>
              </p:txBody>
            </p:sp>
            <p:sp>
              <p:nvSpPr>
                <p:cNvPr id="1437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40" y="2160"/>
                  <a:ext cx="5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0.200</a:t>
                  </a:r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auto">
                <a:xfrm>
                  <a:off x="1498" y="22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75" name="Text Box 39"/>
            <p:cNvSpPr txBox="1">
              <a:spLocks noChangeArrowheads="1"/>
            </p:cNvSpPr>
            <p:nvPr/>
          </p:nvSpPr>
          <p:spPr bwMode="auto">
            <a:xfrm>
              <a:off x="1972" y="2056"/>
              <a:ext cx="8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0.05 </a:t>
              </a:r>
              <a:r>
                <a:rPr lang="en-US" i="1"/>
                <a:t>M</a:t>
              </a:r>
              <a:endParaRPr lang="en-US"/>
            </a:p>
          </p:txBody>
        </p:sp>
      </p:grp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609600" y="2533650"/>
            <a:ext cx="327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Final volume = 200 mL</a:t>
            </a:r>
          </a:p>
        </p:txBody>
      </p:sp>
      <p:grpSp>
        <p:nvGrpSpPr>
          <p:cNvPr id="14384" name="Group 48"/>
          <p:cNvGrpSpPr>
            <a:grpSpLocks/>
          </p:cNvGrpSpPr>
          <p:nvPr/>
        </p:nvGrpSpPr>
        <p:grpSpPr bwMode="auto">
          <a:xfrm>
            <a:off x="152400" y="5257800"/>
            <a:ext cx="2611438" cy="862013"/>
            <a:chOff x="288" y="3552"/>
            <a:chExt cx="1645" cy="543"/>
          </a:xfrm>
        </p:grpSpPr>
        <p:sp>
          <p:nvSpPr>
            <p:cNvPr id="14379" name="Text Box 43"/>
            <p:cNvSpPr txBox="1">
              <a:spLocks noChangeArrowheads="1"/>
            </p:cNvSpPr>
            <p:nvPr/>
          </p:nvSpPr>
          <p:spPr bwMode="auto">
            <a:xfrm>
              <a:off x="288" y="3689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b</a:t>
              </a:r>
              <a:r>
                <a:rPr lang="en-US"/>
                <a:t> =</a:t>
              </a:r>
              <a:endParaRPr lang="en-US" i="1"/>
            </a:p>
          </p:txBody>
        </p:sp>
        <p:sp>
          <p:nvSpPr>
            <p:cNvPr id="14380" name="Text Box 44"/>
            <p:cNvSpPr txBox="1">
              <a:spLocks noChangeArrowheads="1"/>
            </p:cNvSpPr>
            <p:nvPr/>
          </p:nvSpPr>
          <p:spPr bwMode="auto">
            <a:xfrm>
              <a:off x="768" y="3552"/>
              <a:ext cx="11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[OH</a:t>
              </a:r>
              <a:r>
                <a:rPr lang="en-US" sz="2800" baseline="30000"/>
                <a:t>-</a:t>
              </a:r>
              <a:r>
                <a:rPr lang="en-US"/>
                <a:t>][HNO</a:t>
              </a:r>
              <a:r>
                <a:rPr lang="en-US" baseline="-25000"/>
                <a:t>2</a:t>
              </a:r>
              <a:r>
                <a:rPr lang="en-US"/>
                <a:t>]</a:t>
              </a:r>
            </a:p>
          </p:txBody>
        </p:sp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1036" y="3807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[NO</a:t>
              </a:r>
              <a:r>
                <a:rPr lang="en-US" baseline="-25000"/>
                <a:t>2</a:t>
              </a:r>
              <a:r>
                <a:rPr lang="en-US" baseline="30000"/>
                <a:t>-</a:t>
              </a:r>
              <a:r>
                <a:rPr lang="en-US"/>
                <a:t>]</a:t>
              </a:r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794" y="3840"/>
              <a:ext cx="10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90" name="Group 54"/>
          <p:cNvGrpSpPr>
            <a:grpSpLocks/>
          </p:cNvGrpSpPr>
          <p:nvPr/>
        </p:nvGrpSpPr>
        <p:grpSpPr bwMode="auto">
          <a:xfrm>
            <a:off x="2641600" y="5257800"/>
            <a:ext cx="1409700" cy="862013"/>
            <a:chOff x="2788" y="3456"/>
            <a:chExt cx="888" cy="543"/>
          </a:xfrm>
        </p:grpSpPr>
        <p:sp>
          <p:nvSpPr>
            <p:cNvPr id="14386" name="Text Box 50"/>
            <p:cNvSpPr txBox="1">
              <a:spLocks noChangeArrowheads="1"/>
            </p:cNvSpPr>
            <p:nvPr/>
          </p:nvSpPr>
          <p:spPr bwMode="auto">
            <a:xfrm>
              <a:off x="2788" y="3593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  <a:endParaRPr lang="en-US" i="1"/>
            </a:p>
          </p:txBody>
        </p:sp>
        <p:sp>
          <p:nvSpPr>
            <p:cNvPr id="14387" name="Text Box 51"/>
            <p:cNvSpPr txBox="1">
              <a:spLocks noChangeArrowheads="1"/>
            </p:cNvSpPr>
            <p:nvPr/>
          </p:nvSpPr>
          <p:spPr bwMode="auto">
            <a:xfrm>
              <a:off x="3210" y="3456"/>
              <a:ext cx="2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x</a:t>
              </a:r>
              <a:r>
                <a:rPr lang="en-US" baseline="30000"/>
                <a:t>2</a:t>
              </a:r>
              <a:endParaRPr lang="en-US"/>
            </a:p>
          </p:txBody>
        </p:sp>
        <p:sp>
          <p:nvSpPr>
            <p:cNvPr id="14388" name="Text Box 52"/>
            <p:cNvSpPr txBox="1">
              <a:spLocks noChangeArrowheads="1"/>
            </p:cNvSpPr>
            <p:nvPr/>
          </p:nvSpPr>
          <p:spPr bwMode="auto">
            <a:xfrm>
              <a:off x="3026" y="3711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0.05-</a:t>
              </a:r>
              <a:r>
                <a:rPr lang="en-US" i="1"/>
                <a:t>x</a:t>
              </a:r>
            </a:p>
          </p:txBody>
        </p:sp>
        <p:sp>
          <p:nvSpPr>
            <p:cNvPr id="14389" name="Line 53"/>
            <p:cNvSpPr>
              <a:spLocks noChangeShapeType="1"/>
            </p:cNvSpPr>
            <p:nvPr/>
          </p:nvSpPr>
          <p:spPr bwMode="auto">
            <a:xfrm>
              <a:off x="3024" y="37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3987800" y="5473700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2.2 x 10</a:t>
            </a:r>
            <a:r>
              <a:rPr lang="en-US" baseline="30000"/>
              <a:t>-11</a:t>
            </a:r>
            <a:endParaRPr lang="en-US"/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52400" y="6172200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0.05 –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0.05</a:t>
            </a:r>
            <a:endParaRPr lang="en-US"/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2465388" y="6172200"/>
            <a:ext cx="210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1.05 x 10</a:t>
            </a:r>
            <a:r>
              <a:rPr lang="en-US" baseline="30000">
                <a:sym typeface="Symbol" pitchFamily="18" charset="2"/>
              </a:rPr>
              <a:t>-6</a:t>
            </a:r>
            <a:endParaRPr lang="en-US" i="1"/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4445000" y="61722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[OH</a:t>
            </a:r>
            <a:r>
              <a:rPr lang="en-US" sz="2800" baseline="30000"/>
              <a:t>-</a:t>
            </a:r>
            <a:r>
              <a:rPr lang="en-US"/>
              <a:t>]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5983288" y="5410200"/>
            <a:ext cx="175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pOH = 5.98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5867400" y="5943600"/>
            <a:ext cx="316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pH = 14 – pOH = 8.02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0" grpId="0" autoUpdateAnimBg="0"/>
      <p:bldP spid="14360" grpId="0" autoUpdateAnimBg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  <p:bldP spid="14367" grpId="0" autoUpdateAnimBg="0"/>
      <p:bldP spid="14368" grpId="0" autoUpdateAnimBg="0"/>
      <p:bldP spid="14377" grpId="0" autoUpdateAnimBg="0"/>
      <p:bldP spid="14391" grpId="0" autoUpdateAnimBg="0"/>
      <p:bldP spid="14392" grpId="0" autoUpdateAnimBg="0"/>
      <p:bldP spid="14393" grpId="0" autoUpdateAnimBg="0"/>
      <p:bldP spid="14394" grpId="0" autoUpdateAnimBg="0"/>
      <p:bldP spid="14395" grpId="0" autoUpdateAnimBg="0"/>
      <p:bldP spid="143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345B-B2A6-4031-97BF-DC16FA58385C}" type="slidenum">
              <a:rPr lang="en-US"/>
              <a:pPr/>
              <a:t>16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55913" y="-76200"/>
            <a:ext cx="3449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Acid-Base Indicators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28600" y="533400"/>
            <a:ext cx="4125913" cy="457200"/>
            <a:chOff x="1458" y="1008"/>
            <a:chExt cx="2599" cy="288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458" y="1008"/>
              <a:ext cx="2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HIn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In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2216" y="11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H="1">
              <a:off x="2216" y="12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304800" y="990600"/>
            <a:ext cx="1604963" cy="862013"/>
            <a:chOff x="1025" y="1200"/>
            <a:chExt cx="1011" cy="543"/>
          </a:xfrm>
        </p:grpSpPr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548" y="1334"/>
              <a:ext cx="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 10</a:t>
              </a:r>
              <a:endParaRPr lang="en-US" i="1"/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025" y="1200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[HIn]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068" y="1455"/>
              <a:ext cx="4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[In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  <a:endParaRPr lang="en-US" i="1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1056" y="1488"/>
              <a:ext cx="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981200" y="1193800"/>
            <a:ext cx="459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 of acid (HIn) predominates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304800" y="1881188"/>
            <a:ext cx="1604963" cy="862012"/>
            <a:chOff x="1025" y="1200"/>
            <a:chExt cx="1011" cy="543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548" y="1334"/>
              <a:ext cx="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ym typeface="Symbol" pitchFamily="18" charset="2"/>
                </a:rPr>
                <a:t> 10</a:t>
              </a:r>
              <a:endParaRPr lang="en-US" i="1"/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1025" y="1200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[HIn]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1068" y="1455"/>
              <a:ext cx="4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[In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  <a:endParaRPr lang="en-US" i="1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1056" y="1488"/>
              <a:ext cx="4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981200" y="2084388"/>
            <a:ext cx="596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 of conjugate base (In</a:t>
            </a:r>
            <a:r>
              <a:rPr lang="en-US" sz="2800" baseline="30000"/>
              <a:t>-</a:t>
            </a:r>
            <a:r>
              <a:rPr lang="en-US"/>
              <a:t>) predominates</a:t>
            </a:r>
          </a:p>
        </p:txBody>
      </p:sp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6294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autoUpdateAnimBg="0"/>
      <p:bldP spid="1538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EDAC8-F72D-43F7-988C-EF5D51E4EA54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3276600" y="5867400"/>
            <a:ext cx="2667000" cy="457200"/>
            <a:chOff x="2160" y="3769"/>
            <a:chExt cx="1680" cy="288"/>
          </a:xfrm>
        </p:grpSpPr>
        <p:sp>
          <p:nvSpPr>
            <p:cNvPr id="32771" name="Text Box 3"/>
            <p:cNvSpPr txBox="1">
              <a:spLocks noChangeArrowheads="1"/>
            </p:cNvSpPr>
            <p:nvPr/>
          </p:nvSpPr>
          <p:spPr bwMode="auto">
            <a:xfrm>
              <a:off x="2822" y="376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</a:t>
              </a:r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2160" y="3913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3264" y="3913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04888"/>
            <a:ext cx="79248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851025" y="2286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Solutions of Red Cabbage Extract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02F6-6982-4EDA-BF6C-10F7C6FECA9D}" type="slidenum">
              <a:rPr lang="en-US"/>
              <a:pPr/>
              <a:t>18</a:t>
            </a:fld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2488" y="152400"/>
            <a:ext cx="743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The titration curve of a strong acid with a strong base.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82650"/>
            <a:ext cx="74676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114E-B68E-4086-B812-C0DEF4080B63}" type="slidenum">
              <a:rPr lang="en-US"/>
              <a:pPr/>
              <a:t>19</a:t>
            </a:fld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Which indicator(s) would you use for a titration of HNO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with KOH 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1455738"/>
            <a:ext cx="851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Weak acid titrated with strong base.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2400" y="19113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 equivalence point, will have conjugate base of weak acid.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365375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 equivalence point, pH &gt; 7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2400" y="2819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 cresol red or phenolphthalein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448050"/>
            <a:ext cx="5486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867400" y="5562600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6" grpId="0" autoUpdateAnimBg="0"/>
      <p:bldP spid="17417" grpId="0" autoUpdateAnimBg="0"/>
      <p:bldP spid="174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6EB7-5864-4B00-920C-A6CA6E6D2D34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83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b="1" i="1"/>
              <a:t>common ion effect</a:t>
            </a:r>
            <a:r>
              <a:rPr lang="en-US"/>
              <a:t> is the shift in equilibrium caused by the addition of a compound having an ion in common with the dissolved substance.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presence of a common ion </a:t>
            </a:r>
            <a:r>
              <a:rPr lang="en-US" b="1"/>
              <a:t>suppresses </a:t>
            </a:r>
            <a:r>
              <a:rPr lang="en-US"/>
              <a:t>the ionization of a weak acid or a weak base.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34963" y="3429000"/>
            <a:ext cx="847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Consider mixture of CH</a:t>
            </a:r>
            <a:r>
              <a:rPr lang="en-US" baseline="-25000"/>
              <a:t>3</a:t>
            </a:r>
            <a:r>
              <a:rPr lang="en-US"/>
              <a:t>COONa (strong electrolyte) and CH</a:t>
            </a:r>
            <a:r>
              <a:rPr lang="en-US" baseline="-25000"/>
              <a:t>3</a:t>
            </a:r>
            <a:r>
              <a:rPr lang="en-US"/>
              <a:t>COOH (weak acid).</a:t>
            </a: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1066800" y="5003800"/>
            <a:ext cx="6297613" cy="457200"/>
            <a:chOff x="1488" y="3168"/>
            <a:chExt cx="3967" cy="288"/>
          </a:xfrm>
        </p:grpSpPr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1488" y="3168"/>
              <a:ext cx="39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COONa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Na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2896" y="331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1066800" y="5715000"/>
            <a:ext cx="6113463" cy="457200"/>
            <a:chOff x="672" y="3600"/>
            <a:chExt cx="3851" cy="288"/>
          </a:xfrm>
        </p:grpSpPr>
        <p:grpSp>
          <p:nvGrpSpPr>
            <p:cNvPr id="2062" name="Group 14"/>
            <p:cNvGrpSpPr>
              <a:grpSpLocks/>
            </p:cNvGrpSpPr>
            <p:nvPr/>
          </p:nvGrpSpPr>
          <p:grpSpPr bwMode="auto">
            <a:xfrm>
              <a:off x="2072" y="3696"/>
              <a:ext cx="384" cy="96"/>
              <a:chOff x="3427" y="2256"/>
              <a:chExt cx="384" cy="96"/>
            </a:xfrm>
          </p:grpSpPr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3427" y="22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 flipH="1">
                <a:off x="3427" y="23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672" y="3600"/>
              <a:ext cx="3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</p:grpSp>
      <p:sp>
        <p:nvSpPr>
          <p:cNvPr id="2072" name="Line 24"/>
          <p:cNvSpPr>
            <a:spLocks noChangeShapeType="1"/>
          </p:cNvSpPr>
          <p:nvPr/>
        </p:nvSpPr>
        <p:spPr bwMode="auto">
          <a:xfrm flipH="1">
            <a:off x="2844800" y="63246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74" name="Group 26"/>
          <p:cNvGrpSpPr>
            <a:grpSpLocks/>
          </p:cNvGrpSpPr>
          <p:nvPr/>
        </p:nvGrpSpPr>
        <p:grpSpPr bwMode="auto">
          <a:xfrm>
            <a:off x="5080000" y="4978400"/>
            <a:ext cx="3530600" cy="1231900"/>
            <a:chOff x="3200" y="3136"/>
            <a:chExt cx="2224" cy="776"/>
          </a:xfrm>
        </p:grpSpPr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3328" y="3136"/>
              <a:ext cx="1344" cy="3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3200" y="3584"/>
              <a:ext cx="1344" cy="3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4608" y="336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</a:rPr>
                <a:t>common 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9" grpId="0" autoUpdateAnimBg="0"/>
      <p:bldP spid="20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F22AE-1615-4398-ACE2-81DFE59717EB}" type="slidenum">
              <a:rPr lang="en-US"/>
              <a:pPr/>
              <a:t>20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998788" y="0"/>
            <a:ext cx="317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Solubility Equilibria</a:t>
            </a:r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2508250" y="838200"/>
            <a:ext cx="4344988" cy="457200"/>
            <a:chOff x="1580" y="528"/>
            <a:chExt cx="2737" cy="288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580" y="528"/>
              <a:ext cx="27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AgCl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Cl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8600" y="16002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[Ag</a:t>
            </a:r>
            <a:r>
              <a:rPr lang="en-US" baseline="30000"/>
              <a:t>+</a:t>
            </a:r>
            <a:r>
              <a:rPr lang="en-US"/>
              <a:t>][Cl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i="1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895600" y="1600200"/>
            <a:ext cx="544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K</a:t>
            </a:r>
            <a:r>
              <a:rPr lang="en-US" b="1" i="1" baseline="-25000"/>
              <a:t>sp</a:t>
            </a:r>
            <a:r>
              <a:rPr lang="en-US"/>
              <a:t> is the </a:t>
            </a:r>
            <a:r>
              <a:rPr lang="en-US" b="1" i="1"/>
              <a:t>solubility product constant</a:t>
            </a:r>
          </a:p>
        </p:txBody>
      </p: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19063" y="2324100"/>
            <a:ext cx="4635500" cy="457200"/>
            <a:chOff x="144" y="1440"/>
            <a:chExt cx="2920" cy="288"/>
          </a:xfrm>
        </p:grpSpPr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2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MgF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Mg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+ 2F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984" y="153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984" y="163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181725" y="23241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[Mg</a:t>
            </a:r>
            <a:r>
              <a:rPr lang="en-US" baseline="30000"/>
              <a:t>2+</a:t>
            </a:r>
            <a:r>
              <a:rPr lang="en-US"/>
              <a:t>][F</a:t>
            </a:r>
            <a:r>
              <a:rPr lang="en-US" sz="2800" baseline="30000"/>
              <a:t>-</a:t>
            </a:r>
            <a:r>
              <a:rPr lang="en-US"/>
              <a:t>]</a:t>
            </a:r>
            <a:r>
              <a:rPr lang="en-US" baseline="30000"/>
              <a:t>2</a:t>
            </a:r>
            <a:endParaRPr lang="en-US" i="1"/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119063" y="2819400"/>
            <a:ext cx="5302250" cy="457200"/>
            <a:chOff x="144" y="1776"/>
            <a:chExt cx="3340" cy="288"/>
          </a:xfrm>
        </p:grpSpPr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144" y="1776"/>
              <a:ext cx="3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Ag</a:t>
              </a:r>
              <a:r>
                <a:rPr lang="en-US" baseline="-25000"/>
                <a:t>2</a:t>
              </a:r>
              <a:r>
                <a:rPr lang="en-US"/>
                <a:t>CO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2Ag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CO</a:t>
              </a:r>
              <a:r>
                <a:rPr lang="en-US" baseline="-25000"/>
                <a:t>3</a:t>
              </a:r>
              <a:r>
                <a:rPr lang="en-US" baseline="30000"/>
                <a:t>2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1188" y="187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>
              <a:off x="1188" y="196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181725" y="2819400"/>
            <a:ext cx="265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[Ag</a:t>
            </a:r>
            <a:r>
              <a:rPr lang="en-US" baseline="30000"/>
              <a:t>+</a:t>
            </a:r>
            <a:r>
              <a:rPr lang="en-US"/>
              <a:t>]</a:t>
            </a:r>
            <a:r>
              <a:rPr lang="en-US" baseline="30000"/>
              <a:t>2</a:t>
            </a:r>
            <a:r>
              <a:rPr lang="en-US"/>
              <a:t>[CO</a:t>
            </a:r>
            <a:r>
              <a:rPr lang="en-US" baseline="-25000"/>
              <a:t>3</a:t>
            </a:r>
            <a:r>
              <a:rPr lang="en-US" baseline="30000"/>
              <a:t>2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i="1"/>
          </a:p>
        </p:txBody>
      </p: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119063" y="3352800"/>
            <a:ext cx="5900737" cy="457200"/>
            <a:chOff x="-228" y="2112"/>
            <a:chExt cx="3717" cy="288"/>
          </a:xfrm>
        </p:grpSpPr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-228" y="2112"/>
              <a:ext cx="37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Ca</a:t>
              </a:r>
              <a:r>
                <a:rPr lang="en-US" baseline="-25000"/>
                <a:t>3</a:t>
              </a:r>
              <a:r>
                <a:rPr lang="en-US"/>
                <a:t>(PO</a:t>
              </a:r>
              <a:r>
                <a:rPr lang="en-US" baseline="-25000"/>
                <a:t>4</a:t>
              </a:r>
              <a:r>
                <a:rPr lang="en-US"/>
                <a:t>)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3Ca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+ 2PO</a:t>
              </a:r>
              <a:r>
                <a:rPr lang="en-US" baseline="-25000"/>
                <a:t>4</a:t>
              </a:r>
              <a:r>
                <a:rPr lang="en-US" baseline="30000"/>
                <a:t>3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1000" y="22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flipH="1">
              <a:off x="100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181725" y="33528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[Ca</a:t>
            </a:r>
            <a:r>
              <a:rPr lang="en-US" baseline="30000"/>
              <a:t>2+</a:t>
            </a:r>
            <a:r>
              <a:rPr lang="en-US"/>
              <a:t>]</a:t>
            </a:r>
            <a:r>
              <a:rPr lang="en-US" baseline="30000"/>
              <a:t>3</a:t>
            </a:r>
            <a:r>
              <a:rPr lang="en-US"/>
              <a:t>[PO</a:t>
            </a:r>
            <a:r>
              <a:rPr lang="en-US" baseline="-25000"/>
              <a:t>4</a:t>
            </a:r>
            <a:r>
              <a:rPr lang="en-US" baseline="30000"/>
              <a:t>3</a:t>
            </a:r>
            <a:r>
              <a:rPr lang="en-US" sz="2800" baseline="30000"/>
              <a:t>-</a:t>
            </a:r>
            <a:r>
              <a:rPr lang="en-US"/>
              <a:t>]</a:t>
            </a:r>
            <a:r>
              <a:rPr lang="en-US" baseline="30000"/>
              <a:t>2</a:t>
            </a:r>
            <a:endParaRPr lang="en-US" i="1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19063" y="3962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Dissolution of an ionic solid in aqueous solution: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81000" y="5095875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 i="1" baseline="-25000"/>
              <a:t>sp</a:t>
            </a:r>
            <a:endParaRPr lang="en-US" i="1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955800" y="5095875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Saturated solution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81000" y="4630738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&lt; </a:t>
            </a:r>
            <a:r>
              <a:rPr lang="en-US" i="1"/>
              <a:t>K</a:t>
            </a:r>
            <a:r>
              <a:rPr lang="en-US" i="1" baseline="-25000"/>
              <a:t>sp</a:t>
            </a:r>
            <a:endParaRPr lang="en-US" i="1"/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1955800" y="4629150"/>
            <a:ext cx="298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Unsaturated solution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624513" y="4611688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precipitate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381000" y="56007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&gt; </a:t>
            </a:r>
            <a:r>
              <a:rPr lang="en-US" i="1"/>
              <a:t>K</a:t>
            </a:r>
            <a:r>
              <a:rPr lang="en-US" i="1" baseline="-25000"/>
              <a:t>sp</a:t>
            </a:r>
            <a:endParaRPr lang="en-US" i="1"/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955800" y="5600700"/>
            <a:ext cx="340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Supersaturated solution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5624513" y="5588000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Precipitate will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  <p:bldP spid="18442" grpId="0" autoUpdateAnimBg="0"/>
      <p:bldP spid="18448" grpId="0" autoUpdateAnimBg="0"/>
      <p:bldP spid="18453" grpId="0" autoUpdateAnimBg="0"/>
      <p:bldP spid="18457" grpId="0" autoUpdateAnimBg="0"/>
      <p:bldP spid="18460" grpId="0" autoUpdateAnimBg="0"/>
      <p:bldP spid="18462" grpId="0" autoUpdateAnimBg="0"/>
      <p:bldP spid="18465" grpId="0" autoUpdateAnimBg="0"/>
      <p:bldP spid="18461" grpId="0" autoUpdateAnimBg="0"/>
      <p:bldP spid="18464" grpId="0" autoUpdateAnimBg="0"/>
      <p:bldP spid="18467" grpId="0" autoUpdateAnimBg="0"/>
      <p:bldP spid="18463" grpId="0" autoUpdateAnimBg="0"/>
      <p:bldP spid="18466" grpId="0" autoUpdateAnimBg="0"/>
      <p:bldP spid="184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DC2-8680-478F-8973-EEAB54DC962B}" type="slidenum">
              <a:rPr lang="en-US"/>
              <a:pPr/>
              <a:t>21</a:t>
            </a:fld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7663"/>
            <a:ext cx="85344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69BE-6E47-46F9-98F1-23D764797170}" type="slidenum">
              <a:rPr lang="en-US"/>
              <a:pPr/>
              <a:t>22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Molar solubility</a:t>
            </a:r>
            <a:r>
              <a:rPr lang="en-US"/>
              <a:t> (mol/L) is the number of moles of solute dissolved in 1 L of a saturated solution.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" y="11588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Solubility</a:t>
            </a:r>
            <a:r>
              <a:rPr lang="en-US"/>
              <a:t> (g/L)</a:t>
            </a:r>
            <a:r>
              <a:rPr lang="en-US" b="1" i="1"/>
              <a:t> </a:t>
            </a:r>
            <a:r>
              <a:rPr lang="en-US"/>
              <a:t>is the number of grams of solute dissolved in 1 L of a saturated solution.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419600" y="36576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19600" y="5715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2514600"/>
            <a:ext cx="1614487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2498725"/>
            <a:ext cx="21955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563" y="2466975"/>
            <a:ext cx="22050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446338"/>
            <a:ext cx="2286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65600"/>
            <a:ext cx="16002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152900"/>
            <a:ext cx="2209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132263"/>
            <a:ext cx="22860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092575"/>
            <a:ext cx="2362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C1FD-E92B-4B01-BB4B-09FDA143C149}" type="slidenum">
              <a:rPr lang="en-US"/>
              <a:pPr/>
              <a:t>23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18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solubility of silver chloride in g/L 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981200" y="1614488"/>
            <a:ext cx="4344988" cy="457200"/>
            <a:chOff x="1580" y="528"/>
            <a:chExt cx="2737" cy="288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580" y="528"/>
              <a:ext cx="27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AgCl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Cl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616700" y="2071688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[Ag</a:t>
            </a:r>
            <a:r>
              <a:rPr lang="en-US" baseline="30000"/>
              <a:t>+</a:t>
            </a:r>
            <a:r>
              <a:rPr lang="en-US"/>
              <a:t>][Cl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i="1"/>
          </a:p>
        </p:txBody>
      </p: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31763" y="1995488"/>
            <a:ext cx="2236787" cy="1524000"/>
            <a:chOff x="528" y="1632"/>
            <a:chExt cx="1409" cy="960"/>
          </a:xfrm>
        </p:grpSpPr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Initial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Change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Equilibrium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038600" y="19954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170363" y="252888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384800" y="19954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5521325" y="2528888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291013" y="30622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s</a:t>
            </a:r>
            <a:endParaRPr lang="en-US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665788" y="30622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s</a:t>
            </a:r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616700" y="248920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</a:t>
            </a:r>
            <a:r>
              <a:rPr lang="en-US" i="1"/>
              <a:t>s</a:t>
            </a:r>
            <a:r>
              <a:rPr lang="en-US" i="1" baseline="30000"/>
              <a:t>2</a:t>
            </a:r>
            <a:endParaRPr lang="en-US" i="1"/>
          </a:p>
        </p:txBody>
      </p: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6900863" y="2905125"/>
            <a:ext cx="1303337" cy="579438"/>
            <a:chOff x="2251" y="2544"/>
            <a:chExt cx="821" cy="365"/>
          </a:xfrm>
        </p:grpSpPr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251" y="2577"/>
              <a:ext cx="7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/>
                <a:t>s</a:t>
              </a:r>
              <a:r>
                <a:rPr lang="en-US"/>
                <a:t> =   </a:t>
              </a:r>
              <a:r>
                <a:rPr lang="en-US" i="1"/>
                <a:t>K</a:t>
              </a:r>
              <a:r>
                <a:rPr lang="en-US" i="1" baseline="-25000"/>
                <a:t>sp</a:t>
              </a:r>
              <a:endParaRPr lang="en-US" i="1"/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2544" y="2544"/>
              <a:ext cx="25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</a:t>
              </a:r>
              <a:endParaRPr lang="en-US" sz="3200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2736" y="260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896100" y="3443288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1.3 x 10</a:t>
            </a:r>
            <a:r>
              <a:rPr lang="en-US" baseline="30000"/>
              <a:t>-5</a:t>
            </a:r>
            <a:endParaRPr lang="en-US" i="1"/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52400" y="3671888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[Ag</a:t>
            </a:r>
            <a:r>
              <a:rPr lang="en-US" baseline="30000"/>
              <a:t>+</a:t>
            </a:r>
            <a:r>
              <a:rPr lang="en-US"/>
              <a:t>] = 1.3 x 10</a:t>
            </a:r>
            <a:r>
              <a:rPr lang="en-US" baseline="30000"/>
              <a:t>-5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089275" y="3670300"/>
            <a:ext cx="265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[Cl</a:t>
            </a:r>
            <a:r>
              <a:rPr lang="en-US" baseline="30000"/>
              <a:t>-</a:t>
            </a:r>
            <a:r>
              <a:rPr lang="en-US"/>
              <a:t>] = 1.3 x 10</a:t>
            </a:r>
            <a:r>
              <a:rPr lang="en-US" baseline="30000"/>
              <a:t>-5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-12700" y="4494213"/>
            <a:ext cx="239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Solubility of AgCl = </a:t>
            </a:r>
          </a:p>
        </p:txBody>
      </p: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2239963" y="4281488"/>
            <a:ext cx="2744787" cy="823912"/>
            <a:chOff x="2246" y="2809"/>
            <a:chExt cx="1729" cy="519"/>
          </a:xfrm>
        </p:grpSpPr>
        <p:sp>
          <p:nvSpPr>
            <p:cNvPr id="21535" name="Text Box 31"/>
            <p:cNvSpPr txBox="1">
              <a:spLocks noChangeArrowheads="1"/>
            </p:cNvSpPr>
            <p:nvPr/>
          </p:nvSpPr>
          <p:spPr bwMode="auto">
            <a:xfrm>
              <a:off x="2246" y="2809"/>
              <a:ext cx="1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1.3 x 10</a:t>
              </a:r>
              <a:r>
                <a:rPr lang="en-US" baseline="30000"/>
                <a:t>-5 </a:t>
              </a:r>
              <a:r>
                <a:rPr lang="en-US"/>
                <a:t>mol AgCl</a:t>
              </a: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2716" y="3040"/>
              <a:ext cx="7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 L soln</a:t>
              </a:r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2295" y="3069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4" name="Group 40"/>
          <p:cNvGrpSpPr>
            <a:grpSpLocks/>
          </p:cNvGrpSpPr>
          <p:nvPr/>
        </p:nvGrpSpPr>
        <p:grpSpPr bwMode="auto">
          <a:xfrm>
            <a:off x="4906963" y="4281488"/>
            <a:ext cx="2319337" cy="823912"/>
            <a:chOff x="3600" y="2928"/>
            <a:chExt cx="1461" cy="519"/>
          </a:xfrm>
        </p:grpSpPr>
        <p:grpSp>
          <p:nvGrpSpPr>
            <p:cNvPr id="21542" name="Group 38"/>
            <p:cNvGrpSpPr>
              <a:grpSpLocks/>
            </p:cNvGrpSpPr>
            <p:nvPr/>
          </p:nvGrpSpPr>
          <p:grpSpPr bwMode="auto">
            <a:xfrm>
              <a:off x="3744" y="2928"/>
              <a:ext cx="1317" cy="519"/>
              <a:chOff x="2607" y="3513"/>
              <a:chExt cx="1317" cy="519"/>
            </a:xfrm>
          </p:grpSpPr>
          <p:sp>
            <p:nvSpPr>
              <p:cNvPr id="21538" name="Text Box 34"/>
              <p:cNvSpPr txBox="1">
                <a:spLocks noChangeArrowheads="1"/>
              </p:cNvSpPr>
              <p:nvPr/>
            </p:nvSpPr>
            <p:spPr bwMode="auto">
              <a:xfrm>
                <a:off x="2607" y="3513"/>
                <a:ext cx="1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143.35</a:t>
                </a:r>
                <a:r>
                  <a:rPr lang="en-US" baseline="30000"/>
                  <a:t> </a:t>
                </a:r>
                <a:r>
                  <a:rPr lang="en-US"/>
                  <a:t>g AgCl</a:t>
                </a:r>
              </a:p>
            </p:txBody>
          </p:sp>
          <p:sp>
            <p:nvSpPr>
              <p:cNvPr id="21539" name="Text Box 35"/>
              <p:cNvSpPr txBox="1">
                <a:spLocks noChangeArrowheads="1"/>
              </p:cNvSpPr>
              <p:nvPr/>
            </p:nvSpPr>
            <p:spPr bwMode="auto">
              <a:xfrm>
                <a:off x="2738" y="3744"/>
                <a:ext cx="10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 mol AgCl</a:t>
                </a:r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>
                <a:off x="2688" y="3773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1" name="Text Box 37"/>
            <p:cNvSpPr txBox="1">
              <a:spLocks noChangeArrowheads="1"/>
            </p:cNvSpPr>
            <p:nvPr/>
          </p:nvSpPr>
          <p:spPr bwMode="auto">
            <a:xfrm>
              <a:off x="3600" y="304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7072313" y="4470400"/>
            <a:ext cx="214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1.9 x 10</a:t>
            </a:r>
            <a:r>
              <a:rPr lang="en-US" baseline="30000"/>
              <a:t>-3</a:t>
            </a:r>
            <a:r>
              <a:rPr lang="en-US"/>
              <a:t> </a:t>
            </a:r>
            <a:r>
              <a:rPr lang="en-US" sz="2000"/>
              <a:t>g/L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3581400" y="4406900"/>
            <a:ext cx="1295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5715000" y="4787900"/>
            <a:ext cx="1295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6616700" y="1614488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1.6 x 10</a:t>
            </a:r>
            <a:r>
              <a:rPr lang="en-US" baseline="30000"/>
              <a:t>-10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utoUpdateAnimBg="0"/>
      <p:bldP spid="21518" grpId="0" autoUpdateAnimBg="0"/>
      <p:bldP spid="21520" grpId="0" autoUpdateAnimBg="0"/>
      <p:bldP spid="21522" grpId="0" autoUpdateAnimBg="0"/>
      <p:bldP spid="21523" grpId="0" autoUpdateAnimBg="0"/>
      <p:bldP spid="21524" grpId="0" autoUpdateAnimBg="0"/>
      <p:bldP spid="21525" grpId="0" autoUpdateAnimBg="0"/>
      <p:bldP spid="21526" grpId="0" autoUpdateAnimBg="0"/>
      <p:bldP spid="21531" grpId="0" autoUpdateAnimBg="0"/>
      <p:bldP spid="21532" grpId="0" autoUpdateAnimBg="0"/>
      <p:bldP spid="21533" grpId="0" autoUpdateAnimBg="0"/>
      <p:bldP spid="21534" grpId="0" autoUpdateAnimBg="0"/>
      <p:bldP spid="21545" grpId="0" autoUpdateAnimBg="0"/>
      <p:bldP spid="21546" grpId="0" animBg="1"/>
      <p:bldP spid="21547" grpId="0" animBg="1"/>
      <p:bldP spid="215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3523-5B2E-4B60-9673-1DCEE1891FA2}" type="slidenum">
              <a:rPr lang="en-US"/>
              <a:pPr/>
              <a:t>24</a:t>
            </a:fld>
            <a:endParaRPr lang="en-US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8699-4CE3-4E1E-AD60-18365CCD1148}" type="slidenum">
              <a:rPr lang="en-US"/>
              <a:pPr/>
              <a:t>25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If 2.00 mL of 0.200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NaOH are added to 1.00 L of 0.100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CaCl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 will a precipitate form?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ions present in solution are Na</a:t>
            </a:r>
            <a:r>
              <a:rPr lang="en-US" baseline="30000"/>
              <a:t>+</a:t>
            </a:r>
            <a:r>
              <a:rPr lang="en-US"/>
              <a:t>, OH</a:t>
            </a:r>
            <a:r>
              <a:rPr lang="en-US" sz="2800" baseline="30000"/>
              <a:t>-</a:t>
            </a:r>
            <a:r>
              <a:rPr lang="en-US"/>
              <a:t>, Ca</a:t>
            </a:r>
            <a:r>
              <a:rPr lang="en-US" baseline="30000"/>
              <a:t>2+</a:t>
            </a:r>
            <a:r>
              <a:rPr lang="en-US"/>
              <a:t>, Cl</a:t>
            </a:r>
            <a:r>
              <a:rPr lang="en-US" sz="2800" baseline="30000"/>
              <a:t>-</a:t>
            </a:r>
            <a:r>
              <a:rPr lang="en-US"/>
              <a:t>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6200" y="1824038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Only possible precipitate is Ca(OH)</a:t>
            </a:r>
            <a:r>
              <a:rPr lang="en-US" baseline="-25000"/>
              <a:t>2</a:t>
            </a:r>
            <a:r>
              <a:rPr lang="en-US"/>
              <a:t> (solubility rules).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" y="2354263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Is </a:t>
            </a:r>
            <a:r>
              <a:rPr lang="en-US" i="1"/>
              <a:t>Q</a:t>
            </a:r>
            <a:r>
              <a:rPr lang="en-US"/>
              <a:t> &gt;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for Ca(OH)</a:t>
            </a:r>
            <a:r>
              <a:rPr lang="en-US" baseline="-25000"/>
              <a:t>2</a:t>
            </a:r>
            <a:r>
              <a:rPr lang="en-US"/>
              <a:t>?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7525" y="3030538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[Ca</a:t>
            </a:r>
            <a:r>
              <a:rPr lang="en-US" baseline="30000"/>
              <a:t>2+</a:t>
            </a:r>
            <a:r>
              <a:rPr lang="en-US"/>
              <a:t>]</a:t>
            </a:r>
            <a:r>
              <a:rPr lang="en-US" baseline="-25000"/>
              <a:t>0</a:t>
            </a:r>
            <a:r>
              <a:rPr lang="en-US"/>
              <a:t> = 0.100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352800" y="3028950"/>
            <a:ext cx="294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[OH</a:t>
            </a:r>
            <a:r>
              <a:rPr lang="en-US" baseline="30000"/>
              <a:t>-</a:t>
            </a:r>
            <a:r>
              <a:rPr lang="en-US"/>
              <a:t>]</a:t>
            </a:r>
            <a:r>
              <a:rPr lang="en-US" baseline="-25000"/>
              <a:t>0</a:t>
            </a:r>
            <a:r>
              <a:rPr lang="en-US"/>
              <a:t> = 4.0 x 10</a:t>
            </a:r>
            <a:r>
              <a:rPr lang="en-US" baseline="30000"/>
              <a:t>-4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55625" y="4343400"/>
            <a:ext cx="416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 = [Ca</a:t>
            </a:r>
            <a:r>
              <a:rPr lang="en-US" baseline="30000"/>
              <a:t>2+</a:t>
            </a:r>
            <a:r>
              <a:rPr lang="en-US"/>
              <a:t>][OH</a:t>
            </a:r>
            <a:r>
              <a:rPr lang="en-US" sz="2800" baseline="30000"/>
              <a:t>-</a:t>
            </a:r>
            <a:r>
              <a:rPr lang="en-US"/>
              <a:t>]</a:t>
            </a:r>
            <a:r>
              <a:rPr lang="en-US" baseline="30000"/>
              <a:t>2</a:t>
            </a:r>
            <a:r>
              <a:rPr lang="en-US"/>
              <a:t> = 8.0 x 10</a:t>
            </a:r>
            <a:r>
              <a:rPr lang="en-US" baseline="30000"/>
              <a:t>-6</a:t>
            </a:r>
            <a:endParaRPr lang="en-US" i="1"/>
          </a:p>
        </p:txBody>
      </p: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533400" y="3657600"/>
            <a:ext cx="2484438" cy="484188"/>
            <a:chOff x="422" y="2792"/>
            <a:chExt cx="1565" cy="305"/>
          </a:xfrm>
        </p:grpSpPr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422" y="2809"/>
              <a:ext cx="15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Q</a:t>
              </a:r>
              <a:r>
                <a:rPr lang="en-US"/>
                <a:t> = [Ca</a:t>
              </a:r>
              <a:r>
                <a:rPr lang="en-US" baseline="30000"/>
                <a:t>2+</a:t>
              </a:r>
              <a:r>
                <a:rPr lang="en-US"/>
                <a:t>]</a:t>
              </a:r>
              <a:r>
                <a:rPr lang="en-US" baseline="-25000"/>
                <a:t>0</a:t>
              </a:r>
              <a:r>
                <a:rPr lang="en-US"/>
                <a:t>[OH</a:t>
              </a:r>
              <a:r>
                <a:rPr lang="en-US" baseline="30000"/>
                <a:t>-</a:t>
              </a:r>
              <a:r>
                <a:rPr lang="en-US"/>
                <a:t>]</a:t>
              </a:r>
              <a:r>
                <a:rPr lang="en-US" baseline="-25000"/>
                <a:t>0</a:t>
              </a:r>
              <a:endParaRPr lang="en-US" i="1"/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1800" y="27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917825" y="36830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0.10 x (4.0 x 10</a:t>
            </a:r>
            <a:r>
              <a:rPr lang="en-US" baseline="30000"/>
              <a:t>-4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= 1.6 x 10</a:t>
            </a:r>
            <a:r>
              <a:rPr lang="en-US" baseline="30000"/>
              <a:t>-8</a:t>
            </a:r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33400" y="49530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</a:t>
            </a:r>
            <a:r>
              <a:rPr lang="en-US"/>
              <a:t> &lt; </a:t>
            </a:r>
            <a:r>
              <a:rPr lang="en-US" i="1"/>
              <a:t>K</a:t>
            </a:r>
            <a:r>
              <a:rPr lang="en-US" i="1" baseline="-25000"/>
              <a:t>sp</a:t>
            </a:r>
            <a:endParaRPr lang="en-US" i="1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987550" y="4953000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precipitate will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  <p:bldP spid="23559" grpId="0" autoUpdateAnimBg="0"/>
      <p:bldP spid="23560" grpId="0" autoUpdateAnimBg="0"/>
      <p:bldP spid="23561" grpId="0" autoUpdateAnimBg="0"/>
      <p:bldP spid="23562" grpId="0" autoUpdateAnimBg="0"/>
      <p:bldP spid="23566" grpId="0" autoUpdateAnimBg="0"/>
      <p:bldP spid="23567" grpId="0" autoUpdateAnimBg="0"/>
      <p:bldP spid="235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1840-772D-436E-A00B-DF42F4D4EEE1}" type="slidenum">
              <a:rPr lang="en-US"/>
              <a:pPr/>
              <a:t>26</a:t>
            </a:fld>
            <a:endParaRPr lang="en-US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concentration of Ag is required to precipitate ONLY AgBr in a solution that contains both Br</a:t>
            </a:r>
            <a:r>
              <a:rPr lang="en-US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and Cl</a:t>
            </a:r>
            <a:r>
              <a:rPr lang="en-US" baseline="30000">
                <a:solidFill>
                  <a:schemeClr val="accent2"/>
                </a:solidFill>
              </a:rPr>
              <a:t>- </a:t>
            </a:r>
            <a:r>
              <a:rPr lang="en-US">
                <a:solidFill>
                  <a:schemeClr val="accent2"/>
                </a:solidFill>
              </a:rPr>
              <a:t>at a concentration of 0.02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228600" y="3733800"/>
            <a:ext cx="4344988" cy="457200"/>
            <a:chOff x="1580" y="528"/>
            <a:chExt cx="2737" cy="288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1580" y="528"/>
              <a:ext cx="27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AgCl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Cl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64100" y="41910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[Ag</a:t>
            </a:r>
            <a:r>
              <a:rPr lang="en-US" baseline="30000"/>
              <a:t>+</a:t>
            </a:r>
            <a:r>
              <a:rPr lang="en-US"/>
              <a:t>][Cl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i="1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64100" y="3733800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1.6 x 10</a:t>
            </a:r>
            <a:r>
              <a:rPr lang="en-US" baseline="30000"/>
              <a:t>-10</a:t>
            </a:r>
            <a:endParaRPr lang="en-US" i="1"/>
          </a:p>
        </p:txBody>
      </p:sp>
      <p:grpSp>
        <p:nvGrpSpPr>
          <p:cNvPr id="33835" name="Group 43"/>
          <p:cNvGrpSpPr>
            <a:grpSpLocks/>
          </p:cNvGrpSpPr>
          <p:nvPr/>
        </p:nvGrpSpPr>
        <p:grpSpPr bwMode="auto">
          <a:xfrm>
            <a:off x="228600" y="1600200"/>
            <a:ext cx="4376738" cy="457200"/>
            <a:chOff x="1580" y="528"/>
            <a:chExt cx="2757" cy="288"/>
          </a:xfrm>
        </p:grpSpPr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>
              <a:off x="1580" y="528"/>
              <a:ext cx="2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AgBr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Br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33837" name="Line 45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6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4724400" y="1600200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7.7 x 10</a:t>
            </a:r>
            <a:r>
              <a:rPr lang="en-US" baseline="30000"/>
              <a:t>-13</a:t>
            </a:r>
            <a:endParaRPr lang="en-US" i="1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4724400" y="19812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[Ag</a:t>
            </a:r>
            <a:r>
              <a:rPr lang="en-US" baseline="30000"/>
              <a:t>+</a:t>
            </a:r>
            <a:r>
              <a:rPr lang="en-US"/>
              <a:t>][Br</a:t>
            </a:r>
            <a:r>
              <a:rPr lang="en-US" sz="2800" baseline="30000"/>
              <a:t>-</a:t>
            </a:r>
            <a:r>
              <a:rPr lang="en-US"/>
              <a:t>]</a:t>
            </a:r>
            <a:endParaRPr lang="en-US" i="1"/>
          </a:p>
        </p:txBody>
      </p:sp>
      <p:grpSp>
        <p:nvGrpSpPr>
          <p:cNvPr id="33853" name="Group 61"/>
          <p:cNvGrpSpPr>
            <a:grpSpLocks/>
          </p:cNvGrpSpPr>
          <p:nvPr/>
        </p:nvGrpSpPr>
        <p:grpSpPr bwMode="auto">
          <a:xfrm>
            <a:off x="708025" y="2538413"/>
            <a:ext cx="1844675" cy="890587"/>
            <a:chOff x="902" y="1560"/>
            <a:chExt cx="1162" cy="561"/>
          </a:xfrm>
        </p:grpSpPr>
        <p:sp>
          <p:nvSpPr>
            <p:cNvPr id="33841" name="Text Box 49"/>
            <p:cNvSpPr txBox="1">
              <a:spLocks noChangeArrowheads="1"/>
            </p:cNvSpPr>
            <p:nvPr/>
          </p:nvSpPr>
          <p:spPr bwMode="auto">
            <a:xfrm>
              <a:off x="902" y="1705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[Ag</a:t>
              </a:r>
              <a:r>
                <a:rPr lang="en-US" baseline="30000"/>
                <a:t>+</a:t>
              </a:r>
              <a:r>
                <a:rPr lang="en-US"/>
                <a:t>] = </a:t>
              </a:r>
            </a:p>
          </p:txBody>
        </p:sp>
        <p:grpSp>
          <p:nvGrpSpPr>
            <p:cNvPr id="33847" name="Group 55"/>
            <p:cNvGrpSpPr>
              <a:grpSpLocks/>
            </p:cNvGrpSpPr>
            <p:nvPr/>
          </p:nvGrpSpPr>
          <p:grpSpPr bwMode="auto">
            <a:xfrm>
              <a:off x="1607" y="1560"/>
              <a:ext cx="457" cy="561"/>
              <a:chOff x="2006" y="2056"/>
              <a:chExt cx="457" cy="561"/>
            </a:xfrm>
          </p:grpSpPr>
          <p:sp>
            <p:nvSpPr>
              <p:cNvPr id="33842" name="Text Box 50"/>
              <p:cNvSpPr txBox="1">
                <a:spLocks noChangeArrowheads="1"/>
              </p:cNvSpPr>
              <p:nvPr/>
            </p:nvSpPr>
            <p:spPr bwMode="auto">
              <a:xfrm>
                <a:off x="2045" y="2056"/>
                <a:ext cx="3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sp</a:t>
                </a:r>
                <a:endParaRPr lang="en-US" i="1"/>
              </a:p>
            </p:txBody>
          </p:sp>
          <p:sp>
            <p:nvSpPr>
              <p:cNvPr id="33843" name="Text Box 51"/>
              <p:cNvSpPr txBox="1">
                <a:spLocks noChangeArrowheads="1"/>
              </p:cNvSpPr>
              <p:nvPr/>
            </p:nvSpPr>
            <p:spPr bwMode="auto">
              <a:xfrm>
                <a:off x="2006" y="2329"/>
                <a:ext cx="45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[Br</a:t>
                </a:r>
                <a:r>
                  <a:rPr lang="en-US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33846" name="Line 54"/>
              <p:cNvSpPr>
                <a:spLocks noChangeShapeType="1"/>
              </p:cNvSpPr>
              <p:nvPr/>
            </p:nvSpPr>
            <p:spPr bwMode="auto">
              <a:xfrm>
                <a:off x="2043" y="23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854" name="Group 62"/>
          <p:cNvGrpSpPr>
            <a:grpSpLocks/>
          </p:cNvGrpSpPr>
          <p:nvPr/>
        </p:nvGrpSpPr>
        <p:grpSpPr bwMode="auto">
          <a:xfrm>
            <a:off x="2476500" y="2576513"/>
            <a:ext cx="3924300" cy="823912"/>
            <a:chOff x="2016" y="1584"/>
            <a:chExt cx="2472" cy="519"/>
          </a:xfrm>
        </p:grpSpPr>
        <p:grpSp>
          <p:nvGrpSpPr>
            <p:cNvPr id="33851" name="Group 59"/>
            <p:cNvGrpSpPr>
              <a:grpSpLocks/>
            </p:cNvGrpSpPr>
            <p:nvPr/>
          </p:nvGrpSpPr>
          <p:grpSpPr bwMode="auto">
            <a:xfrm>
              <a:off x="2016" y="1584"/>
              <a:ext cx="1164" cy="519"/>
              <a:chOff x="2892" y="1753"/>
              <a:chExt cx="1164" cy="519"/>
            </a:xfrm>
          </p:grpSpPr>
          <p:grpSp>
            <p:nvGrpSpPr>
              <p:cNvPr id="33849" name="Group 57"/>
              <p:cNvGrpSpPr>
                <a:grpSpLocks/>
              </p:cNvGrpSpPr>
              <p:nvPr/>
            </p:nvGrpSpPr>
            <p:grpSpPr bwMode="auto">
              <a:xfrm>
                <a:off x="3072" y="1753"/>
                <a:ext cx="984" cy="519"/>
                <a:chOff x="3072" y="1753"/>
                <a:chExt cx="984" cy="519"/>
              </a:xfrm>
            </p:grpSpPr>
            <p:sp>
              <p:nvSpPr>
                <p:cNvPr id="338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072" y="1753"/>
                  <a:ext cx="9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7.7 x 10</a:t>
                  </a:r>
                  <a:r>
                    <a:rPr lang="en-US" baseline="30000"/>
                    <a:t>-13</a:t>
                  </a:r>
                  <a:endParaRPr lang="en-US"/>
                </a:p>
              </p:txBody>
            </p:sp>
            <p:sp>
              <p:nvSpPr>
                <p:cNvPr id="338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266" y="1984"/>
                  <a:ext cx="5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0.020</a:t>
                  </a:r>
                </a:p>
              </p:txBody>
            </p:sp>
            <p:sp>
              <p:nvSpPr>
                <p:cNvPr id="33848" name="Line 56"/>
                <p:cNvSpPr>
                  <a:spLocks noChangeShapeType="1"/>
                </p:cNvSpPr>
                <p:nvPr/>
              </p:nvSpPr>
              <p:spPr bwMode="auto">
                <a:xfrm>
                  <a:off x="3108" y="2016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50" name="Text Box 58"/>
              <p:cNvSpPr txBox="1">
                <a:spLocks noChangeArrowheads="1"/>
              </p:cNvSpPr>
              <p:nvPr/>
            </p:nvSpPr>
            <p:spPr bwMode="auto">
              <a:xfrm>
                <a:off x="2892" y="1872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</p:grpSp>
        <p:sp>
          <p:nvSpPr>
            <p:cNvPr id="33852" name="Text Box 60"/>
            <p:cNvSpPr txBox="1">
              <a:spLocks noChangeArrowheads="1"/>
            </p:cNvSpPr>
            <p:nvPr/>
          </p:nvSpPr>
          <p:spPr bwMode="auto">
            <a:xfrm>
              <a:off x="3126" y="1704"/>
              <a:ext cx="1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3.9 x 10</a:t>
              </a:r>
              <a:r>
                <a:rPr lang="en-US" baseline="30000"/>
                <a:t>-11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33855" name="Group 63"/>
          <p:cNvGrpSpPr>
            <a:grpSpLocks/>
          </p:cNvGrpSpPr>
          <p:nvPr/>
        </p:nvGrpSpPr>
        <p:grpSpPr bwMode="auto">
          <a:xfrm>
            <a:off x="711200" y="4595813"/>
            <a:ext cx="1828800" cy="890587"/>
            <a:chOff x="902" y="1560"/>
            <a:chExt cx="1152" cy="561"/>
          </a:xfrm>
        </p:grpSpPr>
        <p:sp>
          <p:nvSpPr>
            <p:cNvPr id="33856" name="Text Box 64"/>
            <p:cNvSpPr txBox="1">
              <a:spLocks noChangeArrowheads="1"/>
            </p:cNvSpPr>
            <p:nvPr/>
          </p:nvSpPr>
          <p:spPr bwMode="auto">
            <a:xfrm>
              <a:off x="902" y="1705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[Ag</a:t>
              </a:r>
              <a:r>
                <a:rPr lang="en-US" baseline="30000"/>
                <a:t>+</a:t>
              </a:r>
              <a:r>
                <a:rPr lang="en-US"/>
                <a:t>] = </a:t>
              </a:r>
            </a:p>
          </p:txBody>
        </p:sp>
        <p:grpSp>
          <p:nvGrpSpPr>
            <p:cNvPr id="33857" name="Group 65"/>
            <p:cNvGrpSpPr>
              <a:grpSpLocks/>
            </p:cNvGrpSpPr>
            <p:nvPr/>
          </p:nvGrpSpPr>
          <p:grpSpPr bwMode="auto">
            <a:xfrm>
              <a:off x="1607" y="1560"/>
              <a:ext cx="447" cy="561"/>
              <a:chOff x="2006" y="2056"/>
              <a:chExt cx="447" cy="561"/>
            </a:xfrm>
          </p:grpSpPr>
          <p:sp>
            <p:nvSpPr>
              <p:cNvPr id="33858" name="Text Box 66"/>
              <p:cNvSpPr txBox="1">
                <a:spLocks noChangeArrowheads="1"/>
              </p:cNvSpPr>
              <p:nvPr/>
            </p:nvSpPr>
            <p:spPr bwMode="auto">
              <a:xfrm>
                <a:off x="2045" y="2056"/>
                <a:ext cx="3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sp</a:t>
                </a:r>
                <a:endParaRPr lang="en-US" i="1"/>
              </a:p>
            </p:txBody>
          </p:sp>
          <p:sp>
            <p:nvSpPr>
              <p:cNvPr id="33859" name="Text Box 67"/>
              <p:cNvSpPr txBox="1">
                <a:spLocks noChangeArrowheads="1"/>
              </p:cNvSpPr>
              <p:nvPr/>
            </p:nvSpPr>
            <p:spPr bwMode="auto">
              <a:xfrm>
                <a:off x="2006" y="2329"/>
                <a:ext cx="44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[Cl</a:t>
                </a:r>
                <a:r>
                  <a:rPr lang="en-US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33860" name="Line 68"/>
              <p:cNvSpPr>
                <a:spLocks noChangeShapeType="1"/>
              </p:cNvSpPr>
              <p:nvPr/>
            </p:nvSpPr>
            <p:spPr bwMode="auto">
              <a:xfrm>
                <a:off x="2043" y="23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3861" name="Group 69"/>
          <p:cNvGrpSpPr>
            <a:grpSpLocks/>
          </p:cNvGrpSpPr>
          <p:nvPr/>
        </p:nvGrpSpPr>
        <p:grpSpPr bwMode="auto">
          <a:xfrm>
            <a:off x="2479675" y="4633913"/>
            <a:ext cx="3811588" cy="823912"/>
            <a:chOff x="2016" y="1584"/>
            <a:chExt cx="2401" cy="519"/>
          </a:xfrm>
        </p:grpSpPr>
        <p:grpSp>
          <p:nvGrpSpPr>
            <p:cNvPr id="33862" name="Group 70"/>
            <p:cNvGrpSpPr>
              <a:grpSpLocks/>
            </p:cNvGrpSpPr>
            <p:nvPr/>
          </p:nvGrpSpPr>
          <p:grpSpPr bwMode="auto">
            <a:xfrm>
              <a:off x="2016" y="1584"/>
              <a:ext cx="1165" cy="519"/>
              <a:chOff x="2892" y="1753"/>
              <a:chExt cx="1165" cy="519"/>
            </a:xfrm>
          </p:grpSpPr>
          <p:grpSp>
            <p:nvGrpSpPr>
              <p:cNvPr id="33863" name="Group 71"/>
              <p:cNvGrpSpPr>
                <a:grpSpLocks/>
              </p:cNvGrpSpPr>
              <p:nvPr/>
            </p:nvGrpSpPr>
            <p:grpSpPr bwMode="auto">
              <a:xfrm>
                <a:off x="3073" y="1753"/>
                <a:ext cx="984" cy="519"/>
                <a:chOff x="3073" y="1753"/>
                <a:chExt cx="984" cy="519"/>
              </a:xfrm>
            </p:grpSpPr>
            <p:sp>
              <p:nvSpPr>
                <p:cNvPr id="3386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073" y="1753"/>
                  <a:ext cx="9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/>
                    <a:t>1.6 x 10</a:t>
                  </a:r>
                  <a:r>
                    <a:rPr lang="en-US" baseline="30000"/>
                    <a:t>-10</a:t>
                  </a:r>
                  <a:endParaRPr lang="en-US"/>
                </a:p>
              </p:txBody>
            </p:sp>
            <p:sp>
              <p:nvSpPr>
                <p:cNvPr id="3386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266" y="1984"/>
                  <a:ext cx="5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0.020</a:t>
                  </a:r>
                </a:p>
              </p:txBody>
            </p:sp>
            <p:sp>
              <p:nvSpPr>
                <p:cNvPr id="33866" name="Line 74"/>
                <p:cNvSpPr>
                  <a:spLocks noChangeShapeType="1"/>
                </p:cNvSpPr>
                <p:nvPr/>
              </p:nvSpPr>
              <p:spPr bwMode="auto">
                <a:xfrm>
                  <a:off x="3108" y="2016"/>
                  <a:ext cx="9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67" name="Text Box 75"/>
              <p:cNvSpPr txBox="1">
                <a:spLocks noChangeArrowheads="1"/>
              </p:cNvSpPr>
              <p:nvPr/>
            </p:nvSpPr>
            <p:spPr bwMode="auto">
              <a:xfrm>
                <a:off x="2892" y="1872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=</a:t>
                </a:r>
              </a:p>
            </p:txBody>
          </p:sp>
        </p:grpSp>
        <p:sp>
          <p:nvSpPr>
            <p:cNvPr id="33868" name="Text Box 76"/>
            <p:cNvSpPr txBox="1">
              <a:spLocks noChangeArrowheads="1"/>
            </p:cNvSpPr>
            <p:nvPr/>
          </p:nvSpPr>
          <p:spPr bwMode="auto">
            <a:xfrm>
              <a:off x="3126" y="1704"/>
              <a:ext cx="12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8.0 x 10</a:t>
              </a:r>
              <a:r>
                <a:rPr lang="en-US" baseline="30000"/>
                <a:t>-9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sp>
        <p:nvSpPr>
          <p:cNvPr id="33869" name="Text Box 77"/>
          <p:cNvSpPr txBox="1">
            <a:spLocks noChangeArrowheads="1"/>
          </p:cNvSpPr>
          <p:nvPr/>
        </p:nvSpPr>
        <p:spPr bwMode="auto">
          <a:xfrm>
            <a:off x="1533525" y="5867400"/>
            <a:ext cx="485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3.9 x 10</a:t>
            </a:r>
            <a:r>
              <a:rPr lang="en-US" baseline="30000"/>
              <a:t>-11</a:t>
            </a:r>
            <a:r>
              <a:rPr lang="en-US"/>
              <a:t> </a:t>
            </a:r>
            <a:r>
              <a:rPr lang="en-US" i="1"/>
              <a:t>M</a:t>
            </a:r>
            <a:r>
              <a:rPr lang="en-US"/>
              <a:t> &lt; [Ag</a:t>
            </a:r>
            <a:r>
              <a:rPr lang="en-US" baseline="30000"/>
              <a:t>+</a:t>
            </a:r>
            <a:r>
              <a:rPr lang="en-US"/>
              <a:t>] &lt; 8.0 x 10</a:t>
            </a:r>
            <a:r>
              <a:rPr lang="en-US" baseline="30000"/>
              <a:t>-9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pic>
        <p:nvPicPr>
          <p:cNvPr id="33871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581400"/>
            <a:ext cx="1939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7524750" y="5862638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AgCl</a:t>
            </a:r>
          </a:p>
        </p:txBody>
      </p:sp>
      <p:sp>
        <p:nvSpPr>
          <p:cNvPr id="33873" name="Text Box 81"/>
          <p:cNvSpPr txBox="1">
            <a:spLocks noChangeArrowheads="1"/>
          </p:cNvSpPr>
          <p:nvPr/>
        </p:nvSpPr>
        <p:spPr bwMode="auto">
          <a:xfrm>
            <a:off x="8066088" y="58626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AgBr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33" grpId="0" autoUpdateAnimBg="0"/>
      <p:bldP spid="33839" grpId="0" autoUpdateAnimBg="0"/>
      <p:bldP spid="33840" grpId="0" autoUpdateAnimBg="0"/>
      <p:bldP spid="33869" grpId="0" autoUpdateAnimBg="0"/>
      <p:bldP spid="33872" grpId="0"/>
      <p:bldP spid="338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EA050-BA59-4E49-A455-91C4B74CA2F4}" type="slidenum">
              <a:rPr lang="en-US"/>
              <a:pPr/>
              <a:t>27</a:t>
            </a:fld>
            <a:endParaRPr lang="en-US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04950" y="65088"/>
            <a:ext cx="616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The Common Ion Effect and Solubility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presence of a common ion </a:t>
            </a:r>
            <a:r>
              <a:rPr lang="en-US" b="1"/>
              <a:t>decreases </a:t>
            </a:r>
            <a:r>
              <a:rPr lang="en-US"/>
              <a:t>the solubility of the salt.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" y="24384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molar solubility of AgBr in (a) pure water and (b)  0.0010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NaBr?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6200" y="3733800"/>
            <a:ext cx="4376738" cy="457200"/>
            <a:chOff x="1580" y="528"/>
            <a:chExt cx="2757" cy="28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1580" y="528"/>
              <a:ext cx="2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AgBr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Br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52400" y="4191000"/>
            <a:ext cx="232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 = 7.7 x 10</a:t>
            </a:r>
            <a:r>
              <a:rPr lang="en-US" baseline="30000"/>
              <a:t>-13</a:t>
            </a:r>
            <a:endParaRPr lang="en-US" i="1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04800" y="46482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30000"/>
              <a:t>2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baseline="-25000"/>
              <a:t> </a:t>
            </a:r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19100" y="5105400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8.8 x 10</a:t>
            </a:r>
            <a:r>
              <a:rPr lang="en-US" baseline="30000"/>
              <a:t>-7</a:t>
            </a:r>
            <a:endParaRPr lang="en-US" i="1"/>
          </a:p>
        </p:txBody>
      </p: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4668838" y="3365500"/>
            <a:ext cx="4398962" cy="519113"/>
            <a:chOff x="3158" y="3209"/>
            <a:chExt cx="2771" cy="327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58" y="3209"/>
              <a:ext cx="2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NaBr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Na</a:t>
              </a:r>
              <a:r>
                <a:rPr lang="en-US" baseline="30000"/>
                <a:t>+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Br</a:t>
              </a:r>
              <a:r>
                <a:rPr lang="en-US" sz="2800" baseline="30000"/>
                <a:t>-</a:t>
              </a:r>
              <a:r>
                <a:rPr lang="en-US" sz="2800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3968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673600" y="3884613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[Br</a:t>
            </a:r>
            <a:r>
              <a:rPr lang="en-US" baseline="30000"/>
              <a:t>-</a:t>
            </a:r>
            <a:r>
              <a:rPr lang="en-US"/>
              <a:t>] = 0.0010 </a:t>
            </a:r>
            <a:r>
              <a:rPr lang="en-US" i="1"/>
              <a:t>M</a:t>
            </a:r>
            <a:endParaRPr lang="en-US"/>
          </a:p>
        </p:txBody>
      </p: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4691063" y="4341813"/>
            <a:ext cx="4376737" cy="457200"/>
            <a:chOff x="1580" y="528"/>
            <a:chExt cx="2757" cy="288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580" y="528"/>
              <a:ext cx="27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AgBr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Ag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Br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368" y="62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 flipH="1">
              <a:off x="2368" y="7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5715000" y="4343400"/>
            <a:ext cx="2794000" cy="533400"/>
            <a:chOff x="3600" y="2928"/>
            <a:chExt cx="1760" cy="336"/>
          </a:xfrm>
        </p:grpSpPr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5024" y="2928"/>
              <a:ext cx="336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 flipH="1">
              <a:off x="3600" y="3264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572000" y="4799013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[Ag</a:t>
            </a:r>
            <a:r>
              <a:rPr lang="en-US" baseline="30000"/>
              <a:t>+</a:t>
            </a:r>
            <a:r>
              <a:rPr lang="en-US"/>
              <a:t>] = 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673600" y="5256213"/>
            <a:ext cx="377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[Br</a:t>
            </a:r>
            <a:r>
              <a:rPr lang="en-US" baseline="30000"/>
              <a:t>-</a:t>
            </a:r>
            <a:r>
              <a:rPr lang="en-US"/>
              <a:t>] = 0.0010 + </a:t>
            </a:r>
            <a:r>
              <a:rPr lang="en-US" i="1"/>
              <a:t>s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0.0010</a:t>
            </a:r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800600" y="5713413"/>
            <a:ext cx="235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 = 0.0010 x </a:t>
            </a:r>
            <a:r>
              <a:rPr lang="en-US" i="1"/>
              <a:t>s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064125" y="6172200"/>
            <a:ext cx="206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7.7 x 10</a:t>
            </a:r>
            <a:r>
              <a:rPr lang="en-US" baseline="30000"/>
              <a:t>-10</a:t>
            </a:r>
            <a:endParaRPr lang="en-US" i="1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4953000" y="6172200"/>
            <a:ext cx="2286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419100" y="5067300"/>
            <a:ext cx="21336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90" grpId="0" autoUpdateAnimBg="0"/>
      <p:bldP spid="24591" grpId="0" autoUpdateAnimBg="0"/>
      <p:bldP spid="24592" grpId="0" autoUpdateAnimBg="0"/>
      <p:bldP spid="24596" grpId="0" autoUpdateAnimBg="0"/>
      <p:bldP spid="24604" grpId="0" autoUpdateAnimBg="0"/>
      <p:bldP spid="24605" grpId="0" autoUpdateAnimBg="0"/>
      <p:bldP spid="24606" grpId="0" autoUpdateAnimBg="0"/>
      <p:bldP spid="24607" grpId="0" autoUpdateAnimBg="0"/>
      <p:bldP spid="24608" grpId="0" animBg="1"/>
      <p:bldP spid="246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C089B-DCDE-4DD9-8BA7-DC240AC47B15}" type="slidenum">
              <a:rPr lang="en-US"/>
              <a:pPr/>
              <a:t>28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55950" y="65088"/>
            <a:ext cx="285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pH and Solubility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/>
              <a:t>The presence of a common ion </a:t>
            </a:r>
            <a:r>
              <a:rPr lang="en-US" b="1"/>
              <a:t>decreases </a:t>
            </a:r>
            <a:r>
              <a:rPr lang="en-US"/>
              <a:t>the solubility.</a:t>
            </a:r>
          </a:p>
          <a:p>
            <a:pPr marL="457200" indent="-457200">
              <a:buFontTx/>
              <a:buChar char="•"/>
            </a:pPr>
            <a:r>
              <a:rPr lang="en-US"/>
              <a:t>Insoluble bases dissolve in acidic solutions</a:t>
            </a:r>
          </a:p>
          <a:p>
            <a:pPr marL="457200" indent="-457200">
              <a:buFontTx/>
              <a:buChar char="•"/>
            </a:pPr>
            <a:r>
              <a:rPr lang="en-US"/>
              <a:t>Insoluble acids dissolve in basic solutions</a:t>
            </a:r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1905000" y="2286000"/>
            <a:ext cx="5381625" cy="457200"/>
            <a:chOff x="-278" y="1464"/>
            <a:chExt cx="3390" cy="288"/>
          </a:xfrm>
        </p:grpSpPr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-278" y="1464"/>
              <a:ext cx="33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Mg(OH)</a:t>
              </a:r>
              <a:r>
                <a:rPr lang="en-US" baseline="-25000"/>
                <a:t>2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Mg</a:t>
              </a:r>
              <a:r>
                <a:rPr lang="en-US" baseline="30000"/>
                <a:t>2+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+ 2OH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840" y="15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 flipH="1">
              <a:off x="840" y="16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1800" y="35433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 i="1"/>
              <a:t> </a:t>
            </a:r>
            <a:r>
              <a:rPr lang="en-US"/>
              <a:t>= [Mg</a:t>
            </a:r>
            <a:r>
              <a:rPr lang="en-US" baseline="30000"/>
              <a:t>2+</a:t>
            </a:r>
            <a:r>
              <a:rPr lang="en-US"/>
              <a:t>][OH</a:t>
            </a:r>
            <a:r>
              <a:rPr lang="en-US" sz="2800" baseline="30000"/>
              <a:t>-</a:t>
            </a:r>
            <a:r>
              <a:rPr lang="en-US"/>
              <a:t>]</a:t>
            </a:r>
            <a:r>
              <a:rPr lang="en-US" baseline="30000"/>
              <a:t>2</a:t>
            </a:r>
            <a:r>
              <a:rPr lang="en-US"/>
              <a:t> = 1.2 x 10</a:t>
            </a:r>
            <a:r>
              <a:rPr lang="en-US" baseline="30000"/>
              <a:t>-11</a:t>
            </a:r>
            <a:endParaRPr lang="en-US" i="1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31800" y="3986213"/>
            <a:ext cx="272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 = (</a:t>
            </a:r>
            <a:r>
              <a:rPr lang="en-US" i="1"/>
              <a:t>s</a:t>
            </a:r>
            <a:r>
              <a:rPr lang="en-US"/>
              <a:t>)(2</a:t>
            </a:r>
            <a:r>
              <a:rPr lang="en-US" i="1"/>
              <a:t>s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= 4</a:t>
            </a:r>
            <a:r>
              <a:rPr lang="en-US" i="1"/>
              <a:t>s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19100" y="4435475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  <a:r>
              <a:rPr lang="en-US" i="1"/>
              <a:t>s</a:t>
            </a:r>
            <a:r>
              <a:rPr lang="en-US" baseline="30000"/>
              <a:t>3</a:t>
            </a:r>
            <a:r>
              <a:rPr lang="en-US"/>
              <a:t> = 1.2 x 10</a:t>
            </a:r>
            <a:r>
              <a:rPr lang="en-US" baseline="30000"/>
              <a:t>-11</a:t>
            </a:r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98500" y="48625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r>
              <a:rPr lang="en-US"/>
              <a:t> = 1.4 x 10</a:t>
            </a:r>
            <a:r>
              <a:rPr lang="en-US" baseline="30000"/>
              <a:t>-4</a:t>
            </a:r>
            <a:r>
              <a:rPr lang="en-US"/>
              <a:t> </a:t>
            </a:r>
            <a:r>
              <a:rPr lang="en-US" i="1"/>
              <a:t>M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52400" y="5289550"/>
            <a:ext cx="349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[OH</a:t>
            </a:r>
            <a:r>
              <a:rPr lang="en-US" baseline="30000"/>
              <a:t>-</a:t>
            </a:r>
            <a:r>
              <a:rPr lang="en-US"/>
              <a:t>] = 2</a:t>
            </a:r>
            <a:r>
              <a:rPr lang="en-US" i="1"/>
              <a:t>s</a:t>
            </a:r>
            <a:r>
              <a:rPr lang="en-US"/>
              <a:t> = 2.8 x 10</a:t>
            </a:r>
            <a:r>
              <a:rPr lang="en-US" baseline="30000"/>
              <a:t>-4</a:t>
            </a:r>
            <a:r>
              <a:rPr lang="en-US"/>
              <a:t> </a:t>
            </a:r>
            <a:r>
              <a:rPr lang="en-US" i="1"/>
              <a:t>M</a:t>
            </a:r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22250" y="5715000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pOH = 3.55  pH = 10.45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724400" y="3048000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 pH less than 10.45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724400" y="35052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Lower [OH</a:t>
            </a:r>
            <a:r>
              <a:rPr lang="en-US" baseline="30000"/>
              <a:t>-</a:t>
            </a:r>
            <a:r>
              <a:rPr lang="en-US"/>
              <a:t>] </a:t>
            </a:r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724400" y="3962400"/>
            <a:ext cx="4114800" cy="457200"/>
            <a:chOff x="240" y="912"/>
            <a:chExt cx="2592" cy="288"/>
          </a:xfrm>
        </p:grpSpPr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240" y="912"/>
              <a:ext cx="25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OH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792" y="10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3276600" y="1981200"/>
            <a:ext cx="3468688" cy="914400"/>
            <a:chOff x="2064" y="1248"/>
            <a:chExt cx="2185" cy="576"/>
          </a:xfrm>
        </p:grpSpPr>
        <p:sp>
          <p:nvSpPr>
            <p:cNvPr id="25624" name="Line 24"/>
            <p:cNvSpPr>
              <a:spLocks noChangeShapeType="1"/>
            </p:cNvSpPr>
            <p:nvPr/>
          </p:nvSpPr>
          <p:spPr bwMode="auto">
            <a:xfrm>
              <a:off x="2064" y="1824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Text Box 25"/>
            <p:cNvSpPr txBox="1">
              <a:spLocks noChangeArrowheads="1"/>
            </p:cNvSpPr>
            <p:nvPr/>
          </p:nvSpPr>
          <p:spPr bwMode="auto">
            <a:xfrm>
              <a:off x="3600" y="1248"/>
              <a:ext cx="6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remove</a:t>
              </a:r>
            </a:p>
          </p:txBody>
        </p:sp>
      </p:grp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724400" y="4495800"/>
            <a:ext cx="422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Increase solubility of Mg(OH)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724400" y="4953000"/>
            <a:ext cx="352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At pH greater than 10.45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4724400" y="54102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Raise [OH</a:t>
            </a:r>
            <a:r>
              <a:rPr lang="en-US" baseline="30000"/>
              <a:t>-</a:t>
            </a:r>
            <a:r>
              <a:rPr lang="en-US"/>
              <a:t>]</a:t>
            </a:r>
          </a:p>
        </p:txBody>
      </p:sp>
      <p:grpSp>
        <p:nvGrpSpPr>
          <p:cNvPr id="25635" name="Group 35"/>
          <p:cNvGrpSpPr>
            <a:grpSpLocks/>
          </p:cNvGrpSpPr>
          <p:nvPr/>
        </p:nvGrpSpPr>
        <p:grpSpPr bwMode="auto">
          <a:xfrm>
            <a:off x="3276600" y="1981200"/>
            <a:ext cx="3259138" cy="914400"/>
            <a:chOff x="2064" y="1344"/>
            <a:chExt cx="2053" cy="576"/>
          </a:xfrm>
        </p:grpSpPr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 flipH="1">
              <a:off x="2064" y="1920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Text Box 32"/>
            <p:cNvSpPr txBox="1">
              <a:spLocks noChangeArrowheads="1"/>
            </p:cNvSpPr>
            <p:nvPr/>
          </p:nvSpPr>
          <p:spPr bwMode="auto">
            <a:xfrm>
              <a:off x="3734" y="1344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</a:rPr>
                <a:t>add</a:t>
              </a:r>
            </a:p>
          </p:txBody>
        </p:sp>
      </p:grp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724400" y="5867400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Decrease solubility of Mg(OH)</a:t>
            </a:r>
            <a:r>
              <a:rPr lang="en-US" baseline="-25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3" grpId="0" autoUpdateAnimBg="0"/>
      <p:bldP spid="25614" grpId="0" autoUpdateAnimBg="0"/>
      <p:bldP spid="25615" grpId="0" autoUpdateAnimBg="0"/>
      <p:bldP spid="25616" grpId="0" autoUpdateAnimBg="0"/>
      <p:bldP spid="25617" grpId="0" autoUpdateAnimBg="0"/>
      <p:bldP spid="25618" grpId="0" autoUpdateAnimBg="0"/>
      <p:bldP spid="25619" grpId="0" autoUpdateAnimBg="0"/>
      <p:bldP spid="25627" grpId="0" autoUpdateAnimBg="0"/>
      <p:bldP spid="25628" grpId="0" autoUpdateAnimBg="0"/>
      <p:bldP spid="25629" grpId="0" autoUpdateAnimBg="0"/>
      <p:bldP spid="2563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1DDF-735D-4CB0-BB56-E3281F596EA8}" type="slidenum">
              <a:rPr lang="en-US"/>
              <a:pPr/>
              <a:t>29</a:t>
            </a:fld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3375" y="65088"/>
            <a:ext cx="5967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Complex Ion Equilibria and Solubility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7800" y="7620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complex ion</a:t>
            </a:r>
            <a:r>
              <a:rPr lang="en-US"/>
              <a:t> is an ion containing a central metal cation bonded to one or more molecules or ions.</a:t>
            </a:r>
          </a:p>
        </p:txBody>
      </p: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2117725" y="1689100"/>
            <a:ext cx="4918075" cy="495300"/>
            <a:chOff x="1334" y="1064"/>
            <a:chExt cx="3098" cy="312"/>
          </a:xfrm>
        </p:grpSpPr>
        <p:grpSp>
          <p:nvGrpSpPr>
            <p:cNvPr id="26637" name="Group 13"/>
            <p:cNvGrpSpPr>
              <a:grpSpLocks/>
            </p:cNvGrpSpPr>
            <p:nvPr/>
          </p:nvGrpSpPr>
          <p:grpSpPr bwMode="auto">
            <a:xfrm>
              <a:off x="1334" y="1088"/>
              <a:ext cx="3098" cy="288"/>
              <a:chOff x="278" y="1321"/>
              <a:chExt cx="3098" cy="288"/>
            </a:xfrm>
          </p:grpSpPr>
          <p:sp>
            <p:nvSpPr>
              <p:cNvPr id="26633" name="Text Box 9"/>
              <p:cNvSpPr txBox="1">
                <a:spLocks noChangeArrowheads="1"/>
              </p:cNvSpPr>
              <p:nvPr/>
            </p:nvSpPr>
            <p:spPr bwMode="auto">
              <a:xfrm>
                <a:off x="278" y="1321"/>
                <a:ext cx="30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Co</a:t>
                </a:r>
                <a:r>
                  <a:rPr lang="en-US" baseline="30000"/>
                  <a:t>2+</a:t>
                </a:r>
                <a:r>
                  <a:rPr lang="en-US"/>
                  <a:t> </a:t>
                </a:r>
                <a:r>
                  <a:rPr lang="en-US" sz="2000"/>
                  <a:t>(</a:t>
                </a:r>
                <a:r>
                  <a:rPr lang="en-US" sz="2000" i="1"/>
                  <a:t>aq</a:t>
                </a:r>
                <a:r>
                  <a:rPr lang="en-US" sz="2000"/>
                  <a:t>)</a:t>
                </a:r>
                <a:r>
                  <a:rPr lang="en-US"/>
                  <a:t> + 4Cl</a:t>
                </a:r>
                <a:r>
                  <a:rPr lang="en-US" baseline="30000"/>
                  <a:t>-</a:t>
                </a:r>
                <a:r>
                  <a:rPr lang="en-US"/>
                  <a:t> </a:t>
                </a:r>
                <a:r>
                  <a:rPr lang="en-US" sz="2000"/>
                  <a:t>(</a:t>
                </a:r>
                <a:r>
                  <a:rPr lang="en-US" sz="2000" i="1"/>
                  <a:t>aq</a:t>
                </a:r>
                <a:r>
                  <a:rPr lang="en-US" sz="2000"/>
                  <a:t>)</a:t>
                </a:r>
                <a:r>
                  <a:rPr lang="en-US"/>
                  <a:t>          CoCl</a:t>
                </a:r>
                <a:r>
                  <a:rPr lang="en-US" baseline="-25000"/>
                  <a:t>4</a:t>
                </a:r>
                <a:r>
                  <a:rPr lang="en-US"/>
                  <a:t> </a:t>
                </a:r>
                <a:r>
                  <a:rPr lang="en-US" sz="2000"/>
                  <a:t>(</a:t>
                </a:r>
                <a:r>
                  <a:rPr lang="en-US" sz="2000" i="1"/>
                  <a:t>aq</a:t>
                </a:r>
                <a:r>
                  <a:rPr lang="en-US" sz="2000"/>
                  <a:t>)</a:t>
                </a:r>
              </a:p>
            </p:txBody>
          </p:sp>
          <p:grpSp>
            <p:nvGrpSpPr>
              <p:cNvPr id="26634" name="Group 10"/>
              <p:cNvGrpSpPr>
                <a:grpSpLocks/>
              </p:cNvGrpSpPr>
              <p:nvPr/>
            </p:nvGrpSpPr>
            <p:grpSpPr bwMode="auto">
              <a:xfrm>
                <a:off x="2016" y="1416"/>
                <a:ext cx="384" cy="96"/>
                <a:chOff x="3427" y="2256"/>
                <a:chExt cx="384" cy="96"/>
              </a:xfrm>
            </p:grpSpPr>
            <p:sp>
              <p:nvSpPr>
                <p:cNvPr id="26635" name="Line 11"/>
                <p:cNvSpPr>
                  <a:spLocks noChangeShapeType="1"/>
                </p:cNvSpPr>
                <p:nvPr/>
              </p:nvSpPr>
              <p:spPr bwMode="auto">
                <a:xfrm>
                  <a:off x="3427" y="225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3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427" y="235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906" y="1064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2-</a:t>
              </a:r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3314700" y="3352800"/>
            <a:ext cx="2514600" cy="887413"/>
            <a:chOff x="3312" y="1520"/>
            <a:chExt cx="1584" cy="559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3312" y="1536"/>
              <a:ext cx="1584" cy="543"/>
              <a:chOff x="288" y="3552"/>
              <a:chExt cx="1584" cy="543"/>
            </a:xfrm>
          </p:grpSpPr>
          <p:sp>
            <p:nvSpPr>
              <p:cNvPr id="26629" name="Text Box 5"/>
              <p:cNvSpPr txBox="1">
                <a:spLocks noChangeArrowheads="1"/>
              </p:cNvSpPr>
              <p:nvPr/>
            </p:nvSpPr>
            <p:spPr bwMode="auto">
              <a:xfrm>
                <a:off x="288" y="3689"/>
                <a:ext cx="4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K</a:t>
                </a:r>
                <a:r>
                  <a:rPr lang="en-US" i="1" baseline="-25000"/>
                  <a:t>f</a:t>
                </a:r>
                <a:r>
                  <a:rPr lang="en-US"/>
                  <a:t> =</a:t>
                </a:r>
                <a:endParaRPr lang="en-US" i="1"/>
              </a:p>
            </p:txBody>
          </p:sp>
          <p:sp>
            <p:nvSpPr>
              <p:cNvPr id="26630" name="Text Box 6"/>
              <p:cNvSpPr txBox="1">
                <a:spLocks noChangeArrowheads="1"/>
              </p:cNvSpPr>
              <p:nvPr/>
            </p:nvSpPr>
            <p:spPr bwMode="auto">
              <a:xfrm>
                <a:off x="966" y="3552"/>
                <a:ext cx="77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[CoCl</a:t>
                </a:r>
                <a:r>
                  <a:rPr lang="en-US" baseline="-25000"/>
                  <a:t>4</a:t>
                </a:r>
                <a:r>
                  <a:rPr lang="en-US"/>
                  <a:t> ]</a:t>
                </a:r>
              </a:p>
            </p:txBody>
          </p:sp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841" y="3807"/>
                <a:ext cx="10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[Co</a:t>
                </a:r>
                <a:r>
                  <a:rPr lang="en-US" baseline="30000"/>
                  <a:t>2+</a:t>
                </a:r>
                <a:r>
                  <a:rPr lang="en-US"/>
                  <a:t>][Cl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  <a:r>
                  <a:rPr lang="en-US" baseline="30000"/>
                  <a:t>4</a:t>
                </a:r>
                <a:endParaRPr lang="en-US"/>
              </a:p>
            </p:txBody>
          </p:sp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794" y="3840"/>
                <a:ext cx="10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4474" y="1520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2-</a:t>
              </a:r>
            </a:p>
          </p:txBody>
        </p:sp>
      </p:grp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77800" y="2378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 b="1" i="1"/>
              <a:t>formation constant or stability constant (K</a:t>
            </a:r>
            <a:r>
              <a:rPr lang="en-US" b="1" i="1" baseline="-25000"/>
              <a:t>f</a:t>
            </a:r>
            <a:r>
              <a:rPr lang="en-US" b="1" i="1"/>
              <a:t>)</a:t>
            </a:r>
            <a:r>
              <a:rPr lang="en-US"/>
              <a:t> is the equilibrium constant for the complex ion formation.</a:t>
            </a:r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0" y="3892550"/>
            <a:ext cx="1574800" cy="477838"/>
            <a:chOff x="2630" y="3324"/>
            <a:chExt cx="992" cy="301"/>
          </a:xfrm>
        </p:grpSpPr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2630" y="3337"/>
              <a:ext cx="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99"/>
                  </a:solidFill>
                </a:rPr>
                <a:t>Co(H</a:t>
              </a:r>
              <a:r>
                <a:rPr lang="en-US" baseline="-25000">
                  <a:solidFill>
                    <a:srgbClr val="FF6699"/>
                  </a:solidFill>
                </a:rPr>
                <a:t>2</a:t>
              </a:r>
              <a:r>
                <a:rPr lang="en-US">
                  <a:solidFill>
                    <a:srgbClr val="FF6699"/>
                  </a:solidFill>
                </a:rPr>
                <a:t>O)</a:t>
              </a:r>
              <a:r>
                <a:rPr lang="en-US" baseline="-25000">
                  <a:solidFill>
                    <a:srgbClr val="FF6699"/>
                  </a:solidFill>
                </a:rPr>
                <a:t>6</a:t>
              </a:r>
              <a:endParaRPr lang="en-US">
                <a:solidFill>
                  <a:srgbClr val="FF6699"/>
                </a:solidFill>
              </a:endParaRP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3360" y="3324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6699"/>
                  </a:solidFill>
                </a:rPr>
                <a:t>2+</a:t>
              </a:r>
            </a:p>
          </p:txBody>
        </p:sp>
      </p:grp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2438400" y="3941763"/>
            <a:ext cx="1038225" cy="477837"/>
            <a:chOff x="3264" y="3360"/>
            <a:chExt cx="654" cy="301"/>
          </a:xfrm>
        </p:grpSpPr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3264" y="3373"/>
              <a:ext cx="6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CoCl</a:t>
              </a:r>
              <a:r>
                <a:rPr lang="en-US" baseline="-25000">
                  <a:solidFill>
                    <a:schemeClr val="accent2"/>
                  </a:solidFill>
                </a:rPr>
                <a:t>4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688" y="3360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chemeClr val="accent2"/>
                  </a:solidFill>
                </a:rPr>
                <a:t>2-</a:t>
              </a:r>
            </a:p>
          </p:txBody>
        </p:sp>
      </p:grp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4937125" y="4906963"/>
            <a:ext cx="701675" cy="458787"/>
            <a:chOff x="806" y="3180"/>
            <a:chExt cx="442" cy="289"/>
          </a:xfrm>
        </p:grpSpPr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806" y="3181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f</a:t>
              </a:r>
              <a:endParaRPr lang="en-US" i="1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1248" y="318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6234113" y="4724400"/>
            <a:ext cx="1919287" cy="822325"/>
            <a:chOff x="3639" y="2976"/>
            <a:chExt cx="1209" cy="518"/>
          </a:xfrm>
        </p:grpSpPr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3639" y="2976"/>
              <a:ext cx="11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/>
                <a:t>stability of complex</a:t>
              </a:r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flipV="1">
              <a:off x="4848" y="3091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66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376738"/>
            <a:ext cx="12525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61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452938"/>
            <a:ext cx="135413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1524000" y="5181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HCl</a:t>
            </a: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1447800" y="5562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42" grpId="0" autoUpdateAnimBg="0"/>
      <p:bldP spid="26662" grpId="0"/>
      <p:bldP spid="266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6F168-BE7B-4D78-8C6A-8C2A8697EB16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34963" y="228600"/>
            <a:ext cx="847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Consider mixture of salt NaA and weak acid HA.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04800" y="1447800"/>
            <a:ext cx="4024313" cy="457200"/>
            <a:chOff x="1557" y="1056"/>
            <a:chExt cx="2535" cy="288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557" y="1056"/>
              <a:ext cx="2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2296" y="115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2296" y="1255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311150" y="838200"/>
            <a:ext cx="4208463" cy="457200"/>
            <a:chOff x="196" y="528"/>
            <a:chExt cx="2651" cy="288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96" y="528"/>
              <a:ext cx="26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NaA </a:t>
              </a:r>
              <a:r>
                <a:rPr lang="en-US" sz="2000"/>
                <a:t>(</a:t>
              </a:r>
              <a:r>
                <a:rPr lang="en-US" sz="2000" i="1"/>
                <a:t>s</a:t>
              </a:r>
              <a:r>
                <a:rPr lang="en-US" sz="2000"/>
                <a:t>)</a:t>
              </a:r>
              <a:r>
                <a:rPr lang="en-US"/>
                <a:t>          Na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A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935" y="67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390650" y="8382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390650" y="1460500"/>
            <a:ext cx="762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5105400" y="990600"/>
            <a:ext cx="2006600" cy="862013"/>
            <a:chOff x="2208" y="1617"/>
            <a:chExt cx="1264" cy="543"/>
          </a:xfrm>
        </p:grpSpPr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208" y="175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=</a:t>
              </a:r>
              <a:endParaRPr lang="en-US" i="1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751" y="1617"/>
              <a:ext cx="7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</a:t>
              </a:r>
              <a:r>
                <a:rPr lang="en-US" baseline="30000"/>
                <a:t>+</a:t>
              </a:r>
              <a:r>
                <a:rPr lang="en-US"/>
                <a:t>][A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865" y="1872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[HA]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82625" y="2209800"/>
            <a:ext cx="2009775" cy="862013"/>
            <a:chOff x="2208" y="1617"/>
            <a:chExt cx="1266" cy="543"/>
          </a:xfrm>
        </p:grpSpPr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208" y="1754"/>
              <a:ext cx="6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[H</a:t>
              </a:r>
              <a:r>
                <a:rPr lang="en-US" baseline="30000"/>
                <a:t>+</a:t>
              </a:r>
              <a:r>
                <a:rPr lang="en-US"/>
                <a:t>] =</a:t>
              </a:r>
              <a:endParaRPr lang="en-US" i="1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2750" y="1617"/>
              <a:ext cx="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i="1"/>
                <a:t>K</a:t>
              </a:r>
              <a:r>
                <a:rPr lang="en-US" i="1" baseline="-25000"/>
                <a:t>a </a:t>
              </a:r>
              <a:r>
                <a:rPr lang="en-US"/>
                <a:t>[HA]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2909" y="1872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[A</a:t>
              </a:r>
              <a:r>
                <a:rPr lang="en-US" sz="2800" baseline="30000"/>
                <a:t>-</a:t>
              </a:r>
              <a:r>
                <a:rPr lang="en-US"/>
                <a:t>]</a:t>
              </a:r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784" y="1905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76200" y="3163888"/>
            <a:ext cx="3889375" cy="874712"/>
            <a:chOff x="326" y="2408"/>
            <a:chExt cx="2450" cy="551"/>
          </a:xfrm>
        </p:grpSpPr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326" y="2521"/>
              <a:ext cx="2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-log [H</a:t>
              </a:r>
              <a:r>
                <a:rPr lang="en-US" baseline="30000"/>
                <a:t>+</a:t>
              </a:r>
              <a:r>
                <a:rPr lang="en-US"/>
                <a:t>] = -log 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- log</a:t>
              </a:r>
            </a:p>
          </p:txBody>
        </p:sp>
        <p:grpSp>
          <p:nvGrpSpPr>
            <p:cNvPr id="4124" name="Group 28"/>
            <p:cNvGrpSpPr>
              <a:grpSpLocks/>
            </p:cNvGrpSpPr>
            <p:nvPr/>
          </p:nvGrpSpPr>
          <p:grpSpPr bwMode="auto">
            <a:xfrm>
              <a:off x="2287" y="2408"/>
              <a:ext cx="489" cy="551"/>
              <a:chOff x="3158" y="2569"/>
              <a:chExt cx="489" cy="551"/>
            </a:xfrm>
          </p:grpSpPr>
          <p:sp>
            <p:nvSpPr>
              <p:cNvPr id="4121" name="Text Box 25"/>
              <p:cNvSpPr txBox="1">
                <a:spLocks noChangeArrowheads="1"/>
              </p:cNvSpPr>
              <p:nvPr/>
            </p:nvSpPr>
            <p:spPr bwMode="auto">
              <a:xfrm>
                <a:off x="3158" y="2569"/>
                <a:ext cx="4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[HA]</a:t>
                </a:r>
              </a:p>
            </p:txBody>
          </p:sp>
          <p:sp>
            <p:nvSpPr>
              <p:cNvPr id="4122" name="Text Box 26"/>
              <p:cNvSpPr txBox="1">
                <a:spLocks noChangeArrowheads="1"/>
              </p:cNvSpPr>
              <p:nvPr/>
            </p:nvSpPr>
            <p:spPr bwMode="auto">
              <a:xfrm>
                <a:off x="3228" y="2832"/>
                <a:ext cx="4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[A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3211" y="284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38" name="Group 42"/>
          <p:cNvGrpSpPr>
            <a:grpSpLocks/>
          </p:cNvGrpSpPr>
          <p:nvPr/>
        </p:nvGrpSpPr>
        <p:grpSpPr bwMode="auto">
          <a:xfrm>
            <a:off x="76200" y="4078288"/>
            <a:ext cx="3976688" cy="874712"/>
            <a:chOff x="240" y="2569"/>
            <a:chExt cx="2505" cy="551"/>
          </a:xfrm>
        </p:grpSpPr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240" y="2682"/>
              <a:ext cx="20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-log [H</a:t>
              </a:r>
              <a:r>
                <a:rPr lang="en-US" baseline="30000"/>
                <a:t>+</a:t>
              </a:r>
              <a:r>
                <a:rPr lang="en-US"/>
                <a:t>] = -log 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+ log</a:t>
              </a:r>
            </a:p>
          </p:txBody>
        </p:sp>
        <p:grpSp>
          <p:nvGrpSpPr>
            <p:cNvPr id="4128" name="Group 32"/>
            <p:cNvGrpSpPr>
              <a:grpSpLocks/>
            </p:cNvGrpSpPr>
            <p:nvPr/>
          </p:nvGrpSpPr>
          <p:grpSpPr bwMode="auto">
            <a:xfrm>
              <a:off x="2256" y="2569"/>
              <a:ext cx="489" cy="551"/>
              <a:chOff x="3159" y="2569"/>
              <a:chExt cx="489" cy="551"/>
            </a:xfrm>
          </p:grpSpPr>
          <p:sp>
            <p:nvSpPr>
              <p:cNvPr id="4129" name="Text Box 33"/>
              <p:cNvSpPr txBox="1">
                <a:spLocks noChangeArrowheads="1"/>
              </p:cNvSpPr>
              <p:nvPr/>
            </p:nvSpPr>
            <p:spPr bwMode="auto">
              <a:xfrm>
                <a:off x="3202" y="2569"/>
                <a:ext cx="4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[A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4130" name="Text Box 34"/>
              <p:cNvSpPr txBox="1">
                <a:spLocks noChangeArrowheads="1"/>
              </p:cNvSpPr>
              <p:nvPr/>
            </p:nvSpPr>
            <p:spPr bwMode="auto">
              <a:xfrm>
                <a:off x="3159" y="2832"/>
                <a:ext cx="4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[HA]</a:t>
                </a:r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/>
            </p:nvSpPr>
            <p:spPr bwMode="auto">
              <a:xfrm>
                <a:off x="3211" y="284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87400" y="5105400"/>
            <a:ext cx="2819400" cy="874713"/>
            <a:chOff x="432" y="3521"/>
            <a:chExt cx="1776" cy="551"/>
          </a:xfrm>
        </p:grpSpPr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432" y="3648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p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+ log</a:t>
              </a:r>
            </a:p>
          </p:txBody>
        </p:sp>
        <p:grpSp>
          <p:nvGrpSpPr>
            <p:cNvPr id="4134" name="Group 38"/>
            <p:cNvGrpSpPr>
              <a:grpSpLocks/>
            </p:cNvGrpSpPr>
            <p:nvPr/>
          </p:nvGrpSpPr>
          <p:grpSpPr bwMode="auto">
            <a:xfrm>
              <a:off x="1719" y="3521"/>
              <a:ext cx="489" cy="551"/>
              <a:chOff x="3159" y="2569"/>
              <a:chExt cx="489" cy="551"/>
            </a:xfrm>
          </p:grpSpPr>
          <p:sp>
            <p:nvSpPr>
              <p:cNvPr id="4135" name="Text Box 39"/>
              <p:cNvSpPr txBox="1">
                <a:spLocks noChangeArrowheads="1"/>
              </p:cNvSpPr>
              <p:nvPr/>
            </p:nvSpPr>
            <p:spPr bwMode="auto">
              <a:xfrm>
                <a:off x="3202" y="2569"/>
                <a:ext cx="4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[A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4136" name="Text Box 40"/>
              <p:cNvSpPr txBox="1">
                <a:spLocks noChangeArrowheads="1"/>
              </p:cNvSpPr>
              <p:nvPr/>
            </p:nvSpPr>
            <p:spPr bwMode="auto">
              <a:xfrm>
                <a:off x="3159" y="2832"/>
                <a:ext cx="4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[HA]</a:t>
                </a:r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>
                <a:off x="3211" y="2845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4094163" y="5308600"/>
            <a:ext cx="192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= -log </a:t>
            </a:r>
            <a:r>
              <a:rPr lang="en-US" i="1"/>
              <a:t>K</a:t>
            </a:r>
            <a:r>
              <a:rPr lang="en-US" i="1" baseline="-25000"/>
              <a:t>a</a:t>
            </a:r>
            <a:endParaRPr lang="en-US"/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4959350" y="2625725"/>
            <a:ext cx="3733800" cy="8794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Henderson-Hasselbalch equation</a:t>
            </a:r>
          </a:p>
        </p:txBody>
      </p:sp>
      <p:grpSp>
        <p:nvGrpSpPr>
          <p:cNvPr id="4151" name="Group 55"/>
          <p:cNvGrpSpPr>
            <a:grpSpLocks/>
          </p:cNvGrpSpPr>
          <p:nvPr/>
        </p:nvGrpSpPr>
        <p:grpSpPr bwMode="auto">
          <a:xfrm>
            <a:off x="4572000" y="3733800"/>
            <a:ext cx="4508500" cy="874713"/>
            <a:chOff x="1056" y="3728"/>
            <a:chExt cx="2840" cy="551"/>
          </a:xfrm>
        </p:grpSpPr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1056" y="3848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p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+ log</a:t>
              </a:r>
            </a:p>
          </p:txBody>
        </p:sp>
        <p:grpSp>
          <p:nvGrpSpPr>
            <p:cNvPr id="4150" name="Group 54"/>
            <p:cNvGrpSpPr>
              <a:grpSpLocks/>
            </p:cNvGrpSpPr>
            <p:nvPr/>
          </p:nvGrpSpPr>
          <p:grpSpPr bwMode="auto">
            <a:xfrm>
              <a:off x="2370" y="3728"/>
              <a:ext cx="1526" cy="551"/>
              <a:chOff x="2394" y="3728"/>
              <a:chExt cx="1526" cy="551"/>
            </a:xfrm>
          </p:grpSpPr>
          <p:sp>
            <p:nvSpPr>
              <p:cNvPr id="4146" name="Text Box 50"/>
              <p:cNvSpPr txBox="1">
                <a:spLocks noChangeArrowheads="1"/>
              </p:cNvSpPr>
              <p:nvPr/>
            </p:nvSpPr>
            <p:spPr bwMode="auto">
              <a:xfrm>
                <a:off x="2394" y="3728"/>
                <a:ext cx="15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[conjugate base]</a:t>
                </a:r>
              </a:p>
            </p:txBody>
          </p:sp>
          <p:sp>
            <p:nvSpPr>
              <p:cNvPr id="4147" name="Text Box 51"/>
              <p:cNvSpPr txBox="1">
                <a:spLocks noChangeArrowheads="1"/>
              </p:cNvSpPr>
              <p:nvPr/>
            </p:nvSpPr>
            <p:spPr bwMode="auto">
              <a:xfrm>
                <a:off x="2866" y="3991"/>
                <a:ext cx="57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[acid]</a:t>
                </a:r>
              </a:p>
            </p:txBody>
          </p:sp>
          <p:sp>
            <p:nvSpPr>
              <p:cNvPr id="4148" name="Line 52"/>
              <p:cNvSpPr>
                <a:spLocks noChangeShapeType="1"/>
              </p:cNvSpPr>
              <p:nvPr/>
            </p:nvSpPr>
            <p:spPr bwMode="auto">
              <a:xfrm>
                <a:off x="2448" y="4004"/>
                <a:ext cx="14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4140" grpId="0" autoUpdateAnimBg="0"/>
      <p:bldP spid="414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D93-A3AB-43FB-9FFB-BB83740091CB}" type="slidenum">
              <a:rPr lang="en-US"/>
              <a:pPr/>
              <a:t>30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1266825"/>
            <a:ext cx="27527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150" y="1271588"/>
            <a:ext cx="27622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913" y="1281113"/>
            <a:ext cx="2771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7538" y="1285875"/>
            <a:ext cx="27527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57550" y="609600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AgNO</a:t>
            </a:r>
            <a:r>
              <a:rPr lang="en-US" baseline="-25000"/>
              <a:t>3</a:t>
            </a:r>
            <a:r>
              <a:rPr lang="en-US"/>
              <a:t> + NaCl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06863" y="6172200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AgCl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876425" y="39688"/>
            <a:ext cx="498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Effect of Complexation on Solubility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732213" y="609600"/>
            <a:ext cx="144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 NH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863975" y="617220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Ag(NH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2</a:t>
            </a:r>
            <a:r>
              <a:rPr lang="en-US" baseline="30000"/>
              <a:t>+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62463" y="1019175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8" grpId="1"/>
      <p:bldP spid="38919" grpId="0"/>
      <p:bldP spid="38919" grpId="1"/>
      <p:bldP spid="38921" grpId="0"/>
      <p:bldP spid="38922" grpId="0"/>
      <p:bldP spid="38923" grpId="0" animBg="1"/>
      <p:bldP spid="3892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98D6-B89D-4AE8-A806-ACF772EC62C5}" type="slidenum">
              <a:rPr lang="en-US"/>
              <a:pPr/>
              <a:t>31</a:t>
            </a:fld>
            <a:endParaRPr 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2418-5ABC-41B0-B5EC-503B651F5094}" type="slidenum">
              <a:rPr lang="en-US"/>
              <a:pPr/>
              <a:t>32</a:t>
            </a:fld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1F311-CB98-4F5A-B2C2-207FADA594A2}" type="slidenum">
              <a:rPr lang="en-US"/>
              <a:pPr/>
              <a:t>33</a:t>
            </a:fld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182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Qualitative Analysis of Cations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352425"/>
            <a:ext cx="281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088" y="1270000"/>
            <a:ext cx="35052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1196975"/>
            <a:ext cx="29527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087563"/>
            <a:ext cx="29098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048000"/>
            <a:ext cx="2438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3575" y="2965450"/>
            <a:ext cx="29241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849688"/>
            <a:ext cx="3048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872038"/>
            <a:ext cx="24907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00725" y="4802188"/>
            <a:ext cx="3005138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5711825"/>
            <a:ext cx="3048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3DFE-50C2-49BA-89AF-AE518E62E149}" type="slidenum">
              <a:rPr lang="en-US"/>
              <a:pPr/>
              <a:t>34</a:t>
            </a:fld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462213" y="633413"/>
            <a:ext cx="3786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Flame Test for Cations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600" y="53165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lithium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06700" y="5314950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sodium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02200" y="5316538"/>
            <a:ext cx="157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potassium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442200" y="5316538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copper</a:t>
            </a: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752600"/>
            <a:ext cx="2124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752600"/>
            <a:ext cx="2165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1752600"/>
            <a:ext cx="2124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752600"/>
            <a:ext cx="2001838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  <p:bldP spid="307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BB0-1644-4239-A72D-9F9529402E46}" type="slidenum">
              <a:rPr lang="en-US"/>
              <a:pPr/>
              <a:t>35</a:t>
            </a:fld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12838" y="115888"/>
            <a:ext cx="697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</a:t>
            </a:r>
            <a:r>
              <a:rPr lang="en-US"/>
              <a:t> How an Eggshell is Formed</a:t>
            </a:r>
            <a:endParaRPr lang="en-US" b="1"/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228600" y="1676400"/>
            <a:ext cx="5399088" cy="457200"/>
            <a:chOff x="278" y="889"/>
            <a:chExt cx="3401" cy="288"/>
          </a:xfrm>
        </p:grpSpPr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278" y="889"/>
              <a:ext cx="3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Ca</a:t>
              </a:r>
              <a:r>
                <a:rPr lang="en-US" baseline="30000"/>
                <a:t>2+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CO</a:t>
              </a:r>
              <a:r>
                <a:rPr lang="en-US" baseline="-25000"/>
                <a:t>3</a:t>
              </a:r>
              <a:r>
                <a:rPr lang="en-US" baseline="30000"/>
                <a:t>2-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         CaCO</a:t>
              </a:r>
              <a:r>
                <a:rPr lang="en-US" baseline="-25000"/>
                <a:t>3</a:t>
              </a:r>
              <a:r>
                <a:rPr lang="en-US"/>
                <a:t> (</a:t>
              </a:r>
              <a:r>
                <a:rPr lang="en-US" i="1"/>
                <a:t>s</a:t>
              </a:r>
              <a:r>
                <a:rPr lang="en-US"/>
                <a:t>)</a:t>
              </a:r>
            </a:p>
          </p:txBody>
        </p:sp>
        <p:grpSp>
          <p:nvGrpSpPr>
            <p:cNvPr id="34825" name="Group 9"/>
            <p:cNvGrpSpPr>
              <a:grpSpLocks/>
            </p:cNvGrpSpPr>
            <p:nvPr/>
          </p:nvGrpSpPr>
          <p:grpSpPr bwMode="auto">
            <a:xfrm>
              <a:off x="2248" y="992"/>
              <a:ext cx="448" cy="80"/>
              <a:chOff x="2240" y="1008"/>
              <a:chExt cx="448" cy="80"/>
            </a:xfrm>
          </p:grpSpPr>
          <p:sp>
            <p:nvSpPr>
              <p:cNvPr id="34823" name="Line 7"/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4" name="Line 8"/>
              <p:cNvSpPr>
                <a:spLocks noChangeShapeType="1"/>
              </p:cNvSpPr>
              <p:nvPr/>
            </p:nvSpPr>
            <p:spPr bwMode="auto">
              <a:xfrm flipH="1">
                <a:off x="2240" y="108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228600" y="3429000"/>
            <a:ext cx="5354638" cy="457200"/>
            <a:chOff x="230" y="2473"/>
            <a:chExt cx="3373" cy="288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30" y="2473"/>
              <a:ext cx="33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-25000"/>
                <a:t>2</a:t>
              </a:r>
              <a:r>
                <a:rPr lang="en-US"/>
                <a:t>CO</a:t>
              </a:r>
              <a:r>
                <a:rPr lang="en-US" baseline="-25000"/>
                <a:t>3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         H</a:t>
              </a:r>
              <a:r>
                <a:rPr lang="en-US" baseline="30000"/>
                <a:t>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HCO</a:t>
              </a:r>
              <a:r>
                <a:rPr lang="en-US" baseline="-25000"/>
                <a:t>3</a:t>
              </a:r>
              <a:r>
                <a:rPr lang="en-US" baseline="30000"/>
                <a:t>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grpSp>
          <p:nvGrpSpPr>
            <p:cNvPr id="34829" name="Group 13"/>
            <p:cNvGrpSpPr>
              <a:grpSpLocks/>
            </p:cNvGrpSpPr>
            <p:nvPr/>
          </p:nvGrpSpPr>
          <p:grpSpPr bwMode="auto">
            <a:xfrm>
              <a:off x="1304" y="2568"/>
              <a:ext cx="448" cy="80"/>
              <a:chOff x="2240" y="1008"/>
              <a:chExt cx="448" cy="80"/>
            </a:xfrm>
          </p:grpSpPr>
          <p:sp>
            <p:nvSpPr>
              <p:cNvPr id="34830" name="Line 14"/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1" name="Line 15"/>
              <p:cNvSpPr>
                <a:spLocks noChangeShapeType="1"/>
              </p:cNvSpPr>
              <p:nvPr/>
            </p:nvSpPr>
            <p:spPr bwMode="auto">
              <a:xfrm flipH="1">
                <a:off x="2240" y="108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228600" y="4114800"/>
            <a:ext cx="5202238" cy="457200"/>
            <a:chOff x="230" y="3049"/>
            <a:chExt cx="3277" cy="288"/>
          </a:xfrm>
        </p:grpSpPr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230" y="3049"/>
              <a:ext cx="32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HCO</a:t>
              </a:r>
              <a:r>
                <a:rPr lang="en-US" baseline="-25000"/>
                <a:t>3</a:t>
              </a:r>
              <a:r>
                <a:rPr lang="en-US" baseline="30000"/>
                <a:t>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         H</a:t>
              </a:r>
              <a:r>
                <a:rPr lang="en-US" baseline="30000"/>
                <a:t>+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 + CO</a:t>
              </a:r>
              <a:r>
                <a:rPr lang="en-US" baseline="-25000"/>
                <a:t>3</a:t>
              </a:r>
              <a:r>
                <a:rPr lang="en-US" baseline="30000"/>
                <a:t>2-</a:t>
              </a:r>
              <a:r>
                <a:rPr lang="en-US"/>
                <a:t> (</a:t>
              </a:r>
              <a:r>
                <a:rPr lang="en-US" i="1"/>
                <a:t>aq</a:t>
              </a:r>
              <a:r>
                <a:rPr lang="en-US"/>
                <a:t>)</a:t>
              </a:r>
            </a:p>
          </p:txBody>
        </p: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1264" y="3160"/>
              <a:ext cx="448" cy="80"/>
              <a:chOff x="2240" y="1008"/>
              <a:chExt cx="448" cy="80"/>
            </a:xfrm>
          </p:grpSpPr>
          <p:sp>
            <p:nvSpPr>
              <p:cNvPr id="34833" name="Line 17"/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Line 18"/>
              <p:cNvSpPr>
                <a:spLocks noChangeShapeType="1"/>
              </p:cNvSpPr>
              <p:nvPr/>
            </p:nvSpPr>
            <p:spPr bwMode="auto">
              <a:xfrm flipH="1">
                <a:off x="2240" y="108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>
            <a:off x="228600" y="2300288"/>
            <a:ext cx="4938713" cy="885825"/>
            <a:chOff x="144" y="1449"/>
            <a:chExt cx="3111" cy="558"/>
          </a:xfrm>
        </p:grpSpPr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144" y="1584"/>
              <a:ext cx="3111" cy="288"/>
              <a:chOff x="230" y="1609"/>
              <a:chExt cx="3111" cy="288"/>
            </a:xfrm>
          </p:grpSpPr>
          <p:sp>
            <p:nvSpPr>
              <p:cNvPr id="34820" name="Text Box 4"/>
              <p:cNvSpPr txBox="1">
                <a:spLocks noChangeArrowheads="1"/>
              </p:cNvSpPr>
              <p:nvPr/>
            </p:nvSpPr>
            <p:spPr bwMode="auto">
              <a:xfrm>
                <a:off x="230" y="1609"/>
                <a:ext cx="31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CO</a:t>
                </a:r>
                <a:r>
                  <a:rPr lang="en-US" baseline="-25000"/>
                  <a:t>2</a:t>
                </a:r>
                <a:r>
                  <a:rPr lang="en-US"/>
                  <a:t> (</a:t>
                </a:r>
                <a:r>
                  <a:rPr lang="en-US" i="1"/>
                  <a:t>g</a:t>
                </a:r>
                <a:r>
                  <a:rPr lang="en-US"/>
                  <a:t>) + H</a:t>
                </a:r>
                <a:r>
                  <a:rPr lang="en-US" baseline="-25000"/>
                  <a:t>2</a:t>
                </a:r>
                <a:r>
                  <a:rPr lang="en-US"/>
                  <a:t>O (</a:t>
                </a:r>
                <a:r>
                  <a:rPr lang="en-US" i="1"/>
                  <a:t>l</a:t>
                </a:r>
                <a:r>
                  <a:rPr lang="en-US"/>
                  <a:t>)           H</a:t>
                </a:r>
                <a:r>
                  <a:rPr lang="en-US" baseline="-25000"/>
                  <a:t>2</a:t>
                </a:r>
                <a:r>
                  <a:rPr lang="en-US"/>
                  <a:t>CO</a:t>
                </a:r>
                <a:r>
                  <a:rPr lang="en-US" baseline="-25000"/>
                  <a:t>3</a:t>
                </a:r>
                <a:r>
                  <a:rPr lang="en-US"/>
                  <a:t> (</a:t>
                </a:r>
                <a:r>
                  <a:rPr lang="en-US" i="1"/>
                  <a:t>aq</a:t>
                </a:r>
                <a:r>
                  <a:rPr lang="en-US"/>
                  <a:t>)</a:t>
                </a:r>
              </a:p>
            </p:txBody>
          </p:sp>
          <p:grpSp>
            <p:nvGrpSpPr>
              <p:cNvPr id="34826" name="Group 10"/>
              <p:cNvGrpSpPr>
                <a:grpSpLocks/>
              </p:cNvGrpSpPr>
              <p:nvPr/>
            </p:nvGrpSpPr>
            <p:grpSpPr bwMode="auto">
              <a:xfrm>
                <a:off x="1800" y="1728"/>
                <a:ext cx="448" cy="80"/>
                <a:chOff x="2240" y="1008"/>
                <a:chExt cx="448" cy="80"/>
              </a:xfrm>
            </p:grpSpPr>
            <p:sp>
              <p:nvSpPr>
                <p:cNvPr id="34827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100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240" y="1088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1632" y="1449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carbonic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1568" y="1776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anhydrase</a:t>
              </a:r>
            </a:p>
          </p:txBody>
        </p:sp>
      </p:grpSp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33400"/>
            <a:ext cx="280828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849" name="Group 33"/>
          <p:cNvGrpSpPr>
            <a:grpSpLocks/>
          </p:cNvGrpSpPr>
          <p:nvPr/>
        </p:nvGrpSpPr>
        <p:grpSpPr bwMode="auto">
          <a:xfrm>
            <a:off x="6350000" y="2971800"/>
            <a:ext cx="2794000" cy="3352800"/>
            <a:chOff x="4000" y="1872"/>
            <a:chExt cx="1760" cy="2112"/>
          </a:xfrm>
        </p:grpSpPr>
        <p:pic>
          <p:nvPicPr>
            <p:cNvPr id="3484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" y="1872"/>
              <a:ext cx="176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4132" y="3657"/>
              <a:ext cx="1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electron micrograph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C9E9-9382-4136-8F64-F303E5809E51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What is the pH of a solution containing 0.30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HCOOH and 0.52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HCOOK?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3240088" y="2057400"/>
            <a:ext cx="5446712" cy="457200"/>
            <a:chOff x="1612" y="1056"/>
            <a:chExt cx="3431" cy="288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612" y="1056"/>
              <a:ext cx="3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HCOO</a:t>
              </a:r>
              <a:r>
                <a:rPr lang="en-US" sz="2800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808" y="11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>
              <a:off x="2808" y="1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838200" y="2590800"/>
            <a:ext cx="2236788" cy="1524000"/>
            <a:chOff x="528" y="1632"/>
            <a:chExt cx="1409" cy="960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Initial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Change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Equilibrium (</a:t>
              </a:r>
              <a:r>
                <a:rPr lang="en-US" i="1"/>
                <a:t>M</a:t>
              </a:r>
              <a:r>
                <a:rPr lang="en-US"/>
                <a:t>)</a:t>
              </a:r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75050" y="2590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0.30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89588" y="2590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0.00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41738" y="3124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</a:t>
            </a:r>
            <a:r>
              <a:rPr lang="en-US" i="1"/>
              <a:t>x</a:t>
            </a:r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21350" y="3124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76600" y="36576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0.30 - </a:t>
            </a:r>
            <a:r>
              <a:rPr lang="en-US" i="1"/>
              <a:t>x</a:t>
            </a:r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162800" y="25908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0.52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299325" y="31242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</a:t>
            </a:r>
            <a:r>
              <a:rPr lang="en-US" i="1"/>
              <a:t>x</a:t>
            </a:r>
            <a:endParaRPr lang="en-US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842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/>
              <a:t>x</a:t>
            </a:r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973888" y="36576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0.52 + </a:t>
            </a:r>
            <a:r>
              <a:rPr lang="en-US" i="1"/>
              <a:t>x</a:t>
            </a:r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36525" y="4383088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Common ion effect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09575" y="4857750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0.30 –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0.30</a:t>
            </a:r>
            <a:endParaRPr lang="en-US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04813" y="5334000"/>
            <a:ext cx="220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0.52 +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0.52</a:t>
            </a:r>
            <a:endParaRPr lang="en-US"/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4038600" y="4191000"/>
            <a:ext cx="3544888" cy="874713"/>
            <a:chOff x="2112" y="2400"/>
            <a:chExt cx="2233" cy="551"/>
          </a:xfrm>
        </p:grpSpPr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2112" y="2520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p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+ log</a:t>
              </a:r>
            </a:p>
          </p:txBody>
        </p: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3408" y="2400"/>
              <a:ext cx="937" cy="551"/>
              <a:chOff x="3719" y="2400"/>
              <a:chExt cx="937" cy="551"/>
            </a:xfrm>
          </p:grpSpPr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3766" y="2400"/>
                <a:ext cx="8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[HCOO</a:t>
                </a:r>
                <a:r>
                  <a:rPr lang="en-US" sz="2800" baseline="30000"/>
                  <a:t>-</a:t>
                </a:r>
                <a:r>
                  <a:rPr lang="en-US"/>
                  <a:t>]</a:t>
                </a:r>
              </a:p>
            </p:txBody>
          </p:sp>
          <p:sp>
            <p:nvSpPr>
              <p:cNvPr id="5148" name="Text Box 28"/>
              <p:cNvSpPr txBox="1">
                <a:spLocks noChangeArrowheads="1"/>
              </p:cNvSpPr>
              <p:nvPr/>
            </p:nvSpPr>
            <p:spPr bwMode="auto">
              <a:xfrm>
                <a:off x="3719" y="2663"/>
                <a:ext cx="93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[HCOOH]</a:t>
                </a:r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>
                <a:off x="3792" y="2676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52400" y="5943600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HCOOH 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= 3.77</a:t>
            </a:r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038600" y="5068888"/>
            <a:ext cx="3084513" cy="874712"/>
            <a:chOff x="2544" y="2761"/>
            <a:chExt cx="1943" cy="551"/>
          </a:xfrm>
        </p:grpSpPr>
        <p:sp>
          <p:nvSpPr>
            <p:cNvPr id="5154" name="Text Box 34"/>
            <p:cNvSpPr txBox="1">
              <a:spLocks noChangeArrowheads="1"/>
            </p:cNvSpPr>
            <p:nvPr/>
          </p:nvSpPr>
          <p:spPr bwMode="auto">
            <a:xfrm>
              <a:off x="2544" y="2881"/>
              <a:ext cx="14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3.77 + log</a:t>
              </a:r>
            </a:p>
          </p:txBody>
        </p:sp>
        <p:grpSp>
          <p:nvGrpSpPr>
            <p:cNvPr id="5159" name="Group 39"/>
            <p:cNvGrpSpPr>
              <a:grpSpLocks/>
            </p:cNvGrpSpPr>
            <p:nvPr/>
          </p:nvGrpSpPr>
          <p:grpSpPr bwMode="auto">
            <a:xfrm>
              <a:off x="3888" y="2761"/>
              <a:ext cx="599" cy="551"/>
              <a:chOff x="4012" y="2761"/>
              <a:chExt cx="599" cy="551"/>
            </a:xfrm>
          </p:grpSpPr>
          <p:sp>
            <p:nvSpPr>
              <p:cNvPr id="5156" name="Text Box 36"/>
              <p:cNvSpPr txBox="1">
                <a:spLocks noChangeArrowheads="1"/>
              </p:cNvSpPr>
              <p:nvPr/>
            </p:nvSpPr>
            <p:spPr bwMode="auto">
              <a:xfrm>
                <a:off x="4015" y="2761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[0.52]</a:t>
                </a:r>
              </a:p>
            </p:txBody>
          </p:sp>
          <p:sp>
            <p:nvSpPr>
              <p:cNvPr id="5157" name="Text Box 37"/>
              <p:cNvSpPr txBox="1">
                <a:spLocks noChangeArrowheads="1"/>
              </p:cNvSpPr>
              <p:nvPr/>
            </p:nvSpPr>
            <p:spPr bwMode="auto">
              <a:xfrm>
                <a:off x="4012" y="3024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[0.30]</a:t>
                </a:r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4080" y="3037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7037388" y="525780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4.01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74725" y="1335088"/>
            <a:ext cx="579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Mixture of weak acid and conjugate base!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8" grpId="0" autoUpdateAnimBg="0"/>
      <p:bldP spid="5139" grpId="0" autoUpdateAnimBg="0"/>
      <p:bldP spid="5140" grpId="0" autoUpdateAnimBg="0"/>
      <p:bldP spid="5141" grpId="0" autoUpdateAnimBg="0"/>
      <p:bldP spid="5142" grpId="0" autoUpdateAnimBg="0"/>
      <p:bldP spid="5143" grpId="0" autoUpdateAnimBg="0"/>
      <p:bldP spid="5152" grpId="0" autoUpdateAnimBg="0"/>
      <p:bldP spid="5161" grpId="0" autoUpdateAnimBg="0"/>
      <p:bldP spid="516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1B01-0530-43D9-A428-BB0E84428D68}" type="slidenum">
              <a:rPr lang="en-US"/>
              <a:pPr/>
              <a:t>5</a:t>
            </a:fld>
            <a:endParaRPr lang="en-US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381000"/>
            <a:ext cx="8839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buffer solution</a:t>
            </a:r>
            <a:r>
              <a:rPr lang="en-US"/>
              <a:t> is a solution of: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A weak acid or a weak base </a:t>
            </a:r>
            <a:r>
              <a:rPr lang="en-US" b="1"/>
              <a:t>and</a:t>
            </a:r>
            <a:endParaRPr lang="en-US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salt of the weak acid or weak base</a:t>
            </a:r>
          </a:p>
          <a:p>
            <a:pPr marL="457200" indent="-457200">
              <a:spcBef>
                <a:spcPct val="50000"/>
              </a:spcBef>
            </a:pPr>
            <a:r>
              <a:rPr lang="en-US" b="1"/>
              <a:t>Both must be present!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2667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buffer solution has the ability to resist changes in pH upon the addition of small amounts of either acid or base.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7963" y="4267200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 strong acid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1066800" y="4699000"/>
            <a:ext cx="6100763" cy="457200"/>
            <a:chOff x="1629" y="2784"/>
            <a:chExt cx="3843" cy="288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629" y="2784"/>
              <a:ext cx="38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696" y="293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3200" y="5130800"/>
            <a:ext cx="240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 strong base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1066800" y="5562600"/>
            <a:ext cx="7512050" cy="457200"/>
            <a:chOff x="672" y="3408"/>
            <a:chExt cx="4732" cy="288"/>
          </a:xfrm>
        </p:grpSpPr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672" y="3408"/>
              <a:ext cx="4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OH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CH</a:t>
              </a:r>
              <a:r>
                <a:rPr lang="en-US" baseline="-25000"/>
                <a:t>3</a:t>
              </a:r>
              <a:r>
                <a:rPr lang="en-US"/>
                <a:t>COOH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endParaRPr lang="en-US" sz="1800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968" y="35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38100" y="3657600"/>
            <a:ext cx="8953500" cy="457200"/>
            <a:chOff x="24" y="2304"/>
            <a:chExt cx="5640" cy="288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48" y="2304"/>
              <a:ext cx="5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Consider an equal molar mixture of CH</a:t>
              </a:r>
              <a:r>
                <a:rPr lang="en-US" baseline="-25000"/>
                <a:t>3</a:t>
              </a:r>
              <a:r>
                <a:rPr lang="en-US"/>
                <a:t>COOH and CH</a:t>
              </a:r>
              <a:r>
                <a:rPr lang="en-US" baseline="-25000"/>
                <a:t>3</a:t>
              </a:r>
              <a:r>
                <a:rPr lang="en-US"/>
                <a:t>COONa</a:t>
              </a: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24" y="2584"/>
              <a:ext cx="55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76200"/>
            <a:ext cx="1768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utoUpdateAnimBg="0"/>
      <p:bldP spid="6147" grpId="0" autoUpdateAnimBg="0"/>
      <p:bldP spid="6150" grpId="0" autoUpdateAnimBg="0"/>
      <p:bldP spid="6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4013-67BF-4297-8855-0F2C89364124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3352800" y="77788"/>
            <a:ext cx="2493963" cy="457200"/>
            <a:chOff x="2104" y="25"/>
            <a:chExt cx="1571" cy="288"/>
          </a:xfrm>
        </p:grpSpPr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2104" y="25"/>
              <a:ext cx="15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HCl         H</a:t>
              </a:r>
              <a:r>
                <a:rPr lang="en-US" baseline="30000"/>
                <a:t>+</a:t>
              </a:r>
              <a:r>
                <a:rPr lang="en-US"/>
                <a:t> + Cl</a:t>
              </a:r>
              <a:r>
                <a:rPr lang="en-US" baseline="30000"/>
                <a:t>-</a:t>
              </a:r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568" y="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1997075" y="573088"/>
            <a:ext cx="5200650" cy="457200"/>
            <a:chOff x="1258" y="361"/>
            <a:chExt cx="3276" cy="288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258" y="361"/>
              <a:ext cx="3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HCl + CH</a:t>
              </a:r>
              <a:r>
                <a:rPr lang="en-US" baseline="-25000"/>
                <a:t>3</a:t>
              </a:r>
              <a:r>
                <a:rPr lang="en-US"/>
                <a:t>COO</a:t>
              </a:r>
              <a:r>
                <a:rPr lang="en-US" baseline="30000"/>
                <a:t>-</a:t>
              </a:r>
              <a:r>
                <a:rPr lang="en-US"/>
                <a:t>        CH</a:t>
              </a:r>
              <a:r>
                <a:rPr lang="en-US" baseline="-25000"/>
                <a:t>3</a:t>
              </a:r>
              <a:r>
                <a:rPr lang="en-US"/>
                <a:t>COOH + Cl</a:t>
              </a:r>
              <a:r>
                <a:rPr lang="en-US" baseline="30000"/>
                <a:t>-</a:t>
              </a:r>
              <a:endParaRPr lang="en-US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2736" y="5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072188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363B-35F6-463B-82CF-FB72735E767A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Which of the following are buffer systems? (a) KF/HF 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</a:rPr>
              <a:t>(b) KBr/HBr, (c) Na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CO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/NaHCO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725" y="1944688"/>
            <a:ext cx="681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(a) KF is a weak acid and F</a:t>
            </a:r>
            <a:r>
              <a:rPr lang="en-US" baseline="30000"/>
              <a:t>-</a:t>
            </a:r>
            <a:r>
              <a:rPr lang="en-US"/>
              <a:t> is its conjugate base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81200" y="2362200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buffer solution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3200" y="2859088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(b) HBr is a strong acid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71675" y="3276600"/>
            <a:ext cx="286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 a buffer solution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3200" y="3773488"/>
            <a:ext cx="775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(c) CO</a:t>
            </a:r>
            <a:r>
              <a:rPr lang="en-US" baseline="-25000"/>
              <a:t>3</a:t>
            </a:r>
            <a:r>
              <a:rPr lang="en-US" baseline="30000"/>
              <a:t>2-</a:t>
            </a:r>
            <a:r>
              <a:rPr lang="en-US"/>
              <a:t> is a weak base and HCO</a:t>
            </a:r>
            <a:r>
              <a:rPr lang="en-US" baseline="-25000"/>
              <a:t>3</a:t>
            </a:r>
            <a:r>
              <a:rPr lang="en-US" baseline="30000"/>
              <a:t>-</a:t>
            </a:r>
            <a:r>
              <a:rPr lang="en-US"/>
              <a:t> is its conjugate acid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71675" y="4191000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buffer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842-BA25-42BE-B994-726CFF2C697F}" type="slidenum">
              <a:rPr lang="en-US"/>
              <a:pPr/>
              <a:t>8</a:t>
            </a:fld>
            <a:endParaRPr lang="en-US"/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7924800" y="5715000"/>
            <a:ext cx="8382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7697788" y="577850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9.20</a:t>
            </a: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8293100" y="2438400"/>
            <a:ext cx="838200" cy="5334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Calculate the pH of the 0.30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/0.36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NH</a:t>
            </a:r>
            <a:r>
              <a:rPr lang="en-US" baseline="-25000">
                <a:solidFill>
                  <a:schemeClr val="accent2"/>
                </a:solidFill>
              </a:rPr>
              <a:t>4</a:t>
            </a:r>
            <a:r>
              <a:rPr lang="en-US">
                <a:solidFill>
                  <a:schemeClr val="accent2"/>
                </a:solidFill>
              </a:rPr>
              <a:t>Cl buffer system.  What is the pH after the addition of 20.0 mL of 0.050 </a:t>
            </a:r>
            <a:r>
              <a:rPr lang="en-US" i="1">
                <a:solidFill>
                  <a:schemeClr val="accent2"/>
                </a:solidFill>
              </a:rPr>
              <a:t>M</a:t>
            </a:r>
            <a:r>
              <a:rPr lang="en-US">
                <a:solidFill>
                  <a:schemeClr val="accent2"/>
                </a:solidFill>
              </a:rPr>
              <a:t> NaOH to 80.0 mL of the buffer solution?</a:t>
            </a:r>
            <a:endParaRPr lang="en-US" sz="2000">
              <a:solidFill>
                <a:schemeClr val="accent2"/>
              </a:solidFill>
            </a:endParaRP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2314575" y="1600200"/>
            <a:ext cx="4543425" cy="457200"/>
            <a:chOff x="1168" y="1056"/>
            <a:chExt cx="2862" cy="288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168" y="1056"/>
              <a:ext cx="28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         H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064" y="11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2064" y="1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0" y="2286000"/>
            <a:ext cx="3095625" cy="874713"/>
            <a:chOff x="240" y="1609"/>
            <a:chExt cx="1950" cy="551"/>
          </a:xfrm>
        </p:grpSpPr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240" y="1729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p</a:t>
              </a:r>
              <a:r>
                <a:rPr lang="en-US" i="1"/>
                <a:t>K</a:t>
              </a:r>
              <a:r>
                <a:rPr lang="en-US" i="1" baseline="-25000"/>
                <a:t>a</a:t>
              </a:r>
              <a:r>
                <a:rPr lang="en-US"/>
                <a:t> + log</a:t>
              </a:r>
            </a:p>
          </p:txBody>
        </p:sp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1544" y="1609"/>
              <a:ext cx="646" cy="551"/>
              <a:chOff x="1683" y="1609"/>
              <a:chExt cx="646" cy="551"/>
            </a:xfrm>
          </p:grpSpPr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1723" y="1609"/>
                <a:ext cx="57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[NH</a:t>
                </a:r>
                <a:r>
                  <a:rPr lang="en-US" baseline="-25000"/>
                  <a:t>3</a:t>
                </a:r>
                <a:r>
                  <a:rPr lang="en-US"/>
                  <a:t>]</a:t>
                </a:r>
              </a:p>
            </p:txBody>
          </p:sp>
          <p:sp>
            <p:nvSpPr>
              <p:cNvPr id="8205" name="Text Box 13"/>
              <p:cNvSpPr txBox="1">
                <a:spLocks noChangeArrowheads="1"/>
              </p:cNvSpPr>
              <p:nvPr/>
            </p:nvSpPr>
            <p:spPr bwMode="auto">
              <a:xfrm>
                <a:off x="1683" y="1872"/>
                <a:ext cx="6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[NH</a:t>
                </a:r>
                <a:r>
                  <a:rPr lang="en-US" baseline="-25000"/>
                  <a:t>4</a:t>
                </a:r>
                <a:r>
                  <a:rPr lang="en-US" baseline="30000"/>
                  <a:t>+</a:t>
                </a:r>
                <a:r>
                  <a:rPr lang="en-US"/>
                  <a:t>]</a:t>
                </a:r>
              </a:p>
            </p:txBody>
          </p:sp>
          <p:sp>
            <p:nvSpPr>
              <p:cNvPr id="8206" name="Line 14"/>
              <p:cNvSpPr>
                <a:spLocks noChangeShapeType="1"/>
              </p:cNvSpPr>
              <p:nvPr/>
            </p:nvSpPr>
            <p:spPr bwMode="auto">
              <a:xfrm>
                <a:off x="1728" y="1885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276600" y="2476500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 i="1"/>
              <a:t> </a:t>
            </a:r>
            <a:r>
              <a:rPr lang="en-US"/>
              <a:t>= 9.25</a:t>
            </a:r>
          </a:p>
        </p:txBody>
      </p: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5029200" y="2286000"/>
            <a:ext cx="3124200" cy="874713"/>
            <a:chOff x="3408" y="1440"/>
            <a:chExt cx="1968" cy="551"/>
          </a:xfrm>
        </p:grpSpPr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3408" y="1560"/>
              <a:ext cx="14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9.25 + log</a:t>
              </a:r>
            </a:p>
          </p:txBody>
        </p:sp>
        <p:grpSp>
          <p:nvGrpSpPr>
            <p:cNvPr id="8212" name="Group 20"/>
            <p:cNvGrpSpPr>
              <a:grpSpLocks/>
            </p:cNvGrpSpPr>
            <p:nvPr/>
          </p:nvGrpSpPr>
          <p:grpSpPr bwMode="auto">
            <a:xfrm>
              <a:off x="4777" y="1440"/>
              <a:ext cx="599" cy="551"/>
              <a:chOff x="1709" y="1609"/>
              <a:chExt cx="599" cy="551"/>
            </a:xfrm>
          </p:grpSpPr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1712" y="1609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[0.30]</a:t>
                </a:r>
              </a:p>
            </p:txBody>
          </p:sp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1709" y="187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[0.36]</a:t>
                </a:r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>
                <a:off x="1728" y="1885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53388" y="2476500"/>
            <a:ext cx="103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9.17</a:t>
            </a:r>
          </a:p>
        </p:txBody>
      </p: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2057400" y="3835400"/>
            <a:ext cx="5989638" cy="519113"/>
            <a:chOff x="1296" y="2416"/>
            <a:chExt cx="3773" cy="327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1296" y="2416"/>
              <a:ext cx="37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  <a:r>
                <a:rPr lang="en-US"/>
                <a:t> + OH</a:t>
              </a:r>
              <a:r>
                <a:rPr lang="en-US" sz="2800" baseline="30000"/>
                <a:t>-</a:t>
              </a:r>
              <a:r>
                <a:rPr lang="en-US" sz="2800"/>
                <a:t> </a:t>
              </a:r>
              <a:r>
                <a:rPr lang="en-US"/>
                <a:t>(</a:t>
              </a:r>
              <a:r>
                <a:rPr lang="en-US" i="1"/>
                <a:t>aq</a:t>
              </a:r>
              <a:r>
                <a:rPr lang="en-US"/>
                <a:t>)         H</a:t>
              </a:r>
              <a:r>
                <a:rPr lang="en-US" baseline="-25000"/>
                <a:t>2</a:t>
              </a:r>
              <a:r>
                <a:rPr lang="en-US"/>
                <a:t>O </a:t>
              </a:r>
              <a:r>
                <a:rPr lang="en-US" sz="2000"/>
                <a:t>(</a:t>
              </a:r>
              <a:r>
                <a:rPr lang="en-US" sz="2000" i="1"/>
                <a:t>l</a:t>
              </a:r>
              <a:r>
                <a:rPr lang="en-US" sz="2000"/>
                <a:t>)</a:t>
              </a:r>
              <a:r>
                <a:rPr lang="en-US"/>
                <a:t> + NH</a:t>
              </a:r>
              <a:r>
                <a:rPr lang="en-US" baseline="-25000"/>
                <a:t>3</a:t>
              </a:r>
              <a:r>
                <a:rPr lang="en-US"/>
                <a:t> </a:t>
              </a:r>
              <a:r>
                <a:rPr lang="en-US" sz="2000"/>
                <a:t>(</a:t>
              </a:r>
              <a:r>
                <a:rPr lang="en-US" sz="2000" i="1"/>
                <a:t>aq</a:t>
              </a:r>
              <a:r>
                <a:rPr lang="en-US" sz="2000"/>
                <a:t>)</a:t>
              </a: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3120" y="26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76200" y="3438525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 (moles)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76200" y="432435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end (moles)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2159000" y="3438525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0.029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548063" y="3438525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0.001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6934200" y="34290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0.024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159000" y="432435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0.028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3717925" y="432435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934200" y="432435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0.025</a:t>
            </a:r>
          </a:p>
        </p:txBody>
      </p:sp>
      <p:grpSp>
        <p:nvGrpSpPr>
          <p:cNvPr id="8250" name="Group 58"/>
          <p:cNvGrpSpPr>
            <a:grpSpLocks/>
          </p:cNvGrpSpPr>
          <p:nvPr/>
        </p:nvGrpSpPr>
        <p:grpSpPr bwMode="auto">
          <a:xfrm>
            <a:off x="4648200" y="5588000"/>
            <a:ext cx="3124200" cy="874713"/>
            <a:chOff x="3168" y="3264"/>
            <a:chExt cx="1968" cy="551"/>
          </a:xfrm>
        </p:grpSpPr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3168" y="3384"/>
              <a:ext cx="14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pH = 9.25 + log</a:t>
              </a:r>
            </a:p>
          </p:txBody>
        </p:sp>
        <p:grpSp>
          <p:nvGrpSpPr>
            <p:cNvPr id="8234" name="Group 42"/>
            <p:cNvGrpSpPr>
              <a:grpSpLocks/>
            </p:cNvGrpSpPr>
            <p:nvPr/>
          </p:nvGrpSpPr>
          <p:grpSpPr bwMode="auto">
            <a:xfrm>
              <a:off x="4537" y="3264"/>
              <a:ext cx="599" cy="551"/>
              <a:chOff x="1709" y="1609"/>
              <a:chExt cx="599" cy="551"/>
            </a:xfrm>
          </p:grpSpPr>
          <p:sp>
            <p:nvSpPr>
              <p:cNvPr id="8235" name="Text Box 43"/>
              <p:cNvSpPr txBox="1">
                <a:spLocks noChangeArrowheads="1"/>
              </p:cNvSpPr>
              <p:nvPr/>
            </p:nvSpPr>
            <p:spPr bwMode="auto">
              <a:xfrm>
                <a:off x="1712" y="1609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[0.25]</a:t>
                </a:r>
              </a:p>
            </p:txBody>
          </p:sp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1709" y="1872"/>
                <a:ext cx="5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[0.28]</a:t>
                </a:r>
              </a:p>
            </p:txBody>
          </p:sp>
          <p:sp>
            <p:nvSpPr>
              <p:cNvPr id="8237" name="Line 45"/>
              <p:cNvSpPr>
                <a:spLocks noChangeShapeType="1"/>
              </p:cNvSpPr>
              <p:nvPr/>
            </p:nvSpPr>
            <p:spPr bwMode="auto">
              <a:xfrm>
                <a:off x="1728" y="1885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76200" y="5562600"/>
            <a:ext cx="2165350" cy="874713"/>
            <a:chOff x="422" y="3440"/>
            <a:chExt cx="1364" cy="551"/>
          </a:xfrm>
        </p:grpSpPr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422" y="3577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[NH</a:t>
              </a:r>
              <a:r>
                <a:rPr lang="en-US" baseline="-25000"/>
                <a:t>4</a:t>
              </a:r>
              <a:r>
                <a:rPr lang="en-US" baseline="30000"/>
                <a:t>+</a:t>
              </a:r>
              <a:r>
                <a:rPr lang="en-US"/>
                <a:t>] = </a:t>
              </a:r>
            </a:p>
          </p:txBody>
        </p:sp>
        <p:grpSp>
          <p:nvGrpSpPr>
            <p:cNvPr id="8238" name="Group 46"/>
            <p:cNvGrpSpPr>
              <a:grpSpLocks/>
            </p:cNvGrpSpPr>
            <p:nvPr/>
          </p:nvGrpSpPr>
          <p:grpSpPr bwMode="auto">
            <a:xfrm>
              <a:off x="1189" y="3440"/>
              <a:ext cx="597" cy="551"/>
              <a:chOff x="1713" y="1609"/>
              <a:chExt cx="597" cy="551"/>
            </a:xfrm>
          </p:grpSpPr>
          <p:sp>
            <p:nvSpPr>
              <p:cNvPr id="8239" name="Text Box 47"/>
              <p:cNvSpPr txBox="1">
                <a:spLocks noChangeArrowheads="1"/>
              </p:cNvSpPr>
              <p:nvPr/>
            </p:nvSpPr>
            <p:spPr bwMode="auto">
              <a:xfrm>
                <a:off x="1713" y="1609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0.028</a:t>
                </a:r>
              </a:p>
            </p:txBody>
          </p:sp>
          <p:sp>
            <p:nvSpPr>
              <p:cNvPr id="8240" name="Text Box 48"/>
              <p:cNvSpPr txBox="1">
                <a:spLocks noChangeArrowheads="1"/>
              </p:cNvSpPr>
              <p:nvPr/>
            </p:nvSpPr>
            <p:spPr bwMode="auto">
              <a:xfrm>
                <a:off x="1763" y="1872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0.10</a:t>
                </a:r>
              </a:p>
            </p:txBody>
          </p:sp>
          <p:sp>
            <p:nvSpPr>
              <p:cNvPr id="8241" name="Line 49"/>
              <p:cNvSpPr>
                <a:spLocks noChangeShapeType="1"/>
              </p:cNvSpPr>
              <p:nvPr/>
            </p:nvSpPr>
            <p:spPr bwMode="auto">
              <a:xfrm>
                <a:off x="1728" y="1885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76200" y="4953000"/>
            <a:ext cx="607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final volume = 80.0 mL + 20.0 mL = 100 mL</a:t>
            </a:r>
          </a:p>
        </p:txBody>
      </p:sp>
      <p:grpSp>
        <p:nvGrpSpPr>
          <p:cNvPr id="8244" name="Group 52"/>
          <p:cNvGrpSpPr>
            <a:grpSpLocks/>
          </p:cNvGrpSpPr>
          <p:nvPr/>
        </p:nvGrpSpPr>
        <p:grpSpPr bwMode="auto">
          <a:xfrm>
            <a:off x="2286000" y="5562600"/>
            <a:ext cx="2165350" cy="874713"/>
            <a:chOff x="422" y="3440"/>
            <a:chExt cx="1364" cy="551"/>
          </a:xfrm>
        </p:grpSpPr>
        <p:sp>
          <p:nvSpPr>
            <p:cNvPr id="8245" name="Text Box 53"/>
            <p:cNvSpPr txBox="1">
              <a:spLocks noChangeArrowheads="1"/>
            </p:cNvSpPr>
            <p:nvPr/>
          </p:nvSpPr>
          <p:spPr bwMode="auto">
            <a:xfrm>
              <a:off x="422" y="3577"/>
              <a:ext cx="7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[NH</a:t>
              </a:r>
              <a:r>
                <a:rPr lang="en-US" baseline="-25000"/>
                <a:t>3</a:t>
              </a:r>
              <a:r>
                <a:rPr lang="en-US"/>
                <a:t>] = </a:t>
              </a:r>
            </a:p>
          </p:txBody>
        </p:sp>
        <p:grpSp>
          <p:nvGrpSpPr>
            <p:cNvPr id="8246" name="Group 54"/>
            <p:cNvGrpSpPr>
              <a:grpSpLocks/>
            </p:cNvGrpSpPr>
            <p:nvPr/>
          </p:nvGrpSpPr>
          <p:grpSpPr bwMode="auto">
            <a:xfrm>
              <a:off x="1189" y="3440"/>
              <a:ext cx="597" cy="551"/>
              <a:chOff x="1713" y="1609"/>
              <a:chExt cx="597" cy="551"/>
            </a:xfrm>
          </p:grpSpPr>
          <p:sp>
            <p:nvSpPr>
              <p:cNvPr id="8247" name="Text Box 55"/>
              <p:cNvSpPr txBox="1">
                <a:spLocks noChangeArrowheads="1"/>
              </p:cNvSpPr>
              <p:nvPr/>
            </p:nvSpPr>
            <p:spPr bwMode="auto">
              <a:xfrm>
                <a:off x="1713" y="1609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0.025</a:t>
                </a:r>
              </a:p>
            </p:txBody>
          </p:sp>
          <p:sp>
            <p:nvSpPr>
              <p:cNvPr id="8248" name="Text Box 56"/>
              <p:cNvSpPr txBox="1">
                <a:spLocks noChangeArrowheads="1"/>
              </p:cNvSpPr>
              <p:nvPr/>
            </p:nvSpPr>
            <p:spPr bwMode="auto">
              <a:xfrm>
                <a:off x="1763" y="1872"/>
                <a:ext cx="4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0.10</a:t>
                </a:r>
              </a:p>
            </p:txBody>
          </p:sp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1728" y="1885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2" grpId="0" animBg="1"/>
      <p:bldP spid="8251" grpId="0" autoUpdateAnimBg="0"/>
      <p:bldP spid="8253" grpId="0" animBg="1"/>
      <p:bldP spid="8209" grpId="0" autoUpdateAnimBg="0"/>
      <p:bldP spid="8217" grpId="0" autoUpdateAnimBg="0"/>
      <p:bldP spid="8223" grpId="0" autoUpdateAnimBg="0"/>
      <p:bldP spid="8224" grpId="0" autoUpdateAnimBg="0"/>
      <p:bldP spid="8225" grpId="0" autoUpdateAnimBg="0"/>
      <p:bldP spid="8226" grpId="0" autoUpdateAnimBg="0"/>
      <p:bldP spid="8227" grpId="0" autoUpdateAnimBg="0"/>
      <p:bldP spid="8228" grpId="0" autoUpdateAnimBg="0"/>
      <p:bldP spid="8229" grpId="0" autoUpdateAnimBg="0"/>
      <p:bldP spid="8230" grpId="0" autoUpdateAnimBg="0"/>
      <p:bldP spid="824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128C-1E73-446C-9058-35DC2CE8367F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00138" y="76200"/>
            <a:ext cx="699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Chemistry In Action: </a:t>
            </a:r>
            <a:r>
              <a:rPr lang="en-US"/>
              <a:t>Maintaining the pH of Blood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4196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38" y="2209800"/>
            <a:ext cx="40560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52450"/>
            <a:ext cx="21383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67400" y="930275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Red blood cells in a capillary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2136</Words>
  <Application>Microsoft Office PowerPoint</Application>
  <PresentationFormat>On-screen Show (4:3)</PresentationFormat>
  <Paragraphs>378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Acid-Base Equilibria and Solubility Equilibria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Equilibria and Solubility Equilibria</dc:title>
  <dc:creator>J. David Robertson</dc:creator>
  <cp:lastModifiedBy>USER</cp:lastModifiedBy>
  <cp:revision>51</cp:revision>
  <dcterms:created xsi:type="dcterms:W3CDTF">2001-08-05T21:58:52Z</dcterms:created>
  <dcterms:modified xsi:type="dcterms:W3CDTF">2014-03-26T01:40:29Z</dcterms:modified>
</cp:coreProperties>
</file>