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5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D8BD707-D9CF-40AE-B4C6-C98DA3205C09}" type="datetimeFigureOut">
              <a:rPr lang="en-US" smtClean="0"/>
              <a:pPr/>
              <a:t>4/13/2013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D8BD707-D9CF-40AE-B4C6-C98DA3205C09}" type="datetimeFigureOut">
              <a:rPr lang="en-US" smtClean="0"/>
              <a:pPr/>
              <a:t>4/13/2013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D8BD707-D9CF-40AE-B4C6-C98DA3205C09}" type="datetimeFigureOut">
              <a:rPr lang="en-US" smtClean="0"/>
              <a:pPr/>
              <a:t>4/13/2013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D8BD707-D9CF-40AE-B4C6-C98DA3205C09}" type="datetimeFigureOut">
              <a:rPr lang="en-US" smtClean="0"/>
              <a:pPr/>
              <a:t>4/13/2013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1D8BD707-D9CF-40AE-B4C6-C98DA3205C09}" type="datetimeFigureOut">
              <a:rPr lang="en-US" smtClean="0"/>
              <a:pPr/>
              <a:t>4/13/2013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D8BD707-D9CF-40AE-B4C6-C98DA3205C09}" type="datetimeFigureOut">
              <a:rPr lang="en-US" smtClean="0"/>
              <a:pPr/>
              <a:t>4/13/2013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1D8BD707-D9CF-40AE-B4C6-C98DA3205C09}" type="datetimeFigureOut">
              <a:rPr lang="en-US" smtClean="0"/>
              <a:pPr/>
              <a:t>4/13/2013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90600"/>
            <a:ext cx="7772400" cy="1470025"/>
          </a:xfrm>
        </p:spPr>
        <p:txBody>
          <a:bodyPr/>
          <a:lstStyle/>
          <a:p>
            <a:r>
              <a:rPr lang="id-ID" b="1" dirty="0" smtClean="0"/>
              <a:t>Pendidikan Kepemimpinan dalam Pembelajaran IPS</a:t>
            </a:r>
            <a:endParaRPr lang="id-ID" dirty="0"/>
          </a:p>
        </p:txBody>
      </p:sp>
      <p:sp>
        <p:nvSpPr>
          <p:cNvPr id="3" name="Subtitle 2"/>
          <p:cNvSpPr>
            <a:spLocks noGrp="1"/>
          </p:cNvSpPr>
          <p:nvPr>
            <p:ph type="subTitle" idx="1"/>
          </p:nvPr>
        </p:nvSpPr>
        <p:spPr/>
        <p:txBody>
          <a:bodyPr/>
          <a:lstStyle/>
          <a:p>
            <a:r>
              <a:rPr lang="id-ID" dirty="0" smtClean="0"/>
              <a:t>Supardi</a:t>
            </a:r>
          </a:p>
          <a:p>
            <a:r>
              <a:rPr lang="id-ID" dirty="0" smtClean="0"/>
              <a:t>Universitas Negeri Yogyakarta</a:t>
            </a:r>
          </a:p>
          <a:p>
            <a:r>
              <a:rPr lang="id-ID" dirty="0" smtClean="0"/>
              <a:t>2013</a:t>
            </a: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Gambar Kasus Korupsi</a:t>
            </a:r>
          </a:p>
          <a:p>
            <a:r>
              <a:rPr lang="id-ID" dirty="0" smtClean="0"/>
              <a:t>Gambar penyimpangan sosial</a:t>
            </a:r>
          </a:p>
          <a:p>
            <a:r>
              <a:rPr lang="id-ID" dirty="0" smtClean="0"/>
              <a:t>Gambar kemiskinan</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Koentjaraningrat (1994:56) </a:t>
            </a:r>
            <a:endParaRPr lang="id-ID" dirty="0"/>
          </a:p>
        </p:txBody>
      </p:sp>
      <p:sp>
        <p:nvSpPr>
          <p:cNvPr id="3" name="Content Placeholder 2"/>
          <p:cNvSpPr>
            <a:spLocks noGrp="1"/>
          </p:cNvSpPr>
          <p:nvPr>
            <p:ph idx="1"/>
          </p:nvPr>
        </p:nvSpPr>
        <p:spPr/>
        <p:txBody>
          <a:bodyPr/>
          <a:lstStyle/>
          <a:p>
            <a:r>
              <a:rPr lang="id-ID" sz="3600" dirty="0" smtClean="0"/>
              <a:t>“</a:t>
            </a:r>
            <a:r>
              <a:rPr lang="it-IT" sz="3600" i="1" dirty="0" smtClean="0"/>
              <a:t>Beberapa penyakit mental akut bangsa Indonesia yakni mental-mental tamak, feodal, tahayul, tidak amanah, bermental terjajah, korup, tidak disiplin, suka menyepelekan,  suka menerabas, riya , meremehkan mutu, tidak percaya diri, lari dari tanggungjawab</a:t>
            </a:r>
            <a:r>
              <a:rPr lang="id-ID" sz="3600" dirty="0" smtClean="0"/>
              <a:t>”</a:t>
            </a:r>
            <a:r>
              <a:rPr lang="it-IT" dirty="0" smtClean="0"/>
              <a:t> </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Sweeney dan McFarlin (2002) </a:t>
            </a:r>
            <a:endParaRPr lang="id-ID" dirty="0"/>
          </a:p>
        </p:txBody>
      </p:sp>
      <p:sp>
        <p:nvSpPr>
          <p:cNvPr id="3" name="Content Placeholder 2"/>
          <p:cNvSpPr>
            <a:spLocks noGrp="1"/>
          </p:cNvSpPr>
          <p:nvPr>
            <p:ph idx="1"/>
          </p:nvPr>
        </p:nvSpPr>
        <p:spPr/>
        <p:txBody>
          <a:bodyPr>
            <a:normAutofit/>
          </a:bodyPr>
          <a:lstStyle/>
          <a:p>
            <a:r>
              <a:rPr lang="id-ID" sz="4000" dirty="0" smtClean="0"/>
              <a:t>“</a:t>
            </a:r>
            <a:r>
              <a:rPr lang="id-ID" sz="4000" i="1" dirty="0" smtClean="0"/>
              <a:t>Leadership involves a set of interpersonal influence processes. The processes are aimed at motivating sub-ordinates, creating a vision for the future, and developing strategies for achieving goals</a:t>
            </a:r>
            <a:r>
              <a:rPr lang="id-ID" sz="4000" dirty="0" smtClean="0"/>
              <a:t>”  </a:t>
            </a:r>
            <a:endParaRPr lang="id-ID" sz="4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graphicFrame>
        <p:nvGraphicFramePr>
          <p:cNvPr id="4" name="Content Placeholder 3"/>
          <p:cNvGraphicFramePr>
            <a:graphicFrameLocks noGrp="1"/>
          </p:cNvGraphicFramePr>
          <p:nvPr>
            <p:ph idx="1"/>
          </p:nvPr>
        </p:nvGraphicFramePr>
        <p:xfrm>
          <a:off x="381000" y="0"/>
          <a:ext cx="7772400" cy="5975350"/>
        </p:xfrm>
        <a:graphic>
          <a:graphicData uri="http://schemas.openxmlformats.org/drawingml/2006/table">
            <a:tbl>
              <a:tblPr/>
              <a:tblGrid>
                <a:gridCol w="2672295"/>
                <a:gridCol w="5100105"/>
              </a:tblGrid>
              <a:tr h="456237">
                <a:tc>
                  <a:txBody>
                    <a:bodyPr/>
                    <a:lstStyle/>
                    <a:p>
                      <a:pPr marL="457200" algn="just">
                        <a:lnSpc>
                          <a:spcPct val="115000"/>
                        </a:lnSpc>
                        <a:spcAft>
                          <a:spcPts val="0"/>
                        </a:spcAft>
                      </a:pPr>
                      <a:r>
                        <a:rPr lang="id-ID" sz="2000" b="1" i="1" dirty="0">
                          <a:latin typeface="Times New Roman"/>
                          <a:ea typeface="Times New Roman"/>
                          <a:cs typeface="Times New Roman"/>
                        </a:rPr>
                        <a:t>Leadership Capacity</a:t>
                      </a:r>
                      <a:endParaRPr lang="id-ID" sz="20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id-ID" sz="2000" b="1" i="1" dirty="0">
                          <a:latin typeface="Times New Roman"/>
                          <a:ea typeface="Times New Roman"/>
                          <a:cs typeface="Times New Roman"/>
                        </a:rPr>
                        <a:t>Skills</a:t>
                      </a:r>
                      <a:endParaRPr lang="id-ID" sz="20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4950">
                <a:tc>
                  <a:txBody>
                    <a:bodyPr/>
                    <a:lstStyle/>
                    <a:p>
                      <a:pPr marL="457200" algn="just">
                        <a:lnSpc>
                          <a:spcPct val="115000"/>
                        </a:lnSpc>
                        <a:spcAft>
                          <a:spcPts val="0"/>
                        </a:spcAft>
                      </a:pPr>
                      <a:r>
                        <a:rPr lang="id-ID" sz="2000" i="1" dirty="0">
                          <a:latin typeface="Times New Roman"/>
                          <a:ea typeface="Times New Roman"/>
                          <a:cs typeface="Times New Roman"/>
                        </a:rPr>
                        <a:t>Ability to interact socially</a:t>
                      </a:r>
                      <a:endParaRPr lang="id-ID"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00000"/>
                        </a:lnSpc>
                        <a:spcAft>
                          <a:spcPts val="0"/>
                        </a:spcAft>
                        <a:buFont typeface="+mj-lt"/>
                        <a:buAutoNum type="arabicPeriod"/>
                      </a:pPr>
                      <a:r>
                        <a:rPr lang="id-ID" sz="2000" i="1">
                          <a:latin typeface="Times New Roman"/>
                          <a:ea typeface="Times New Roman"/>
                          <a:cs typeface="Times New Roman"/>
                        </a:rPr>
                        <a:t>conflict management</a:t>
                      </a:r>
                      <a:endParaRPr lang="id-ID" sz="2000">
                        <a:latin typeface="Calibri"/>
                        <a:ea typeface="Times New Roman"/>
                        <a:cs typeface="Times New Roman"/>
                      </a:endParaRPr>
                    </a:p>
                    <a:p>
                      <a:pPr marL="342900" lvl="0" indent="-342900" algn="just">
                        <a:lnSpc>
                          <a:spcPct val="100000"/>
                        </a:lnSpc>
                        <a:spcAft>
                          <a:spcPts val="0"/>
                        </a:spcAft>
                        <a:buFont typeface="+mj-lt"/>
                        <a:buAutoNum type="arabicPeriod"/>
                      </a:pPr>
                      <a:r>
                        <a:rPr lang="id-ID" sz="2000" i="1">
                          <a:latin typeface="Times New Roman"/>
                          <a:ea typeface="Times New Roman"/>
                          <a:cs typeface="Times New Roman"/>
                        </a:rPr>
                        <a:t>negotiation</a:t>
                      </a:r>
                      <a:endParaRPr lang="id-ID" sz="2000">
                        <a:latin typeface="Calibri"/>
                        <a:ea typeface="Times New Roman"/>
                        <a:cs typeface="Times New Roman"/>
                      </a:endParaRPr>
                    </a:p>
                    <a:p>
                      <a:pPr marL="342900" lvl="0" indent="-342900" algn="just">
                        <a:lnSpc>
                          <a:spcPct val="100000"/>
                        </a:lnSpc>
                        <a:spcAft>
                          <a:spcPts val="0"/>
                        </a:spcAft>
                        <a:buFont typeface="+mj-lt"/>
                        <a:buAutoNum type="arabicPeriod"/>
                      </a:pPr>
                      <a:r>
                        <a:rPr lang="id-ID" sz="2000" i="1">
                          <a:latin typeface="Times New Roman"/>
                          <a:ea typeface="Times New Roman"/>
                          <a:cs typeface="Times New Roman"/>
                        </a:rPr>
                        <a:t>influencing</a:t>
                      </a:r>
                      <a:endParaRPr lang="id-ID" sz="2000">
                        <a:latin typeface="Calibri"/>
                        <a:ea typeface="Times New Roman"/>
                        <a:cs typeface="Times New Roman"/>
                      </a:endParaRPr>
                    </a:p>
                    <a:p>
                      <a:pPr marL="342900" lvl="0" indent="-342900" algn="just">
                        <a:lnSpc>
                          <a:spcPct val="100000"/>
                        </a:lnSpc>
                        <a:spcAft>
                          <a:spcPts val="0"/>
                        </a:spcAft>
                        <a:buFont typeface="+mj-lt"/>
                        <a:buAutoNum type="arabicPeriod"/>
                      </a:pPr>
                      <a:r>
                        <a:rPr lang="id-ID" sz="2000" i="1">
                          <a:latin typeface="Times New Roman"/>
                          <a:ea typeface="Times New Roman"/>
                          <a:cs typeface="Times New Roman"/>
                        </a:rPr>
                        <a:t>team building</a:t>
                      </a:r>
                      <a:endParaRPr lang="id-ID" sz="2000">
                        <a:latin typeface="Calibri"/>
                        <a:ea typeface="Times New Roman"/>
                        <a:cs typeface="Times New Roman"/>
                      </a:endParaRPr>
                    </a:p>
                    <a:p>
                      <a:pPr marL="342900" lvl="0" indent="-342900" algn="just">
                        <a:lnSpc>
                          <a:spcPct val="100000"/>
                        </a:lnSpc>
                        <a:spcAft>
                          <a:spcPts val="0"/>
                        </a:spcAft>
                        <a:buFont typeface="+mj-lt"/>
                        <a:buAutoNum type="arabicPeriod"/>
                      </a:pPr>
                      <a:r>
                        <a:rPr lang="id-ID" sz="2000" i="1">
                          <a:latin typeface="Times New Roman"/>
                          <a:ea typeface="Times New Roman"/>
                          <a:cs typeface="Times New Roman"/>
                        </a:rPr>
                        <a:t>active listening</a:t>
                      </a:r>
                      <a:endParaRPr lang="id-ID" sz="2000">
                        <a:latin typeface="Calibri"/>
                        <a:ea typeface="Times New Roman"/>
                        <a:cs typeface="Times New Roman"/>
                      </a:endParaRPr>
                    </a:p>
                    <a:p>
                      <a:pPr marL="342900" lvl="0" indent="-342900" algn="just">
                        <a:lnSpc>
                          <a:spcPct val="100000"/>
                        </a:lnSpc>
                        <a:spcAft>
                          <a:spcPts val="0"/>
                        </a:spcAft>
                        <a:buFont typeface="+mj-lt"/>
                        <a:buAutoNum type="arabicPeriod"/>
                      </a:pPr>
                      <a:r>
                        <a:rPr lang="id-ID" sz="2000" i="1">
                          <a:latin typeface="Times New Roman"/>
                          <a:ea typeface="Times New Roman"/>
                          <a:cs typeface="Times New Roman"/>
                        </a:rPr>
                        <a:t>ability to give feedback </a:t>
                      </a:r>
                      <a:endParaRPr lang="id-ID" sz="2000">
                        <a:latin typeface="Calibri"/>
                        <a:ea typeface="Times New Roman"/>
                        <a:cs typeface="Times New Roman"/>
                      </a:endParaRPr>
                    </a:p>
                    <a:p>
                      <a:pPr marL="342900" lvl="0" indent="-342900" algn="just">
                        <a:lnSpc>
                          <a:spcPct val="100000"/>
                        </a:lnSpc>
                        <a:spcAft>
                          <a:spcPts val="0"/>
                        </a:spcAft>
                        <a:buFont typeface="+mj-lt"/>
                        <a:buAutoNum type="arabicPeriod"/>
                      </a:pPr>
                      <a:r>
                        <a:rPr lang="id-ID" sz="2000" i="1">
                          <a:latin typeface="Times New Roman"/>
                          <a:ea typeface="Times New Roman"/>
                          <a:cs typeface="Times New Roman"/>
                        </a:rPr>
                        <a:t>communication </a:t>
                      </a:r>
                      <a:endParaRPr lang="id-ID" sz="2000">
                        <a:latin typeface="Calibri"/>
                        <a:ea typeface="Times New Roman"/>
                        <a:cs typeface="Times New Roman"/>
                      </a:endParaRPr>
                    </a:p>
                    <a:p>
                      <a:pPr marL="342900" lvl="0" indent="-342900" algn="just">
                        <a:lnSpc>
                          <a:spcPct val="100000"/>
                        </a:lnSpc>
                        <a:spcAft>
                          <a:spcPts val="0"/>
                        </a:spcAft>
                        <a:buFont typeface="+mj-lt"/>
                        <a:buAutoNum type="arabicPeriod"/>
                      </a:pPr>
                      <a:r>
                        <a:rPr lang="id-ID" sz="2000" i="1">
                          <a:latin typeface="Times New Roman"/>
                          <a:ea typeface="Times New Roman"/>
                          <a:cs typeface="Times New Roman"/>
                        </a:rPr>
                        <a:t>adaption</a:t>
                      </a:r>
                      <a:endParaRPr lang="id-ID"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4356">
                <a:tc>
                  <a:txBody>
                    <a:bodyPr/>
                    <a:lstStyle/>
                    <a:p>
                      <a:pPr marL="457200" algn="just">
                        <a:lnSpc>
                          <a:spcPct val="115000"/>
                        </a:lnSpc>
                        <a:spcAft>
                          <a:spcPts val="0"/>
                        </a:spcAft>
                      </a:pPr>
                      <a:r>
                        <a:rPr lang="id-ID" sz="2000" i="1">
                          <a:latin typeface="Times New Roman"/>
                          <a:ea typeface="Times New Roman"/>
                          <a:cs typeface="Times New Roman"/>
                        </a:rPr>
                        <a:t>Creativity</a:t>
                      </a:r>
                      <a:endParaRPr lang="id-ID"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00000"/>
                        </a:lnSpc>
                        <a:spcAft>
                          <a:spcPts val="0"/>
                        </a:spcAft>
                        <a:buFont typeface="+mj-lt"/>
                        <a:buAutoNum type="arabicPeriod"/>
                      </a:pPr>
                      <a:r>
                        <a:rPr lang="id-ID" sz="2000" i="1" dirty="0">
                          <a:latin typeface="Times New Roman"/>
                          <a:ea typeface="Times New Roman"/>
                          <a:cs typeface="Times New Roman"/>
                        </a:rPr>
                        <a:t>ability to see alternate solutions</a:t>
                      </a:r>
                      <a:endParaRPr lang="id-ID" sz="2000" dirty="0">
                        <a:latin typeface="Calibri"/>
                        <a:ea typeface="Times New Roman"/>
                        <a:cs typeface="Times New Roman"/>
                      </a:endParaRPr>
                    </a:p>
                    <a:p>
                      <a:pPr marL="342900" lvl="0" indent="-342900" algn="just">
                        <a:lnSpc>
                          <a:spcPct val="100000"/>
                        </a:lnSpc>
                        <a:spcAft>
                          <a:spcPts val="0"/>
                        </a:spcAft>
                        <a:buFont typeface="+mj-lt"/>
                        <a:buAutoNum type="arabicPeriod"/>
                      </a:pPr>
                      <a:r>
                        <a:rPr lang="id-ID" sz="2000" i="1" dirty="0">
                          <a:latin typeface="Times New Roman"/>
                          <a:ea typeface="Times New Roman"/>
                          <a:cs typeface="Times New Roman"/>
                        </a:rPr>
                        <a:t>ability to question assumptions</a:t>
                      </a:r>
                      <a:endParaRPr lang="id-ID" sz="2000" dirty="0">
                        <a:latin typeface="Calibri"/>
                        <a:ea typeface="Times New Roman"/>
                        <a:cs typeface="Times New Roman"/>
                      </a:endParaRPr>
                    </a:p>
                    <a:p>
                      <a:pPr marL="342900" lvl="0" indent="-342900" algn="just">
                        <a:lnSpc>
                          <a:spcPct val="100000"/>
                        </a:lnSpc>
                        <a:spcAft>
                          <a:spcPts val="0"/>
                        </a:spcAft>
                        <a:buFont typeface="+mj-lt"/>
                        <a:buAutoNum type="arabicPeriod"/>
                      </a:pPr>
                      <a:r>
                        <a:rPr lang="id-ID" sz="2000" i="1" dirty="0">
                          <a:latin typeface="Times New Roman"/>
                          <a:ea typeface="Times New Roman"/>
                          <a:cs typeface="Times New Roman"/>
                        </a:rPr>
                        <a:t>ability to explore ambiguity </a:t>
                      </a:r>
                      <a:endParaRPr lang="id-ID"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4356">
                <a:tc>
                  <a:txBody>
                    <a:bodyPr/>
                    <a:lstStyle/>
                    <a:p>
                      <a:pPr marL="457200" algn="just">
                        <a:lnSpc>
                          <a:spcPct val="115000"/>
                        </a:lnSpc>
                        <a:spcAft>
                          <a:spcPts val="0"/>
                        </a:spcAft>
                      </a:pPr>
                      <a:r>
                        <a:rPr lang="id-ID" sz="2000" i="1">
                          <a:latin typeface="Times New Roman"/>
                          <a:ea typeface="Times New Roman"/>
                          <a:cs typeface="Times New Roman"/>
                        </a:rPr>
                        <a:t>Critical evaluation and sistematic thinking</a:t>
                      </a:r>
                      <a:endParaRPr lang="id-ID"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00000"/>
                        </a:lnSpc>
                        <a:spcAft>
                          <a:spcPts val="0"/>
                        </a:spcAft>
                        <a:buFont typeface="+mj-lt"/>
                        <a:buAutoNum type="arabicPeriod"/>
                      </a:pPr>
                      <a:r>
                        <a:rPr lang="id-ID" sz="2000" i="1" dirty="0">
                          <a:latin typeface="Times New Roman"/>
                          <a:ea typeface="Times New Roman"/>
                          <a:cs typeface="Times New Roman"/>
                        </a:rPr>
                        <a:t>ability to think analytically</a:t>
                      </a:r>
                      <a:endParaRPr lang="id-ID" sz="2000" dirty="0">
                        <a:latin typeface="Calibri"/>
                        <a:ea typeface="Times New Roman"/>
                        <a:cs typeface="Times New Roman"/>
                      </a:endParaRPr>
                    </a:p>
                    <a:p>
                      <a:pPr marL="342900" lvl="0" indent="-342900" algn="just">
                        <a:lnSpc>
                          <a:spcPct val="100000"/>
                        </a:lnSpc>
                        <a:spcAft>
                          <a:spcPts val="0"/>
                        </a:spcAft>
                        <a:buFont typeface="+mj-lt"/>
                        <a:buAutoNum type="arabicPeriod"/>
                      </a:pPr>
                      <a:r>
                        <a:rPr lang="id-ID" sz="2000" i="1" dirty="0">
                          <a:latin typeface="Times New Roman"/>
                          <a:ea typeface="Times New Roman"/>
                          <a:cs typeface="Times New Roman"/>
                        </a:rPr>
                        <a:t>ability to detect problems</a:t>
                      </a:r>
                      <a:endParaRPr lang="id-ID" sz="2000" dirty="0">
                        <a:latin typeface="Calibri"/>
                        <a:ea typeface="Times New Roman"/>
                        <a:cs typeface="Times New Roman"/>
                      </a:endParaRPr>
                    </a:p>
                    <a:p>
                      <a:pPr marL="342900" lvl="0" indent="-342900" algn="just">
                        <a:lnSpc>
                          <a:spcPct val="100000"/>
                        </a:lnSpc>
                        <a:spcAft>
                          <a:spcPts val="0"/>
                        </a:spcAft>
                        <a:buFont typeface="+mj-lt"/>
                        <a:buAutoNum type="arabicPeriod"/>
                      </a:pPr>
                      <a:r>
                        <a:rPr lang="id-ID" sz="2000" i="1" dirty="0">
                          <a:latin typeface="Times New Roman"/>
                          <a:ea typeface="Times New Roman"/>
                          <a:cs typeface="Times New Roman"/>
                        </a:rPr>
                        <a:t>problem solving</a:t>
                      </a:r>
                      <a:endParaRPr lang="id-ID"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4356">
                <a:tc>
                  <a:txBody>
                    <a:bodyPr/>
                    <a:lstStyle/>
                    <a:p>
                      <a:pPr marL="457200" algn="just">
                        <a:lnSpc>
                          <a:spcPct val="115000"/>
                        </a:lnSpc>
                        <a:spcAft>
                          <a:spcPts val="0"/>
                        </a:spcAft>
                      </a:pPr>
                      <a:r>
                        <a:rPr lang="id-ID" sz="2000" i="1">
                          <a:latin typeface="Times New Roman"/>
                          <a:ea typeface="Times New Roman"/>
                          <a:cs typeface="Times New Roman"/>
                        </a:rPr>
                        <a:t>Empowerment</a:t>
                      </a:r>
                      <a:endParaRPr lang="id-ID"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00000"/>
                        </a:lnSpc>
                        <a:spcAft>
                          <a:spcPts val="0"/>
                        </a:spcAft>
                        <a:buFont typeface="+mj-lt"/>
                        <a:buAutoNum type="arabicPeriod"/>
                      </a:pPr>
                      <a:r>
                        <a:rPr lang="id-ID" sz="2000" i="1" dirty="0">
                          <a:latin typeface="Times New Roman"/>
                          <a:ea typeface="Times New Roman"/>
                          <a:cs typeface="Times New Roman"/>
                        </a:rPr>
                        <a:t>ability to motivate others through participate decision making </a:t>
                      </a:r>
                      <a:endParaRPr lang="id-ID" sz="2000" dirty="0">
                        <a:latin typeface="Calibri"/>
                        <a:ea typeface="Times New Roman"/>
                        <a:cs typeface="Times New Roman"/>
                      </a:endParaRPr>
                    </a:p>
                    <a:p>
                      <a:pPr marL="342900" lvl="0" indent="-342900" algn="just">
                        <a:lnSpc>
                          <a:spcPct val="100000"/>
                        </a:lnSpc>
                        <a:spcAft>
                          <a:spcPts val="0"/>
                        </a:spcAft>
                        <a:buFont typeface="+mj-lt"/>
                        <a:buAutoNum type="arabicPeriod"/>
                      </a:pPr>
                      <a:r>
                        <a:rPr lang="id-ID" sz="2000" i="1" dirty="0">
                          <a:latin typeface="Times New Roman"/>
                          <a:ea typeface="Times New Roman"/>
                          <a:cs typeface="Times New Roman"/>
                        </a:rPr>
                        <a:t>goal setting</a:t>
                      </a:r>
                      <a:endParaRPr lang="id-ID"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3313" name="Rectangle 1"/>
          <p:cNvSpPr>
            <a:spLocks noChangeArrowheads="1"/>
          </p:cNvSpPr>
          <p:nvPr/>
        </p:nvSpPr>
        <p:spPr bwMode="auto">
          <a:xfrm>
            <a:off x="228600" y="609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4"/>
          <p:cNvSpPr/>
          <p:nvPr/>
        </p:nvSpPr>
        <p:spPr>
          <a:xfrm>
            <a:off x="1524000" y="6248400"/>
            <a:ext cx="5354479" cy="369332"/>
          </a:xfrm>
          <a:prstGeom prst="rect">
            <a:avLst/>
          </a:prstGeom>
        </p:spPr>
        <p:txBody>
          <a:bodyPr wrap="none">
            <a:spAutoFit/>
          </a:bodyPr>
          <a:lstStyle/>
          <a:p>
            <a:r>
              <a:rPr lang="id-ID" dirty="0" smtClean="0"/>
              <a:t>Sumber :McDonald-Mann </a:t>
            </a:r>
            <a:r>
              <a:rPr lang="id-ID" dirty="0" smtClean="0"/>
              <a:t>dalam McCauley (1998: 110)</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id-ID" dirty="0" smtClean="0"/>
              <a:t>Pengembangan ketrampilan </a:t>
            </a:r>
            <a:r>
              <a:rPr lang="id-ID" dirty="0" smtClean="0"/>
              <a:t>dasar leadership </a:t>
            </a:r>
            <a:r>
              <a:rPr lang="id-ID" dirty="0" smtClean="0"/>
              <a:t> </a:t>
            </a:r>
            <a:br>
              <a:rPr lang="id-ID" dirty="0" smtClean="0"/>
            </a:br>
            <a:r>
              <a:rPr lang="id-ID" sz="2000" dirty="0" smtClean="0"/>
              <a:t>McDonald-Mann </a:t>
            </a:r>
            <a:r>
              <a:rPr lang="id-ID" sz="2000" dirty="0" smtClean="0"/>
              <a:t>dalam McCauley (1998: 113-116) </a:t>
            </a:r>
            <a:endParaRPr lang="id-ID" sz="2000" dirty="0"/>
          </a:p>
        </p:txBody>
      </p:sp>
      <p:sp>
        <p:nvSpPr>
          <p:cNvPr id="3" name="Content Placeholder 2"/>
          <p:cNvSpPr>
            <a:spLocks noGrp="1"/>
          </p:cNvSpPr>
          <p:nvPr>
            <p:ph idx="1"/>
          </p:nvPr>
        </p:nvSpPr>
        <p:spPr/>
        <p:txBody>
          <a:bodyPr/>
          <a:lstStyle/>
          <a:p>
            <a:r>
              <a:rPr lang="id-ID" dirty="0" smtClean="0"/>
              <a:t>L</a:t>
            </a:r>
            <a:r>
              <a:rPr lang="id-ID" i="1" dirty="0" smtClean="0"/>
              <a:t>ecture</a:t>
            </a:r>
          </a:p>
          <a:p>
            <a:r>
              <a:rPr lang="id-ID" i="1" dirty="0" smtClean="0"/>
              <a:t>Case study</a:t>
            </a:r>
          </a:p>
          <a:p>
            <a:r>
              <a:rPr lang="id-ID" i="1" dirty="0" smtClean="0"/>
              <a:t>Role-play</a:t>
            </a:r>
          </a:p>
          <a:p>
            <a:r>
              <a:rPr lang="id-ID" i="1" dirty="0" smtClean="0"/>
              <a:t>Behavioral role-modeling</a:t>
            </a:r>
          </a:p>
          <a:p>
            <a:r>
              <a:rPr lang="id-ID" i="1" dirty="0" smtClean="0"/>
              <a:t>Simulation</a:t>
            </a:r>
            <a:r>
              <a:rPr lang="id-ID" i="1" dirty="0" smtClean="0"/>
              <a:t>. </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Somantri (2004:44) </a:t>
            </a:r>
            <a:endParaRPr lang="id-ID" dirty="0"/>
          </a:p>
        </p:txBody>
      </p:sp>
      <p:sp>
        <p:nvSpPr>
          <p:cNvPr id="3" name="Content Placeholder 2"/>
          <p:cNvSpPr>
            <a:spLocks noGrp="1"/>
          </p:cNvSpPr>
          <p:nvPr>
            <p:ph idx="1"/>
          </p:nvPr>
        </p:nvSpPr>
        <p:spPr/>
        <p:txBody>
          <a:bodyPr/>
          <a:lstStyle/>
          <a:p>
            <a:r>
              <a:rPr lang="id-ID" dirty="0" smtClean="0"/>
              <a:t>IPS </a:t>
            </a:r>
            <a:r>
              <a:rPr lang="id-ID" dirty="0" smtClean="0"/>
              <a:t>adalah  </a:t>
            </a:r>
            <a:r>
              <a:rPr lang="id-ID" dirty="0" smtClean="0"/>
              <a:t>Suatu </a:t>
            </a:r>
            <a:r>
              <a:rPr lang="id-ID" dirty="0" smtClean="0"/>
              <a:t>penyederhanaan disiplin ilmu-ilmu sosial, psikologi, filsafat, ideologi negara dan agama yang diorganisasikan dan disajikan secara ilmiah dan psikologis untuk tujuan pendidikan</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Pendidikan kepemimpinan </a:t>
            </a:r>
            <a:r>
              <a:rPr lang="id-ID" dirty="0" smtClean="0"/>
              <a:t> pembelajaran </a:t>
            </a:r>
            <a:r>
              <a:rPr lang="id-ID" dirty="0" smtClean="0"/>
              <a:t>IPS </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Mengemas </a:t>
            </a:r>
            <a:r>
              <a:rPr lang="id-ID" dirty="0" smtClean="0"/>
              <a:t>materi yang terintegrasi dengan nilai-nilai kepemimpinan seperti memunculkan tokoh, pemecahan masalah, dan kreativitas. </a:t>
            </a:r>
            <a:endParaRPr lang="id-ID" dirty="0" smtClean="0"/>
          </a:p>
          <a:p>
            <a:r>
              <a:rPr lang="id-ID" i="1" dirty="0" smtClean="0"/>
              <a:t>M</a:t>
            </a:r>
            <a:r>
              <a:rPr lang="id-ID" dirty="0" smtClean="0"/>
              <a:t>enggunakan </a:t>
            </a:r>
            <a:r>
              <a:rPr lang="id-ID" dirty="0" smtClean="0"/>
              <a:t>metode pembelajaran yang melatih siswa untuk mengembangkan kepemimpinan seperti studi kasus, bermain peran, diskusi, dan sumulasi. </a:t>
            </a:r>
            <a:endParaRPr lang="id-ID" dirty="0" smtClean="0"/>
          </a:p>
          <a:p>
            <a:r>
              <a:rPr lang="id-ID" i="1" smtClean="0"/>
              <a:t>M</a:t>
            </a:r>
            <a:r>
              <a:rPr lang="id-ID" smtClean="0"/>
              <a:t>enggunakan </a:t>
            </a:r>
            <a:r>
              <a:rPr lang="id-ID" dirty="0" smtClean="0"/>
              <a:t>penilaian yang memotivasi siswa seperti penilaian proses dan portofolio.  Hasil pendidikan kepemimpinan secara keseluruhan tidak dapat dilihat secara langsung, akan tetapi indikator ketrampilan kepemimpinan dapat dilihat dan terus dikembangkan dalam pembelajaran.</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TotalTime>
  <Words>296</Words>
  <Application>Microsoft Office PowerPoint</Application>
  <PresentationFormat>On-screen Show (4:3)</PresentationFormat>
  <Paragraphs>46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Pendidikan Kepemimpinan dalam Pembelajaran IPS</vt:lpstr>
      <vt:lpstr>Slide 2</vt:lpstr>
      <vt:lpstr>Koentjaraningrat (1994:56) </vt:lpstr>
      <vt:lpstr>Sweeney dan McFarlin (2002) </vt:lpstr>
      <vt:lpstr>Slide 5</vt:lpstr>
      <vt:lpstr>Pengembangan ketrampilan dasar leadership   McDonald-Mann dalam McCauley (1998: 113-116) </vt:lpstr>
      <vt:lpstr>Somantri (2004:44) </vt:lpstr>
      <vt:lpstr>Pendidikan kepemimpinan  pembelajaran IPS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Pendidikan Kepemimpinan dalam Pembelajaran IPS</dc:title>
  <dc:creator>user</dc:creator>
  <cp:lastModifiedBy>user</cp:lastModifiedBy>
  <cp:revision>6</cp:revision>
  <dcterms:created xsi:type="dcterms:W3CDTF">2006-08-16T00:00:00Z</dcterms:created>
  <dcterms:modified xsi:type="dcterms:W3CDTF">2013-04-13T03:57:24Z</dcterms:modified>
</cp:coreProperties>
</file>