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57" r:id="rId3"/>
    <p:sldId id="258" r:id="rId4"/>
    <p:sldId id="259" r:id="rId5"/>
    <p:sldId id="260" r:id="rId6"/>
    <p:sldId id="261" r:id="rId7"/>
    <p:sldId id="329" r:id="rId8"/>
    <p:sldId id="331" r:id="rId9"/>
    <p:sldId id="262" r:id="rId10"/>
    <p:sldId id="264" r:id="rId11"/>
    <p:sldId id="325"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321" r:id="rId36"/>
    <p:sldId id="327" r:id="rId37"/>
    <p:sldId id="289" r:id="rId38"/>
    <p:sldId id="290" r:id="rId39"/>
    <p:sldId id="291" r:id="rId40"/>
    <p:sldId id="292" r:id="rId41"/>
    <p:sldId id="326"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3" r:id="rId62"/>
    <p:sldId id="322" r:id="rId63"/>
    <p:sldId id="314" r:id="rId64"/>
    <p:sldId id="315" r:id="rId65"/>
    <p:sldId id="316" r:id="rId66"/>
    <p:sldId id="319" r:id="rId67"/>
    <p:sldId id="317" r:id="rId68"/>
    <p:sldId id="320"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8000"/>
    <a:srgbClr val="99FF33"/>
    <a:srgbClr val="000099"/>
    <a:srgbClr val="0B0286"/>
    <a:srgbClr val="990033"/>
    <a:srgbClr val="00194C"/>
    <a:srgbClr val="CCFF99"/>
    <a:srgbClr val="605E8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533"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493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56F6A-9640-461E-8ECA-3EE7EBBBE0D1}" type="datetimeFigureOut">
              <a:rPr lang="en-US" smtClean="0"/>
              <a:pPr/>
              <a:t>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290209-E614-4791-B02E-0444944CDD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290209-E614-4791-B02E-0444944CDD8D}" type="slidenum">
              <a:rPr lang="en-US" smtClean="0"/>
              <a:pPr/>
              <a:t>62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31C6909-5314-4AD3-8EC1-2967CDAB9FA2}" type="datetimeFigureOut">
              <a:rPr lang="en-US" smtClean="0"/>
              <a:pPr/>
              <a:t>3/1/2011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78A8C5B-8C8C-423A-8A5C-41B41BC1C41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C6909-5314-4AD3-8EC1-2967CDAB9FA2}" type="datetimeFigureOut">
              <a:rPr lang="en-US" smtClean="0"/>
              <a:pPr/>
              <a:t>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A8C5B-8C8C-423A-8A5C-41B41BC1C41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C6909-5314-4AD3-8EC1-2967CDAB9FA2}" type="datetimeFigureOut">
              <a:rPr lang="en-US" smtClean="0"/>
              <a:pPr/>
              <a:t>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A8C5B-8C8C-423A-8A5C-41B41BC1C41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31C6909-5314-4AD3-8EC1-2967CDAB9FA2}" type="datetimeFigureOut">
              <a:rPr lang="en-US" smtClean="0"/>
              <a:pPr/>
              <a:t>3/1/2011</a:t>
            </a:fld>
            <a:endParaRPr lang="en-US"/>
          </a:p>
        </p:txBody>
      </p:sp>
      <p:sp>
        <p:nvSpPr>
          <p:cNvPr id="9" name="Slide Number Placeholder 8"/>
          <p:cNvSpPr>
            <a:spLocks noGrp="1"/>
          </p:cNvSpPr>
          <p:nvPr>
            <p:ph type="sldNum" sz="quarter" idx="15"/>
          </p:nvPr>
        </p:nvSpPr>
        <p:spPr/>
        <p:txBody>
          <a:bodyPr rtlCol="0"/>
          <a:lstStyle/>
          <a:p>
            <a:fld id="{778A8C5B-8C8C-423A-8A5C-41B41BC1C41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31C6909-5314-4AD3-8EC1-2967CDAB9FA2}" type="datetimeFigureOut">
              <a:rPr lang="en-US" smtClean="0"/>
              <a:pPr/>
              <a:t>3/1/2011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78A8C5B-8C8C-423A-8A5C-41B41BC1C4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1C6909-5314-4AD3-8EC1-2967CDAB9FA2}" type="datetimeFigureOut">
              <a:rPr lang="en-US" smtClean="0"/>
              <a:pPr/>
              <a:t>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A8C5B-8C8C-423A-8A5C-41B41BC1C41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31C6909-5314-4AD3-8EC1-2967CDAB9FA2}" type="datetimeFigureOut">
              <a:rPr lang="en-US" smtClean="0"/>
              <a:pPr/>
              <a:t>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A8C5B-8C8C-423A-8A5C-41B41BC1C41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31C6909-5314-4AD3-8EC1-2967CDAB9FA2}" type="datetimeFigureOut">
              <a:rPr lang="en-US" smtClean="0"/>
              <a:pPr/>
              <a:t>3/1/2011</a:t>
            </a:fld>
            <a:endParaRPr lang="en-US"/>
          </a:p>
        </p:txBody>
      </p:sp>
      <p:sp>
        <p:nvSpPr>
          <p:cNvPr id="7" name="Slide Number Placeholder 6"/>
          <p:cNvSpPr>
            <a:spLocks noGrp="1"/>
          </p:cNvSpPr>
          <p:nvPr>
            <p:ph type="sldNum" sz="quarter" idx="11"/>
          </p:nvPr>
        </p:nvSpPr>
        <p:spPr/>
        <p:txBody>
          <a:bodyPr rtlCol="0"/>
          <a:lstStyle/>
          <a:p>
            <a:fld id="{778A8C5B-8C8C-423A-8A5C-41B41BC1C41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C6909-5314-4AD3-8EC1-2967CDAB9FA2}" type="datetimeFigureOut">
              <a:rPr lang="en-US" smtClean="0"/>
              <a:pPr/>
              <a:t>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A8C5B-8C8C-423A-8A5C-41B41BC1C41B}"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31C6909-5314-4AD3-8EC1-2967CDAB9FA2}" type="datetimeFigureOut">
              <a:rPr lang="en-US" smtClean="0"/>
              <a:pPr/>
              <a:t>3/1/2011</a:t>
            </a:fld>
            <a:endParaRPr lang="en-US"/>
          </a:p>
        </p:txBody>
      </p:sp>
      <p:sp>
        <p:nvSpPr>
          <p:cNvPr id="22" name="Slide Number Placeholder 21"/>
          <p:cNvSpPr>
            <a:spLocks noGrp="1"/>
          </p:cNvSpPr>
          <p:nvPr>
            <p:ph type="sldNum" sz="quarter" idx="15"/>
          </p:nvPr>
        </p:nvSpPr>
        <p:spPr/>
        <p:txBody>
          <a:bodyPr rtlCol="0"/>
          <a:lstStyle/>
          <a:p>
            <a:fld id="{778A8C5B-8C8C-423A-8A5C-41B41BC1C41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31C6909-5314-4AD3-8EC1-2967CDAB9FA2}" type="datetimeFigureOut">
              <a:rPr lang="en-US" smtClean="0"/>
              <a:pPr/>
              <a:t>3/1/2011</a:t>
            </a:fld>
            <a:endParaRPr lang="en-US"/>
          </a:p>
        </p:txBody>
      </p:sp>
      <p:sp>
        <p:nvSpPr>
          <p:cNvPr id="18" name="Slide Number Placeholder 17"/>
          <p:cNvSpPr>
            <a:spLocks noGrp="1"/>
          </p:cNvSpPr>
          <p:nvPr>
            <p:ph type="sldNum" sz="quarter" idx="11"/>
          </p:nvPr>
        </p:nvSpPr>
        <p:spPr/>
        <p:txBody>
          <a:bodyPr rtlCol="0"/>
          <a:lstStyle/>
          <a:p>
            <a:fld id="{778A8C5B-8C8C-423A-8A5C-41B41BC1C41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1C6909-5314-4AD3-8EC1-2967CDAB9FA2}" type="datetimeFigureOut">
              <a:rPr lang="en-US" smtClean="0"/>
              <a:pPr/>
              <a:t>3/1/2011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78A8C5B-8C8C-423A-8A5C-41B41BC1C4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e.wikipedia.org/wiki/Dialog" TargetMode="External"/><Relationship Id="rId2" Type="http://schemas.openxmlformats.org/officeDocument/2006/relationships/hyperlink" Target="http://de.wikipedia.org/wiki/Aristotel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e.wikipedia.org/wiki/Theater" TargetMode="External"/><Relationship Id="rId2" Type="http://schemas.openxmlformats.org/officeDocument/2006/relationships/hyperlink" Target="http://de.wikipedia.org/wiki/Schauspieler" TargetMode="External"/><Relationship Id="rId1" Type="http://schemas.openxmlformats.org/officeDocument/2006/relationships/slideLayout" Target="../slideLayouts/slideLayout2.xml"/><Relationship Id="rId4" Type="http://schemas.openxmlformats.org/officeDocument/2006/relationships/hyperlink" Target="http://de.wikipedia.org/wiki/Regisseu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e.wikipedia.org/wiki/Lesedrama"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714620"/>
            <a:ext cx="6172200" cy="2303942"/>
          </a:xfrm>
        </p:spPr>
        <p:txBody>
          <a:bodyPr>
            <a:noAutofit/>
          </a:bodyPr>
          <a:lstStyle/>
          <a:p>
            <a:r>
              <a:rPr lang="en-US" sz="4000" b="1" i="1" dirty="0" smtClean="0">
                <a:solidFill>
                  <a:schemeClr val="accent1">
                    <a:lumMod val="75000"/>
                  </a:schemeClr>
                </a:solidFill>
                <a:latin typeface="BernhardMod BT" pitchFamily="18" charset="0"/>
              </a:rPr>
              <a:t>DRAMENTEXTE </a:t>
            </a:r>
            <a:br>
              <a:rPr lang="en-US" sz="4000" b="1" i="1" dirty="0" smtClean="0">
                <a:solidFill>
                  <a:schemeClr val="accent1">
                    <a:lumMod val="75000"/>
                  </a:schemeClr>
                </a:solidFill>
                <a:latin typeface="BernhardMod BT" pitchFamily="18" charset="0"/>
              </a:rPr>
            </a:br>
            <a:r>
              <a:rPr lang="en-US" sz="4000" b="1" i="1" dirty="0" smtClean="0">
                <a:solidFill>
                  <a:schemeClr val="accent1">
                    <a:lumMod val="75000"/>
                  </a:schemeClr>
                </a:solidFill>
                <a:latin typeface="BernhardMod BT" pitchFamily="18" charset="0"/>
              </a:rPr>
              <a:t>ANALYSIEREN </a:t>
            </a:r>
            <a:r>
              <a:rPr lang="en-US" sz="4000" b="1" dirty="0" smtClean="0"/>
              <a:t/>
            </a:r>
            <a:br>
              <a:rPr lang="en-US" sz="4000" b="1" dirty="0" smtClean="0"/>
            </a:br>
            <a:r>
              <a:rPr lang="en-US" sz="4000" b="1" dirty="0" smtClean="0"/>
              <a:t/>
            </a:r>
            <a:br>
              <a:rPr lang="en-US" sz="4000" b="1" dirty="0" smtClean="0"/>
            </a:br>
            <a:r>
              <a:rPr lang="en-US" sz="2800" b="1" dirty="0" smtClean="0"/>
              <a:t>(</a:t>
            </a:r>
            <a:r>
              <a:rPr lang="en-US" sz="2800" b="1" dirty="0"/>
              <a:t>MENGANALISA TEXT </a:t>
            </a:r>
            <a:r>
              <a:rPr lang="en-US" sz="2800" b="1" dirty="0" smtClean="0"/>
              <a:t>DRAMA</a:t>
            </a:r>
            <a:r>
              <a:rPr lang="en-US" sz="2800" b="1" dirty="0"/>
              <a:t>)</a:t>
            </a:r>
            <a:r>
              <a:rPr lang="en-US" sz="4000" dirty="0"/>
              <a:t/>
            </a:r>
            <a:br>
              <a:rPr lang="en-US" sz="4000" dirty="0"/>
            </a:br>
            <a:endParaRPr lang="en-US" sz="40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3"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3"/>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2726"/>
          </a:xfrm>
        </p:spPr>
        <p:txBody>
          <a:bodyPr>
            <a:normAutofit fontScale="90000"/>
          </a:bodyPr>
          <a:lstStyle/>
          <a:p>
            <a:pPr algn="ctr"/>
            <a:r>
              <a:rPr lang="en-US" b="1" dirty="0" smtClean="0"/>
              <a:t/>
            </a:r>
            <a:br>
              <a:rPr lang="en-US" b="1" dirty="0" smtClean="0"/>
            </a:br>
            <a:r>
              <a:rPr lang="en-US" b="1" dirty="0" smtClean="0"/>
              <a:t/>
            </a:r>
            <a:br>
              <a:rPr lang="en-US" b="1" dirty="0" smtClean="0"/>
            </a:br>
            <a:r>
              <a:rPr lang="en-US" sz="3100" b="1" dirty="0" smtClean="0">
                <a:solidFill>
                  <a:srgbClr val="0070C0"/>
                </a:solidFill>
              </a:rPr>
              <a:t>DIE </a:t>
            </a:r>
            <a:r>
              <a:rPr lang="en-US" sz="3100" b="1" dirty="0">
                <a:solidFill>
                  <a:srgbClr val="0070C0"/>
                </a:solidFill>
              </a:rPr>
              <a:t>KOMMUNIKATION IM DRAMA</a:t>
            </a:r>
            <a:r>
              <a:rPr lang="en-US" sz="3100" dirty="0">
                <a:solidFill>
                  <a:srgbClr val="0070C0"/>
                </a:solidFill>
              </a:rPr>
              <a:t/>
            </a:r>
            <a:br>
              <a:rPr lang="en-US" sz="3100" dirty="0">
                <a:solidFill>
                  <a:srgbClr val="0070C0"/>
                </a:solidFill>
              </a:rPr>
            </a:br>
            <a:endParaRPr lang="en-US" sz="3100" dirty="0">
              <a:solidFill>
                <a:srgbClr val="0070C0"/>
              </a:solidFill>
            </a:endParaRPr>
          </a:p>
        </p:txBody>
      </p:sp>
      <p:sp>
        <p:nvSpPr>
          <p:cNvPr id="3" name="Content Placeholder 2"/>
          <p:cNvSpPr>
            <a:spLocks noGrp="1"/>
          </p:cNvSpPr>
          <p:nvPr>
            <p:ph sz="quarter" idx="1"/>
          </p:nvPr>
        </p:nvSpPr>
        <p:spPr/>
        <p:txBody>
          <a:bodyPr>
            <a:normAutofit/>
          </a:bodyPr>
          <a:lstStyle/>
          <a:p>
            <a:pPr algn="ctr">
              <a:lnSpc>
                <a:spcPct val="150000"/>
              </a:lnSpc>
              <a:buNone/>
            </a:pPr>
            <a:r>
              <a:rPr lang="en-US" sz="4000" dirty="0" smtClean="0"/>
              <a:t>   Der </a:t>
            </a:r>
            <a:r>
              <a:rPr lang="en-US" sz="4000" dirty="0"/>
              <a:t>Dramentext muss zunächst einmal in den </a:t>
            </a:r>
            <a:r>
              <a:rPr lang="en-US" sz="4000" b="1" dirty="0"/>
              <a:t>Haupttext</a:t>
            </a:r>
            <a:r>
              <a:rPr lang="en-US" sz="4000" dirty="0"/>
              <a:t> und den </a:t>
            </a:r>
            <a:r>
              <a:rPr lang="en-US" sz="4000" b="1" dirty="0"/>
              <a:t>Nebentext</a:t>
            </a:r>
            <a:r>
              <a:rPr lang="en-US" sz="4000" dirty="0"/>
              <a:t> untergliedert werden.</a:t>
            </a:r>
          </a:p>
          <a:p>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xit" presetSubtype="16" fill="hold" grpId="0" nodeType="clickEffect">
                                  <p:stCondLst>
                                    <p:cond delay="0"/>
                                  </p:stCondLst>
                                  <p:childTnLst>
                                    <p:animEffect transition="out" filter="diamond(in)">
                                      <p:cBhvr>
                                        <p:cTn id="10" dur="2000"/>
                                        <p:tgtEl>
                                          <p:spTgt spid="3">
                                            <p:txEl>
                                              <p:pRg st="0" end="0"/>
                                            </p:txEl>
                                          </p:spTgt>
                                        </p:tgtEl>
                                      </p:cBhvr>
                                    </p:animEffect>
                                    <p:set>
                                      <p:cBhvr>
                                        <p:cTn id="11"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Black" pitchFamily="34" charset="0"/>
              </a:rPr>
              <a:t>Beispiel Haupttext und Nebentext</a:t>
            </a:r>
            <a:endParaRPr lang="en-US" dirty="0">
              <a:solidFill>
                <a:schemeClr val="tx1"/>
              </a:solidFill>
              <a:latin typeface="Arial Black" pitchFamily="34" charset="0"/>
            </a:endParaRPr>
          </a:p>
        </p:txBody>
      </p:sp>
      <p:sp>
        <p:nvSpPr>
          <p:cNvPr id="3" name="Content Placeholder 2"/>
          <p:cNvSpPr>
            <a:spLocks noGrp="1"/>
          </p:cNvSpPr>
          <p:nvPr>
            <p:ph sz="quarter" idx="1"/>
          </p:nvPr>
        </p:nvSpPr>
        <p:spPr/>
        <p:txBody>
          <a:bodyPr>
            <a:normAutofit fontScale="62500" lnSpcReduction="20000"/>
          </a:bodyPr>
          <a:lstStyle/>
          <a:p>
            <a:pPr>
              <a:buNone/>
            </a:pPr>
            <a:r>
              <a:rPr lang="en-US" b="1" dirty="0" smtClean="0">
                <a:latin typeface="Arial Black" pitchFamily="34" charset="0"/>
              </a:rPr>
              <a:t>Erstes Bild</a:t>
            </a:r>
            <a:endParaRPr lang="en-US" dirty="0" smtClean="0">
              <a:latin typeface="Arial Black" pitchFamily="34" charset="0"/>
            </a:endParaRPr>
          </a:p>
          <a:p>
            <a:pPr>
              <a:buNone/>
            </a:pPr>
            <a:r>
              <a:rPr lang="en-US" i="1" dirty="0" smtClean="0">
                <a:latin typeface="Arial Black" pitchFamily="34" charset="0"/>
              </a:rPr>
              <a:t>Vor einem andorranischen Haus. Barblin</a:t>
            </a:r>
            <a:endParaRPr lang="en-US" dirty="0" smtClean="0">
              <a:latin typeface="Arial Black" pitchFamily="34" charset="0"/>
            </a:endParaRPr>
          </a:p>
          <a:p>
            <a:pPr>
              <a:buNone/>
            </a:pPr>
            <a:r>
              <a:rPr lang="en-US" i="1" dirty="0" smtClean="0">
                <a:latin typeface="Arial Black" pitchFamily="34" charset="0"/>
              </a:rPr>
              <a:t>weißelt die schmale und hohe Mauer mit einem</a:t>
            </a:r>
            <a:endParaRPr lang="en-US" dirty="0" smtClean="0">
              <a:latin typeface="Arial Black" pitchFamily="34" charset="0"/>
            </a:endParaRPr>
          </a:p>
          <a:p>
            <a:pPr>
              <a:buNone/>
            </a:pPr>
            <a:r>
              <a:rPr lang="en-US" i="1" dirty="0" smtClean="0">
                <a:latin typeface="Arial Black" pitchFamily="34" charset="0"/>
              </a:rPr>
              <a:t>Pinsel an langem Stecken. Ein andorranischer</a:t>
            </a:r>
            <a:endParaRPr lang="en-US" dirty="0" smtClean="0">
              <a:latin typeface="Arial Black" pitchFamily="34" charset="0"/>
            </a:endParaRPr>
          </a:p>
          <a:p>
            <a:pPr>
              <a:buNone/>
            </a:pPr>
            <a:r>
              <a:rPr lang="en-US" i="1" dirty="0" smtClean="0">
                <a:latin typeface="Arial Black" pitchFamily="34" charset="0"/>
              </a:rPr>
              <a:t>Soldat, olivgrau, lehnt an der</a:t>
            </a:r>
            <a:endParaRPr lang="en-US" dirty="0" smtClean="0">
              <a:latin typeface="Arial Black" pitchFamily="34" charset="0"/>
            </a:endParaRPr>
          </a:p>
          <a:p>
            <a:pPr>
              <a:buNone/>
            </a:pPr>
            <a:r>
              <a:rPr lang="en-US" i="1" dirty="0" smtClean="0">
                <a:latin typeface="Arial Black" pitchFamily="34" charset="0"/>
              </a:rPr>
              <a:t>Mauer.</a:t>
            </a:r>
            <a:endParaRPr lang="en-US" dirty="0" smtClean="0">
              <a:latin typeface="Arial Black" pitchFamily="34" charset="0"/>
            </a:endParaRPr>
          </a:p>
          <a:p>
            <a:pPr>
              <a:buNone/>
            </a:pPr>
            <a:r>
              <a:rPr lang="en-US" dirty="0" smtClean="0">
                <a:latin typeface="Arial Black" pitchFamily="34" charset="0"/>
              </a:rPr>
              <a:t>Barblin : Wenn du nicht die ganze Zeit auf</a:t>
            </a:r>
          </a:p>
          <a:p>
            <a:pPr>
              <a:buNone/>
            </a:pPr>
            <a:r>
              <a:rPr lang="en-US" dirty="0" smtClean="0">
                <a:latin typeface="Arial Black" pitchFamily="34" charset="0"/>
              </a:rPr>
              <a:t>meine Waden gaffst, dann kannst du ja</a:t>
            </a:r>
          </a:p>
          <a:p>
            <a:pPr>
              <a:buNone/>
            </a:pPr>
            <a:r>
              <a:rPr lang="en-US" dirty="0" smtClean="0">
                <a:latin typeface="Arial Black" pitchFamily="34" charset="0"/>
              </a:rPr>
              <a:t>sehn, was ich mache. Ich weißle. Weil morgen</a:t>
            </a:r>
          </a:p>
          <a:p>
            <a:pPr>
              <a:buNone/>
            </a:pPr>
            <a:r>
              <a:rPr lang="en-US" dirty="0" smtClean="0">
                <a:latin typeface="Arial Black" pitchFamily="34" charset="0"/>
              </a:rPr>
              <a:t>Sanktgeorgstag ist, falls du das vergessen</a:t>
            </a:r>
          </a:p>
          <a:p>
            <a:pPr>
              <a:buNone/>
            </a:pPr>
            <a:r>
              <a:rPr lang="en-US" dirty="0" smtClean="0">
                <a:latin typeface="Arial Black" pitchFamily="34" charset="0"/>
              </a:rPr>
              <a:t>hast. Ich weißle das Haus meines</a:t>
            </a:r>
          </a:p>
          <a:p>
            <a:pPr>
              <a:buNone/>
            </a:pPr>
            <a:r>
              <a:rPr lang="en-US" dirty="0" smtClean="0">
                <a:latin typeface="Arial Black" pitchFamily="34" charset="0"/>
              </a:rPr>
              <a:t>Vaters. Und was macht ihr Soldaten? Ihr</a:t>
            </a:r>
          </a:p>
          <a:p>
            <a:pPr>
              <a:buNone/>
            </a:pPr>
            <a:r>
              <a:rPr lang="en-US" dirty="0" smtClean="0">
                <a:latin typeface="Arial Black" pitchFamily="34" charset="0"/>
              </a:rPr>
              <a:t>lungert in allen Gassen herum, eure Daumen</a:t>
            </a:r>
          </a:p>
          <a:p>
            <a:pPr>
              <a:buNone/>
            </a:pPr>
            <a:r>
              <a:rPr lang="en-US" dirty="0" smtClean="0">
                <a:latin typeface="Arial Black" pitchFamily="34" charset="0"/>
              </a:rPr>
              <a:t>im Gurt, und schielt uns in die Bluse,</a:t>
            </a:r>
          </a:p>
          <a:p>
            <a:pPr>
              <a:buNone/>
            </a:pPr>
            <a:r>
              <a:rPr lang="en-US" dirty="0" smtClean="0">
                <a:latin typeface="Arial Black" pitchFamily="34" charset="0"/>
              </a:rPr>
              <a:t>wenn eine sich bückt.</a:t>
            </a:r>
          </a:p>
          <a:p>
            <a:pPr>
              <a:buNone/>
            </a:pPr>
            <a:r>
              <a:rPr lang="en-US" i="1" dirty="0" smtClean="0">
                <a:latin typeface="Arial Black" pitchFamily="34" charset="0"/>
              </a:rPr>
              <a:t>Der Soldat lacht.</a:t>
            </a:r>
            <a:endParaRPr lang="en-US" dirty="0" smtClean="0">
              <a:latin typeface="Arial Black" pitchFamily="34" charset="0"/>
            </a:endParaRPr>
          </a:p>
          <a:p>
            <a:pPr>
              <a:buNone/>
            </a:pPr>
            <a:r>
              <a:rPr lang="en-US" dirty="0" smtClean="0">
                <a:latin typeface="Arial Black" pitchFamily="34" charset="0"/>
              </a:rPr>
              <a:t>Ich bin verlobt.</a:t>
            </a:r>
          </a:p>
          <a:p>
            <a:pPr>
              <a:buNone/>
            </a:pPr>
            <a:r>
              <a:rPr lang="en-US" dirty="0" smtClean="0">
                <a:latin typeface="Arial Black" pitchFamily="34" charset="0"/>
              </a:rPr>
              <a:t>Soldat:  Verlobt!</a:t>
            </a:r>
          </a:p>
          <a:p>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8229600" cy="5483245"/>
          </a:xfrm>
        </p:spPr>
        <p:txBody>
          <a:bodyPr>
            <a:normAutofit/>
          </a:bodyPr>
          <a:lstStyle/>
          <a:p>
            <a:pPr>
              <a:buNone/>
            </a:pPr>
            <a:r>
              <a:rPr lang="en-US" sz="2800" dirty="0">
                <a:solidFill>
                  <a:schemeClr val="accent5">
                    <a:lumMod val="50000"/>
                  </a:schemeClr>
                </a:solidFill>
              </a:rPr>
              <a:t>Unter dem </a:t>
            </a:r>
            <a:r>
              <a:rPr lang="en-US" sz="2800" b="1" dirty="0">
                <a:solidFill>
                  <a:schemeClr val="accent5">
                    <a:lumMod val="50000"/>
                  </a:schemeClr>
                </a:solidFill>
              </a:rPr>
              <a:t>Haupttext </a:t>
            </a:r>
            <a:r>
              <a:rPr lang="en-US" sz="2800" dirty="0">
                <a:solidFill>
                  <a:schemeClr val="accent5">
                    <a:lumMod val="50000"/>
                  </a:schemeClr>
                </a:solidFill>
              </a:rPr>
              <a:t>versteht man </a:t>
            </a:r>
            <a:r>
              <a:rPr lang="en-US" sz="2800" dirty="0" smtClean="0">
                <a:solidFill>
                  <a:schemeClr val="accent5">
                    <a:lumMod val="50000"/>
                  </a:schemeClr>
                </a:solidFill>
              </a:rPr>
              <a:t>die </a:t>
            </a:r>
          </a:p>
          <a:p>
            <a:pPr>
              <a:buNone/>
            </a:pPr>
            <a:r>
              <a:rPr lang="en-US" sz="2800" dirty="0" smtClean="0">
                <a:solidFill>
                  <a:schemeClr val="accent5">
                    <a:lumMod val="50000"/>
                  </a:schemeClr>
                </a:solidFill>
              </a:rPr>
              <a:t>Figurenrede</a:t>
            </a:r>
            <a:r>
              <a:rPr lang="en-US" sz="2800" dirty="0">
                <a:solidFill>
                  <a:schemeClr val="accent5">
                    <a:lumMod val="50000"/>
                  </a:schemeClr>
                </a:solidFill>
              </a:rPr>
              <a:t>, also den Text, den die </a:t>
            </a:r>
            <a:r>
              <a:rPr lang="en-US" sz="2800" dirty="0" smtClean="0">
                <a:solidFill>
                  <a:schemeClr val="accent5">
                    <a:lumMod val="50000"/>
                  </a:schemeClr>
                </a:solidFill>
              </a:rPr>
              <a:t>Schauspieler</a:t>
            </a:r>
          </a:p>
          <a:p>
            <a:pPr>
              <a:buNone/>
            </a:pPr>
            <a:r>
              <a:rPr lang="en-US" sz="2800" dirty="0" smtClean="0">
                <a:solidFill>
                  <a:schemeClr val="accent5">
                    <a:lumMod val="50000"/>
                  </a:schemeClr>
                </a:solidFill>
              </a:rPr>
              <a:t>während </a:t>
            </a:r>
            <a:r>
              <a:rPr lang="en-US" sz="2800" dirty="0">
                <a:solidFill>
                  <a:schemeClr val="accent5">
                    <a:lumMod val="50000"/>
                  </a:schemeClr>
                </a:solidFill>
              </a:rPr>
              <a:t>der Aufführung auf der </a:t>
            </a:r>
            <a:r>
              <a:rPr lang="en-US" sz="2800" dirty="0" smtClean="0">
                <a:solidFill>
                  <a:schemeClr val="accent5">
                    <a:lumMod val="50000"/>
                  </a:schemeClr>
                </a:solidFill>
              </a:rPr>
              <a:t>Bühne </a:t>
            </a:r>
          </a:p>
          <a:p>
            <a:pPr>
              <a:buNone/>
            </a:pPr>
            <a:r>
              <a:rPr lang="en-US" sz="2800" dirty="0" smtClean="0">
                <a:solidFill>
                  <a:schemeClr val="accent5">
                    <a:lumMod val="50000"/>
                  </a:schemeClr>
                </a:solidFill>
              </a:rPr>
              <a:t>sprechen sollen</a:t>
            </a:r>
            <a:r>
              <a:rPr lang="en-US" dirty="0">
                <a:solidFill>
                  <a:schemeClr val="accent5">
                    <a:lumMod val="50000"/>
                  </a:schemeClr>
                </a:solidFill>
              </a:rPr>
              <a:t>. </a:t>
            </a:r>
            <a:endParaRPr lang="en-US" dirty="0" smtClean="0">
              <a:solidFill>
                <a:schemeClr val="accent5">
                  <a:lumMod val="50000"/>
                </a:schemeClr>
              </a:solidFill>
            </a:endParaRPr>
          </a:p>
          <a:p>
            <a:pPr>
              <a:buNone/>
            </a:pPr>
            <a:r>
              <a:rPr lang="en-US" sz="2800" dirty="0" smtClean="0"/>
              <a:t>Dieser </a:t>
            </a:r>
            <a:r>
              <a:rPr lang="en-US" sz="2800" dirty="0"/>
              <a:t>besteht aus :</a:t>
            </a:r>
          </a:p>
          <a:p>
            <a:pPr lvl="0">
              <a:buNone/>
            </a:pPr>
            <a:r>
              <a:rPr lang="en-US" sz="2800" dirty="0" smtClean="0"/>
              <a:t>* Dialogen </a:t>
            </a:r>
            <a:r>
              <a:rPr lang="en-US" sz="2800" dirty="0"/>
              <a:t>(Gesprächen von zwei oder mehr Figuren)  </a:t>
            </a:r>
          </a:p>
          <a:p>
            <a:pPr lvl="0">
              <a:buNone/>
            </a:pPr>
            <a:r>
              <a:rPr lang="en-US" sz="2800" dirty="0" smtClean="0"/>
              <a:t>* Monologen </a:t>
            </a:r>
            <a:r>
              <a:rPr lang="en-US" sz="2800" dirty="0"/>
              <a:t>(Selbstgesprächen).</a:t>
            </a:r>
          </a:p>
          <a:p>
            <a:pPr>
              <a:buNone/>
            </a:pPr>
            <a:r>
              <a:rPr lang="en-US" sz="2800" dirty="0" smtClean="0"/>
              <a:t>* Der </a:t>
            </a:r>
            <a:r>
              <a:rPr lang="en-US" sz="2800" dirty="0"/>
              <a:t>Haupttext enthält, was die Figuren innerhalb der erfundenen Bühnenhandlung</a:t>
            </a:r>
          </a:p>
          <a:p>
            <a:pPr>
              <a:buNone/>
            </a:pPr>
            <a:r>
              <a:rPr lang="en-US" sz="2800" dirty="0" smtClean="0"/>
              <a:t>   zueinander </a:t>
            </a:r>
            <a:r>
              <a:rPr lang="en-US" sz="2800" dirty="0"/>
              <a:t>sa</a:t>
            </a:r>
            <a:r>
              <a:rPr lang="en-US" dirty="0"/>
              <a:t>gen</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571480"/>
            <a:ext cx="8229600" cy="5383219"/>
          </a:xfrm>
        </p:spPr>
        <p:txBody>
          <a:bodyPr>
            <a:normAutofit/>
          </a:bodyPr>
          <a:lstStyle/>
          <a:p>
            <a:pPr algn="ctr">
              <a:buNone/>
            </a:pPr>
            <a:r>
              <a:rPr lang="en-US" sz="3200" b="1" dirty="0"/>
              <a:t>Nebentext </a:t>
            </a:r>
            <a:r>
              <a:rPr lang="en-US" sz="3200" dirty="0"/>
              <a:t>: </a:t>
            </a:r>
          </a:p>
          <a:p>
            <a:pPr lvl="0">
              <a:buNone/>
            </a:pPr>
            <a:r>
              <a:rPr lang="en-US" sz="2800" dirty="0" smtClean="0"/>
              <a:t>-  zusätzliche </a:t>
            </a:r>
            <a:r>
              <a:rPr lang="en-US" sz="2800" dirty="0"/>
              <a:t>Angaben des Autors zur Ausstattung der Bühne, zum Äußeren und zum Verhalten der Schauspieler (Regieanweisungen). </a:t>
            </a:r>
          </a:p>
          <a:p>
            <a:pPr lvl="0">
              <a:buNone/>
            </a:pPr>
            <a:r>
              <a:rPr lang="en-US" sz="2800" dirty="0" smtClean="0"/>
              <a:t>- die </a:t>
            </a:r>
            <a:r>
              <a:rPr lang="en-US" sz="2800" dirty="0"/>
              <a:t>Kennzeichnung oder Nummerierung der Handlungsteile, gegebenenfalls ein Personenverzeichnis und anderes.</a:t>
            </a:r>
          </a:p>
          <a:p>
            <a:pPr lvl="0">
              <a:buNone/>
            </a:pPr>
            <a:r>
              <a:rPr lang="en-US" sz="2800" dirty="0" smtClean="0"/>
              <a:t>-  Der </a:t>
            </a:r>
            <a:r>
              <a:rPr lang="en-US" sz="2800" dirty="0"/>
              <a:t>Nebentext enthält demgegenüber Mitteilungen des Autors an den Leser (speziell an die Schauspieler und den Regisseur). </a:t>
            </a:r>
          </a:p>
          <a:p>
            <a:endParaRPr lang="en-US" sz="28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97040"/>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3100" dirty="0" smtClean="0">
                <a:solidFill>
                  <a:srgbClr val="002060"/>
                </a:solidFill>
                <a:latin typeface="Arial Black" pitchFamily="34" charset="0"/>
              </a:rPr>
              <a:t>Es </a:t>
            </a:r>
            <a:r>
              <a:rPr lang="en-US" sz="3100" dirty="0">
                <a:solidFill>
                  <a:srgbClr val="002060"/>
                </a:solidFill>
                <a:latin typeface="Arial Black" pitchFamily="34" charset="0"/>
              </a:rPr>
              <a:t>gibt offensichtlich zwei </a:t>
            </a:r>
            <a:r>
              <a:rPr lang="en-US" sz="3100" dirty="0" smtClean="0">
                <a:solidFill>
                  <a:srgbClr val="002060"/>
                </a:solidFill>
                <a:latin typeface="Arial Black" pitchFamily="34" charset="0"/>
              </a:rPr>
              <a:t/>
            </a:r>
            <a:br>
              <a:rPr lang="en-US" sz="3100" dirty="0" smtClean="0">
                <a:solidFill>
                  <a:srgbClr val="002060"/>
                </a:solidFill>
                <a:latin typeface="Arial Black" pitchFamily="34" charset="0"/>
              </a:rPr>
            </a:br>
            <a:r>
              <a:rPr lang="en-US" sz="3100" dirty="0" smtClean="0">
                <a:solidFill>
                  <a:srgbClr val="002060"/>
                </a:solidFill>
                <a:latin typeface="Arial Black" pitchFamily="34" charset="0"/>
              </a:rPr>
              <a:t>verschiedene </a:t>
            </a:r>
            <a:r>
              <a:rPr lang="en-US" sz="3100" dirty="0">
                <a:solidFill>
                  <a:srgbClr val="002060"/>
                </a:solidFill>
                <a:latin typeface="Arial Black" pitchFamily="34" charset="0"/>
              </a:rPr>
              <a:t>Kommunikationsebenen </a:t>
            </a:r>
            <a:r>
              <a:rPr lang="en-US" sz="3100" dirty="0" smtClean="0">
                <a:solidFill>
                  <a:srgbClr val="002060"/>
                </a:solidFill>
                <a:latin typeface="Arial Black" pitchFamily="34" charset="0"/>
              </a:rPr>
              <a:t/>
            </a:r>
            <a:br>
              <a:rPr lang="en-US" sz="3100" dirty="0" smtClean="0">
                <a:solidFill>
                  <a:srgbClr val="002060"/>
                </a:solidFill>
                <a:latin typeface="Arial Black" pitchFamily="34" charset="0"/>
              </a:rPr>
            </a:br>
            <a:r>
              <a:rPr lang="en-US" sz="3100" dirty="0" smtClean="0">
                <a:solidFill>
                  <a:srgbClr val="002060"/>
                </a:solidFill>
                <a:latin typeface="Arial Black" pitchFamily="34" charset="0"/>
              </a:rPr>
              <a:t>im </a:t>
            </a:r>
            <a:r>
              <a:rPr lang="en-US" sz="3100" dirty="0">
                <a:solidFill>
                  <a:srgbClr val="002060"/>
                </a:solidFill>
                <a:latin typeface="Arial Black" pitchFamily="34" charset="0"/>
              </a:rPr>
              <a:t>Drama</a:t>
            </a:r>
            <a:r>
              <a:rPr lang="en-US" sz="3100" dirty="0">
                <a:latin typeface="Arial Black" pitchFamily="34" charset="0"/>
              </a:rPr>
              <a:t>. </a:t>
            </a:r>
            <a:r>
              <a:rPr lang="en-US" sz="3100" dirty="0" smtClean="0"/>
              <a:t/>
            </a:r>
            <a:br>
              <a:rPr lang="en-US" sz="3100" dirty="0" smtClean="0"/>
            </a:br>
            <a:endParaRPr lang="en-US" sz="3100" dirty="0"/>
          </a:p>
        </p:txBody>
      </p:sp>
      <p:sp>
        <p:nvSpPr>
          <p:cNvPr id="3" name="Content Placeholder 2"/>
          <p:cNvSpPr>
            <a:spLocks noGrp="1"/>
          </p:cNvSpPr>
          <p:nvPr>
            <p:ph sz="quarter" idx="1"/>
          </p:nvPr>
        </p:nvSpPr>
        <p:spPr>
          <a:xfrm>
            <a:off x="457200" y="2285992"/>
            <a:ext cx="8229600" cy="3840171"/>
          </a:xfrm>
        </p:spPr>
        <p:txBody>
          <a:bodyPr>
            <a:normAutofit lnSpcReduction="10000"/>
          </a:bodyPr>
          <a:lstStyle/>
          <a:p>
            <a:pPr lvl="0">
              <a:buNone/>
            </a:pPr>
            <a:r>
              <a:rPr lang="en-US" sz="2800" dirty="0" smtClean="0"/>
              <a:t>*  die </a:t>
            </a:r>
            <a:r>
              <a:rPr lang="en-US" sz="2800" b="1" dirty="0"/>
              <a:t>Gespräche zwischen den Figuren, </a:t>
            </a:r>
            <a:r>
              <a:rPr lang="en-US" sz="2800" dirty="0"/>
              <a:t>in denen die fiktiven Figure in einer erfundenen Bühnenwelt miteinander reden, </a:t>
            </a:r>
          </a:p>
          <a:p>
            <a:pPr lvl="0">
              <a:buNone/>
            </a:pPr>
            <a:r>
              <a:rPr lang="en-US" sz="2800" dirty="0" smtClean="0"/>
              <a:t>*  das </a:t>
            </a:r>
            <a:r>
              <a:rPr lang="en-US" sz="2800" b="1" dirty="0"/>
              <a:t>Sprechen zum Publikum, </a:t>
            </a:r>
            <a:r>
              <a:rPr lang="en-US" sz="2800" dirty="0"/>
              <a:t>in dem in offener Form (im Nebentext) oder in mehr oder weniger verdeckter Form (innerhalb des Haupttextes) Informationen für den Zuschauer bzw. Leser gegeben werden.</a:t>
            </a:r>
          </a:p>
          <a:p>
            <a:pPr>
              <a:buNone/>
            </a:pPr>
            <a:r>
              <a:rPr lang="en-US" dirty="0"/>
              <a:t> </a:t>
            </a:r>
          </a:p>
          <a:p>
            <a:endParaRPr lang="en-US"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sz="3600" b="1" dirty="0" smtClean="0">
                <a:solidFill>
                  <a:schemeClr val="tx1"/>
                </a:solidFill>
              </a:rPr>
              <a:t>Gespräche </a:t>
            </a:r>
            <a:r>
              <a:rPr lang="en-US" sz="3600" b="1" dirty="0">
                <a:solidFill>
                  <a:schemeClr val="tx1"/>
                </a:solidFill>
              </a:rPr>
              <a:t>zwischen den Figuren</a:t>
            </a:r>
            <a:r>
              <a:rPr lang="en-US" sz="3600" dirty="0"/>
              <a:t/>
            </a:r>
            <a:br>
              <a:rPr lang="en-US" sz="3600" dirty="0"/>
            </a:br>
            <a:endParaRPr lang="en-US" sz="3600" dirty="0"/>
          </a:p>
        </p:txBody>
      </p:sp>
      <p:sp>
        <p:nvSpPr>
          <p:cNvPr id="3" name="Content Placeholder 2"/>
          <p:cNvSpPr>
            <a:spLocks noGrp="1"/>
          </p:cNvSpPr>
          <p:nvPr>
            <p:ph sz="quarter" idx="1"/>
          </p:nvPr>
        </p:nvSpPr>
        <p:spPr/>
        <p:txBody>
          <a:bodyPr>
            <a:normAutofit/>
          </a:bodyPr>
          <a:lstStyle/>
          <a:p>
            <a:pPr>
              <a:buNone/>
            </a:pPr>
            <a:r>
              <a:rPr lang="en-US" sz="3200" dirty="0" smtClean="0">
                <a:solidFill>
                  <a:schemeClr val="accent6">
                    <a:lumMod val="75000"/>
                  </a:schemeClr>
                </a:solidFill>
              </a:rPr>
              <a:t>Beim Sprechen werden drei </a:t>
            </a:r>
          </a:p>
          <a:p>
            <a:pPr>
              <a:buNone/>
            </a:pPr>
            <a:r>
              <a:rPr lang="en-US" sz="3200" dirty="0" smtClean="0">
                <a:solidFill>
                  <a:schemeClr val="accent6">
                    <a:lumMod val="75000"/>
                  </a:schemeClr>
                </a:solidFill>
              </a:rPr>
              <a:t>verschiedene Absichten :</a:t>
            </a:r>
          </a:p>
          <a:p>
            <a:pPr marL="514350" lvl="0" indent="-514350">
              <a:buAutoNum type="arabicPeriod"/>
            </a:pPr>
            <a:r>
              <a:rPr lang="en-US" sz="3200" b="1" dirty="0" smtClean="0">
                <a:solidFill>
                  <a:srgbClr val="000099"/>
                </a:solidFill>
              </a:rPr>
              <a:t>Darstellung </a:t>
            </a:r>
            <a:r>
              <a:rPr lang="en-US" sz="3200" dirty="0">
                <a:solidFill>
                  <a:srgbClr val="000099"/>
                </a:solidFill>
              </a:rPr>
              <a:t>von Gegenständen </a:t>
            </a:r>
            <a:endParaRPr lang="en-US" sz="3200" dirty="0" smtClean="0">
              <a:solidFill>
                <a:srgbClr val="000099"/>
              </a:solidFill>
            </a:endParaRPr>
          </a:p>
          <a:p>
            <a:pPr marL="514350" lvl="0" indent="-514350">
              <a:buNone/>
            </a:pPr>
            <a:r>
              <a:rPr lang="en-US" sz="3200" dirty="0" smtClean="0">
                <a:solidFill>
                  <a:srgbClr val="000099"/>
                </a:solidFill>
              </a:rPr>
              <a:t>     und </a:t>
            </a:r>
            <a:r>
              <a:rPr lang="en-US" sz="3200" dirty="0">
                <a:solidFill>
                  <a:srgbClr val="000099"/>
                </a:solidFill>
              </a:rPr>
              <a:t>Sachverhalten,</a:t>
            </a:r>
          </a:p>
          <a:p>
            <a:pPr marL="514350" lvl="0" indent="-514350">
              <a:buAutoNum type="arabicPeriod" startAt="2"/>
            </a:pPr>
            <a:r>
              <a:rPr lang="en-US" sz="3200" b="1" dirty="0" smtClean="0">
                <a:solidFill>
                  <a:srgbClr val="000099"/>
                </a:solidFill>
              </a:rPr>
              <a:t>Ausdruck </a:t>
            </a:r>
            <a:r>
              <a:rPr lang="en-US" sz="3200" dirty="0">
                <a:solidFill>
                  <a:srgbClr val="000099"/>
                </a:solidFill>
              </a:rPr>
              <a:t>der eigenen </a:t>
            </a:r>
            <a:endParaRPr lang="en-US" sz="3200" dirty="0" smtClean="0">
              <a:solidFill>
                <a:srgbClr val="000099"/>
              </a:solidFill>
            </a:endParaRPr>
          </a:p>
          <a:p>
            <a:pPr marL="514350" lvl="0" indent="-514350">
              <a:buNone/>
            </a:pPr>
            <a:r>
              <a:rPr lang="en-US" sz="3200" dirty="0" smtClean="0">
                <a:solidFill>
                  <a:srgbClr val="000099"/>
                </a:solidFill>
              </a:rPr>
              <a:t>     Befindlichkeit</a:t>
            </a:r>
            <a:endParaRPr lang="en-US" sz="3200" dirty="0">
              <a:solidFill>
                <a:srgbClr val="000099"/>
              </a:solidFill>
            </a:endParaRPr>
          </a:p>
          <a:p>
            <a:pPr lvl="0">
              <a:buNone/>
            </a:pPr>
            <a:r>
              <a:rPr lang="en-US" sz="3200" b="1" dirty="0" smtClean="0">
                <a:solidFill>
                  <a:srgbClr val="000099"/>
                </a:solidFill>
              </a:rPr>
              <a:t>3.  Appell </a:t>
            </a:r>
            <a:r>
              <a:rPr lang="en-US" sz="3200" dirty="0">
                <a:solidFill>
                  <a:srgbClr val="000099"/>
                </a:solidFill>
              </a:rPr>
              <a:t>an den Gesprächspartner </a:t>
            </a:r>
          </a:p>
          <a:p>
            <a:endParaRPr lang="en-US" sz="3600"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par>
                                <p:cTn id="12" presetID="5" presetClass="entr" presetSubtype="1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500"/>
                                        <p:tgtEl>
                                          <p:spTgt spid="3">
                                            <p:txEl>
                                              <p:pRg st="2" end="2"/>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heckerboard(across)">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heckerboard(across)">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467600" cy="1143000"/>
          </a:xfrm>
        </p:spPr>
        <p:txBody>
          <a:bodyPr>
            <a:normAutofit/>
          </a:bodyPr>
          <a:lstStyle/>
          <a:p>
            <a:pPr algn="ctr"/>
            <a:r>
              <a:rPr lang="en-US" sz="3200" b="1" dirty="0">
                <a:solidFill>
                  <a:schemeClr val="tx1"/>
                </a:solidFill>
              </a:rPr>
              <a:t>Analyse des Dialogs</a:t>
            </a:r>
            <a:r>
              <a:rPr lang="en-US" dirty="0"/>
              <a:t/>
            </a:r>
            <a:br>
              <a:rPr lang="en-US" dirty="0"/>
            </a:br>
            <a:endParaRPr lang="en-US" dirty="0"/>
          </a:p>
        </p:txBody>
      </p:sp>
      <p:sp>
        <p:nvSpPr>
          <p:cNvPr id="3" name="Content Placeholder 2"/>
          <p:cNvSpPr>
            <a:spLocks noGrp="1"/>
          </p:cNvSpPr>
          <p:nvPr>
            <p:ph sz="quarter" idx="1"/>
          </p:nvPr>
        </p:nvSpPr>
        <p:spPr/>
        <p:txBody>
          <a:bodyPr>
            <a:normAutofit lnSpcReduction="10000"/>
          </a:bodyPr>
          <a:lstStyle/>
          <a:p>
            <a:pPr>
              <a:lnSpc>
                <a:spcPct val="170000"/>
              </a:lnSpc>
              <a:buNone/>
            </a:pPr>
            <a:r>
              <a:rPr lang="en-US" sz="3600" b="1" dirty="0" smtClean="0"/>
              <a:t>Die drei Grundfunktionen des </a:t>
            </a:r>
          </a:p>
          <a:p>
            <a:pPr>
              <a:lnSpc>
                <a:spcPct val="170000"/>
              </a:lnSpc>
              <a:buNone/>
            </a:pPr>
            <a:r>
              <a:rPr lang="en-US" sz="3600" b="1" dirty="0" smtClean="0"/>
              <a:t>Sprechens.</a:t>
            </a:r>
          </a:p>
          <a:p>
            <a:pPr lvl="0">
              <a:lnSpc>
                <a:spcPct val="170000"/>
              </a:lnSpc>
              <a:buNone/>
            </a:pPr>
            <a:r>
              <a:rPr lang="en-US" sz="3600" dirty="0" smtClean="0"/>
              <a:t>* (</a:t>
            </a:r>
            <a:r>
              <a:rPr lang="en-US" sz="3600" b="1" dirty="0" smtClean="0"/>
              <a:t>Darstellungsfunktion</a:t>
            </a:r>
            <a:r>
              <a:rPr lang="en-US" sz="3600" dirty="0" smtClean="0"/>
              <a:t>),</a:t>
            </a:r>
          </a:p>
          <a:p>
            <a:pPr lvl="0">
              <a:lnSpc>
                <a:spcPct val="170000"/>
              </a:lnSpc>
              <a:buNone/>
            </a:pPr>
            <a:r>
              <a:rPr lang="en-US" sz="3600" dirty="0" smtClean="0"/>
              <a:t>* (</a:t>
            </a:r>
            <a:r>
              <a:rPr lang="en-US" sz="3600" b="1" dirty="0"/>
              <a:t>Ausdrucksfunktion</a:t>
            </a:r>
            <a:r>
              <a:rPr lang="en-US" sz="3600" dirty="0"/>
              <a:t>),</a:t>
            </a:r>
          </a:p>
          <a:p>
            <a:pPr lvl="0">
              <a:lnSpc>
                <a:spcPct val="170000"/>
              </a:lnSpc>
              <a:buNone/>
            </a:pPr>
            <a:r>
              <a:rPr lang="en-US" sz="3600" dirty="0" smtClean="0"/>
              <a:t>* (</a:t>
            </a:r>
            <a:r>
              <a:rPr lang="en-US" sz="3600" b="1" dirty="0"/>
              <a:t>Appellfunktion</a:t>
            </a:r>
            <a:r>
              <a:rPr lang="en-US" sz="3600" dirty="0"/>
              <a:t>).</a:t>
            </a:r>
            <a:r>
              <a:rPr lang="en-US" sz="3600" b="1" dirty="0"/>
              <a:t>                                   </a:t>
            </a:r>
            <a:endParaRPr lang="en-US" sz="3600" dirty="0"/>
          </a:p>
          <a:p>
            <a:pPr>
              <a:lnSpc>
                <a:spcPct val="170000"/>
              </a:lnSpc>
            </a:pP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39850"/>
          </a:xfrm>
        </p:spPr>
        <p:txBody>
          <a:bodyPr>
            <a:normAutofit fontScale="90000"/>
          </a:bodyPr>
          <a:lstStyle/>
          <a:p>
            <a:pPr algn="l"/>
            <a:r>
              <a:rPr lang="en-US" dirty="0" smtClean="0"/>
              <a:t/>
            </a:r>
            <a:br>
              <a:rPr lang="en-US" dirty="0" smtClean="0"/>
            </a:br>
            <a:r>
              <a:rPr lang="en-US" sz="3100" b="1" dirty="0" smtClean="0">
                <a:latin typeface="Arial Black" pitchFamily="34" charset="0"/>
              </a:rPr>
              <a:t>Die </a:t>
            </a:r>
            <a:r>
              <a:rPr lang="en-US" sz="3100" b="1" dirty="0">
                <a:latin typeface="Arial Black" pitchFamily="34" charset="0"/>
              </a:rPr>
              <a:t>sprachliche Form der einzelnen Äußerungen</a:t>
            </a:r>
            <a:r>
              <a:rPr lang="en-US" sz="3100" dirty="0">
                <a:latin typeface="Arial Black" pitchFamily="34" charset="0"/>
              </a:rPr>
              <a:t>: </a:t>
            </a:r>
            <a:r>
              <a:rPr lang="en-US" sz="3600" dirty="0">
                <a:latin typeface="Arial Black" pitchFamily="34" charset="0"/>
              </a:rPr>
              <a:t> </a:t>
            </a:r>
            <a:r>
              <a:rPr lang="en-US" sz="3600" dirty="0"/>
              <a:t/>
            </a:r>
            <a:br>
              <a:rPr lang="en-US" sz="3600" dirty="0"/>
            </a:br>
            <a:endParaRPr lang="en-US" sz="3600" dirty="0"/>
          </a:p>
        </p:txBody>
      </p:sp>
      <p:sp>
        <p:nvSpPr>
          <p:cNvPr id="3" name="Content Placeholder 2"/>
          <p:cNvSpPr>
            <a:spLocks noGrp="1"/>
          </p:cNvSpPr>
          <p:nvPr>
            <p:ph sz="quarter" idx="1"/>
          </p:nvPr>
        </p:nvSpPr>
        <p:spPr>
          <a:xfrm>
            <a:off x="457200" y="1571612"/>
            <a:ext cx="8229600" cy="4214843"/>
          </a:xfrm>
        </p:spPr>
        <p:txBody>
          <a:bodyPr>
            <a:noAutofit/>
          </a:bodyPr>
          <a:lstStyle/>
          <a:p>
            <a:r>
              <a:rPr lang="en-US" sz="2000" dirty="0">
                <a:latin typeface="Arial Black" pitchFamily="34" charset="0"/>
              </a:rPr>
              <a:t>Die Wortwahl gibt Hinweise auf den Bildungsstand des Sprechers und zeigt, wie er den Gesprächspartner einschätzt (z. B. Fremdwörter, Schimpfwörter</a:t>
            </a:r>
            <a:r>
              <a:rPr lang="en-US" sz="2000" dirty="0" smtClean="0">
                <a:latin typeface="Arial Black" pitchFamily="34" charset="0"/>
              </a:rPr>
              <a:t>).</a:t>
            </a:r>
            <a:r>
              <a:rPr lang="en-US" sz="2000" dirty="0" smtClean="0">
                <a:solidFill>
                  <a:srgbClr val="FFFF00"/>
                </a:solidFill>
                <a:latin typeface="Arial Black" pitchFamily="34" charset="0"/>
              </a:rPr>
              <a:t> </a:t>
            </a:r>
          </a:p>
          <a:p>
            <a:r>
              <a:rPr lang="en-US" sz="2000" dirty="0" smtClean="0">
                <a:solidFill>
                  <a:srgbClr val="FFFF00"/>
                </a:solidFill>
                <a:latin typeface="Arial Black" pitchFamily="34" charset="0"/>
              </a:rPr>
              <a:t>Der Satzbau (verschachtelt – einfach – unvollständig) und die Satzlänge können etwas über den Bildungsstand, aber auch über die momentane psychische Verfassung (Wut, Angst …) aussagen.</a:t>
            </a:r>
            <a:endParaRPr lang="en-US" sz="2000" dirty="0">
              <a:latin typeface="Arial Black" pitchFamily="34" charset="0"/>
            </a:endParaRPr>
          </a:p>
          <a:p>
            <a:pPr lvl="0"/>
            <a:r>
              <a:rPr lang="en-US" sz="2000" dirty="0" smtClean="0">
                <a:solidFill>
                  <a:srgbClr val="FFC000"/>
                </a:solidFill>
                <a:latin typeface="Arial Black" pitchFamily="34" charset="0"/>
              </a:rPr>
              <a:t>Die </a:t>
            </a:r>
            <a:r>
              <a:rPr lang="en-US" sz="2000" dirty="0">
                <a:solidFill>
                  <a:srgbClr val="FFC000"/>
                </a:solidFill>
                <a:latin typeface="Arial Black" pitchFamily="34" charset="0"/>
              </a:rPr>
              <a:t>Satzzeichen geben Informationen über die Sprechweise und das Sprechtempo (Fragen, Ausrufe, Pausen, Ankündigungen).</a:t>
            </a:r>
          </a:p>
          <a:p>
            <a:pPr lvl="0"/>
            <a:r>
              <a:rPr lang="en-US" sz="2000" dirty="0">
                <a:solidFill>
                  <a:srgbClr val="FFFF00"/>
                </a:solidFill>
                <a:latin typeface="Arial Black" pitchFamily="34" charset="0"/>
              </a:rPr>
              <a:t>In bildhaften Ausdrücken (Methaphern.....) können die Motive und Ziele des Sprechers verschleiert ausgedrückt werden.</a:t>
            </a:r>
          </a:p>
          <a:p>
            <a:pPr lvl="0"/>
            <a:r>
              <a:rPr lang="en-US" sz="2000" dirty="0">
                <a:solidFill>
                  <a:schemeClr val="bg1"/>
                </a:solidFill>
                <a:latin typeface="Arial Black" pitchFamily="34" charset="0"/>
              </a:rPr>
              <a:t>In Anreden, Unterbrechungen, Einwürfen usw, wird die Beziehung der Figuren deutlich gemacht.</a:t>
            </a:r>
          </a:p>
          <a:p>
            <a:endParaRPr lang="en-US" sz="20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heckerboard(across)">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heckerboard(across)">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heckerboard(across)">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heckerboard(across)">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54164"/>
          </a:xfrm>
        </p:spPr>
        <p:txBody>
          <a:bodyPr>
            <a:noAutofit/>
          </a:bodyPr>
          <a:lstStyle/>
          <a:p>
            <a:pPr algn="ctr"/>
            <a:r>
              <a:rPr lang="en-US" sz="4000" b="1" dirty="0"/>
              <a:t>Charakterisierung des Dialogs</a:t>
            </a:r>
            <a:r>
              <a:rPr lang="en-US" sz="4000" dirty="0"/>
              <a:t/>
            </a:r>
            <a:br>
              <a:rPr lang="en-US" sz="4000" dirty="0"/>
            </a:br>
            <a:endParaRPr lang="en-US" sz="4000" dirty="0"/>
          </a:p>
        </p:txBody>
      </p:sp>
      <p:sp>
        <p:nvSpPr>
          <p:cNvPr id="3" name="Content Placeholder 2"/>
          <p:cNvSpPr>
            <a:spLocks noGrp="1"/>
          </p:cNvSpPr>
          <p:nvPr>
            <p:ph sz="quarter" idx="1"/>
          </p:nvPr>
        </p:nvSpPr>
        <p:spPr>
          <a:xfrm>
            <a:off x="457200" y="1571612"/>
            <a:ext cx="8229600" cy="4554551"/>
          </a:xfrm>
        </p:spPr>
        <p:txBody>
          <a:bodyPr/>
          <a:lstStyle/>
          <a:p>
            <a:pPr>
              <a:buNone/>
            </a:pPr>
            <a:r>
              <a:rPr lang="en-US" sz="3200" dirty="0">
                <a:solidFill>
                  <a:srgbClr val="008000"/>
                </a:solidFill>
              </a:rPr>
              <a:t>Zwei grundsätzliche Redesituationen </a:t>
            </a:r>
            <a:endParaRPr lang="en-US" sz="3200" dirty="0" smtClean="0">
              <a:solidFill>
                <a:srgbClr val="008000"/>
              </a:solidFill>
            </a:endParaRPr>
          </a:p>
          <a:p>
            <a:pPr>
              <a:buNone/>
            </a:pPr>
            <a:r>
              <a:rPr lang="en-US" sz="3200" dirty="0" smtClean="0">
                <a:solidFill>
                  <a:srgbClr val="008000"/>
                </a:solidFill>
              </a:rPr>
              <a:t>unterscheiden</a:t>
            </a:r>
            <a:r>
              <a:rPr lang="en-US" sz="3200" dirty="0">
                <a:solidFill>
                  <a:srgbClr val="008000"/>
                </a:solidFill>
              </a:rPr>
              <a:t>:</a:t>
            </a:r>
          </a:p>
          <a:p>
            <a:pPr lvl="0">
              <a:buNone/>
            </a:pPr>
            <a:r>
              <a:rPr lang="en-US" sz="3200" dirty="0" smtClean="0">
                <a:solidFill>
                  <a:schemeClr val="accent5">
                    <a:lumMod val="50000"/>
                  </a:schemeClr>
                </a:solidFill>
              </a:rPr>
              <a:t>- Dei </a:t>
            </a:r>
            <a:r>
              <a:rPr lang="en-US" sz="3200" dirty="0">
                <a:solidFill>
                  <a:schemeClr val="accent5">
                    <a:lumMod val="50000"/>
                  </a:schemeClr>
                </a:solidFill>
              </a:rPr>
              <a:t>symetrische Kommunikation, bei der Stellung der Sprecher gleich und gleichberechtigt ist.</a:t>
            </a:r>
          </a:p>
          <a:p>
            <a:pPr lvl="0">
              <a:buNone/>
            </a:pPr>
            <a:r>
              <a:rPr lang="en-US" sz="3200" dirty="0" smtClean="0"/>
              <a:t>- Die </a:t>
            </a:r>
            <a:r>
              <a:rPr lang="en-US" sz="3200" dirty="0"/>
              <a:t>komplementäre Kommunikation, bei der es überlegene und unterlegene Sprecher gibt.</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2858"/>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Um </a:t>
            </a:r>
            <a:r>
              <a:rPr lang="en-US" sz="3600" b="1" dirty="0"/>
              <a:t>die Redesituation zu charakterisieren, sollte man folgende Überlegungen anstellen </a:t>
            </a:r>
            <a:r>
              <a:rPr lang="en-US" sz="3100" dirty="0"/>
              <a:t>:</a:t>
            </a:r>
            <a:br>
              <a:rPr lang="en-US" sz="3100" dirty="0"/>
            </a:br>
            <a:endParaRPr lang="en-US" sz="3100" dirty="0"/>
          </a:p>
        </p:txBody>
      </p:sp>
      <p:sp>
        <p:nvSpPr>
          <p:cNvPr id="21505" name="Rectangle 1"/>
          <p:cNvSpPr>
            <a:spLocks noGrp="1" noChangeArrowheads="1"/>
          </p:cNvSpPr>
          <p:nvPr>
            <p:ph sz="quarter" idx="1"/>
          </p:nvPr>
        </p:nvSpPr>
        <p:spPr bwMode="auto">
          <a:xfrm>
            <a:off x="457200" y="1214438"/>
            <a:ext cx="8641596" cy="467820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en-US" sz="2800" dirty="0" smtClean="0">
              <a:solidFill>
                <a:srgbClr val="00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pPr>
            <a:endParaRPr lang="en-US" sz="2800" dirty="0" smtClean="0">
              <a:solidFill>
                <a:srgbClr val="00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pPr>
            <a:endParaRPr lang="en-US" sz="2800" dirty="0" smtClean="0">
              <a:solidFill>
                <a:srgbClr val="000000"/>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pPr>
            <a:r>
              <a:rPr lang="en-US" sz="2800" dirty="0" smtClean="0">
                <a:solidFill>
                  <a:srgbClr val="000000"/>
                </a:solidFill>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Wer </a:t>
            </a:r>
            <a:r>
              <a:rPr kumimoji="0" lang="en-US" sz="2800" b="0" i="0" u="none" strike="noStrike" cap="none" normalizeH="0" baseline="0" dirty="0" smtClean="0">
                <a:ln>
                  <a:noFill/>
                </a:ln>
                <a:solidFill>
                  <a:srgbClr val="000000"/>
                </a:solidFill>
                <a:effectLst/>
                <a:latin typeface="Calibri"/>
                <a:ea typeface="Calibri" pitchFamily="34" charset="0"/>
                <a:cs typeface="Times New Roman" pitchFamily="18" charset="0"/>
              </a:rPr>
              <a:t>ü</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bernimmt die Initiative ?</a:t>
            </a:r>
            <a:endParaRPr kumimoji="0" lang="en-US" sz="2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Welchen Anteil haben die einzelnen Figuren am Dialog?</a:t>
            </a:r>
            <a:endParaRPr kumimoji="0" lang="en-US" sz="2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Gibt es typische Gespr</a:t>
            </a:r>
            <a:r>
              <a:rPr kumimoji="0" lang="en-US" sz="2800" b="0" i="0" u="none" strike="noStrike" cap="none" normalizeH="0" baseline="0" dirty="0" smtClean="0">
                <a:ln>
                  <a:noFill/>
                </a:ln>
                <a:solidFill>
                  <a:srgbClr val="000000"/>
                </a:solidFill>
                <a:effectLst/>
                <a:latin typeface="Calibri"/>
                <a:ea typeface="Calibri" pitchFamily="34" charset="0"/>
                <a:cs typeface="Times New Roman" pitchFamily="18" charset="0"/>
              </a:rPr>
              <a:t>ä</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chsmuster </a:t>
            </a:r>
          </a:p>
          <a:p>
            <a:pPr marL="0" marR="0" lvl="0" indent="0" algn="l" defTabSz="914400" rtl="0" eaLnBrk="0" fontAlgn="base" latinLnBrk="0" hangingPunct="0">
              <a:lnSpc>
                <a:spcPct val="100000"/>
              </a:lnSpc>
              <a:spcBef>
                <a:spcPct val="0"/>
              </a:spcBef>
              <a:spcAft>
                <a:spcPct val="0"/>
              </a:spcAft>
              <a:buClrTx/>
              <a:buSzTx/>
              <a:buNone/>
              <a:tabLst/>
            </a:pPr>
            <a:r>
              <a:rPr lang="en-US" sz="2800" dirty="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(fragen </a:t>
            </a:r>
            <a:r>
              <a:rPr kumimoji="0" lang="en-US"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antworten, vorwerfen -  rechtfertigen..) ?</a:t>
            </a:r>
            <a:endParaRPr kumimoji="0" lang="en-US" sz="2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pPr>
            <a:r>
              <a:rPr lang="en-US" sz="2800" dirty="0" smtClean="0">
                <a:solidFill>
                  <a:srgbClr val="000000"/>
                </a:solidFill>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Woraus resultiert gegebenfalls die komplement</a:t>
            </a:r>
            <a:r>
              <a:rPr kumimoji="0" lang="en-US" sz="2800" b="0" i="0" u="none" strike="noStrike" cap="none" normalizeH="0" baseline="0" dirty="0" smtClean="0">
                <a:ln>
                  <a:noFill/>
                </a:ln>
                <a:solidFill>
                  <a:srgbClr val="000000"/>
                </a:solidFill>
                <a:effectLst/>
                <a:latin typeface="Calibri"/>
                <a:ea typeface="Calibri" pitchFamily="34" charset="0"/>
                <a:cs typeface="Times New Roman" pitchFamily="18" charset="0"/>
              </a:rPr>
              <a:t>ä</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 </a:t>
            </a:r>
          </a:p>
          <a:p>
            <a:pPr marL="0" marR="0" lvl="0" indent="0" algn="l" defTabSz="914400" rtl="0" eaLnBrk="0" fontAlgn="base" latinLnBrk="0" hangingPunct="0">
              <a:lnSpc>
                <a:spcPct val="100000"/>
              </a:lnSpc>
              <a:spcBef>
                <a:spcPct val="0"/>
              </a:spcBef>
              <a:spcAft>
                <a:spcPct val="0"/>
              </a:spcAft>
              <a:buClrTx/>
              <a:buSzTx/>
              <a:buNone/>
              <a:tabLst/>
            </a:pPr>
            <a:r>
              <a:rPr lang="en-US" sz="2800" dirty="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Redesituation (Situation, gesellschaftlicher Rang ....)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05">
                                            <p:txEl>
                                              <p:pRg st="4" end="4"/>
                                            </p:txEl>
                                          </p:spTgt>
                                        </p:tgtEl>
                                        <p:attrNameLst>
                                          <p:attrName>style.visibility</p:attrName>
                                        </p:attrNameLst>
                                      </p:cBhvr>
                                      <p:to>
                                        <p:strVal val="visible"/>
                                      </p:to>
                                    </p:set>
                                    <p:animEffect transition="in" filter="box(in)">
                                      <p:cBhvr>
                                        <p:cTn id="7" dur="500"/>
                                        <p:tgtEl>
                                          <p:spTgt spid="2150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05">
                                            <p:txEl>
                                              <p:pRg st="5" end="5"/>
                                            </p:txEl>
                                          </p:spTgt>
                                        </p:tgtEl>
                                        <p:attrNameLst>
                                          <p:attrName>style.visibility</p:attrName>
                                        </p:attrNameLst>
                                      </p:cBhvr>
                                      <p:to>
                                        <p:strVal val="visible"/>
                                      </p:to>
                                    </p:set>
                                    <p:animEffect transition="in" filter="box(in)">
                                      <p:cBhvr>
                                        <p:cTn id="12" dur="500"/>
                                        <p:tgtEl>
                                          <p:spTgt spid="2150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1505">
                                            <p:txEl>
                                              <p:pRg st="6" end="6"/>
                                            </p:txEl>
                                          </p:spTgt>
                                        </p:tgtEl>
                                        <p:attrNameLst>
                                          <p:attrName>style.visibility</p:attrName>
                                        </p:attrNameLst>
                                      </p:cBhvr>
                                      <p:to>
                                        <p:strVal val="visible"/>
                                      </p:to>
                                    </p:set>
                                    <p:animEffect transition="in" filter="box(in)">
                                      <p:cBhvr>
                                        <p:cTn id="17" dur="500"/>
                                        <p:tgtEl>
                                          <p:spTgt spid="2150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1505">
                                            <p:txEl>
                                              <p:pRg st="7" end="7"/>
                                            </p:txEl>
                                          </p:spTgt>
                                        </p:tgtEl>
                                        <p:attrNameLst>
                                          <p:attrName>style.visibility</p:attrName>
                                        </p:attrNameLst>
                                      </p:cBhvr>
                                      <p:to>
                                        <p:strVal val="visible"/>
                                      </p:to>
                                    </p:set>
                                    <p:animEffect transition="in" filter="box(in)">
                                      <p:cBhvr>
                                        <p:cTn id="22" dur="500"/>
                                        <p:tgtEl>
                                          <p:spTgt spid="2150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1505">
                                            <p:txEl>
                                              <p:pRg st="8" end="8"/>
                                            </p:txEl>
                                          </p:spTgt>
                                        </p:tgtEl>
                                        <p:attrNameLst>
                                          <p:attrName>style.visibility</p:attrName>
                                        </p:attrNameLst>
                                      </p:cBhvr>
                                      <p:to>
                                        <p:strVal val="visible"/>
                                      </p:to>
                                    </p:set>
                                    <p:animEffect transition="in" filter="box(in)">
                                      <p:cBhvr>
                                        <p:cTn id="27" dur="500"/>
                                        <p:tgtEl>
                                          <p:spTgt spid="2150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1505">
                                            <p:txEl>
                                              <p:pRg st="9" end="9"/>
                                            </p:txEl>
                                          </p:spTgt>
                                        </p:tgtEl>
                                        <p:attrNameLst>
                                          <p:attrName>style.visibility</p:attrName>
                                        </p:attrNameLst>
                                      </p:cBhvr>
                                      <p:to>
                                        <p:strVal val="visible"/>
                                      </p:to>
                                    </p:set>
                                    <p:animEffect transition="in" filter="box(in)">
                                      <p:cBhvr>
                                        <p:cTn id="32" dur="500"/>
                                        <p:tgtEl>
                                          <p:spTgt spid="2150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00108"/>
            <a:ext cx="8229600" cy="5126055"/>
          </a:xfrm>
        </p:spPr>
        <p:txBody>
          <a:bodyPr/>
          <a:lstStyle/>
          <a:p>
            <a:pPr algn="ctr">
              <a:lnSpc>
                <a:spcPct val="200000"/>
              </a:lnSpc>
              <a:buNone/>
            </a:pPr>
            <a:r>
              <a:rPr lang="en-US" sz="4000" dirty="0" smtClean="0"/>
              <a:t> Drama </a:t>
            </a:r>
            <a:r>
              <a:rPr lang="en-US" sz="4000" dirty="0"/>
              <a:t>ist </a:t>
            </a:r>
            <a:r>
              <a:rPr lang="en-US" sz="4000" dirty="0" smtClean="0"/>
              <a:t>nach </a:t>
            </a:r>
            <a:r>
              <a:rPr lang="en-US" sz="4000" u="sng" dirty="0">
                <a:hlinkClick r:id="rId2" tooltip="Aristoteles"/>
              </a:rPr>
              <a:t>Aristoteles</a:t>
            </a:r>
            <a:r>
              <a:rPr lang="en-US" sz="4000" dirty="0"/>
              <a:t> ist die Darstellung der Handlung durch </a:t>
            </a:r>
            <a:r>
              <a:rPr lang="en-US" sz="4000" u="sng" dirty="0">
                <a:hlinkClick r:id="rId3" tooltip="Dialog"/>
              </a:rPr>
              <a:t>Dialoge</a:t>
            </a:r>
            <a:r>
              <a:rPr lang="en-US" sz="4000" dirty="0"/>
              <a: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Sprechen zum Publikum </a:t>
            </a:r>
            <a:endParaRPr lang="en-US" dirty="0"/>
          </a:p>
        </p:txBody>
      </p:sp>
      <p:sp>
        <p:nvSpPr>
          <p:cNvPr id="3" name="Content Placeholder 2"/>
          <p:cNvSpPr>
            <a:spLocks noGrp="1"/>
          </p:cNvSpPr>
          <p:nvPr>
            <p:ph sz="quarter" idx="1"/>
          </p:nvPr>
        </p:nvSpPr>
        <p:spPr/>
        <p:txBody>
          <a:bodyPr>
            <a:normAutofit/>
          </a:bodyPr>
          <a:lstStyle/>
          <a:p>
            <a:pPr lvl="0">
              <a:buNone/>
            </a:pPr>
            <a:r>
              <a:rPr lang="en-US" sz="2800" b="1" dirty="0"/>
              <a:t>Mitteilungen im Nebentext</a:t>
            </a:r>
            <a:endParaRPr lang="en-US" sz="2800" dirty="0"/>
          </a:p>
          <a:p>
            <a:pPr>
              <a:buNone/>
            </a:pPr>
            <a:r>
              <a:rPr lang="en-US" sz="2800" dirty="0" smtClean="0"/>
              <a:t>   </a:t>
            </a:r>
            <a:r>
              <a:rPr lang="en-US" sz="2800" dirty="0" err="1" smtClean="0"/>
              <a:t>Mitteilungen</a:t>
            </a:r>
            <a:r>
              <a:rPr lang="en-US" sz="2800" dirty="0" smtClean="0"/>
              <a:t> </a:t>
            </a:r>
            <a:r>
              <a:rPr lang="en-US" sz="2800" dirty="0"/>
              <a:t>im Nebentext wenden sich an die Leser des Dramas speziell an den Regisseur und die Schauspieler, die das Stück aufführen wollen. Hauptsächlich erläutert der Autor, wie er sich das Bühnenbild vorstellt und welche nonverbalen Aktionen die Schauspieler ausführen sollen.</a:t>
            </a: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57232"/>
            <a:ext cx="8229600" cy="5268931"/>
          </a:xfrm>
        </p:spPr>
        <p:txBody>
          <a:bodyPr>
            <a:normAutofit/>
          </a:bodyPr>
          <a:lstStyle/>
          <a:p>
            <a:pPr lvl="0" algn="ctr">
              <a:buNone/>
            </a:pPr>
            <a:r>
              <a:rPr lang="en-US" sz="2800" b="1" dirty="0" smtClean="0"/>
              <a:t>Mitteilungen </a:t>
            </a:r>
            <a:r>
              <a:rPr lang="en-US" sz="2800" b="1" dirty="0"/>
              <a:t>im Haupttext</a:t>
            </a:r>
            <a:endParaRPr lang="en-US" sz="2800" dirty="0"/>
          </a:p>
          <a:p>
            <a:pPr lvl="0">
              <a:buNone/>
            </a:pPr>
            <a:r>
              <a:rPr lang="en-US" dirty="0" smtClean="0"/>
              <a:t>*  Eine </a:t>
            </a:r>
            <a:r>
              <a:rPr lang="en-US" dirty="0"/>
              <a:t>Figur oder Figurengruppe (Chor) kann sich direkt an das Publikum wenden. </a:t>
            </a:r>
          </a:p>
          <a:p>
            <a:pPr lvl="0">
              <a:buNone/>
            </a:pPr>
            <a:r>
              <a:rPr lang="en-US" dirty="0" smtClean="0">
                <a:solidFill>
                  <a:srgbClr val="0000CC"/>
                </a:solidFill>
              </a:rPr>
              <a:t>*  Eine </a:t>
            </a:r>
            <a:r>
              <a:rPr lang="en-US" dirty="0">
                <a:solidFill>
                  <a:srgbClr val="0000CC"/>
                </a:solidFill>
              </a:rPr>
              <a:t>Figur kann unter Beibehaltung ihrer Rolle zum Publikum sprechen. </a:t>
            </a:r>
          </a:p>
          <a:p>
            <a:pPr lvl="0">
              <a:buNone/>
            </a:pPr>
            <a:r>
              <a:rPr lang="en-US" dirty="0" smtClean="0"/>
              <a:t>*  Eine </a:t>
            </a:r>
            <a:r>
              <a:rPr lang="en-US" dirty="0"/>
              <a:t>Figur der Handlung gibt im Monolog Auskunft über Gedanken und Gefühle. </a:t>
            </a:r>
          </a:p>
          <a:p>
            <a:pPr lvl="0">
              <a:buNone/>
            </a:pPr>
            <a:r>
              <a:rPr lang="en-US" dirty="0" smtClean="0">
                <a:solidFill>
                  <a:srgbClr val="0000CC"/>
                </a:solidFill>
              </a:rPr>
              <a:t>*  Figuren </a:t>
            </a:r>
            <a:r>
              <a:rPr lang="en-US" dirty="0">
                <a:solidFill>
                  <a:srgbClr val="0000CC"/>
                </a:solidFill>
              </a:rPr>
              <a:t>der Handlung geben in ihrem Dialog in indirekter Form Botschaften an das Publikum neu und wichtig sind, für die innere Kommunikation der Figuren aber überflüssig und auch wenig plausible sind, da sie ihnen hinreichend bekannt sein müssten.</a:t>
            </a:r>
          </a:p>
          <a:p>
            <a:endParaRPr lang="en-US"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3">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5000" fill="hold"/>
                                        <p:tgtEl>
                                          <p:spTgt spid="3">
                                            <p:txEl>
                                              <p:pRg st="2" end="2"/>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5000" fill="hold"/>
                                        <p:tgtEl>
                                          <p:spTgt spid="3">
                                            <p:txEl>
                                              <p:pRg st="3" end="3"/>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5000" fill="hold"/>
                                        <p:tgtEl>
                                          <p:spTgt spid="3">
                                            <p:txEl>
                                              <p:pRg st="4" end="4"/>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97040"/>
          </a:xfrm>
        </p:spPr>
        <p:txBody>
          <a:bodyPr>
            <a:noAutofit/>
          </a:bodyPr>
          <a:lstStyle/>
          <a:p>
            <a:pPr algn="l"/>
            <a:r>
              <a:rPr lang="en-US" sz="3600" dirty="0" smtClean="0"/>
              <a:t/>
            </a:r>
            <a:br>
              <a:rPr lang="en-US" sz="3600" dirty="0" smtClean="0"/>
            </a:br>
            <a:r>
              <a:rPr lang="en-US" sz="2800" b="1" dirty="0" smtClean="0"/>
              <a:t>Die </a:t>
            </a:r>
            <a:r>
              <a:rPr lang="en-US" sz="2800" b="1" dirty="0"/>
              <a:t>Mitteilungen an das Publikum können drei Funktionen haben :</a:t>
            </a:r>
            <a:r>
              <a:rPr lang="en-US" sz="3600" dirty="0"/>
              <a:t/>
            </a:r>
            <a:br>
              <a:rPr lang="en-US" sz="3600" dirty="0"/>
            </a:br>
            <a:endParaRPr lang="en-US" sz="3600" dirty="0"/>
          </a:p>
        </p:txBody>
      </p:sp>
      <p:sp>
        <p:nvSpPr>
          <p:cNvPr id="3" name="Content Placeholder 2"/>
          <p:cNvSpPr>
            <a:spLocks noGrp="1"/>
          </p:cNvSpPr>
          <p:nvPr>
            <p:ph sz="quarter" idx="1"/>
          </p:nvPr>
        </p:nvSpPr>
        <p:spPr>
          <a:xfrm>
            <a:off x="928662" y="1984248"/>
            <a:ext cx="7467600" cy="4873752"/>
          </a:xfrm>
        </p:spPr>
        <p:txBody>
          <a:bodyPr>
            <a:normAutofit lnSpcReduction="10000"/>
          </a:bodyPr>
          <a:lstStyle/>
          <a:p>
            <a:pPr lvl="0">
              <a:buNone/>
            </a:pPr>
            <a:r>
              <a:rPr lang="en-US" sz="2800" dirty="0" smtClean="0"/>
              <a:t>* </a:t>
            </a:r>
            <a:r>
              <a:rPr lang="en-US" sz="2800" dirty="0" err="1" smtClean="0"/>
              <a:t>Sie</a:t>
            </a:r>
            <a:r>
              <a:rPr lang="en-US" sz="2800" dirty="0" smtClean="0"/>
              <a:t> </a:t>
            </a:r>
            <a:r>
              <a:rPr lang="en-US" sz="2800" dirty="0"/>
              <a:t>dessillusionieren das Publikum und erinnern daran, dass es sich nur um ein Spiel handelt.</a:t>
            </a:r>
          </a:p>
          <a:p>
            <a:pPr lvl="0">
              <a:buNone/>
            </a:pPr>
            <a:r>
              <a:rPr lang="en-US" sz="2800" dirty="0" smtClean="0"/>
              <a:t>* </a:t>
            </a:r>
            <a:r>
              <a:rPr lang="en-US" sz="2800" dirty="0" err="1" smtClean="0"/>
              <a:t>Sie</a:t>
            </a:r>
            <a:r>
              <a:rPr lang="en-US" sz="2800" dirty="0" smtClean="0"/>
              <a:t> </a:t>
            </a:r>
            <a:r>
              <a:rPr lang="en-US" sz="2800" dirty="0"/>
              <a:t>informieren das Publikum und erleichtern so das Verständnis der Handlung (z.B. Beiseitesprechen, Monolog).</a:t>
            </a:r>
          </a:p>
          <a:p>
            <a:pPr lvl="0">
              <a:buNone/>
            </a:pPr>
            <a:r>
              <a:rPr lang="en-US" sz="2800" dirty="0" smtClean="0"/>
              <a:t>* </a:t>
            </a:r>
            <a:r>
              <a:rPr lang="en-US" sz="2800" dirty="0" err="1" smtClean="0"/>
              <a:t>Sie</a:t>
            </a:r>
            <a:r>
              <a:rPr lang="en-US" sz="2800" dirty="0" smtClean="0"/>
              <a:t> </a:t>
            </a:r>
            <a:r>
              <a:rPr lang="en-US" sz="2800" dirty="0"/>
              <a:t>kommentieren die Bühnenhandlung und lenken das Verständnis der Zuschauer in die gewünschhte Richtung (z. B. Kommentarfiiguren, Chor). </a:t>
            </a:r>
            <a:r>
              <a:rPr lang="en-US" sz="2800" b="1" dirty="0"/>
              <a:t>	</a:t>
            </a:r>
            <a:endParaRPr lang="en-US" sz="2800" dirty="0"/>
          </a:p>
          <a:p>
            <a:pPr lvl="0"/>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7467600" cy="1285884"/>
          </a:xfrm>
        </p:spPr>
        <p:txBody>
          <a:bodyPr>
            <a:noAutofit/>
          </a:bodyPr>
          <a:lstStyle/>
          <a:p>
            <a:r>
              <a:rPr lang="en-US" sz="3200" b="1" dirty="0"/>
              <a:t>Leitfaden zur Analyse von Dialogen und Monologen</a:t>
            </a:r>
            <a:r>
              <a:rPr lang="en-US" sz="3200" dirty="0"/>
              <a:t/>
            </a:r>
            <a:br>
              <a:rPr lang="en-US" sz="3200" dirty="0"/>
            </a:br>
            <a:endParaRPr lang="en-US" sz="3200" dirty="0"/>
          </a:p>
        </p:txBody>
      </p:sp>
      <p:sp>
        <p:nvSpPr>
          <p:cNvPr id="3" name="Content Placeholder 2"/>
          <p:cNvSpPr>
            <a:spLocks noGrp="1"/>
          </p:cNvSpPr>
          <p:nvPr>
            <p:ph sz="quarter" idx="1"/>
          </p:nvPr>
        </p:nvSpPr>
        <p:spPr>
          <a:xfrm>
            <a:off x="457200" y="1214422"/>
            <a:ext cx="8229600" cy="4911741"/>
          </a:xfrm>
        </p:spPr>
        <p:txBody>
          <a:bodyPr>
            <a:normAutofit fontScale="92500" lnSpcReduction="10000"/>
          </a:bodyPr>
          <a:lstStyle/>
          <a:p>
            <a:pPr lvl="0">
              <a:buNone/>
            </a:pPr>
            <a:endParaRPr lang="en-US" b="1" dirty="0" smtClean="0">
              <a:solidFill>
                <a:srgbClr val="C00000"/>
              </a:solidFill>
            </a:endParaRPr>
          </a:p>
          <a:p>
            <a:pPr lvl="0">
              <a:buNone/>
            </a:pPr>
            <a:r>
              <a:rPr lang="en-US" b="1" dirty="0" smtClean="0">
                <a:solidFill>
                  <a:srgbClr val="C00000"/>
                </a:solidFill>
              </a:rPr>
              <a:t>A. Analyse </a:t>
            </a:r>
            <a:r>
              <a:rPr lang="en-US" b="1" dirty="0">
                <a:solidFill>
                  <a:srgbClr val="C00000"/>
                </a:solidFill>
              </a:rPr>
              <a:t>der Redebeiträge</a:t>
            </a:r>
            <a:endParaRPr lang="en-US" dirty="0">
              <a:solidFill>
                <a:srgbClr val="C00000"/>
              </a:solidFill>
            </a:endParaRPr>
          </a:p>
          <a:p>
            <a:pPr>
              <a:buNone/>
            </a:pPr>
            <a:r>
              <a:rPr lang="en-US" dirty="0" smtClean="0">
                <a:solidFill>
                  <a:srgbClr val="C00000"/>
                </a:solidFill>
              </a:rPr>
              <a:t>    * </a:t>
            </a:r>
            <a:r>
              <a:rPr lang="en-US" dirty="0">
                <a:solidFill>
                  <a:srgbClr val="C00000"/>
                </a:solidFill>
              </a:rPr>
              <a:t>Welche Information werden gegeben ?</a:t>
            </a:r>
          </a:p>
          <a:p>
            <a:pPr>
              <a:buNone/>
            </a:pPr>
            <a:r>
              <a:rPr lang="en-US" dirty="0" smtClean="0">
                <a:solidFill>
                  <a:srgbClr val="C00000"/>
                </a:solidFill>
              </a:rPr>
              <a:t>    * </a:t>
            </a:r>
            <a:r>
              <a:rPr lang="en-US" dirty="0">
                <a:solidFill>
                  <a:srgbClr val="C00000"/>
                </a:solidFill>
              </a:rPr>
              <a:t>Was erfährt man über den/die Sprecher ?</a:t>
            </a:r>
          </a:p>
          <a:p>
            <a:pPr>
              <a:buNone/>
            </a:pPr>
            <a:r>
              <a:rPr lang="en-US" dirty="0" smtClean="0">
                <a:solidFill>
                  <a:srgbClr val="C00000"/>
                </a:solidFill>
              </a:rPr>
              <a:t>    * </a:t>
            </a:r>
            <a:r>
              <a:rPr lang="en-US" dirty="0">
                <a:solidFill>
                  <a:srgbClr val="C00000"/>
                </a:solidFill>
              </a:rPr>
              <a:t>Was erfährt man über die Einstelllung zum </a:t>
            </a:r>
            <a:endParaRPr lang="en-US" dirty="0" smtClean="0">
              <a:solidFill>
                <a:srgbClr val="C00000"/>
              </a:solidFill>
            </a:endParaRPr>
          </a:p>
          <a:p>
            <a:pPr>
              <a:buNone/>
            </a:pPr>
            <a:r>
              <a:rPr lang="en-US" dirty="0" smtClean="0">
                <a:solidFill>
                  <a:srgbClr val="C00000"/>
                </a:solidFill>
              </a:rPr>
              <a:t>       Gesprächspartner </a:t>
            </a:r>
            <a:r>
              <a:rPr lang="en-US" dirty="0">
                <a:solidFill>
                  <a:srgbClr val="C00000"/>
                </a:solidFill>
              </a:rPr>
              <a:t>?</a:t>
            </a:r>
          </a:p>
          <a:p>
            <a:pPr lvl="0">
              <a:buNone/>
            </a:pPr>
            <a:r>
              <a:rPr lang="en-US" b="1" dirty="0" smtClean="0"/>
              <a:t>B. Charaktersierung </a:t>
            </a:r>
            <a:r>
              <a:rPr lang="en-US" b="1" dirty="0"/>
              <a:t>des Redegefüges</a:t>
            </a:r>
            <a:endParaRPr lang="en-US" dirty="0"/>
          </a:p>
          <a:p>
            <a:pPr>
              <a:buNone/>
            </a:pPr>
            <a:r>
              <a:rPr lang="en-US" dirty="0" smtClean="0"/>
              <a:t>     * </a:t>
            </a:r>
            <a:r>
              <a:rPr lang="en-US" dirty="0"/>
              <a:t>Wie ist die Kommunikationssitution gekenzeichnet ?</a:t>
            </a:r>
          </a:p>
          <a:p>
            <a:pPr>
              <a:buNone/>
            </a:pPr>
            <a:r>
              <a:rPr lang="en-US" dirty="0" smtClean="0"/>
              <a:t>     * </a:t>
            </a:r>
            <a:r>
              <a:rPr lang="en-US" dirty="0"/>
              <a:t>Gibt es typische Gesprächsformen ?</a:t>
            </a:r>
          </a:p>
          <a:p>
            <a:pPr lvl="0">
              <a:buNone/>
            </a:pPr>
            <a:r>
              <a:rPr lang="en-US" b="1" dirty="0" smtClean="0">
                <a:solidFill>
                  <a:srgbClr val="0070C0"/>
                </a:solidFill>
              </a:rPr>
              <a:t>C. Analyse </a:t>
            </a:r>
            <a:r>
              <a:rPr lang="en-US" b="1" dirty="0">
                <a:solidFill>
                  <a:srgbClr val="0070C0"/>
                </a:solidFill>
              </a:rPr>
              <a:t>der Zuschauerrolle</a:t>
            </a:r>
            <a:endParaRPr lang="en-US" dirty="0">
              <a:solidFill>
                <a:srgbClr val="0070C0"/>
              </a:solidFill>
            </a:endParaRPr>
          </a:p>
          <a:p>
            <a:pPr>
              <a:buNone/>
            </a:pPr>
            <a:r>
              <a:rPr lang="en-US" dirty="0" smtClean="0">
                <a:solidFill>
                  <a:srgbClr val="0070C0"/>
                </a:solidFill>
              </a:rPr>
              <a:t>    * </a:t>
            </a:r>
            <a:r>
              <a:rPr lang="en-US" dirty="0">
                <a:solidFill>
                  <a:srgbClr val="0070C0"/>
                </a:solidFill>
              </a:rPr>
              <a:t>Wie wird das Publikum angesprochen?</a:t>
            </a:r>
          </a:p>
          <a:p>
            <a:pPr>
              <a:buNone/>
            </a:pPr>
            <a:r>
              <a:rPr lang="en-US" dirty="0" smtClean="0">
                <a:solidFill>
                  <a:srgbClr val="0070C0"/>
                </a:solidFill>
              </a:rPr>
              <a:t>    * </a:t>
            </a:r>
            <a:r>
              <a:rPr lang="en-US" dirty="0">
                <a:solidFill>
                  <a:srgbClr val="0070C0"/>
                </a:solidFill>
              </a:rPr>
              <a:t>Worüber werden die Zuschauer informiert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ox(i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ox(in)">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ox(in)">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ox(in)">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ox(in)">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ox(in)">
                                      <p:cBhvr>
                                        <p:cTn id="51" dur="5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box(in)">
                                      <p:cBhvr>
                                        <p:cTn id="56" dur="500"/>
                                        <p:tgtEl>
                                          <p:spTgt spid="3">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box(in)">
                                      <p:cBhvr>
                                        <p:cTn id="6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
            </a:r>
            <a:br>
              <a:rPr lang="en-US" b="1" dirty="0" smtClean="0"/>
            </a:br>
            <a:r>
              <a:rPr lang="en-US" b="1" dirty="0" smtClean="0"/>
              <a:t>DAS </a:t>
            </a:r>
            <a:r>
              <a:rPr lang="en-US" b="1" dirty="0"/>
              <a:t>GESCHEHEN AUF DER BÜHNE</a:t>
            </a:r>
            <a:r>
              <a:rPr lang="en-US" dirty="0"/>
              <a:t/>
            </a:r>
            <a:br>
              <a:rPr lang="en-US" dirty="0"/>
            </a:br>
            <a:endParaRPr lang="en-US" dirty="0"/>
          </a:p>
        </p:txBody>
      </p:sp>
      <p:sp>
        <p:nvSpPr>
          <p:cNvPr id="3" name="Content Placeholder 2"/>
          <p:cNvSpPr>
            <a:spLocks noGrp="1"/>
          </p:cNvSpPr>
          <p:nvPr>
            <p:ph sz="quarter" idx="1"/>
          </p:nvPr>
        </p:nvSpPr>
        <p:spPr>
          <a:xfrm>
            <a:off x="457200" y="1000108"/>
            <a:ext cx="8229600" cy="5126055"/>
          </a:xfrm>
        </p:spPr>
        <p:txBody>
          <a:bodyPr>
            <a:normAutofit lnSpcReduction="10000"/>
          </a:bodyPr>
          <a:lstStyle/>
          <a:p>
            <a:pPr>
              <a:buNone/>
            </a:pPr>
            <a:endParaRPr lang="en-US" b="1" dirty="0" smtClean="0"/>
          </a:p>
          <a:p>
            <a:pPr>
              <a:lnSpc>
                <a:spcPct val="150000"/>
              </a:lnSpc>
              <a:buNone/>
            </a:pPr>
            <a:r>
              <a:rPr lang="en-US" sz="2800" b="1" dirty="0" smtClean="0"/>
              <a:t>Die </a:t>
            </a:r>
            <a:r>
              <a:rPr lang="en-US" sz="2800" b="1" dirty="0"/>
              <a:t>Handlung</a:t>
            </a:r>
            <a:endParaRPr lang="en-US" sz="2800" dirty="0"/>
          </a:p>
          <a:p>
            <a:pPr>
              <a:lnSpc>
                <a:spcPct val="150000"/>
              </a:lnSpc>
              <a:buNone/>
            </a:pPr>
            <a:r>
              <a:rPr lang="en-US" sz="2800" dirty="0"/>
              <a:t>Es gibt zwei Arten von der Handlung :</a:t>
            </a:r>
          </a:p>
          <a:p>
            <a:pPr marL="514350" lvl="0" indent="-514350">
              <a:lnSpc>
                <a:spcPct val="150000"/>
              </a:lnSpc>
              <a:buAutoNum type="arabicPeriod"/>
            </a:pPr>
            <a:r>
              <a:rPr lang="en-US" sz="2800" b="1" dirty="0" err="1" smtClean="0">
                <a:solidFill>
                  <a:srgbClr val="0070C0"/>
                </a:solidFill>
              </a:rPr>
              <a:t>Äuβere</a:t>
            </a:r>
            <a:r>
              <a:rPr lang="en-US" sz="2800" b="1" dirty="0" smtClean="0">
                <a:solidFill>
                  <a:srgbClr val="0070C0"/>
                </a:solidFill>
              </a:rPr>
              <a:t> </a:t>
            </a:r>
            <a:r>
              <a:rPr lang="en-US" sz="2800" b="1" dirty="0">
                <a:solidFill>
                  <a:srgbClr val="0070C0"/>
                </a:solidFill>
              </a:rPr>
              <a:t>Handlung</a:t>
            </a:r>
            <a:r>
              <a:rPr lang="en-US" sz="2800" dirty="0">
                <a:solidFill>
                  <a:srgbClr val="0070C0"/>
                </a:solidFill>
              </a:rPr>
              <a:t>, d.h. die abfolge </a:t>
            </a:r>
            <a:r>
              <a:rPr lang="en-US" sz="2800" dirty="0" err="1">
                <a:solidFill>
                  <a:srgbClr val="0070C0"/>
                </a:solidFill>
              </a:rPr>
              <a:t>direkt</a:t>
            </a:r>
            <a:r>
              <a:rPr lang="en-US" sz="2800" dirty="0">
                <a:solidFill>
                  <a:srgbClr val="0070C0"/>
                </a:solidFill>
              </a:rPr>
              <a:t> </a:t>
            </a:r>
            <a:endParaRPr lang="en-US" sz="2800" dirty="0" smtClean="0">
              <a:solidFill>
                <a:srgbClr val="0070C0"/>
              </a:solidFill>
            </a:endParaRPr>
          </a:p>
          <a:p>
            <a:pPr marL="514350" lvl="0" indent="-514350">
              <a:lnSpc>
                <a:spcPct val="150000"/>
              </a:lnSpc>
              <a:buNone/>
            </a:pPr>
            <a:r>
              <a:rPr lang="en-US" sz="2800" dirty="0" smtClean="0">
                <a:solidFill>
                  <a:srgbClr val="0070C0"/>
                </a:solidFill>
              </a:rPr>
              <a:t>      </a:t>
            </a:r>
            <a:r>
              <a:rPr lang="en-US" sz="2800" dirty="0" err="1" smtClean="0">
                <a:solidFill>
                  <a:srgbClr val="0070C0"/>
                </a:solidFill>
              </a:rPr>
              <a:t>wahrnehmbarer</a:t>
            </a:r>
            <a:r>
              <a:rPr lang="en-US" sz="2800" dirty="0" smtClean="0">
                <a:solidFill>
                  <a:srgbClr val="0070C0"/>
                </a:solidFill>
              </a:rPr>
              <a:t> </a:t>
            </a:r>
            <a:r>
              <a:rPr lang="en-US" sz="2800" dirty="0">
                <a:solidFill>
                  <a:srgbClr val="0070C0"/>
                </a:solidFill>
              </a:rPr>
              <a:t>Vorgänge</a:t>
            </a:r>
          </a:p>
          <a:p>
            <a:pPr lvl="0">
              <a:lnSpc>
                <a:spcPct val="150000"/>
              </a:lnSpc>
              <a:buNone/>
            </a:pPr>
            <a:r>
              <a:rPr lang="en-US" sz="2800" b="1" dirty="0" smtClean="0"/>
              <a:t>2. Innere </a:t>
            </a:r>
            <a:r>
              <a:rPr lang="en-US" sz="2800" b="1" dirty="0"/>
              <a:t>Handlung</a:t>
            </a:r>
            <a:r>
              <a:rPr lang="en-US" sz="2800" dirty="0"/>
              <a:t>, d.h. dei geistige, </a:t>
            </a:r>
            <a:r>
              <a:rPr lang="en-US" sz="2800" dirty="0" err="1"/>
              <a:t>seelische</a:t>
            </a:r>
            <a:r>
              <a:rPr lang="en-US" sz="2800" dirty="0"/>
              <a:t> </a:t>
            </a:r>
            <a:r>
              <a:rPr lang="en-US" sz="2800" dirty="0" smtClean="0"/>
              <a:t> </a:t>
            </a:r>
          </a:p>
          <a:p>
            <a:pPr lvl="0">
              <a:lnSpc>
                <a:spcPct val="150000"/>
              </a:lnSpc>
              <a:buNone/>
            </a:pPr>
            <a:r>
              <a:rPr lang="en-US" sz="2800" dirty="0" smtClean="0"/>
              <a:t>     und </a:t>
            </a:r>
            <a:r>
              <a:rPr lang="en-US" sz="2800" dirty="0"/>
              <a:t>moralische Entwicklung einer Figur.</a:t>
            </a:r>
          </a:p>
          <a:p>
            <a:pPr>
              <a:buNone/>
            </a:pPr>
            <a:r>
              <a:rPr lang="en-US" sz="2800" dirty="0"/>
              <a:t> </a:t>
            </a:r>
          </a:p>
          <a:p>
            <a:endParaRPr lang="en-US"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1"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1"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1"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1"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1"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amond(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Der Handlungspielraum und </a:t>
            </a:r>
            <a:r>
              <a:rPr lang="en-US" b="1" dirty="0" smtClean="0"/>
              <a:t/>
            </a:r>
            <a:br>
              <a:rPr lang="en-US" b="1" dirty="0" smtClean="0"/>
            </a:br>
            <a:r>
              <a:rPr lang="en-US" b="1" dirty="0" smtClean="0"/>
              <a:t>das </a:t>
            </a:r>
            <a:r>
              <a:rPr lang="en-US" b="1" dirty="0"/>
              <a:t>Tempo der Handlung</a:t>
            </a:r>
          </a:p>
        </p:txBody>
      </p:sp>
      <p:sp>
        <p:nvSpPr>
          <p:cNvPr id="3" name="Content Placeholder 2"/>
          <p:cNvSpPr>
            <a:spLocks noGrp="1"/>
          </p:cNvSpPr>
          <p:nvPr>
            <p:ph sz="quarter" idx="1"/>
          </p:nvPr>
        </p:nvSpPr>
        <p:spPr/>
        <p:txBody>
          <a:bodyPr>
            <a:normAutofit lnSpcReduction="10000"/>
          </a:bodyPr>
          <a:lstStyle/>
          <a:p>
            <a:pPr>
              <a:buNone/>
            </a:pPr>
            <a:r>
              <a:rPr lang="en-US" dirty="0"/>
              <a:t>Es gibt zwei Arten der Handlungsentwicklung :</a:t>
            </a:r>
          </a:p>
          <a:p>
            <a:pPr lvl="0">
              <a:buNone/>
            </a:pPr>
            <a:r>
              <a:rPr lang="en-US" b="1" dirty="0" smtClean="0"/>
              <a:t>1. Dynamischer </a:t>
            </a:r>
            <a:r>
              <a:rPr lang="en-US" b="1" dirty="0"/>
              <a:t>Handlungsverlauf</a:t>
            </a:r>
            <a:endParaRPr lang="en-US" dirty="0"/>
          </a:p>
          <a:p>
            <a:pPr>
              <a:buNone/>
            </a:pPr>
            <a:r>
              <a:rPr lang="en-US" dirty="0" smtClean="0"/>
              <a:t>	Die </a:t>
            </a:r>
            <a:r>
              <a:rPr lang="en-US" dirty="0"/>
              <a:t>Situation verändert sich rasch. Die Figuren stehen meistens unter Zeit – und Entscheidungsdruck. z. B. Die Dramen des 18. Und 19. Jahrhunderts.</a:t>
            </a:r>
          </a:p>
          <a:p>
            <a:pPr lvl="0">
              <a:buNone/>
            </a:pPr>
            <a:r>
              <a:rPr lang="en-US" b="1" dirty="0" smtClean="0"/>
              <a:t>2. Statischer </a:t>
            </a:r>
            <a:r>
              <a:rPr lang="en-US" b="1" dirty="0"/>
              <a:t>Handlungsverlauf</a:t>
            </a:r>
            <a:endParaRPr lang="en-US" dirty="0"/>
          </a:p>
          <a:p>
            <a:pPr>
              <a:buNone/>
            </a:pPr>
            <a:r>
              <a:rPr lang="en-US" dirty="0" smtClean="0"/>
              <a:t>	Die </a:t>
            </a:r>
            <a:r>
              <a:rPr lang="en-US" dirty="0"/>
              <a:t>Situation verändert sich langsam oder gar nicht. Die Figuren haben Zeit, ihr Handeln bleibt folgenlos, und am Ende befinden sie in der gleichen problematischen Lage zu Beginn. z. B. Die Dramen des 20. Jahrhundert (besonders im absurden Theater).</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accent2"/>
                                        </p:clrVal>
                                      </p:to>
                                    </p:set>
                                    <p:set>
                                      <p:cBhvr>
                                        <p:cTn id="7" dur="500" autoRev="1" fill="hold"/>
                                        <p:tgtEl>
                                          <p:spTgt spid="2"/>
                                        </p:tgtEl>
                                        <p:attrNameLst>
                                          <p:attrName>fillcolor</p:attrName>
                                        </p:attrNameLst>
                                      </p:cBhvr>
                                      <p:to>
                                        <p:clrVal>
                                          <a:schemeClr val="accent2"/>
                                        </p:clrVal>
                                      </p:to>
                                    </p:set>
                                    <p:set>
                                      <p:cBhvr>
                                        <p:cTn id="8" dur="500" autoRev="1"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2" presetClass="path" presetSubtype="0" accel="50000" decel="50000" fill="hold" nodeType="clickEffect">
                                  <p:stCondLst>
                                    <p:cond delay="0"/>
                                  </p:stCondLst>
                                  <p:childTnLst>
                                    <p:animMotion origin="layout" path="M 0 0  C 0.03 -0.05067  0.075 -0.08267  0.125 -0.08267  C 0.175 -0.08267  0.22 -0.05067  0.25 0  C 0.22 0.05067  0.175 0.08267  0.125 0.08267  C 0.075 0.08267  0.03 0.05067  0 0  Z" pathEditMode="relative" ptsTypes="">
                                      <p:cBhvr>
                                        <p:cTn id="12" dur="2000" fill="hold"/>
                                        <p:tgtEl>
                                          <p:spTgt spid="3">
                                            <p:txEl>
                                              <p:pRg st="0" end="0"/>
                                            </p:txEl>
                                          </p:spTgt>
                                        </p:tgtEl>
                                        <p:attrNameLst>
                                          <p:attrName>ppt_x</p:attrName>
                                          <p:attrName>ppt_y</p:attrName>
                                        </p:attrNameLst>
                                      </p:cBhvr>
                                    </p:animMotion>
                                  </p:childTnLst>
                                </p:cTn>
                              </p:par>
                              <p:par>
                                <p:cTn id="13" presetID="12" presetClass="path" presetSubtype="0" accel="50000" decel="50000" fill="hold" nodeType="withEffect">
                                  <p:stCondLst>
                                    <p:cond delay="0"/>
                                  </p:stCondLst>
                                  <p:childTnLst>
                                    <p:animMotion origin="layout" path="M 0 0  C 0.03 -0.05067  0.075 -0.08267  0.125 -0.08267  C 0.175 -0.08267  0.22 -0.05067  0.25 0  C 0.22 0.05067  0.175 0.08267  0.125 0.08267  C 0.075 0.08267  0.03 0.05067  0 0  Z" pathEditMode="relative" ptsTypes="">
                                      <p:cBhvr>
                                        <p:cTn id="14" dur="2000" fill="hold"/>
                                        <p:tgtEl>
                                          <p:spTgt spid="3">
                                            <p:txEl>
                                              <p:pRg st="1" end="1"/>
                                            </p:txEl>
                                          </p:spTgt>
                                        </p:tgtEl>
                                        <p:attrNameLst>
                                          <p:attrName>ppt_x</p:attrName>
                                          <p:attrName>ppt_y</p:attrName>
                                        </p:attrNameLst>
                                      </p:cBhvr>
                                    </p:animMotion>
                                  </p:childTnLst>
                                </p:cTn>
                              </p:par>
                              <p:par>
                                <p:cTn id="15" presetID="12" presetClass="path" presetSubtype="0" accel="50000" decel="50000" fill="hold" nodeType="withEffect">
                                  <p:stCondLst>
                                    <p:cond delay="0"/>
                                  </p:stCondLst>
                                  <p:childTnLst>
                                    <p:animMotion origin="layout" path="M 0 0  C 0.03 -0.05067  0.075 -0.08267  0.125 -0.08267  C 0.175 -0.08267  0.22 -0.05067  0.25 0  C 0.22 0.05067  0.175 0.08267  0.125 0.08267  C 0.075 0.08267  0.03 0.05067  0 0  Z" pathEditMode="relative" ptsTypes="">
                                      <p:cBhvr>
                                        <p:cTn id="16" dur="2000" fill="hold"/>
                                        <p:tgtEl>
                                          <p:spTgt spid="3">
                                            <p:txEl>
                                              <p:pRg st="2" end="2"/>
                                            </p:txEl>
                                          </p:spTgt>
                                        </p:tgtEl>
                                        <p:attrNameLst>
                                          <p:attrName>ppt_x</p:attrName>
                                          <p:attrName>ppt_y</p:attrName>
                                        </p:attrNameLst>
                                      </p:cBhvr>
                                    </p:animMotion>
                                  </p:childTnLst>
                                </p:cTn>
                              </p:par>
                              <p:par>
                                <p:cTn id="17" presetID="12" presetClass="path" presetSubtype="0" accel="50000" decel="50000" fill="hold" nodeType="withEffect">
                                  <p:stCondLst>
                                    <p:cond delay="0"/>
                                  </p:stCondLst>
                                  <p:childTnLst>
                                    <p:animMotion origin="layout" path="M 0 0  C 0.03 -0.05067  0.075 -0.08267  0.125 -0.08267  C 0.175 -0.08267  0.22 -0.05067  0.25 0  C 0.22 0.05067  0.175 0.08267  0.125 0.08267  C 0.075 0.08267  0.03 0.05067  0 0  Z" pathEditMode="relative" ptsTypes="">
                                      <p:cBhvr>
                                        <p:cTn id="18" dur="2000" fill="hold"/>
                                        <p:tgtEl>
                                          <p:spTgt spid="3">
                                            <p:txEl>
                                              <p:pRg st="3" end="3"/>
                                            </p:txEl>
                                          </p:spTgt>
                                        </p:tgtEl>
                                        <p:attrNameLst>
                                          <p:attrName>ppt_x</p:attrName>
                                          <p:attrName>ppt_y</p:attrName>
                                        </p:attrNameLst>
                                      </p:cBhvr>
                                    </p:animMotion>
                                  </p:childTnLst>
                                </p:cTn>
                              </p:par>
                              <p:par>
                                <p:cTn id="19" presetID="12" presetClass="path" presetSubtype="0" accel="50000" decel="50000" fill="hold" nodeType="withEffect">
                                  <p:stCondLst>
                                    <p:cond delay="0"/>
                                  </p:stCondLst>
                                  <p:childTnLst>
                                    <p:animMotion origin="layout" path="M 0 0  C 0.03 -0.05067  0.075 -0.08267  0.125 -0.08267  C 0.175 -0.08267  0.22 -0.05067  0.25 0  C 0.22 0.05067  0.175 0.08267  0.125 0.08267  C 0.075 0.08267  0.03 0.05067  0 0  Z" pathEditMode="relative" ptsTypes="">
                                      <p:cBhvr>
                                        <p:cTn id="20"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Die Figuren</a:t>
            </a:r>
            <a:r>
              <a:rPr lang="en-US" dirty="0"/>
              <a:t/>
            </a:r>
            <a:br>
              <a:rPr lang="en-US" dirty="0"/>
            </a:br>
            <a:endParaRPr lang="en-US" dirty="0"/>
          </a:p>
        </p:txBody>
      </p:sp>
      <p:sp>
        <p:nvSpPr>
          <p:cNvPr id="3" name="Content Placeholder 2"/>
          <p:cNvSpPr>
            <a:spLocks noGrp="1"/>
          </p:cNvSpPr>
          <p:nvPr>
            <p:ph sz="quarter" idx="1"/>
          </p:nvPr>
        </p:nvSpPr>
        <p:spPr>
          <a:xfrm>
            <a:off x="457200" y="1071546"/>
            <a:ext cx="8229600" cy="5054617"/>
          </a:xfrm>
        </p:spPr>
        <p:txBody>
          <a:bodyPr/>
          <a:lstStyle/>
          <a:p>
            <a:pPr>
              <a:buNone/>
            </a:pPr>
            <a:endParaRPr lang="en-US" b="1" dirty="0" smtClean="0">
              <a:solidFill>
                <a:srgbClr val="C00000"/>
              </a:solidFill>
            </a:endParaRPr>
          </a:p>
          <a:p>
            <a:pPr>
              <a:buNone/>
            </a:pPr>
            <a:r>
              <a:rPr lang="en-US" sz="2800" b="1" dirty="0" smtClean="0">
                <a:solidFill>
                  <a:srgbClr val="C00000"/>
                </a:solidFill>
              </a:rPr>
              <a:t>Die </a:t>
            </a:r>
            <a:r>
              <a:rPr lang="en-US" sz="2800" b="1" dirty="0">
                <a:solidFill>
                  <a:srgbClr val="C00000"/>
                </a:solidFill>
              </a:rPr>
              <a:t>Charakterisierung der Figuren</a:t>
            </a:r>
            <a:endParaRPr lang="en-US" sz="2800" dirty="0">
              <a:solidFill>
                <a:srgbClr val="C00000"/>
              </a:solidFill>
            </a:endParaRPr>
          </a:p>
          <a:p>
            <a:pPr>
              <a:buNone/>
            </a:pPr>
            <a:r>
              <a:rPr lang="en-US" sz="2800" dirty="0">
                <a:solidFill>
                  <a:srgbClr val="C00000"/>
                </a:solidFill>
              </a:rPr>
              <a:t>Die Merkmale der Figuren kann man in drei </a:t>
            </a:r>
            <a:endParaRPr lang="en-US" sz="2800" dirty="0" smtClean="0">
              <a:solidFill>
                <a:srgbClr val="C00000"/>
              </a:solidFill>
            </a:endParaRPr>
          </a:p>
          <a:p>
            <a:pPr>
              <a:buNone/>
            </a:pPr>
            <a:r>
              <a:rPr lang="en-US" sz="2800" dirty="0" smtClean="0">
                <a:solidFill>
                  <a:srgbClr val="C00000"/>
                </a:solidFill>
              </a:rPr>
              <a:t>Kategorien </a:t>
            </a:r>
            <a:r>
              <a:rPr lang="en-US" sz="2800" dirty="0">
                <a:solidFill>
                  <a:srgbClr val="C00000"/>
                </a:solidFill>
              </a:rPr>
              <a:t>ordnen </a:t>
            </a:r>
            <a:r>
              <a:rPr lang="en-US" sz="2800" dirty="0" smtClean="0">
                <a:solidFill>
                  <a:srgbClr val="C00000"/>
                </a:solidFill>
              </a:rPr>
              <a:t>:</a:t>
            </a:r>
          </a:p>
          <a:p>
            <a:pPr lvl="0">
              <a:buNone/>
            </a:pPr>
            <a:r>
              <a:rPr lang="en-US" sz="2800" dirty="0" smtClean="0"/>
              <a:t>-   Soziale Merkmale (Stand, Milieu, Beruf .....)</a:t>
            </a:r>
            <a:endParaRPr lang="en-US" sz="2800" dirty="0">
              <a:solidFill>
                <a:srgbClr val="C00000"/>
              </a:solidFill>
            </a:endParaRPr>
          </a:p>
          <a:p>
            <a:pPr lvl="0">
              <a:buNone/>
            </a:pPr>
            <a:r>
              <a:rPr lang="en-US" sz="2800" dirty="0" smtClean="0">
                <a:solidFill>
                  <a:srgbClr val="0070C0"/>
                </a:solidFill>
              </a:rPr>
              <a:t>-  äuβere </a:t>
            </a:r>
            <a:r>
              <a:rPr lang="en-US" sz="2800" dirty="0">
                <a:solidFill>
                  <a:srgbClr val="0070C0"/>
                </a:solidFill>
              </a:rPr>
              <a:t>Merkmale (Körper, Kleidung, Gewohnheiten .....)</a:t>
            </a:r>
          </a:p>
          <a:p>
            <a:pPr lvl="0">
              <a:buNone/>
            </a:pPr>
            <a:r>
              <a:rPr lang="en-US" sz="2800" dirty="0" smtClean="0"/>
              <a:t>-  </a:t>
            </a:r>
            <a:r>
              <a:rPr lang="en-US" sz="2800" dirty="0" err="1" smtClean="0"/>
              <a:t>innere</a:t>
            </a:r>
            <a:r>
              <a:rPr lang="en-US" sz="2800" dirty="0" smtClean="0"/>
              <a:t> </a:t>
            </a:r>
            <a:r>
              <a:rPr lang="en-US" sz="2800" dirty="0"/>
              <a:t>Merkmale (Eigenschaften, </a:t>
            </a:r>
            <a:r>
              <a:rPr lang="en-US" sz="2800" dirty="0" err="1"/>
              <a:t>Einstellungen</a:t>
            </a:r>
            <a:r>
              <a:rPr lang="en-US" sz="2800" dirty="0"/>
              <a:t> </a:t>
            </a:r>
            <a:r>
              <a:rPr lang="en-US" sz="2800" dirty="0" smtClean="0"/>
              <a:t>.....)</a:t>
            </a:r>
          </a:p>
          <a:p>
            <a:endParaRPr lang="en-US" sz="28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 pos="100000">
              <a:schemeClr val="accent1">
                <a:tint val="23500"/>
                <a:satMod val="160000"/>
              </a:schemeClr>
            </a:gs>
            <a:gs pos="100000">
              <a:schemeClr val="accent1">
                <a:tint val="23500"/>
                <a:satMod val="16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nSpc>
                <a:spcPct val="150000"/>
              </a:lnSpc>
              <a:buNone/>
            </a:pPr>
            <a:r>
              <a:rPr lang="en-US" b="1" dirty="0" smtClean="0"/>
              <a:t>   </a:t>
            </a:r>
            <a:r>
              <a:rPr lang="en-US" sz="2800" b="1" dirty="0" smtClean="0"/>
              <a:t>Die </a:t>
            </a:r>
            <a:r>
              <a:rPr lang="en-US" sz="2800" b="1" dirty="0"/>
              <a:t>Charakterisierung</a:t>
            </a:r>
            <a:r>
              <a:rPr lang="en-US" sz="2800" dirty="0"/>
              <a:t> ist die Technik des Autors, seine Figuren mit diesen Merkmalen auszurüsten. Im Drama werden die Figuren durch Schauspieler verkörpert, sie werden nicht durch einem Erzähler vermittelt (Ausnahmen gibt es im “epischen Theater”). </a:t>
            </a:r>
          </a:p>
          <a:p>
            <a:pPr>
              <a:lnSpc>
                <a:spcPct val="150000"/>
              </a:lnSpc>
            </a:pP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path" presetSubtype="0" accel="50000" decel="50000" fill="hold" grpId="0" nodeType="clickEffect">
                                  <p:stCondLst>
                                    <p:cond delay="0"/>
                                  </p:stCondLst>
                                  <p:childTnLst>
                                    <p:animMotion origin="layout" path="M 0 0  L 0.125 0  L 0.188 0.14533  L 0.125 0.28933  L 0 0.28933  L -0.063 0.14533  L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57232"/>
            <a:ext cx="7467600" cy="5616720"/>
          </a:xfrm>
        </p:spPr>
        <p:txBody>
          <a:bodyPr/>
          <a:lstStyle/>
          <a:p>
            <a:pPr>
              <a:buNone/>
            </a:pPr>
            <a:r>
              <a:rPr lang="en-US" sz="4400" dirty="0"/>
              <a:t>Die Charakterisierung </a:t>
            </a:r>
            <a:r>
              <a:rPr lang="en-US" sz="4400" dirty="0" smtClean="0"/>
              <a:t>hat </a:t>
            </a:r>
          </a:p>
          <a:p>
            <a:pPr>
              <a:buNone/>
            </a:pPr>
            <a:r>
              <a:rPr lang="en-US" sz="4400" dirty="0" smtClean="0"/>
              <a:t>zwei Arten :</a:t>
            </a:r>
            <a:endParaRPr lang="en-US" sz="4400" dirty="0"/>
          </a:p>
          <a:p>
            <a:pPr lvl="0"/>
            <a:r>
              <a:rPr lang="en-US" sz="4400" dirty="0" smtClean="0"/>
              <a:t> </a:t>
            </a:r>
            <a:r>
              <a:rPr lang="en-US" sz="4400" dirty="0" smtClean="0">
                <a:solidFill>
                  <a:schemeClr val="accent1"/>
                </a:solidFill>
              </a:rPr>
              <a:t>direkte   </a:t>
            </a:r>
          </a:p>
          <a:p>
            <a:pPr lvl="0">
              <a:buNone/>
            </a:pPr>
            <a:r>
              <a:rPr lang="en-US" sz="4400" dirty="0" smtClean="0">
                <a:solidFill>
                  <a:schemeClr val="accent1"/>
                </a:solidFill>
              </a:rPr>
              <a:t>   Charakterisierung</a:t>
            </a:r>
            <a:endParaRPr lang="en-US" sz="4400" dirty="0">
              <a:solidFill>
                <a:schemeClr val="accent1"/>
              </a:solidFill>
            </a:endParaRPr>
          </a:p>
          <a:p>
            <a:pPr lvl="0"/>
            <a:r>
              <a:rPr lang="en-US" sz="4400" dirty="0" smtClean="0">
                <a:solidFill>
                  <a:schemeClr val="accent1"/>
                </a:solidFill>
              </a:rPr>
              <a:t> indirekte </a:t>
            </a:r>
          </a:p>
          <a:p>
            <a:pPr lvl="0">
              <a:buNone/>
            </a:pPr>
            <a:r>
              <a:rPr lang="en-US" sz="4400" dirty="0" smtClean="0">
                <a:solidFill>
                  <a:schemeClr val="accent1"/>
                </a:solidFill>
              </a:rPr>
              <a:t>   Charakterisierung</a:t>
            </a:r>
            <a:endParaRPr lang="en-US" sz="4400" dirty="0">
              <a:solidFill>
                <a:schemeClr val="accent1"/>
              </a:solidFill>
            </a:endParaRPr>
          </a:p>
          <a:p>
            <a:endParaRPr lang="en-US" dirty="0">
              <a:solidFill>
                <a:schemeClr val="accent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68412"/>
          </a:xfrm>
        </p:spPr>
        <p:txBody>
          <a:bodyPr>
            <a:normAutofit fontScale="90000"/>
          </a:bodyPr>
          <a:lstStyle/>
          <a:p>
            <a:pPr algn="l"/>
            <a:r>
              <a:rPr lang="en-US" dirty="0" smtClean="0"/>
              <a:t/>
            </a:r>
            <a:br>
              <a:rPr lang="en-US" dirty="0" smtClean="0"/>
            </a:br>
            <a:r>
              <a:rPr lang="en-US" sz="3600" dirty="0" smtClean="0"/>
              <a:t>Es </a:t>
            </a:r>
            <a:r>
              <a:rPr lang="en-US" sz="3600" dirty="0"/>
              <a:t>gibt drei Möglichkeit </a:t>
            </a:r>
            <a:r>
              <a:rPr lang="en-US" sz="3600" b="1" dirty="0"/>
              <a:t>der direkten Charakterisierung</a:t>
            </a:r>
            <a:r>
              <a:rPr lang="en-US" sz="3600" dirty="0"/>
              <a:t> :</a:t>
            </a:r>
            <a:br>
              <a:rPr lang="en-US" sz="3600" dirty="0"/>
            </a:br>
            <a:endParaRPr lang="en-US" sz="3600" dirty="0"/>
          </a:p>
        </p:txBody>
      </p:sp>
      <p:sp>
        <p:nvSpPr>
          <p:cNvPr id="3" name="Content Placeholder 2"/>
          <p:cNvSpPr>
            <a:spLocks noGrp="1"/>
          </p:cNvSpPr>
          <p:nvPr>
            <p:ph sz="quarter" idx="1"/>
          </p:nvPr>
        </p:nvSpPr>
        <p:spPr/>
        <p:txBody>
          <a:bodyPr>
            <a:normAutofit/>
          </a:bodyPr>
          <a:lstStyle/>
          <a:p>
            <a:pPr lvl="0">
              <a:buNone/>
            </a:pPr>
            <a:r>
              <a:rPr lang="en-US" sz="3200" dirty="0" smtClean="0"/>
              <a:t>* Der </a:t>
            </a:r>
            <a:r>
              <a:rPr lang="en-US" sz="3200" dirty="0"/>
              <a:t>Autor selbst charakterisiert die Figur, diese Hinweise können aber nur dem Leser (im Nebentext) gegeben werden.</a:t>
            </a:r>
          </a:p>
          <a:p>
            <a:pPr lvl="0">
              <a:buNone/>
            </a:pPr>
            <a:r>
              <a:rPr lang="en-US" sz="3200" dirty="0" smtClean="0"/>
              <a:t>* Die </a:t>
            </a:r>
            <a:r>
              <a:rPr lang="en-US" sz="3200" dirty="0"/>
              <a:t>Figur wird von anderen Figuren charakterisiert, die sich beschreibend und beurteilend äuβern.</a:t>
            </a:r>
          </a:p>
          <a:p>
            <a:pPr lvl="0">
              <a:buNone/>
            </a:pPr>
            <a:r>
              <a:rPr lang="en-US" sz="3200" dirty="0" smtClean="0"/>
              <a:t>* Die </a:t>
            </a:r>
            <a:r>
              <a:rPr lang="en-US" sz="3200" dirty="0"/>
              <a:t>Figur charakterisiert sich selbst.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57232"/>
            <a:ext cx="8229600" cy="5268931"/>
          </a:xfrm>
        </p:spPr>
        <p:txBody>
          <a:bodyPr>
            <a:normAutofit fontScale="92500"/>
          </a:bodyPr>
          <a:lstStyle/>
          <a:p>
            <a:pPr>
              <a:lnSpc>
                <a:spcPct val="150000"/>
              </a:lnSpc>
              <a:buNone/>
            </a:pPr>
            <a:r>
              <a:rPr lang="en-US" sz="3200" dirty="0" smtClean="0"/>
              <a:t>   Nach </a:t>
            </a:r>
            <a:r>
              <a:rPr lang="en-US" sz="3200" dirty="0"/>
              <a:t>modernem Verständnis sind Dramen dafür geschrieben, durch </a:t>
            </a:r>
            <a:r>
              <a:rPr lang="en-US" sz="3200" dirty="0">
                <a:hlinkClick r:id="rId2" tooltip="Schauspieler"/>
              </a:rPr>
              <a:t>Schauspieler</a:t>
            </a:r>
            <a:r>
              <a:rPr lang="en-US" sz="3200" dirty="0"/>
              <a:t> im </a:t>
            </a:r>
            <a:r>
              <a:rPr lang="en-US" sz="3200" dirty="0">
                <a:hlinkClick r:id="rId3" tooltip="Theater"/>
              </a:rPr>
              <a:t>Theater</a:t>
            </a:r>
            <a:r>
              <a:rPr lang="en-US" sz="3200" dirty="0"/>
              <a:t> aufgeführt zu werden. </a:t>
            </a:r>
            <a:endParaRPr lang="en-US" sz="3200" dirty="0" smtClean="0"/>
          </a:p>
          <a:p>
            <a:pPr>
              <a:lnSpc>
                <a:spcPct val="150000"/>
              </a:lnSpc>
              <a:buNone/>
            </a:pPr>
            <a:r>
              <a:rPr lang="en-US" sz="3200" dirty="0" smtClean="0"/>
              <a:t>   Oft </a:t>
            </a:r>
            <a:r>
              <a:rPr lang="en-US" sz="3200" dirty="0"/>
              <a:t>enthalten sie daher neben den </a:t>
            </a:r>
            <a:r>
              <a:rPr lang="en-US" sz="3200" b="1" dirty="0"/>
              <a:t>Dialogtexte</a:t>
            </a:r>
            <a:r>
              <a:rPr lang="en-US" sz="3200" dirty="0"/>
              <a:t>n auch </a:t>
            </a:r>
            <a:r>
              <a:rPr lang="en-US" sz="3200" b="1" dirty="0"/>
              <a:t>Anweisungen für die Schauspiele</a:t>
            </a:r>
            <a:r>
              <a:rPr lang="en-US" sz="3200" dirty="0"/>
              <a:t>r und seit dem 19. Jahrhundert für den </a:t>
            </a:r>
            <a:r>
              <a:rPr lang="en-US" sz="3200" b="1" u="sng" dirty="0">
                <a:solidFill>
                  <a:schemeClr val="tx1">
                    <a:lumMod val="85000"/>
                    <a:lumOff val="15000"/>
                  </a:schemeClr>
                </a:solidFill>
                <a:hlinkClick r:id="rId4" tooltip="Regisseur"/>
              </a:rPr>
              <a:t>Regisseur</a:t>
            </a:r>
            <a:r>
              <a:rPr lang="en-US" sz="3200" b="1" dirty="0">
                <a:solidFill>
                  <a:schemeClr val="tx1">
                    <a:lumMod val="85000"/>
                    <a:lumOff val="15000"/>
                  </a:schemeClr>
                </a:solidFill>
              </a:rPr>
              <a:t>. </a:t>
            </a:r>
          </a:p>
          <a:p>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500042"/>
            <a:ext cx="8229600" cy="5483245"/>
          </a:xfrm>
        </p:spPr>
        <p:txBody>
          <a:bodyPr>
            <a:normAutofit/>
          </a:bodyPr>
          <a:lstStyle/>
          <a:p>
            <a:pPr>
              <a:buNone/>
            </a:pPr>
            <a:r>
              <a:rPr lang="en-US" sz="2800" b="1" dirty="0"/>
              <a:t>Die indirekte Charakterisierung</a:t>
            </a:r>
            <a:r>
              <a:rPr lang="en-US" sz="2800" dirty="0"/>
              <a:t> zeigen </a:t>
            </a:r>
            <a:r>
              <a:rPr lang="en-US" sz="2800" dirty="0" smtClean="0"/>
              <a:t>ein </a:t>
            </a:r>
          </a:p>
          <a:p>
            <a:pPr>
              <a:buNone/>
            </a:pPr>
            <a:r>
              <a:rPr lang="en-US" sz="2800" dirty="0" smtClean="0"/>
              <a:t>ehrliches Bilds :</a:t>
            </a:r>
          </a:p>
          <a:p>
            <a:pPr>
              <a:buNone/>
            </a:pPr>
            <a:r>
              <a:rPr lang="en-US" sz="2800" dirty="0" smtClean="0"/>
              <a:t>* Aus </a:t>
            </a:r>
            <a:r>
              <a:rPr lang="en-US" sz="2800" dirty="0"/>
              <a:t>dem sprachlichen Verhalten lassen sich Schlüsse ziehen. Die Art, wie sich eine Figur äuβert (Stil, Stazbau, Wortwahl), gibt Hinweise auf ihren Bildungstand, ihre Einstellung zum Gesprächzpartner, ihre seelische Verfassung usw.</a:t>
            </a:r>
          </a:p>
          <a:p>
            <a:pPr lvl="0">
              <a:buNone/>
            </a:pPr>
            <a:r>
              <a:rPr lang="en-US" sz="2800" dirty="0" smtClean="0"/>
              <a:t>* In </a:t>
            </a:r>
            <a:r>
              <a:rPr lang="en-US" sz="2800" dirty="0"/>
              <a:t>der Handlungsweise werden Wesenszüge der Figur sichtbar.</a:t>
            </a:r>
          </a:p>
          <a:p>
            <a:endParaRPr lang="en-US" sz="2800" dirty="0"/>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28670"/>
            <a:ext cx="8229600" cy="5197493"/>
          </a:xfrm>
        </p:spPr>
        <p:txBody>
          <a:bodyPr/>
          <a:lstStyle/>
          <a:p>
            <a:pPr algn="ctr">
              <a:buNone/>
            </a:pPr>
            <a:r>
              <a:rPr lang="en-US" sz="4400" b="1" dirty="0"/>
              <a:t>Die Konstellation der </a:t>
            </a:r>
            <a:r>
              <a:rPr lang="en-US" sz="4400" b="1" dirty="0" smtClean="0"/>
              <a:t>Figuren</a:t>
            </a:r>
          </a:p>
          <a:p>
            <a:pPr algn="ctr">
              <a:lnSpc>
                <a:spcPct val="150000"/>
              </a:lnSpc>
              <a:buNone/>
            </a:pPr>
            <a:r>
              <a:rPr lang="en-US" sz="4000" dirty="0" smtClean="0"/>
              <a:t>  Die </a:t>
            </a:r>
            <a:r>
              <a:rPr lang="en-US" sz="4000" dirty="0"/>
              <a:t>Figuren eines Dramas sind durch vielfältige Beziehungen miteinander verbunden</a:t>
            </a:r>
            <a:r>
              <a:rPr lang="en-US" sz="4400" dirty="0"/>
              <a:t>.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xit" presetSubtype="0" fill="hold" grpId="0" nodeType="clickEffect">
                                  <p:stCondLst>
                                    <p:cond delay="0"/>
                                  </p:stCondLst>
                                  <p:childTnLst>
                                    <p:animEffect transition="out" filter="fade">
                                      <p:cBhvr>
                                        <p:cTn id="6" dur="1000" accel="50000">
                                          <p:stCondLst>
                                            <p:cond delay="0"/>
                                          </p:stCondLst>
                                        </p:cTn>
                                        <p:tgtEl>
                                          <p:spTgt spid="3">
                                            <p:txEl>
                                              <p:pRg st="0" end="0"/>
                                            </p:txEl>
                                          </p:spTgt>
                                        </p:tgtEl>
                                      </p:cBhvr>
                                    </p:animEffect>
                                    <p:anim calcmode="lin" valueType="num">
                                      <p:cBhvr>
                                        <p:cTn id="7" dur="500" accel="50000">
                                          <p:stCondLst>
                                            <p:cond delay="0"/>
                                          </p:stCondLst>
                                        </p:cTn>
                                        <p:tgtEl>
                                          <p:spTgt spid="3">
                                            <p:txEl>
                                              <p:pRg st="0" end="0"/>
                                            </p:txEl>
                                          </p:spTgt>
                                        </p:tgtEl>
                                        <p:attrNameLst>
                                          <p:attrName>ppt_y</p:attrName>
                                        </p:attrNameLst>
                                      </p:cBhvr>
                                      <p:tavLst>
                                        <p:tav tm="0">
                                          <p:val>
                                            <p:strVal val="ppt_y"/>
                                          </p:val>
                                        </p:tav>
                                        <p:tav tm="100000">
                                          <p:val>
                                            <p:strVal val="ppt_y+.1"/>
                                          </p:val>
                                        </p:tav>
                                      </p:tavLst>
                                    </p:anim>
                                    <p:anim calcmode="lin" valueType="num">
                                      <p:cBhvr>
                                        <p:cTn id="8" dur="500" decel="50000">
                                          <p:stCondLst>
                                            <p:cond delay="500"/>
                                          </p:stCondLst>
                                        </p:cTn>
                                        <p:tgtEl>
                                          <p:spTgt spid="3">
                                            <p:txEl>
                                              <p:pRg st="0" end="0"/>
                                            </p:txEl>
                                          </p:spTgt>
                                        </p:tgtEl>
                                        <p:attrNameLst>
                                          <p:attrName>ppt_y</p:attrName>
                                        </p:attrNameLst>
                                      </p:cBhvr>
                                      <p:tavLst>
                                        <p:tav tm="0">
                                          <p:val>
                                            <p:strVal val="ppt_y"/>
                                          </p:val>
                                        </p:tav>
                                        <p:tav tm="100000">
                                          <p:val>
                                            <p:strVal val="ppt_y-.1"/>
                                          </p:val>
                                        </p:tav>
                                      </p:tavLst>
                                    </p:anim>
                                    <p:anim calcmode="lin" valueType="num">
                                      <p:cBhvr>
                                        <p:cTn id="9" dur="500" accel="50000">
                                          <p:stCondLst>
                                            <p:cond delay="500"/>
                                          </p:stCondLst>
                                        </p:cTn>
                                        <p:tgtEl>
                                          <p:spTgt spid="3">
                                            <p:txEl>
                                              <p:pRg st="0" end="0"/>
                                            </p:txEl>
                                          </p:spTgt>
                                        </p:tgtEl>
                                        <p:attrNameLst>
                                          <p:attrName>ppt_x</p:attrName>
                                        </p:attrNameLst>
                                      </p:cBhvr>
                                      <p:tavLst>
                                        <p:tav tm="0">
                                          <p:val>
                                            <p:strVal val="ppt_x"/>
                                          </p:val>
                                        </p:tav>
                                        <p:tav tm="100000">
                                          <p:val>
                                            <p:strVal val="ppt_x+.4"/>
                                          </p:val>
                                        </p:tav>
                                      </p:tavLst>
                                    </p:anim>
                                    <p:anim calcmode="lin" valueType="num">
                                      <p:cBhvr>
                                        <p:cTn id="10" dur="1000"/>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accel="50000">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2" dur="500" decel="50000">
                                          <p:stCondLst>
                                            <p:cond delay="50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3" dur="500" accel="50000">
                                          <p:stCondLst>
                                            <p:cond delay="500"/>
                                          </p:stCondLst>
                                        </p:cTn>
                                        <p:tgtEl>
                                          <p:spTgt spid="3">
                                            <p:txEl>
                                              <p:pRg st="0" end="0"/>
                                            </p:txEl>
                                          </p:spTgt>
                                        </p:tgtEl>
                                        <p:attrNameLst>
                                          <p:attrName>style.rotation</p:attrName>
                                        </p:attrNameLst>
                                      </p:cBhvr>
                                      <p:tavLst>
                                        <p:tav tm="0">
                                          <p:val>
                                            <p:fltVal val="0"/>
                                          </p:val>
                                        </p:tav>
                                        <p:tav tm="100000">
                                          <p:val>
                                            <p:fltVal val="-90"/>
                                          </p:val>
                                        </p:tav>
                                      </p:tavLst>
                                    </p:anim>
                                    <p:set>
                                      <p:cBhvr>
                                        <p:cTn id="14"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5" presetClass="exit" presetSubtype="0" fill="hold" grpId="0" nodeType="clickEffect">
                                  <p:stCondLst>
                                    <p:cond delay="0"/>
                                  </p:stCondLst>
                                  <p:childTnLst>
                                    <p:animEffect transition="out" filter="fade">
                                      <p:cBhvr>
                                        <p:cTn id="18" dur="1000" accel="50000">
                                          <p:stCondLst>
                                            <p:cond delay="0"/>
                                          </p:stCondLst>
                                        </p:cTn>
                                        <p:tgtEl>
                                          <p:spTgt spid="3">
                                            <p:txEl>
                                              <p:pRg st="1" end="1"/>
                                            </p:txEl>
                                          </p:spTgt>
                                        </p:tgtEl>
                                      </p:cBhvr>
                                    </p:animEffect>
                                    <p:anim calcmode="lin" valueType="num">
                                      <p:cBhvr>
                                        <p:cTn id="19" dur="500" accel="50000">
                                          <p:stCondLst>
                                            <p:cond delay="0"/>
                                          </p:stCondLst>
                                        </p:cTn>
                                        <p:tgtEl>
                                          <p:spTgt spid="3">
                                            <p:txEl>
                                              <p:pRg st="1" end="1"/>
                                            </p:txEl>
                                          </p:spTgt>
                                        </p:tgtEl>
                                        <p:attrNameLst>
                                          <p:attrName>ppt_y</p:attrName>
                                        </p:attrNameLst>
                                      </p:cBhvr>
                                      <p:tavLst>
                                        <p:tav tm="0">
                                          <p:val>
                                            <p:strVal val="ppt_y"/>
                                          </p:val>
                                        </p:tav>
                                        <p:tav tm="100000">
                                          <p:val>
                                            <p:strVal val="ppt_y+.1"/>
                                          </p:val>
                                        </p:tav>
                                      </p:tavLst>
                                    </p:anim>
                                    <p:anim calcmode="lin" valueType="num">
                                      <p:cBhvr>
                                        <p:cTn id="20" dur="500" decel="50000">
                                          <p:stCondLst>
                                            <p:cond delay="500"/>
                                          </p:stCondLst>
                                        </p:cTn>
                                        <p:tgtEl>
                                          <p:spTgt spid="3">
                                            <p:txEl>
                                              <p:pRg st="1" end="1"/>
                                            </p:txEl>
                                          </p:spTgt>
                                        </p:tgtEl>
                                        <p:attrNameLst>
                                          <p:attrName>ppt_y</p:attrName>
                                        </p:attrNameLst>
                                      </p:cBhvr>
                                      <p:tavLst>
                                        <p:tav tm="0">
                                          <p:val>
                                            <p:strVal val="ppt_y"/>
                                          </p:val>
                                        </p:tav>
                                        <p:tav tm="100000">
                                          <p:val>
                                            <p:strVal val="ppt_y-.1"/>
                                          </p:val>
                                        </p:tav>
                                      </p:tavLst>
                                    </p:anim>
                                    <p:anim calcmode="lin" valueType="num">
                                      <p:cBhvr>
                                        <p:cTn id="21" dur="500" accel="50000">
                                          <p:stCondLst>
                                            <p:cond delay="500"/>
                                          </p:stCondLst>
                                        </p:cTn>
                                        <p:tgtEl>
                                          <p:spTgt spid="3">
                                            <p:txEl>
                                              <p:pRg st="1" end="1"/>
                                            </p:txEl>
                                          </p:spTgt>
                                        </p:tgtEl>
                                        <p:attrNameLst>
                                          <p:attrName>ppt_x</p:attrName>
                                        </p:attrNameLst>
                                      </p:cBhvr>
                                      <p:tavLst>
                                        <p:tav tm="0">
                                          <p:val>
                                            <p:strVal val="ppt_x"/>
                                          </p:val>
                                        </p:tav>
                                        <p:tav tm="100000">
                                          <p:val>
                                            <p:strVal val="ppt_x+.4"/>
                                          </p:val>
                                        </p:tav>
                                      </p:tavLst>
                                    </p:anim>
                                    <p:anim calcmode="lin" valueType="num">
                                      <p:cBhvr>
                                        <p:cTn id="22" dur="1000"/>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accel="50000">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4" dur="500" decel="50000">
                                          <p:stCondLst>
                                            <p:cond delay="50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p:stCondLst>
                                            <p:cond delay="500"/>
                                          </p:stCondLst>
                                        </p:cTn>
                                        <p:tgtEl>
                                          <p:spTgt spid="3">
                                            <p:txEl>
                                              <p:pRg st="1" end="1"/>
                                            </p:txEl>
                                          </p:spTgt>
                                        </p:tgtEl>
                                        <p:attrNameLst>
                                          <p:attrName>style.rotation</p:attrName>
                                        </p:attrNameLst>
                                      </p:cBhvr>
                                      <p:tavLst>
                                        <p:tav tm="0">
                                          <p:val>
                                            <p:fltVal val="0"/>
                                          </p:val>
                                        </p:tav>
                                        <p:tav tm="100000">
                                          <p:val>
                                            <p:fltVal val="-90"/>
                                          </p:val>
                                        </p:tav>
                                      </p:tavLst>
                                    </p:anim>
                                    <p:set>
                                      <p:cBhvr>
                                        <p:cTn id="26"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25668"/>
          </a:xfrm>
        </p:spPr>
        <p:txBody>
          <a:bodyPr>
            <a:noAutofit/>
          </a:bodyPr>
          <a:lstStyle/>
          <a:p>
            <a:r>
              <a:rPr lang="en-US" sz="3600" dirty="0" smtClean="0"/>
              <a:t/>
            </a:r>
            <a:br>
              <a:rPr lang="en-US" sz="3600" dirty="0" smtClean="0"/>
            </a:br>
            <a:r>
              <a:rPr lang="en-US" sz="3200" b="1" dirty="0" smtClean="0"/>
              <a:t>Um </a:t>
            </a:r>
            <a:r>
              <a:rPr lang="en-US" sz="3200" b="1" dirty="0"/>
              <a:t>die Figurenkonstellation zu erfassen, sollte man </a:t>
            </a:r>
            <a:r>
              <a:rPr lang="en-US" sz="3200" b="1" dirty="0" smtClean="0"/>
              <a:t>fragen: </a:t>
            </a:r>
            <a:r>
              <a:rPr lang="en-US" sz="3600" dirty="0" smtClean="0"/>
              <a:t/>
            </a:r>
            <a:br>
              <a:rPr lang="en-US" sz="3600" dirty="0" smtClean="0"/>
            </a:br>
            <a:r>
              <a:rPr lang="en-US" sz="3600" dirty="0"/>
              <a:t/>
            </a:r>
            <a:br>
              <a:rPr lang="en-US" sz="3600" dirty="0"/>
            </a:br>
            <a:endParaRPr lang="en-US" sz="3600" dirty="0"/>
          </a:p>
        </p:txBody>
      </p:sp>
      <p:sp>
        <p:nvSpPr>
          <p:cNvPr id="3" name="Content Placeholder 2"/>
          <p:cNvSpPr>
            <a:spLocks noGrp="1"/>
          </p:cNvSpPr>
          <p:nvPr>
            <p:ph sz="quarter" idx="1"/>
          </p:nvPr>
        </p:nvSpPr>
        <p:spPr>
          <a:xfrm>
            <a:off x="457200" y="1285860"/>
            <a:ext cx="8229600" cy="4840303"/>
          </a:xfrm>
        </p:spPr>
        <p:txBody>
          <a:bodyPr>
            <a:normAutofit fontScale="55000" lnSpcReduction="20000"/>
          </a:bodyPr>
          <a:lstStyle/>
          <a:p>
            <a:pPr lvl="0">
              <a:buNone/>
            </a:pPr>
            <a:endParaRPr lang="en-US" sz="3900" dirty="0" smtClean="0"/>
          </a:p>
          <a:p>
            <a:pPr lvl="0"/>
            <a:r>
              <a:rPr lang="en-US" sz="4500" dirty="0" smtClean="0"/>
              <a:t>Welche </a:t>
            </a:r>
            <a:r>
              <a:rPr lang="en-US" sz="4500" dirty="0"/>
              <a:t>Figuren sind partnerschaftlich verbunden? Aufgrund welcher Gemeinschaften?</a:t>
            </a:r>
          </a:p>
          <a:p>
            <a:pPr lvl="0"/>
            <a:r>
              <a:rPr lang="en-US" sz="4500" dirty="0"/>
              <a:t>Lassen sich die Figuren innerhalb einer Gruppe hierarchisch ordnen ?</a:t>
            </a:r>
          </a:p>
          <a:p>
            <a:pPr lvl="0"/>
            <a:r>
              <a:rPr lang="en-US" sz="4500" dirty="0"/>
              <a:t>Welche Figuren oder Figurengruppen stehen sich als Gegner gegenüber</a:t>
            </a:r>
            <a:r>
              <a:rPr lang="en-US" sz="4500" dirty="0" smtClean="0"/>
              <a:t>?</a:t>
            </a:r>
          </a:p>
          <a:p>
            <a:pPr lvl="0"/>
            <a:r>
              <a:rPr lang="en-US" sz="4500" dirty="0" smtClean="0"/>
              <a:t> </a:t>
            </a:r>
            <a:r>
              <a:rPr lang="en-US" sz="4500" dirty="0"/>
              <a:t>Aufgrund welcher </a:t>
            </a:r>
            <a:r>
              <a:rPr lang="en-US" sz="4500" dirty="0" smtClean="0"/>
              <a:t>Interessen?</a:t>
            </a:r>
            <a:endParaRPr lang="en-US" sz="4500" dirty="0"/>
          </a:p>
          <a:p>
            <a:pPr lvl="0"/>
            <a:r>
              <a:rPr lang="en-US" sz="4500" dirty="0"/>
              <a:t>Ist die Konstellation stabil ? Oder ändern sich die Partnerschaften, Gegnerschaften und Machtverhältnisse ?</a:t>
            </a:r>
          </a:p>
          <a:p>
            <a:pPr>
              <a:buNone/>
            </a:pPr>
            <a:r>
              <a:rPr lang="en-US" sz="4500" dirty="0"/>
              <a:t> </a:t>
            </a:r>
          </a:p>
          <a:p>
            <a:endParaRPr lang="en-US" sz="45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heckerboard(across)">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heckerboard(across)">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checkerboard(across)">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100" dirty="0" smtClean="0">
                <a:solidFill>
                  <a:schemeClr val="tx1"/>
                </a:solidFill>
                <a:latin typeface="Arial Black" pitchFamily="34" charset="0"/>
              </a:rPr>
              <a:t>Bestimmte </a:t>
            </a:r>
            <a:r>
              <a:rPr lang="en-US" sz="3100" dirty="0">
                <a:solidFill>
                  <a:schemeClr val="tx1"/>
                </a:solidFill>
                <a:latin typeface="Arial Black" pitchFamily="34" charset="0"/>
              </a:rPr>
              <a:t>Konstellation treten in zahlreichen Dramen auf </a:t>
            </a:r>
            <a:r>
              <a:rPr lang="en-US" sz="3100" dirty="0" smtClean="0">
                <a:solidFill>
                  <a:schemeClr val="tx1"/>
                </a:solidFill>
                <a:latin typeface="Arial Black" pitchFamily="34" charset="0"/>
              </a:rPr>
              <a:t>:</a:t>
            </a:r>
            <a:endParaRPr lang="en-US" sz="3100" dirty="0">
              <a:solidFill>
                <a:schemeClr val="tx1"/>
              </a:solidFill>
              <a:latin typeface="Arial Black" pitchFamily="34" charset="0"/>
            </a:endParaRPr>
          </a:p>
        </p:txBody>
      </p:sp>
      <p:sp>
        <p:nvSpPr>
          <p:cNvPr id="3" name="Content Placeholder 2"/>
          <p:cNvSpPr>
            <a:spLocks noGrp="1"/>
          </p:cNvSpPr>
          <p:nvPr>
            <p:ph sz="quarter" idx="1"/>
          </p:nvPr>
        </p:nvSpPr>
        <p:spPr/>
        <p:txBody>
          <a:bodyPr>
            <a:normAutofit/>
          </a:bodyPr>
          <a:lstStyle/>
          <a:p>
            <a:pPr>
              <a:buNone/>
            </a:pPr>
            <a:r>
              <a:rPr lang="en-US" sz="2800" b="1" dirty="0"/>
              <a:t>Typische Gegnerschaften :</a:t>
            </a:r>
            <a:endParaRPr lang="en-US" sz="2800" dirty="0"/>
          </a:p>
          <a:p>
            <a:pPr lvl="0"/>
            <a:r>
              <a:rPr lang="en-US" sz="2800" dirty="0"/>
              <a:t>Held (Protagonist) ung Gegenspieler (Antagonist)</a:t>
            </a:r>
          </a:p>
          <a:p>
            <a:pPr lvl="0"/>
            <a:r>
              <a:rPr lang="en-US" sz="2800" dirty="0"/>
              <a:t>Intrigant und Opfer</a:t>
            </a:r>
          </a:p>
          <a:p>
            <a:pPr lvl="0"/>
            <a:r>
              <a:rPr lang="en-US" sz="2800" dirty="0"/>
              <a:t>LiebhaberIn und NebenbühlerIn</a:t>
            </a:r>
            <a:r>
              <a:rPr lang="en-US" sz="2800" dirty="0" smtClean="0"/>
              <a:t>.</a:t>
            </a:r>
          </a:p>
          <a:p>
            <a:pPr lvl="0">
              <a:buNone/>
            </a:pPr>
            <a:endParaRPr lang="en-US" sz="2800" dirty="0"/>
          </a:p>
          <a:p>
            <a:pPr>
              <a:buNone/>
            </a:pPr>
            <a:r>
              <a:rPr lang="en-US" sz="2800" b="1" dirty="0"/>
              <a:t>Typische Partnerschaften :</a:t>
            </a:r>
            <a:endParaRPr lang="en-US" sz="2800" dirty="0"/>
          </a:p>
          <a:p>
            <a:pPr lvl="0"/>
            <a:r>
              <a:rPr lang="en-US" sz="2800" dirty="0"/>
              <a:t>HerrIn und DienerIn</a:t>
            </a:r>
          </a:p>
          <a:p>
            <a:pPr lvl="0"/>
            <a:r>
              <a:rPr lang="en-US" sz="2800" dirty="0"/>
              <a:t>Lieber und Geliebte</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amond(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amond(in)">
                                      <p:cBhvr>
                                        <p:cTn id="30" dur="2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amond(in)">
                                      <p:cBhvr>
                                        <p:cTn id="35" dur="2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diamond(in)">
                                      <p:cBhvr>
                                        <p:cTn id="40" dur="20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diamond(in)">
                                      <p:cBhvr>
                                        <p:cTn id="4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8229600" cy="5483245"/>
          </a:xfrm>
        </p:spPr>
        <p:txBody>
          <a:bodyPr>
            <a:normAutofit/>
          </a:bodyPr>
          <a:lstStyle/>
          <a:p>
            <a:pPr>
              <a:buNone/>
            </a:pPr>
            <a:r>
              <a:rPr lang="en-US" sz="4400" b="1" dirty="0" smtClean="0"/>
              <a:t>	Hauptfiguren</a:t>
            </a:r>
            <a:r>
              <a:rPr lang="en-US" sz="4400" dirty="0" smtClean="0"/>
              <a:t> </a:t>
            </a:r>
            <a:r>
              <a:rPr lang="en-US" sz="4400" dirty="0"/>
              <a:t>sind die Figuren, die oft auftreten und im Mittelpunkt des Beziehungs-geflecht stehen. </a:t>
            </a:r>
            <a:endParaRPr lang="en-US" sz="4400" dirty="0" smtClean="0"/>
          </a:p>
          <a:p>
            <a:pPr>
              <a:buNone/>
            </a:pPr>
            <a:r>
              <a:rPr lang="en-US" sz="4400" dirty="0" smtClean="0"/>
              <a:t>	Die </a:t>
            </a:r>
            <a:r>
              <a:rPr lang="en-US" sz="4400" b="1" dirty="0"/>
              <a:t>Nebenfiguren</a:t>
            </a:r>
            <a:r>
              <a:rPr lang="en-US" sz="4400" dirty="0"/>
              <a:t> sind die Figuren mit wenigen Auftritten.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Die Konzeption der Figuren</a:t>
            </a:r>
            <a:endParaRPr lang="en-US" dirty="0"/>
          </a:p>
        </p:txBody>
      </p:sp>
      <p:sp>
        <p:nvSpPr>
          <p:cNvPr id="3" name="Content Placeholder 2"/>
          <p:cNvSpPr>
            <a:spLocks noGrp="1"/>
          </p:cNvSpPr>
          <p:nvPr>
            <p:ph sz="quarter" idx="1"/>
          </p:nvPr>
        </p:nvSpPr>
        <p:spPr>
          <a:xfrm>
            <a:off x="428596" y="1500174"/>
            <a:ext cx="7467600" cy="4873752"/>
          </a:xfrm>
        </p:spPr>
        <p:txBody>
          <a:bodyPr>
            <a:normAutofit lnSpcReduction="10000"/>
          </a:bodyPr>
          <a:lstStyle/>
          <a:p>
            <a:pPr>
              <a:buNone/>
            </a:pPr>
            <a:r>
              <a:rPr lang="en-US" b="1" dirty="0" smtClean="0"/>
              <a:t>Diese Figurenkonzeption </a:t>
            </a:r>
            <a:r>
              <a:rPr lang="en-US" dirty="0" smtClean="0"/>
              <a:t>wird deutlich, </a:t>
            </a:r>
          </a:p>
          <a:p>
            <a:pPr>
              <a:buNone/>
            </a:pPr>
            <a:r>
              <a:rPr lang="en-US" dirty="0" smtClean="0"/>
              <a:t>wenn man die Figur unter drei Aspekten </a:t>
            </a:r>
          </a:p>
          <a:p>
            <a:pPr>
              <a:buNone/>
            </a:pPr>
            <a:r>
              <a:rPr lang="en-US" dirty="0" smtClean="0"/>
              <a:t>betrachtet.</a:t>
            </a:r>
          </a:p>
          <a:p>
            <a:pPr lvl="0"/>
            <a:r>
              <a:rPr lang="en-US" b="1" dirty="0" smtClean="0"/>
              <a:t>statisch oder dynamisch</a:t>
            </a:r>
            <a:r>
              <a:rPr lang="en-US" dirty="0" smtClean="0"/>
              <a:t> ? Bleibt sie gleich oder verändert sie ihre Einstellungen bzw. ihr Verhalten im Verlauf des Dramas (innere Handlung).</a:t>
            </a:r>
          </a:p>
          <a:p>
            <a:pPr lvl="0"/>
            <a:r>
              <a:rPr lang="en-US" b="1" dirty="0" smtClean="0"/>
              <a:t>typisiert oder komplex</a:t>
            </a:r>
            <a:r>
              <a:rPr lang="en-US" dirty="0" smtClean="0"/>
              <a:t> ? Hat das Bild der Figur nur wenige Merkmale (Typ), oder zeigen sich viele Seiten ihres Wesens (Individuum)?</a:t>
            </a:r>
          </a:p>
          <a:p>
            <a:pPr lvl="0"/>
            <a:r>
              <a:rPr lang="en-US" b="1" dirty="0" smtClean="0"/>
              <a:t>geschlossen oder offen</a:t>
            </a:r>
            <a:r>
              <a:rPr lang="en-US" dirty="0" smtClean="0"/>
              <a:t> ? Ist das Wesen der Figur klar verständlich und eindeutig, oder bleibt es mehrdeutig und rätselhaft ?</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rPr>
              <a:t>Beispiel : figuren</a:t>
            </a:r>
            <a:endParaRPr lang="en-US" sz="3200" b="1" dirty="0">
              <a:solidFill>
                <a:schemeClr val="tx1"/>
              </a:solidFill>
            </a:endParaRPr>
          </a:p>
        </p:txBody>
      </p:sp>
      <p:pic>
        <p:nvPicPr>
          <p:cNvPr id="6" name="Content Placeholder 3"/>
          <p:cNvPicPr>
            <a:picLocks noGrp="1"/>
          </p:cNvPicPr>
          <p:nvPr>
            <p:ph sz="quarter" idx="1"/>
          </p:nvPr>
        </p:nvPicPr>
        <p:blipFill>
          <a:blip r:embed="rId2"/>
          <a:srcRect/>
          <a:stretch>
            <a:fillRect/>
          </a:stretch>
        </p:blipFill>
        <p:spPr bwMode="auto">
          <a:xfrm>
            <a:off x="1214414" y="1714488"/>
            <a:ext cx="6500858" cy="4500594"/>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solidFill>
              </a:rPr>
              <a:t>Der </a:t>
            </a:r>
            <a:r>
              <a:rPr lang="en-US" b="1" dirty="0">
                <a:solidFill>
                  <a:schemeClr val="tx1"/>
                </a:solidFill>
              </a:rPr>
              <a:t>Raum</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sz="quarter" idx="1"/>
          </p:nvPr>
        </p:nvSpPr>
        <p:spPr>
          <a:xfrm>
            <a:off x="457200" y="928670"/>
            <a:ext cx="8229600" cy="5197493"/>
          </a:xfrm>
        </p:spPr>
        <p:txBody>
          <a:bodyPr>
            <a:normAutofit lnSpcReduction="10000"/>
          </a:bodyPr>
          <a:lstStyle/>
          <a:p>
            <a:pPr>
              <a:buNone/>
            </a:pPr>
            <a:endParaRPr lang="en-US" sz="2800" b="1" dirty="0" smtClean="0"/>
          </a:p>
          <a:p>
            <a:pPr>
              <a:buNone/>
            </a:pPr>
            <a:r>
              <a:rPr lang="en-US" sz="2800" b="1" dirty="0" smtClean="0"/>
              <a:t>Das </a:t>
            </a:r>
            <a:r>
              <a:rPr lang="en-US" sz="2800" b="1" dirty="0"/>
              <a:t>visuelle Raumkonzept</a:t>
            </a:r>
            <a:endParaRPr lang="en-US" sz="2800" dirty="0"/>
          </a:p>
          <a:p>
            <a:r>
              <a:rPr lang="en-US" sz="2800" dirty="0"/>
              <a:t>Das Bühnenbild soll so echt und ausführlich aussehen, dass die Illusion eines echten Schauplatzes erzeugt wird.</a:t>
            </a:r>
          </a:p>
          <a:p>
            <a:pPr lvl="0">
              <a:buNone/>
            </a:pPr>
            <a:r>
              <a:rPr lang="en-US" sz="2800" b="1" dirty="0"/>
              <a:t>Das verbale Raumkonzept</a:t>
            </a:r>
            <a:endParaRPr lang="en-US" sz="2800" dirty="0"/>
          </a:p>
          <a:p>
            <a:r>
              <a:rPr lang="en-US" sz="2800" dirty="0"/>
              <a:t>Das Bühnenbild besteht nur aus wenigen, z.T. gleich bleibenden Gegenständen. Die Vorstellung des konkreten Schauplatz entsteht erst in der Fantasie des Zuschauers und wird durch die Äuβerungen der Figuren hervorgerufen (“Wortkulisse”). </a:t>
            </a:r>
          </a:p>
          <a:p>
            <a:endParaRPr lang="en-US" sz="2800"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1"/>
                </a:solidFill>
              </a:rPr>
              <a:t>Die Funktion des Raums :</a:t>
            </a:r>
            <a:br>
              <a:rPr lang="en-US" sz="3200" b="1" dirty="0">
                <a:solidFill>
                  <a:schemeClr val="tx1"/>
                </a:solidFill>
              </a:rPr>
            </a:br>
            <a:endParaRPr lang="en-US" sz="3200" b="1" dirty="0">
              <a:solidFill>
                <a:schemeClr val="tx1"/>
              </a:solidFill>
            </a:endParaRPr>
          </a:p>
        </p:txBody>
      </p:sp>
      <p:sp>
        <p:nvSpPr>
          <p:cNvPr id="30721" name="Rectangle 1"/>
          <p:cNvSpPr>
            <a:spLocks noGrp="1" noChangeArrowheads="1"/>
          </p:cNvSpPr>
          <p:nvPr>
            <p:ph sz="quarter" idx="1"/>
          </p:nvPr>
        </p:nvSpPr>
        <p:spPr bwMode="auto">
          <a:xfrm>
            <a:off x="457200" y="1000124"/>
            <a:ext cx="8610049"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None/>
              <a:tabLst/>
            </a:pP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Als Aktionsfeld der Figuren. Bestimmtes </a:t>
            </a:r>
          </a:p>
          <a:p>
            <a:pPr marL="0" marR="0" lvl="0" indent="0" algn="l" defTabSz="914400" rtl="0" eaLnBrk="1" fontAlgn="base" latinLnBrk="0" hangingPunct="1">
              <a:lnSpc>
                <a:spcPct val="100000"/>
              </a:lnSpc>
              <a:spcBef>
                <a:spcPct val="0"/>
              </a:spcBef>
              <a:spcAft>
                <a:spcPct val="0"/>
              </a:spcAft>
              <a:buClrTx/>
              <a:buSzTx/>
              <a:buNone/>
              <a:tabLst/>
            </a:pP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Geshehen (Belauschen z. B.) wird erst </a:t>
            </a:r>
          </a:p>
          <a:p>
            <a:pPr marL="0" marR="0" lvl="0" indent="0" algn="l" defTabSz="914400" rtl="0" eaLnBrk="1" fontAlgn="base" latinLnBrk="0" hangingPunct="1">
              <a:lnSpc>
                <a:spcPct val="100000"/>
              </a:lnSpc>
              <a:spcBef>
                <a:spcPct val="0"/>
              </a:spcBef>
              <a:spcAft>
                <a:spcPct val="0"/>
              </a:spcAft>
              <a:buClrTx/>
              <a:buSzTx/>
              <a:buNone/>
              <a:tabLst/>
            </a:pP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durch die entsprechende r</a:t>
            </a:r>
            <a:r>
              <a:rPr kumimoji="0" lang="en-US" sz="3600" b="0" i="0" u="none" strike="noStrike" cap="none" normalizeH="0" baseline="0" dirty="0" smtClean="0">
                <a:ln>
                  <a:noFill/>
                </a:ln>
                <a:solidFill>
                  <a:srgbClr val="000099"/>
                </a:solidFill>
                <a:effectLst/>
                <a:latin typeface="Calibri"/>
                <a:ea typeface="Calibri" pitchFamily="34" charset="0"/>
                <a:cs typeface="Times New Roman" pitchFamily="18" charset="0"/>
              </a:rPr>
              <a:t>ä</a:t>
            </a: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umliche </a:t>
            </a:r>
          </a:p>
          <a:p>
            <a:pPr marL="0" marR="0" lvl="0" indent="0" algn="l" defTabSz="914400" rtl="0" eaLnBrk="1" fontAlgn="base" latinLnBrk="0" hangingPunct="1">
              <a:lnSpc>
                <a:spcPct val="100000"/>
              </a:lnSpc>
              <a:spcBef>
                <a:spcPct val="0"/>
              </a:spcBef>
              <a:spcAft>
                <a:spcPct val="0"/>
              </a:spcAft>
              <a:buClrTx/>
              <a:buSzTx/>
              <a:buNone/>
              <a:tabLst/>
            </a:pP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Anordnung m</a:t>
            </a:r>
            <a:r>
              <a:rPr kumimoji="0" lang="en-US" sz="3600" b="0" i="0" u="none" strike="noStrike" cap="none" normalizeH="0" baseline="0" dirty="0" smtClean="0">
                <a:ln>
                  <a:noFill/>
                </a:ln>
                <a:solidFill>
                  <a:srgbClr val="000099"/>
                </a:solidFill>
                <a:effectLst/>
                <a:latin typeface="Calibri"/>
                <a:ea typeface="Calibri" pitchFamily="34" charset="0"/>
                <a:cs typeface="Times New Roman" pitchFamily="18" charset="0"/>
              </a:rPr>
              <a:t>ö</a:t>
            </a: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glich.</a:t>
            </a:r>
            <a:endParaRPr kumimoji="0" lang="en-US" sz="3600" b="0" i="0" u="none" strike="noStrike" cap="none" normalizeH="0" baseline="0" dirty="0" smtClean="0">
              <a:ln>
                <a:noFill/>
              </a:ln>
              <a:solidFill>
                <a:srgbClr val="000099"/>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Zur indirekten Charaktersierung </a:t>
            </a:r>
          </a:p>
          <a:p>
            <a:pPr marL="0" marR="0" lvl="0" indent="0" algn="l" defTabSz="914400" rtl="0" eaLnBrk="0" fontAlgn="base" latinLnBrk="0" hangingPunct="0">
              <a:lnSpc>
                <a:spcPct val="100000"/>
              </a:lnSpc>
              <a:spcBef>
                <a:spcPct val="0"/>
              </a:spcBef>
              <a:spcAft>
                <a:spcPct val="0"/>
              </a:spcAft>
              <a:buClrTx/>
              <a:buSzTx/>
              <a:buNone/>
              <a:tabLst/>
            </a:pPr>
            <a:r>
              <a:rPr lang="en-US" sz="3600" dirty="0">
                <a:solidFill>
                  <a:srgbClr val="000099"/>
                </a:solidFill>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seine Bewohner </a:t>
            </a:r>
          </a:p>
          <a:p>
            <a:pPr marL="0" marR="0" lvl="0" indent="0" algn="l" defTabSz="914400" rtl="0" eaLnBrk="0" fontAlgn="base" latinLnBrk="0" hangingPunct="0">
              <a:lnSpc>
                <a:spcPct val="100000"/>
              </a:lnSpc>
              <a:spcBef>
                <a:spcPct val="0"/>
              </a:spcBef>
              <a:spcAft>
                <a:spcPct val="0"/>
              </a:spcAft>
              <a:buClrTx/>
              <a:buSzTx/>
              <a:buNone/>
              <a:tabLst/>
            </a:pPr>
            <a:r>
              <a:rPr lang="en-US" sz="3600" dirty="0">
                <a:solidFill>
                  <a:srgbClr val="000099"/>
                </a:solidFill>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(z.B. durch Requisiten).</a:t>
            </a:r>
            <a:endParaRPr kumimoji="0" lang="en-US" sz="3600" b="0" i="0" u="none" strike="noStrike" cap="none" normalizeH="0" baseline="0" dirty="0" smtClean="0">
              <a:ln>
                <a:noFill/>
              </a:ln>
              <a:solidFill>
                <a:srgbClr val="000099"/>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99"/>
              </a:solidFill>
              <a:effectLst/>
              <a:latin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1">
                                            <p:txEl>
                                              <p:pRg st="0" end="0"/>
                                            </p:txEl>
                                          </p:spTgt>
                                        </p:tgtEl>
                                        <p:attrNameLst>
                                          <p:attrName>style.visibility</p:attrName>
                                        </p:attrNameLst>
                                      </p:cBhvr>
                                      <p:to>
                                        <p:strVal val="visible"/>
                                      </p:to>
                                    </p:set>
                                    <p:animEffect transition="in" filter="checkerboard(across)">
                                      <p:cBhvr>
                                        <p:cTn id="7" dur="500"/>
                                        <p:tgtEl>
                                          <p:spTgt spid="307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21">
                                            <p:txEl>
                                              <p:pRg st="1" end="1"/>
                                            </p:txEl>
                                          </p:spTgt>
                                        </p:tgtEl>
                                        <p:attrNameLst>
                                          <p:attrName>style.visibility</p:attrName>
                                        </p:attrNameLst>
                                      </p:cBhvr>
                                      <p:to>
                                        <p:strVal val="visible"/>
                                      </p:to>
                                    </p:set>
                                    <p:animEffect transition="in" filter="checkerboard(across)">
                                      <p:cBhvr>
                                        <p:cTn id="12" dur="500"/>
                                        <p:tgtEl>
                                          <p:spTgt spid="307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21">
                                            <p:txEl>
                                              <p:pRg st="2" end="2"/>
                                            </p:txEl>
                                          </p:spTgt>
                                        </p:tgtEl>
                                        <p:attrNameLst>
                                          <p:attrName>style.visibility</p:attrName>
                                        </p:attrNameLst>
                                      </p:cBhvr>
                                      <p:to>
                                        <p:strVal val="visible"/>
                                      </p:to>
                                    </p:set>
                                    <p:animEffect transition="in" filter="checkerboard(across)">
                                      <p:cBhvr>
                                        <p:cTn id="17" dur="500"/>
                                        <p:tgtEl>
                                          <p:spTgt spid="307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721">
                                            <p:txEl>
                                              <p:pRg st="3" end="3"/>
                                            </p:txEl>
                                          </p:spTgt>
                                        </p:tgtEl>
                                        <p:attrNameLst>
                                          <p:attrName>style.visibility</p:attrName>
                                        </p:attrNameLst>
                                      </p:cBhvr>
                                      <p:to>
                                        <p:strVal val="visible"/>
                                      </p:to>
                                    </p:set>
                                    <p:animEffect transition="in" filter="checkerboard(across)">
                                      <p:cBhvr>
                                        <p:cTn id="22" dur="500"/>
                                        <p:tgtEl>
                                          <p:spTgt spid="307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721">
                                            <p:txEl>
                                              <p:pRg st="4" end="4"/>
                                            </p:txEl>
                                          </p:spTgt>
                                        </p:tgtEl>
                                        <p:attrNameLst>
                                          <p:attrName>style.visibility</p:attrName>
                                        </p:attrNameLst>
                                      </p:cBhvr>
                                      <p:to>
                                        <p:strVal val="visible"/>
                                      </p:to>
                                    </p:set>
                                    <p:animEffect transition="in" filter="checkerboard(across)">
                                      <p:cBhvr>
                                        <p:cTn id="27" dur="500"/>
                                        <p:tgtEl>
                                          <p:spTgt spid="3072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0721">
                                            <p:txEl>
                                              <p:pRg st="5" end="5"/>
                                            </p:txEl>
                                          </p:spTgt>
                                        </p:tgtEl>
                                        <p:attrNameLst>
                                          <p:attrName>style.visibility</p:attrName>
                                        </p:attrNameLst>
                                      </p:cBhvr>
                                      <p:to>
                                        <p:strVal val="visible"/>
                                      </p:to>
                                    </p:set>
                                    <p:animEffect transition="in" filter="checkerboard(across)">
                                      <p:cBhvr>
                                        <p:cTn id="32" dur="500"/>
                                        <p:tgtEl>
                                          <p:spTgt spid="3072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0721">
                                            <p:txEl>
                                              <p:pRg st="6" end="6"/>
                                            </p:txEl>
                                          </p:spTgt>
                                        </p:tgtEl>
                                        <p:attrNameLst>
                                          <p:attrName>style.visibility</p:attrName>
                                        </p:attrNameLst>
                                      </p:cBhvr>
                                      <p:to>
                                        <p:strVal val="visible"/>
                                      </p:to>
                                    </p:set>
                                    <p:animEffect transition="in" filter="checkerboard(across)">
                                      <p:cBhvr>
                                        <p:cTn id="37" dur="500"/>
                                        <p:tgtEl>
                                          <p:spTgt spid="3072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0721">
                                            <p:txEl>
                                              <p:pRg st="7" end="7"/>
                                            </p:txEl>
                                          </p:spTgt>
                                        </p:tgtEl>
                                        <p:attrNameLst>
                                          <p:attrName>style.visibility</p:attrName>
                                        </p:attrNameLst>
                                      </p:cBhvr>
                                      <p:to>
                                        <p:strVal val="visible"/>
                                      </p:to>
                                    </p:set>
                                    <p:animEffect transition="in" filter="checkerboard(across)">
                                      <p:cBhvr>
                                        <p:cTn id="42" dur="500"/>
                                        <p:tgtEl>
                                          <p:spTgt spid="3072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57232"/>
            <a:ext cx="8229600" cy="5268931"/>
          </a:xfrm>
        </p:spPr>
        <p:txBody>
          <a:bodyPr>
            <a:normAutofit fontScale="92500" lnSpcReduction="10000"/>
          </a:bodyPr>
          <a:lstStyle/>
          <a:p>
            <a:pPr marL="0" lvl="0" indent="0" eaLnBrk="0" fontAlgn="base" hangingPunct="0">
              <a:spcBef>
                <a:spcPct val="0"/>
              </a:spcBef>
              <a:spcAft>
                <a:spcPct val="0"/>
              </a:spcAft>
              <a:buFontTx/>
              <a:buChar char="•"/>
            </a:pPr>
            <a:r>
              <a:rPr lang="en-US" sz="3200" b="1" dirty="0" smtClean="0"/>
              <a:t>Die Funktion des Raums :</a:t>
            </a:r>
            <a:br>
              <a:rPr lang="en-US" sz="3200" b="1" dirty="0" smtClean="0"/>
            </a:br>
            <a:r>
              <a:rPr kumimoji="0" lang="en-US" sz="32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p>
          <a:p>
            <a:pPr marL="0" lvl="0" indent="0" eaLnBrk="0" fontAlgn="base" hangingPunct="0">
              <a:spcBef>
                <a:spcPct val="0"/>
              </a:spcBef>
              <a:spcAft>
                <a:spcPct val="0"/>
              </a:spcAft>
              <a:buFontTx/>
              <a:buChar char="•"/>
            </a:pPr>
            <a:r>
              <a:rPr kumimoji="0" lang="en-US" sz="32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Zur Spiegelung der momentanen </a:t>
            </a:r>
          </a:p>
          <a:p>
            <a:pPr marL="0" lvl="0" indent="0" eaLnBrk="0" fontAlgn="base" hangingPunct="0">
              <a:spcBef>
                <a:spcPct val="0"/>
              </a:spcBef>
              <a:spcAft>
                <a:spcPct val="0"/>
              </a:spcAft>
              <a:buNone/>
            </a:pPr>
            <a:r>
              <a:rPr kumimoji="0" lang="en-US" sz="32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inneren Verfassung der Figuren. </a:t>
            </a:r>
          </a:p>
          <a:p>
            <a:pPr marL="0" lvl="0" indent="0" eaLnBrk="0" fontAlgn="base" hangingPunct="0">
              <a:spcBef>
                <a:spcPct val="0"/>
              </a:spcBef>
              <a:spcAft>
                <a:spcPct val="0"/>
              </a:spcAft>
              <a:buNone/>
            </a:pPr>
            <a:r>
              <a:rPr kumimoji="0" lang="en-US" sz="32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Hierbei spielen auch Licht- und </a:t>
            </a:r>
          </a:p>
          <a:p>
            <a:pPr marL="0" lvl="0" indent="0" eaLnBrk="0" fontAlgn="base" hangingPunct="0">
              <a:spcBef>
                <a:spcPct val="0"/>
              </a:spcBef>
              <a:spcAft>
                <a:spcPct val="0"/>
              </a:spcAft>
              <a:buNone/>
            </a:pPr>
            <a:r>
              <a:rPr kumimoji="0" lang="en-US" sz="32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Toneffekte eine groβe </a:t>
            </a:r>
          </a:p>
          <a:p>
            <a:pPr marL="0" lvl="0" indent="0" eaLnBrk="0" fontAlgn="base" hangingPunct="0">
              <a:spcBef>
                <a:spcPct val="0"/>
              </a:spcBef>
              <a:spcAft>
                <a:spcPct val="0"/>
              </a:spcAft>
              <a:buNone/>
            </a:pPr>
            <a:r>
              <a:rPr kumimoji="0" lang="en-US" sz="32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(D</a:t>
            </a:r>
            <a:r>
              <a:rPr lang="en-US" sz="3200" dirty="0">
                <a:solidFill>
                  <a:srgbClr val="002060"/>
                </a:solidFill>
                <a:ea typeface="Calibri" pitchFamily="34" charset="0"/>
                <a:cs typeface="Times New Roman" pitchFamily="18" charset="0"/>
              </a:rPr>
              <a:t>ä</a:t>
            </a:r>
            <a:r>
              <a:rPr kumimoji="0" lang="en-US" sz="32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mmerung, Gewitter ..),</a:t>
            </a:r>
            <a:endParaRPr kumimoji="0" lang="en-US" sz="3200" b="0" i="0" u="none" strike="noStrike" cap="none" normalizeH="0" baseline="0" dirty="0" smtClean="0">
              <a:ln>
                <a:noFill/>
              </a:ln>
              <a:solidFill>
                <a:schemeClr val="tx1"/>
              </a:solidFill>
              <a:effectLst/>
              <a:latin typeface="Arial" pitchFamily="34" charset="0"/>
            </a:endParaRPr>
          </a:p>
          <a:p>
            <a:pPr marL="0" lvl="0" indent="0" eaLnBrk="0" fontAlgn="base" hangingPunct="0">
              <a:spcBef>
                <a:spcPct val="0"/>
              </a:spcBef>
              <a:spcAft>
                <a:spcPct val="0"/>
              </a:spcAft>
              <a:buFontTx/>
              <a:buChar char="•"/>
            </a:pPr>
            <a:r>
              <a:rPr kumimoji="0" lang="en-US" sz="32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Zur symbolischen Verdeutlichung der Aussage. </a:t>
            </a:r>
            <a:r>
              <a:rPr kumimoji="0" lang="en-US" sz="32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Mit Hilfe von Requisiten oder durch den 	Kontrast unterschiedlich ausgestatteter 	R</a:t>
            </a:r>
            <a:r>
              <a:rPr lang="en-US" sz="3200" dirty="0" smtClean="0">
                <a:solidFill>
                  <a:srgbClr val="002060"/>
                </a:solidFill>
                <a:ea typeface="Calibri" pitchFamily="34" charset="0"/>
                <a:cs typeface="Times New Roman" pitchFamily="18" charset="0"/>
              </a:rPr>
              <a:t>ä</a:t>
            </a:r>
            <a:r>
              <a:rPr kumimoji="0" lang="en-US" sz="32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ume kann auf grundlegende Probleme 	hingewiesen werden.</a:t>
            </a:r>
            <a:endParaRPr kumimoji="0" lang="en-US" sz="3200" b="0" i="0" u="none" strike="noStrike" cap="none" normalizeH="0" baseline="0" dirty="0" smtClean="0">
              <a:ln>
                <a:noFill/>
              </a:ln>
              <a:solidFill>
                <a:schemeClr val="tx1"/>
              </a:solidFill>
              <a:effectLst/>
              <a:latin typeface="Arial" pitchFamily="34" charset="0"/>
            </a:endParaRPr>
          </a:p>
          <a:p>
            <a:endParaRPr lang="en-US" sz="3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3">
                                            <p:txEl>
                                              <p:pRg st="0" end="0"/>
                                            </p:txEl>
                                          </p:spTgt>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28"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5000" fill="hold"/>
                                        <p:tgtEl>
                                          <p:spTgt spid="3">
                                            <p:txEl>
                                              <p:pRg st="1" end="1"/>
                                            </p:txEl>
                                          </p:spTgt>
                                        </p:tgtEl>
                                        <p:attrNameLst>
                                          <p:attrName>ppt_y</p:attrName>
                                        </p:attrNameLst>
                                      </p:cBhvr>
                                      <p:tavLst>
                                        <p:tav tm="0">
                                          <p:val>
                                            <p:strVal val="#ppt_y+1"/>
                                          </p:val>
                                        </p:tav>
                                        <p:tav tm="100000">
                                          <p:val>
                                            <p:strVal val="#ppt_y-1"/>
                                          </p:val>
                                        </p:tav>
                                      </p:tavLst>
                                    </p:anim>
                                  </p:childTnLst>
                                </p:cTn>
                              </p:par>
                              <p:par>
                                <p:cTn id="15" presetID="28"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5000" fill="hold"/>
                                        <p:tgtEl>
                                          <p:spTgt spid="3">
                                            <p:txEl>
                                              <p:pRg st="2" end="2"/>
                                            </p:txEl>
                                          </p:spTgt>
                                        </p:tgtEl>
                                        <p:attrNameLst>
                                          <p:attrName>ppt_y</p:attrName>
                                        </p:attrNameLst>
                                      </p:cBhvr>
                                      <p:tavLst>
                                        <p:tav tm="0">
                                          <p:val>
                                            <p:strVal val="#ppt_y+1"/>
                                          </p:val>
                                        </p:tav>
                                        <p:tav tm="100000">
                                          <p:val>
                                            <p:strVal val="#ppt_y-1"/>
                                          </p:val>
                                        </p:tav>
                                      </p:tavLst>
                                    </p:anim>
                                  </p:childTnLst>
                                </p:cTn>
                              </p:par>
                              <p:par>
                                <p:cTn id="19" presetID="28"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5000" fill="hold"/>
                                        <p:tgtEl>
                                          <p:spTgt spid="3">
                                            <p:txEl>
                                              <p:pRg st="3" end="3"/>
                                            </p:txEl>
                                          </p:spTgt>
                                        </p:tgtEl>
                                        <p:attrNameLst>
                                          <p:attrName>ppt_y</p:attrName>
                                        </p:attrNameLst>
                                      </p:cBhvr>
                                      <p:tavLst>
                                        <p:tav tm="0">
                                          <p:val>
                                            <p:strVal val="#ppt_y+1"/>
                                          </p:val>
                                        </p:tav>
                                        <p:tav tm="100000">
                                          <p:val>
                                            <p:strVal val="#ppt_y-1"/>
                                          </p:val>
                                        </p:tav>
                                      </p:tavLst>
                                    </p:anim>
                                  </p:childTnLst>
                                </p:cTn>
                              </p:par>
                              <p:par>
                                <p:cTn id="23" presetID="28"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5000" fill="hold"/>
                                        <p:tgtEl>
                                          <p:spTgt spid="3">
                                            <p:txEl>
                                              <p:pRg st="4" end="4"/>
                                            </p:txEl>
                                          </p:spTgt>
                                        </p:tgtEl>
                                        <p:attrNameLst>
                                          <p:attrName>ppt_y</p:attrName>
                                        </p:attrNameLst>
                                      </p:cBhvr>
                                      <p:tavLst>
                                        <p:tav tm="0">
                                          <p:val>
                                            <p:strVal val="#ppt_y+1"/>
                                          </p:val>
                                        </p:tav>
                                        <p:tav tm="100000">
                                          <p:val>
                                            <p:strVal val="#ppt_y-1"/>
                                          </p:val>
                                        </p:tav>
                                      </p:tavLst>
                                    </p:anim>
                                  </p:childTnLst>
                                </p:cTn>
                              </p:par>
                              <p:par>
                                <p:cTn id="27" presetID="28"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5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5000" fill="hold"/>
                                        <p:tgtEl>
                                          <p:spTgt spid="3">
                                            <p:txEl>
                                              <p:pRg st="5" end="5"/>
                                            </p:txEl>
                                          </p:spTgt>
                                        </p:tgtEl>
                                        <p:attrNameLst>
                                          <p:attrName>ppt_y</p:attrName>
                                        </p:attrNameLst>
                                      </p:cBhvr>
                                      <p:tavLst>
                                        <p:tav tm="0">
                                          <p:val>
                                            <p:strVal val="#ppt_y+1"/>
                                          </p:val>
                                        </p:tav>
                                        <p:tav tm="100000">
                                          <p:val>
                                            <p:strVal val="#ppt_y-1"/>
                                          </p:val>
                                        </p:tav>
                                      </p:tavLst>
                                    </p:anim>
                                  </p:childTnLst>
                                </p:cTn>
                              </p:par>
                              <p:par>
                                <p:cTn id="31" presetID="28"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5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5000" fill="hold"/>
                                        <p:tgtEl>
                                          <p:spTgt spid="3">
                                            <p:txEl>
                                              <p:pRg st="6" end="6"/>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FF99">
            <a:alpha val="0"/>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r>
              <a:rPr lang="en-US" dirty="0" smtClean="0"/>
              <a:t>	</a:t>
            </a:r>
            <a:r>
              <a:rPr lang="en-US" sz="4000" dirty="0" smtClean="0"/>
              <a:t>Das </a:t>
            </a:r>
            <a:r>
              <a:rPr lang="en-US" sz="4000" dirty="0">
                <a:hlinkClick r:id="rId2" tooltip="Lesedrama"/>
              </a:rPr>
              <a:t>Lesedrama</a:t>
            </a:r>
            <a:r>
              <a:rPr lang="en-US" sz="4000" dirty="0"/>
              <a:t> ist eine spezielle Form des Dramas, die nicht in erster Linie aufgeführt, sondern wie ein Roman gelesen werden soll.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5840435"/>
          </a:xfrm>
        </p:spPr>
        <p:txBody>
          <a:bodyPr/>
          <a:lstStyle/>
          <a:p>
            <a:pPr>
              <a:buNone/>
            </a:pPr>
            <a:endParaRPr lang="en-US" sz="2000" dirty="0" smtClean="0"/>
          </a:p>
          <a:p>
            <a:pPr>
              <a:buNone/>
            </a:pPr>
            <a:endParaRPr lang="en-US" sz="2000" dirty="0"/>
          </a:p>
          <a:p>
            <a:pPr>
              <a:buNone/>
            </a:pPr>
            <a:endParaRPr lang="en-US" sz="2000" dirty="0" smtClean="0"/>
          </a:p>
          <a:p>
            <a:pPr>
              <a:buNone/>
            </a:pPr>
            <a:r>
              <a:rPr lang="en-US" sz="2000" b="1" dirty="0" smtClean="0"/>
              <a:t> </a:t>
            </a:r>
            <a:r>
              <a:rPr lang="en-US" sz="2800" b="1" dirty="0" smtClean="0">
                <a:solidFill>
                  <a:srgbClr val="000099"/>
                </a:solidFill>
              </a:rPr>
              <a:t>Die Funktion der Schauplätze im Drama    </a:t>
            </a:r>
            <a:endParaRPr lang="en-US" sz="2800" dirty="0" smtClean="0">
              <a:solidFill>
                <a:srgbClr val="000099"/>
              </a:solidFill>
            </a:endParaRPr>
          </a:p>
          <a:p>
            <a:pPr>
              <a:buNone/>
            </a:pPr>
            <a:r>
              <a:rPr lang="en-US" sz="2800" dirty="0" smtClean="0"/>
              <a:t> </a:t>
            </a:r>
          </a:p>
          <a:p>
            <a:pPr>
              <a:lnSpc>
                <a:spcPct val="150000"/>
              </a:lnSpc>
              <a:buNone/>
            </a:pPr>
            <a:r>
              <a:rPr lang="en-US" dirty="0" smtClean="0">
                <a:solidFill>
                  <a:schemeClr val="accent6">
                    <a:lumMod val="75000"/>
                  </a:schemeClr>
                </a:solidFill>
              </a:rPr>
              <a:t>*  </a:t>
            </a:r>
            <a:r>
              <a:rPr lang="en-US" sz="2800" dirty="0" smtClean="0">
                <a:solidFill>
                  <a:schemeClr val="accent6">
                    <a:lumMod val="75000"/>
                  </a:schemeClr>
                </a:solidFill>
              </a:rPr>
              <a:t>können </a:t>
            </a:r>
            <a:r>
              <a:rPr lang="en-US" sz="2800" dirty="0">
                <a:solidFill>
                  <a:schemeClr val="accent6">
                    <a:lumMod val="75000"/>
                  </a:schemeClr>
                </a:solidFill>
              </a:rPr>
              <a:t>Handlungen ermöglichen     </a:t>
            </a:r>
            <a:endParaRPr lang="en-US" sz="2800" dirty="0" smtClean="0">
              <a:solidFill>
                <a:schemeClr val="accent6">
                  <a:lumMod val="75000"/>
                </a:schemeClr>
              </a:solidFill>
            </a:endParaRPr>
          </a:p>
          <a:p>
            <a:pPr>
              <a:lnSpc>
                <a:spcPct val="150000"/>
              </a:lnSpc>
              <a:buNone/>
            </a:pPr>
            <a:r>
              <a:rPr lang="en-US" sz="2800" dirty="0" smtClean="0">
                <a:solidFill>
                  <a:schemeClr val="accent6">
                    <a:lumMod val="75000"/>
                  </a:schemeClr>
                </a:solidFill>
              </a:rPr>
              <a:t>*  können </a:t>
            </a:r>
            <a:r>
              <a:rPr lang="en-US" sz="2800" dirty="0" err="1" smtClean="0">
                <a:solidFill>
                  <a:schemeClr val="accent6">
                    <a:lumMod val="75000"/>
                  </a:schemeClr>
                </a:solidFill>
              </a:rPr>
              <a:t>Figuren</a:t>
            </a:r>
            <a:r>
              <a:rPr lang="en-US" sz="2800" dirty="0" smtClean="0">
                <a:solidFill>
                  <a:schemeClr val="accent6">
                    <a:lumMod val="75000"/>
                  </a:schemeClr>
                </a:solidFill>
              </a:rPr>
              <a:t> </a:t>
            </a:r>
            <a:r>
              <a:rPr lang="en-US" sz="2800" dirty="0" err="1" smtClean="0">
                <a:solidFill>
                  <a:schemeClr val="accent6">
                    <a:lumMod val="75000"/>
                  </a:schemeClr>
                </a:solidFill>
              </a:rPr>
              <a:t>charakterisieren</a:t>
            </a:r>
            <a:endParaRPr lang="en-US" sz="2800" dirty="0">
              <a:solidFill>
                <a:schemeClr val="accent6">
                  <a:lumMod val="75000"/>
                </a:schemeClr>
              </a:solidFill>
            </a:endParaRPr>
          </a:p>
          <a:p>
            <a:pPr>
              <a:lnSpc>
                <a:spcPct val="150000"/>
              </a:lnSpc>
              <a:buNone/>
            </a:pPr>
            <a:r>
              <a:rPr lang="en-US" sz="2800" dirty="0" smtClean="0">
                <a:solidFill>
                  <a:schemeClr val="accent6">
                    <a:lumMod val="75000"/>
                  </a:schemeClr>
                </a:solidFill>
              </a:rPr>
              <a:t>*  können </a:t>
            </a:r>
            <a:r>
              <a:rPr lang="en-US" sz="2800" dirty="0">
                <a:solidFill>
                  <a:schemeClr val="accent6">
                    <a:lumMod val="75000"/>
                  </a:schemeClr>
                </a:solidFill>
              </a:rPr>
              <a:t>Stimmungen zeigen                         </a:t>
            </a:r>
            <a:endParaRPr lang="en-US" sz="2800" dirty="0" smtClean="0">
              <a:solidFill>
                <a:schemeClr val="accent6">
                  <a:lumMod val="75000"/>
                </a:schemeClr>
              </a:solidFill>
            </a:endParaRPr>
          </a:p>
          <a:p>
            <a:pPr>
              <a:lnSpc>
                <a:spcPct val="150000"/>
              </a:lnSpc>
              <a:buNone/>
            </a:pPr>
            <a:r>
              <a:rPr lang="en-US" sz="2800" dirty="0" smtClean="0">
                <a:solidFill>
                  <a:schemeClr val="accent6">
                    <a:lumMod val="75000"/>
                  </a:schemeClr>
                </a:solidFill>
              </a:rPr>
              <a:t>*  können Aussagen </a:t>
            </a:r>
            <a:r>
              <a:rPr lang="en-US" sz="2800" dirty="0">
                <a:solidFill>
                  <a:schemeClr val="accent6">
                    <a:lumMod val="75000"/>
                  </a:schemeClr>
                </a:solidFill>
              </a:rPr>
              <a:t>verdeutlichen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heckerboard(across)">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checkerboard(across)">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checkerboard(across)">
                                      <p:cBhvr>
                                        <p:cTn id="25" dur="500"/>
                                        <p:tgtEl>
                                          <p:spTgt spid="3">
                                            <p:txEl>
                                              <p:pRg st="7" end="7"/>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checkerboard(across)">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rPr>
              <a:t>Beispiel : Raum</a:t>
            </a:r>
            <a:endParaRPr lang="en-US" sz="3200" b="1" dirty="0">
              <a:solidFill>
                <a:schemeClr val="tx1"/>
              </a:solidFill>
            </a:endParaRPr>
          </a:p>
        </p:txBody>
      </p:sp>
      <p:pic>
        <p:nvPicPr>
          <p:cNvPr id="6" name="Content Placeholder 5"/>
          <p:cNvPicPr>
            <a:picLocks noGrp="1"/>
          </p:cNvPicPr>
          <p:nvPr>
            <p:ph sz="quarter" idx="1"/>
          </p:nvPr>
        </p:nvPicPr>
        <p:blipFill>
          <a:blip r:embed="rId2"/>
          <a:srcRect/>
          <a:stretch>
            <a:fillRect/>
          </a:stretch>
        </p:blipFill>
        <p:spPr bwMode="auto">
          <a:xfrm>
            <a:off x="1428728" y="1500174"/>
            <a:ext cx="5857916" cy="4786346"/>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rPr>
              <a:t>Die </a:t>
            </a:r>
            <a:r>
              <a:rPr lang="en-US" sz="3200" b="1" dirty="0">
                <a:solidFill>
                  <a:schemeClr val="tx1"/>
                </a:solidFill>
              </a:rPr>
              <a:t>Zeit</a:t>
            </a:r>
            <a:r>
              <a:rPr lang="en-US" dirty="0"/>
              <a:t>	</a:t>
            </a:r>
            <a:br>
              <a:rPr lang="en-US" dirty="0"/>
            </a:br>
            <a:endParaRPr lang="en-US" dirty="0"/>
          </a:p>
        </p:txBody>
      </p:sp>
      <p:sp>
        <p:nvSpPr>
          <p:cNvPr id="3" name="Content Placeholder 2"/>
          <p:cNvSpPr>
            <a:spLocks noGrp="1"/>
          </p:cNvSpPr>
          <p:nvPr>
            <p:ph sz="quarter" idx="1"/>
          </p:nvPr>
        </p:nvSpPr>
        <p:spPr>
          <a:xfrm>
            <a:off x="457200" y="1071546"/>
            <a:ext cx="8229600" cy="5054617"/>
          </a:xfrm>
        </p:spPr>
        <p:txBody>
          <a:bodyPr>
            <a:normAutofit fontScale="25000" lnSpcReduction="20000"/>
          </a:bodyPr>
          <a:lstStyle/>
          <a:p>
            <a:pPr lvl="0">
              <a:buNone/>
            </a:pPr>
            <a:endParaRPr lang="en-US" sz="2800" dirty="0" smtClean="0">
              <a:solidFill>
                <a:srgbClr val="002060"/>
              </a:solidFill>
              <a:latin typeface="AvantGarde Md BT" pitchFamily="34" charset="0"/>
            </a:endParaRPr>
          </a:p>
          <a:p>
            <a:pPr lvl="0">
              <a:buNone/>
            </a:pPr>
            <a:r>
              <a:rPr lang="en-US" sz="2800" dirty="0" smtClean="0">
                <a:solidFill>
                  <a:srgbClr val="002060"/>
                </a:solidFill>
                <a:latin typeface="AvantGarde Md BT" pitchFamily="34" charset="0"/>
              </a:rPr>
              <a:t>         </a:t>
            </a:r>
            <a:r>
              <a:rPr lang="en-US" sz="8000" dirty="0" smtClean="0">
                <a:solidFill>
                  <a:srgbClr val="002060"/>
                </a:solidFill>
                <a:latin typeface="Arial Black" pitchFamily="34" charset="0"/>
              </a:rPr>
              <a:t>In </a:t>
            </a:r>
            <a:r>
              <a:rPr lang="en-US" sz="8000" dirty="0">
                <a:solidFill>
                  <a:srgbClr val="002060"/>
                </a:solidFill>
                <a:latin typeface="Arial Black" pitchFamily="34" charset="0"/>
              </a:rPr>
              <a:t>welcher historischen Zeit spielt die Handlung ? Was sind die politischen, sozialen, weltschaulichen </a:t>
            </a:r>
            <a:r>
              <a:rPr lang="en-US" sz="8000" dirty="0" err="1">
                <a:solidFill>
                  <a:srgbClr val="002060"/>
                </a:solidFill>
                <a:latin typeface="Arial Black" pitchFamily="34" charset="0"/>
              </a:rPr>
              <a:t>Hintergründe</a:t>
            </a:r>
            <a:r>
              <a:rPr lang="en-US" sz="8000" dirty="0">
                <a:solidFill>
                  <a:srgbClr val="002060"/>
                </a:solidFill>
                <a:latin typeface="Arial Black" pitchFamily="34" charset="0"/>
              </a:rPr>
              <a:t> </a:t>
            </a:r>
            <a:r>
              <a:rPr lang="en-US" sz="8000" dirty="0" smtClean="0">
                <a:solidFill>
                  <a:srgbClr val="002060"/>
                </a:solidFill>
                <a:latin typeface="Arial Black" pitchFamily="34" charset="0"/>
              </a:rPr>
              <a:t>?</a:t>
            </a:r>
          </a:p>
          <a:p>
            <a:pPr lvl="0">
              <a:buNone/>
            </a:pPr>
            <a:endParaRPr lang="en-US" sz="8000" dirty="0">
              <a:solidFill>
                <a:srgbClr val="002060"/>
              </a:solidFill>
              <a:latin typeface="Arial Black" pitchFamily="34" charset="0"/>
            </a:endParaRPr>
          </a:p>
          <a:p>
            <a:pPr lvl="0">
              <a:buNone/>
            </a:pPr>
            <a:r>
              <a:rPr lang="en-US" sz="8000" dirty="0" smtClean="0">
                <a:solidFill>
                  <a:srgbClr val="002060"/>
                </a:solidFill>
                <a:latin typeface="Arial Black" pitchFamily="34" charset="0"/>
              </a:rPr>
              <a:t>    In </a:t>
            </a:r>
            <a:r>
              <a:rPr lang="en-US" sz="8000" dirty="0">
                <a:solidFill>
                  <a:srgbClr val="002060"/>
                </a:solidFill>
                <a:latin typeface="Arial Black" pitchFamily="34" charset="0"/>
              </a:rPr>
              <a:t>welchem Verhältnis steht diese Zeit zur Gegenwart des zeitgenösischen und heutigen </a:t>
            </a:r>
            <a:r>
              <a:rPr lang="en-US" sz="8000" dirty="0" err="1">
                <a:solidFill>
                  <a:srgbClr val="002060"/>
                </a:solidFill>
                <a:latin typeface="Arial Black" pitchFamily="34" charset="0"/>
              </a:rPr>
              <a:t>Publikums</a:t>
            </a:r>
            <a:r>
              <a:rPr lang="en-US" sz="8000" dirty="0">
                <a:solidFill>
                  <a:srgbClr val="002060"/>
                </a:solidFill>
                <a:latin typeface="Arial Black" pitchFamily="34" charset="0"/>
              </a:rPr>
              <a:t> </a:t>
            </a:r>
            <a:r>
              <a:rPr lang="en-US" sz="8000" dirty="0" smtClean="0">
                <a:solidFill>
                  <a:srgbClr val="002060"/>
                </a:solidFill>
                <a:latin typeface="Arial Black" pitchFamily="34" charset="0"/>
              </a:rPr>
              <a:t>?</a:t>
            </a:r>
          </a:p>
          <a:p>
            <a:pPr lvl="0">
              <a:buFont typeface="Arial" charset="0"/>
              <a:buChar char="•"/>
            </a:pPr>
            <a:endParaRPr lang="en-US" sz="8000" dirty="0">
              <a:solidFill>
                <a:srgbClr val="002060"/>
              </a:solidFill>
              <a:latin typeface="Arial Black" pitchFamily="34" charset="0"/>
            </a:endParaRPr>
          </a:p>
          <a:p>
            <a:pPr lvl="0">
              <a:buNone/>
            </a:pPr>
            <a:r>
              <a:rPr lang="en-US" sz="8000" dirty="0" smtClean="0">
                <a:solidFill>
                  <a:srgbClr val="002060"/>
                </a:solidFill>
                <a:latin typeface="Arial Black" pitchFamily="34" charset="0"/>
              </a:rPr>
              <a:t>    In </a:t>
            </a:r>
            <a:r>
              <a:rPr lang="en-US" sz="8000" dirty="0">
                <a:solidFill>
                  <a:srgbClr val="002060"/>
                </a:solidFill>
                <a:latin typeface="Arial Black" pitchFamily="34" charset="0"/>
              </a:rPr>
              <a:t>welchen Abschnitt ihres Lebens stehen die Figuren? (Todesnähe?   </a:t>
            </a:r>
            <a:r>
              <a:rPr lang="en-US" sz="8000" dirty="0" smtClean="0">
                <a:solidFill>
                  <a:srgbClr val="002060"/>
                </a:solidFill>
                <a:latin typeface="Arial Black" pitchFamily="34" charset="0"/>
              </a:rPr>
              <a:t>Midlifecrisis? Erste Liebe ? )</a:t>
            </a:r>
          </a:p>
          <a:p>
            <a:pPr lvl="0">
              <a:buFont typeface="Arial" charset="0"/>
              <a:buChar char="•"/>
            </a:pPr>
            <a:endParaRPr lang="en-US" sz="8000" dirty="0">
              <a:solidFill>
                <a:srgbClr val="002060"/>
              </a:solidFill>
              <a:latin typeface="Arial Black" pitchFamily="34" charset="0"/>
            </a:endParaRPr>
          </a:p>
          <a:p>
            <a:pPr lvl="0">
              <a:buNone/>
            </a:pPr>
            <a:r>
              <a:rPr lang="en-US" sz="8000" dirty="0" smtClean="0">
                <a:solidFill>
                  <a:srgbClr val="002060"/>
                </a:solidFill>
                <a:latin typeface="Arial Black" pitchFamily="34" charset="0"/>
              </a:rPr>
              <a:t>    </a:t>
            </a:r>
            <a:r>
              <a:rPr lang="en-US" sz="8000" dirty="0" err="1" smtClean="0">
                <a:solidFill>
                  <a:srgbClr val="002060"/>
                </a:solidFill>
                <a:latin typeface="Arial Black" pitchFamily="34" charset="0"/>
              </a:rPr>
              <a:t>Kommt</a:t>
            </a:r>
            <a:r>
              <a:rPr lang="en-US" sz="8000" dirty="0" smtClean="0">
                <a:solidFill>
                  <a:srgbClr val="002060"/>
                </a:solidFill>
                <a:latin typeface="Arial Black" pitchFamily="34" charset="0"/>
              </a:rPr>
              <a:t> </a:t>
            </a:r>
            <a:r>
              <a:rPr lang="en-US" sz="8000" dirty="0">
                <a:solidFill>
                  <a:srgbClr val="002060"/>
                </a:solidFill>
                <a:latin typeface="Arial Black" pitchFamily="34" charset="0"/>
              </a:rPr>
              <a:t>der Jahres-bzw. Tegszeit eine Bedeutung zu ? (Osterglocken in Goethes “Faust”, nächtlicher </a:t>
            </a:r>
            <a:r>
              <a:rPr lang="en-US" sz="8000" dirty="0" err="1">
                <a:solidFill>
                  <a:srgbClr val="002060"/>
                </a:solidFill>
                <a:latin typeface="Arial Black" pitchFamily="34" charset="0"/>
              </a:rPr>
              <a:t>Spuk</a:t>
            </a:r>
            <a:r>
              <a:rPr lang="en-US" sz="8000" dirty="0" smtClean="0">
                <a:solidFill>
                  <a:srgbClr val="002060"/>
                </a:solidFill>
                <a:latin typeface="Arial Black" pitchFamily="34" charset="0"/>
              </a:rPr>
              <a:t>,...)</a:t>
            </a:r>
          </a:p>
          <a:p>
            <a:pPr lvl="0">
              <a:buFont typeface="Arial" charset="0"/>
              <a:buChar char="•"/>
            </a:pPr>
            <a:endParaRPr lang="en-US" sz="8000" dirty="0">
              <a:solidFill>
                <a:srgbClr val="002060"/>
              </a:solidFill>
              <a:latin typeface="Arial Black" pitchFamily="34" charset="0"/>
            </a:endParaRPr>
          </a:p>
          <a:p>
            <a:pPr lvl="0">
              <a:buNone/>
            </a:pPr>
            <a:r>
              <a:rPr lang="en-US" sz="8000" dirty="0" smtClean="0">
                <a:solidFill>
                  <a:srgbClr val="002060"/>
                </a:solidFill>
                <a:latin typeface="Arial Black" pitchFamily="34" charset="0"/>
              </a:rPr>
              <a:t>    </a:t>
            </a:r>
            <a:r>
              <a:rPr lang="en-US" sz="8000" dirty="0" err="1" smtClean="0">
                <a:solidFill>
                  <a:srgbClr val="002060"/>
                </a:solidFill>
                <a:latin typeface="Arial Black" pitchFamily="34" charset="0"/>
              </a:rPr>
              <a:t>Stehen</a:t>
            </a:r>
            <a:r>
              <a:rPr lang="en-US" sz="8000" dirty="0" smtClean="0">
                <a:solidFill>
                  <a:srgbClr val="002060"/>
                </a:solidFill>
                <a:latin typeface="Arial Black" pitchFamily="34" charset="0"/>
              </a:rPr>
              <a:t> </a:t>
            </a:r>
            <a:r>
              <a:rPr lang="en-US" sz="8000" dirty="0">
                <a:solidFill>
                  <a:srgbClr val="002060"/>
                </a:solidFill>
                <a:latin typeface="Arial Black" pitchFamily="34" charset="0"/>
              </a:rPr>
              <a:t>die Figuren unter Zeitdruck oder haben </a:t>
            </a:r>
            <a:r>
              <a:rPr lang="en-US" sz="8000" dirty="0" err="1">
                <a:solidFill>
                  <a:srgbClr val="002060"/>
                </a:solidFill>
                <a:latin typeface="Arial Black" pitchFamily="34" charset="0"/>
              </a:rPr>
              <a:t>sie</a:t>
            </a:r>
            <a:r>
              <a:rPr lang="en-US" sz="8000" dirty="0">
                <a:solidFill>
                  <a:srgbClr val="002060"/>
                </a:solidFill>
                <a:latin typeface="Arial Black" pitchFamily="34" charset="0"/>
              </a:rPr>
              <a:t> </a:t>
            </a:r>
            <a:endParaRPr lang="en-US" sz="8000" dirty="0" smtClean="0">
              <a:solidFill>
                <a:srgbClr val="002060"/>
              </a:solidFill>
              <a:latin typeface="Arial Black" pitchFamily="34" charset="0"/>
            </a:endParaRPr>
          </a:p>
          <a:p>
            <a:pPr lvl="0">
              <a:buNone/>
            </a:pPr>
            <a:r>
              <a:rPr lang="en-US" sz="8000" dirty="0" smtClean="0">
                <a:solidFill>
                  <a:srgbClr val="002060"/>
                </a:solidFill>
                <a:latin typeface="Arial Black" pitchFamily="34" charset="0"/>
              </a:rPr>
              <a:t>    </a:t>
            </a:r>
            <a:r>
              <a:rPr lang="en-US" sz="8000" dirty="0" err="1" smtClean="0">
                <a:solidFill>
                  <a:srgbClr val="002060"/>
                </a:solidFill>
                <a:latin typeface="Arial Black" pitchFamily="34" charset="0"/>
              </a:rPr>
              <a:t>Zeit</a:t>
            </a:r>
            <a:r>
              <a:rPr lang="en-US" sz="8000" dirty="0" smtClean="0">
                <a:solidFill>
                  <a:srgbClr val="002060"/>
                </a:solidFill>
                <a:latin typeface="Arial Black" pitchFamily="34" charset="0"/>
              </a:rPr>
              <a:t> </a:t>
            </a:r>
            <a:r>
              <a:rPr lang="en-US" sz="8000" dirty="0">
                <a:solidFill>
                  <a:srgbClr val="002060"/>
                </a:solidFill>
                <a:latin typeface="Arial Black" pitchFamily="34" charset="0"/>
              </a:rPr>
              <a:t>?</a:t>
            </a:r>
          </a:p>
          <a:p>
            <a:pPr>
              <a:buNone/>
            </a:pPr>
            <a:r>
              <a:rPr lang="en-US" sz="8000" dirty="0">
                <a:solidFill>
                  <a:srgbClr val="002060"/>
                </a:solidFill>
                <a:latin typeface="Arial Black" pitchFamily="34" charset="0"/>
              </a:rPr>
              <a:t> </a:t>
            </a:r>
          </a:p>
          <a:p>
            <a:endParaRPr lang="en-US" sz="8000" dirty="0">
              <a:latin typeface="Arial Black"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heckerboard(across)">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checkerboard(across)">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25602"/>
          </a:xfrm>
        </p:spPr>
        <p:txBody>
          <a:bodyPr>
            <a:normAutofit fontScale="90000"/>
          </a:bodyPr>
          <a:lstStyle/>
          <a:p>
            <a:r>
              <a:rPr lang="en-US" b="1" dirty="0" smtClean="0"/>
              <a:t/>
            </a:r>
            <a:br>
              <a:rPr lang="en-US" b="1" dirty="0" smtClean="0"/>
            </a:br>
            <a:r>
              <a:rPr lang="en-US" sz="3100" b="1" dirty="0" smtClean="0"/>
              <a:t>Leitfragen </a:t>
            </a:r>
            <a:r>
              <a:rPr lang="en-US" sz="3100" b="1" dirty="0"/>
              <a:t>zur Analyse des Bühnengeschehens</a:t>
            </a:r>
            <a:r>
              <a:rPr lang="en-US" dirty="0"/>
              <a:t/>
            </a:r>
            <a:br>
              <a:rPr lang="en-US" dirty="0"/>
            </a:br>
            <a:endParaRPr lang="en-US" dirty="0"/>
          </a:p>
        </p:txBody>
      </p:sp>
      <p:sp>
        <p:nvSpPr>
          <p:cNvPr id="3" name="Content Placeholder 2"/>
          <p:cNvSpPr>
            <a:spLocks noGrp="1"/>
          </p:cNvSpPr>
          <p:nvPr>
            <p:ph sz="quarter" idx="1"/>
          </p:nvPr>
        </p:nvSpPr>
        <p:spPr/>
        <p:txBody>
          <a:bodyPr/>
          <a:lstStyle/>
          <a:p>
            <a:pPr lvl="0">
              <a:buNone/>
            </a:pPr>
            <a:endParaRPr lang="en-US" b="1" dirty="0" smtClean="0"/>
          </a:p>
          <a:p>
            <a:pPr lvl="0">
              <a:buNone/>
            </a:pPr>
            <a:r>
              <a:rPr lang="en-US" b="1" dirty="0" smtClean="0"/>
              <a:t>Analyse </a:t>
            </a:r>
            <a:r>
              <a:rPr lang="en-US" b="1" dirty="0"/>
              <a:t>des Handlungsverlauf</a:t>
            </a:r>
            <a:endParaRPr lang="en-US" dirty="0"/>
          </a:p>
          <a:p>
            <a:pPr>
              <a:buNone/>
            </a:pPr>
            <a:r>
              <a:rPr lang="en-US" dirty="0"/>
              <a:t>* In welchen Schritten und in welchen Tempo geschehen die Ereignisse ?</a:t>
            </a:r>
          </a:p>
          <a:p>
            <a:pPr>
              <a:buNone/>
            </a:pPr>
            <a:r>
              <a:rPr lang="en-US" dirty="0"/>
              <a:t>* Wie hängen äuβere und innere Handlung zusammen ?</a:t>
            </a:r>
          </a:p>
          <a:p>
            <a:pPr>
              <a:buNone/>
            </a:pPr>
            <a:r>
              <a:rPr lang="en-US" dirty="0"/>
              <a:t>* Welchen Handlungsspielraum haben die Figuren?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path" presetSubtype="0" accel="50000" decel="50000" fill="hold" grpId="0" nodeType="clickEffect">
                                  <p:stCondLst>
                                    <p:cond delay="0"/>
                                  </p:stCondLst>
                                  <p:childTnLst>
                                    <p:animMotion origin="layout" path="M 0 0  L 0 -0.196  L 0.25 0  L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6" presetClass="entr" presetSubtype="26"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6"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Horizont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Horizont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6"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Horizont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7467600" cy="5688158"/>
          </a:xfrm>
        </p:spPr>
        <p:txBody>
          <a:bodyPr>
            <a:normAutofit/>
          </a:bodyPr>
          <a:lstStyle/>
          <a:p>
            <a:pPr lvl="0">
              <a:buNone/>
            </a:pPr>
            <a:r>
              <a:rPr lang="en-US" sz="2800" b="1" dirty="0" smtClean="0"/>
              <a:t>Analyse </a:t>
            </a:r>
            <a:r>
              <a:rPr lang="en-US" sz="2800" b="1" dirty="0"/>
              <a:t>der Figuren</a:t>
            </a:r>
            <a:endParaRPr lang="en-US" sz="2800" dirty="0"/>
          </a:p>
          <a:p>
            <a:pPr>
              <a:buNone/>
            </a:pPr>
            <a:r>
              <a:rPr lang="en-US" dirty="0"/>
              <a:t>* </a:t>
            </a:r>
            <a:r>
              <a:rPr lang="en-US" dirty="0">
                <a:solidFill>
                  <a:schemeClr val="accent6">
                    <a:lumMod val="50000"/>
                  </a:schemeClr>
                </a:solidFill>
              </a:rPr>
              <a:t>Welche Merkmale der Figuren werden dargestellt bzw, hervorgehoben ? Gibt es</a:t>
            </a:r>
          </a:p>
          <a:p>
            <a:pPr>
              <a:buNone/>
            </a:pPr>
            <a:r>
              <a:rPr lang="en-US" dirty="0" smtClean="0">
                <a:solidFill>
                  <a:schemeClr val="accent6">
                    <a:lumMod val="50000"/>
                  </a:schemeClr>
                </a:solidFill>
              </a:rPr>
              <a:t> 	Veränderungen</a:t>
            </a:r>
            <a:r>
              <a:rPr lang="en-US" dirty="0">
                <a:solidFill>
                  <a:schemeClr val="accent6">
                    <a:lumMod val="50000"/>
                  </a:schemeClr>
                </a:solidFill>
              </a:rPr>
              <a:t>? In welchen Verhältnis stehen direkte und indirekte </a:t>
            </a:r>
            <a:r>
              <a:rPr lang="en-US" dirty="0" smtClean="0">
                <a:solidFill>
                  <a:schemeClr val="accent6">
                    <a:lumMod val="50000"/>
                  </a:schemeClr>
                </a:solidFill>
              </a:rPr>
              <a:t>Charakterisierungen </a:t>
            </a:r>
            <a:r>
              <a:rPr lang="en-US" dirty="0">
                <a:solidFill>
                  <a:schemeClr val="accent6">
                    <a:lumMod val="50000"/>
                  </a:schemeClr>
                </a:solidFill>
              </a:rPr>
              <a:t>?</a:t>
            </a:r>
          </a:p>
          <a:p>
            <a:pPr>
              <a:buNone/>
            </a:pPr>
            <a:r>
              <a:rPr lang="en-US" dirty="0"/>
              <a:t>* Wie sind die Figuren konzipiert ? Gibt es bedeutsame Unterschiede in der </a:t>
            </a:r>
          </a:p>
          <a:p>
            <a:pPr>
              <a:buNone/>
            </a:pPr>
            <a:r>
              <a:rPr lang="en-US" dirty="0" smtClean="0"/>
              <a:t> 	Konzeption </a:t>
            </a:r>
            <a:r>
              <a:rPr lang="en-US" dirty="0"/>
              <a:t>einzelner Figuren ?</a:t>
            </a:r>
          </a:p>
          <a:p>
            <a:pPr>
              <a:buNone/>
            </a:pPr>
            <a:r>
              <a:rPr lang="en-US" dirty="0"/>
              <a:t>* </a:t>
            </a:r>
            <a:r>
              <a:rPr lang="en-US" dirty="0">
                <a:solidFill>
                  <a:srgbClr val="FF0000"/>
                </a:solidFill>
              </a:rPr>
              <a:t>In welchem Verhältnis stehen die Figuren zueinander ? Verändert sich die</a:t>
            </a:r>
          </a:p>
          <a:p>
            <a:pPr>
              <a:buNone/>
            </a:pPr>
            <a:r>
              <a:rPr lang="en-US" dirty="0" smtClean="0">
                <a:solidFill>
                  <a:srgbClr val="FF0000"/>
                </a:solidFill>
              </a:rPr>
              <a:t>	Konstellation </a:t>
            </a:r>
            <a:r>
              <a:rPr lang="en-US" dirty="0">
                <a:solidFill>
                  <a:srgbClr val="FF0000"/>
                </a:solidFill>
              </a:rPr>
              <a:t>?</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7467600" cy="5688158"/>
          </a:xfrm>
        </p:spPr>
        <p:txBody>
          <a:bodyPr>
            <a:normAutofit/>
          </a:bodyPr>
          <a:lstStyle/>
          <a:p>
            <a:pPr>
              <a:buNone/>
            </a:pPr>
            <a:r>
              <a:rPr lang="en-US" sz="3200" b="1" dirty="0" smtClean="0"/>
              <a:t>Analyse </a:t>
            </a:r>
            <a:r>
              <a:rPr lang="en-US" sz="3200" b="1" dirty="0"/>
              <a:t>des Raums</a:t>
            </a:r>
            <a:endParaRPr lang="en-US" sz="3200" dirty="0"/>
          </a:p>
          <a:p>
            <a:pPr>
              <a:buNone/>
            </a:pPr>
            <a:r>
              <a:rPr lang="en-US" sz="3200" dirty="0" smtClean="0"/>
              <a:t>* </a:t>
            </a:r>
            <a:r>
              <a:rPr lang="en-US" sz="2800" dirty="0"/>
              <a:t>Ist der Schauplatz eher visuell oder verbal konzipiert ?</a:t>
            </a:r>
          </a:p>
          <a:p>
            <a:pPr>
              <a:buNone/>
            </a:pPr>
            <a:r>
              <a:rPr lang="en-US" sz="2800" dirty="0"/>
              <a:t>* </a:t>
            </a:r>
            <a:r>
              <a:rPr lang="en-US" sz="2800" dirty="0">
                <a:solidFill>
                  <a:srgbClr val="00B050"/>
                </a:solidFill>
              </a:rPr>
              <a:t>Wie sind die räumlichen Gegebenheiten für den Handlungsverlauf wichtig ?</a:t>
            </a:r>
          </a:p>
          <a:p>
            <a:pPr>
              <a:buNone/>
            </a:pPr>
            <a:r>
              <a:rPr lang="en-US" sz="2800" dirty="0"/>
              <a:t>* Dienen Räume und Requisiten dazu, Figuren zu charakterisieren, Stimmungen </a:t>
            </a:r>
          </a:p>
          <a:p>
            <a:pPr>
              <a:buNone/>
            </a:pPr>
            <a:r>
              <a:rPr lang="en-US" sz="2800" dirty="0" smtClean="0"/>
              <a:t>	oder </a:t>
            </a:r>
            <a:r>
              <a:rPr lang="en-US" sz="2800" dirty="0"/>
              <a:t>Probleme zu verdeutlichen?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path" presetSubtype="0" accel="50000" decel="50000" fill="hold" grpId="0" nodeType="clickEffect">
                                  <p:stCondLst>
                                    <p:cond delay="0"/>
                                  </p:stCondLst>
                                  <p:childTnLst>
                                    <p:animMotion origin="layout" path="M 0 0  C 0.03 -0.05067  0.075 -0.08267  0.125 -0.08267  C 0.175 -0.08267  0.22 -0.05067  0.25 0  C 0.22 0.05067  0.175 0.08267  0.125 0.08267  C 0.075 0.08267  0.03 0.05067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2" presetClass="path" presetSubtype="0" accel="50000" decel="50000" fill="hold" grpId="0" nodeType="clickEffect">
                                  <p:stCondLst>
                                    <p:cond delay="0"/>
                                  </p:stCondLst>
                                  <p:childTnLst>
                                    <p:animMotion origin="layout" path="M 0 0  C 0.03 -0.05067  0.075 -0.08267  0.125 -0.08267  C 0.175 -0.08267  0.22 -0.05067  0.25 0  C 0.22 0.05067  0.175 0.08267  0.125 0.08267  C 0.075 0.08267  0.03 0.05067  0 0  Z"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2" presetClass="path" presetSubtype="0" accel="50000" decel="50000" fill="hold" grpId="0" nodeType="clickEffect">
                                  <p:stCondLst>
                                    <p:cond delay="0"/>
                                  </p:stCondLst>
                                  <p:childTnLst>
                                    <p:animMotion origin="layout" path="M 0 0  C 0.03 -0.05067  0.075 -0.08267  0.125 -0.08267  C 0.175 -0.08267  0.22 -0.05067  0.25 0  C 0.22 0.05067  0.175 0.08267  0.125 0.08267  C 0.075 0.08267  0.03 0.05067  0 0  Z"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2" presetClass="path" presetSubtype="0" accel="50000" decel="50000" fill="hold" grpId="0" nodeType="clickEffect">
                                  <p:stCondLst>
                                    <p:cond delay="0"/>
                                  </p:stCondLst>
                                  <p:childTnLst>
                                    <p:animMotion origin="layout" path="M 0 0  C 0.03 -0.05067  0.075 -0.08267  0.125 -0.08267  C 0.175 -0.08267  0.22 -0.05067  0.25 0  C 0.22 0.05067  0.175 0.08267  0.125 0.08267  C 0.075 0.08267  0.03 0.05067  0 0  Z"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2" presetClass="path" presetSubtype="0" accel="50000" decel="50000" fill="hold" grpId="0" nodeType="clickEffect">
                                  <p:stCondLst>
                                    <p:cond delay="0"/>
                                  </p:stCondLst>
                                  <p:childTnLst>
                                    <p:animMotion origin="layout" path="M 0 0  C 0.03 -0.05067  0.075 -0.08267  0.125 -0.08267  C 0.175 -0.08267  0.22 -0.05067  0.25 0  C 0.22 0.05067  0.175 0.08267  0.125 0.08267  C 0.075 0.08267  0.03 0.05067  0 0  Z" pathEditMode="relative" ptsTypes="">
                                      <p:cBhvr>
                                        <p:cTn id="22"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7467600" cy="5688158"/>
          </a:xfrm>
        </p:spPr>
        <p:txBody>
          <a:bodyPr>
            <a:normAutofit/>
          </a:bodyPr>
          <a:lstStyle/>
          <a:p>
            <a:pPr lvl="0">
              <a:buNone/>
            </a:pPr>
            <a:r>
              <a:rPr lang="en-US" sz="3600" b="1" dirty="0" smtClean="0"/>
              <a:t>Analyse </a:t>
            </a:r>
            <a:r>
              <a:rPr lang="en-US" sz="3600" b="1" dirty="0"/>
              <a:t>der Zeitumstände</a:t>
            </a:r>
            <a:endParaRPr lang="en-US" sz="3600" dirty="0"/>
          </a:p>
          <a:p>
            <a:pPr>
              <a:buNone/>
            </a:pPr>
            <a:r>
              <a:rPr lang="en-US" sz="3600" dirty="0"/>
              <a:t>* </a:t>
            </a:r>
            <a:r>
              <a:rPr lang="en-US" sz="3200" dirty="0"/>
              <a:t>Wirken sich historische Erignisse und Zustände auf Figuren und Handlung aus ?</a:t>
            </a:r>
          </a:p>
          <a:p>
            <a:pPr>
              <a:buNone/>
            </a:pPr>
            <a:r>
              <a:rPr lang="en-US" sz="3200" dirty="0"/>
              <a:t>* Welche Bedeutung haben die Zeitpunkte des Geschehens für die </a:t>
            </a:r>
            <a:r>
              <a:rPr lang="en-US" sz="3200" dirty="0" smtClean="0"/>
              <a:t>Figuren   (Tages-</a:t>
            </a:r>
            <a:r>
              <a:rPr lang="en-US" sz="3200" dirty="0"/>
              <a:t>, Jahres-, Lebenszeit )?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mph" presetSubtype="0" fill="hold" grpId="0" nodeType="clickEffect">
                                  <p:stCondLst>
                                    <p:cond delay="0"/>
                                  </p:stCondLst>
                                  <p:childTnLst>
                                    <p:animClr clrSpc="hsl">
                                      <p:cBhvr override="childStyle">
                                        <p:cTn id="6" dur="500" fill="hold"/>
                                        <p:tgtEl>
                                          <p:spTgt spid="3">
                                            <p:txEl>
                                              <p:pRg st="0" end="0"/>
                                            </p:txEl>
                                          </p:spTgt>
                                        </p:tgtEl>
                                        <p:attrNameLst>
                                          <p:attrName>style.color</p:attrName>
                                        </p:attrNameLst>
                                      </p:cBhvr>
                                      <p:by>
                                        <p:hsl h="10842353" s="0" l="0"/>
                                      </p:by>
                                    </p:animClr>
                                    <p:animClr clrSpc="hsl">
                                      <p:cBhvr>
                                        <p:cTn id="7" dur="500" fill="hold"/>
                                        <p:tgtEl>
                                          <p:spTgt spid="3">
                                            <p:txEl>
                                              <p:pRg st="0" end="0"/>
                                            </p:txEl>
                                          </p:spTgt>
                                        </p:tgtEl>
                                        <p:attrNameLst>
                                          <p:attrName>fillcolor</p:attrName>
                                        </p:attrNameLst>
                                      </p:cBhvr>
                                      <p:by>
                                        <p:hsl h="10842353" s="0" l="0"/>
                                      </p:by>
                                    </p:animClr>
                                    <p:animClr clrSpc="hsl">
                                      <p:cBhvr>
                                        <p:cTn id="8" dur="500" fill="hold"/>
                                        <p:tgtEl>
                                          <p:spTgt spid="3">
                                            <p:txEl>
                                              <p:pRg st="0" end="0"/>
                                            </p:txEl>
                                          </p:spTgt>
                                        </p:tgtEl>
                                        <p:attrNameLst>
                                          <p:attrName>stroke.color</p:attrName>
                                        </p:attrNameLst>
                                      </p:cBhvr>
                                      <p:by>
                                        <p:hsl h="10842353" s="0" l="0"/>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3" presetClass="emph" presetSubtype="0" fill="hold" grpId="0" nodeType="clickEffect">
                                  <p:stCondLst>
                                    <p:cond delay="0"/>
                                  </p:stCondLst>
                                  <p:childTnLst>
                                    <p:animClr clrSpc="hsl">
                                      <p:cBhvr override="childStyle">
                                        <p:cTn id="13" dur="500" fill="hold"/>
                                        <p:tgtEl>
                                          <p:spTgt spid="3">
                                            <p:txEl>
                                              <p:pRg st="1" end="1"/>
                                            </p:txEl>
                                          </p:spTgt>
                                        </p:tgtEl>
                                        <p:attrNameLst>
                                          <p:attrName>style.color</p:attrName>
                                        </p:attrNameLst>
                                      </p:cBhvr>
                                      <p:by>
                                        <p:hsl h="10842353" s="0" l="0"/>
                                      </p:by>
                                    </p:animClr>
                                    <p:animClr clrSpc="hsl">
                                      <p:cBhvr>
                                        <p:cTn id="14" dur="500" fill="hold"/>
                                        <p:tgtEl>
                                          <p:spTgt spid="3">
                                            <p:txEl>
                                              <p:pRg st="1" end="1"/>
                                            </p:txEl>
                                          </p:spTgt>
                                        </p:tgtEl>
                                        <p:attrNameLst>
                                          <p:attrName>fillcolor</p:attrName>
                                        </p:attrNameLst>
                                      </p:cBhvr>
                                      <p:by>
                                        <p:hsl h="10842353" s="0" l="0"/>
                                      </p:by>
                                    </p:animClr>
                                    <p:animClr clrSpc="hsl">
                                      <p:cBhvr>
                                        <p:cTn id="15" dur="500" fill="hold"/>
                                        <p:tgtEl>
                                          <p:spTgt spid="3">
                                            <p:txEl>
                                              <p:pRg st="1" end="1"/>
                                            </p:txEl>
                                          </p:spTgt>
                                        </p:tgtEl>
                                        <p:attrNameLst>
                                          <p:attrName>stroke.color</p:attrName>
                                        </p:attrNameLst>
                                      </p:cBhvr>
                                      <p:by>
                                        <p:hsl h="10842353" s="0" l="0"/>
                                      </p:by>
                                    </p:animClr>
                                    <p:set>
                                      <p:cBhvr>
                                        <p:cTn id="16" dur="500" fill="hold"/>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3" presetClass="emph" presetSubtype="0" fill="hold" grpId="0" nodeType="clickEffect">
                                  <p:stCondLst>
                                    <p:cond delay="0"/>
                                  </p:stCondLst>
                                  <p:childTnLst>
                                    <p:animClr clrSpc="hsl">
                                      <p:cBhvr override="childStyle">
                                        <p:cTn id="20" dur="500" fill="hold"/>
                                        <p:tgtEl>
                                          <p:spTgt spid="3">
                                            <p:txEl>
                                              <p:pRg st="2" end="2"/>
                                            </p:txEl>
                                          </p:spTgt>
                                        </p:tgtEl>
                                        <p:attrNameLst>
                                          <p:attrName>style.color</p:attrName>
                                        </p:attrNameLst>
                                      </p:cBhvr>
                                      <p:by>
                                        <p:hsl h="10842353" s="0" l="0"/>
                                      </p:by>
                                    </p:animClr>
                                    <p:animClr clrSpc="hsl">
                                      <p:cBhvr>
                                        <p:cTn id="21" dur="500" fill="hold"/>
                                        <p:tgtEl>
                                          <p:spTgt spid="3">
                                            <p:txEl>
                                              <p:pRg st="2" end="2"/>
                                            </p:txEl>
                                          </p:spTgt>
                                        </p:tgtEl>
                                        <p:attrNameLst>
                                          <p:attrName>fillcolor</p:attrName>
                                        </p:attrNameLst>
                                      </p:cBhvr>
                                      <p:by>
                                        <p:hsl h="10842353" s="0" l="0"/>
                                      </p:by>
                                    </p:animClr>
                                    <p:animClr clrSpc="hsl">
                                      <p:cBhvr>
                                        <p:cTn id="22" dur="500" fill="hold"/>
                                        <p:tgtEl>
                                          <p:spTgt spid="3">
                                            <p:txEl>
                                              <p:pRg st="2" end="2"/>
                                            </p:txEl>
                                          </p:spTgt>
                                        </p:tgtEl>
                                        <p:attrNameLst>
                                          <p:attrName>stroke.color</p:attrName>
                                        </p:attrNameLst>
                                      </p:cBhvr>
                                      <p:by>
                                        <p:hsl h="10842353" s="0" l="0"/>
                                      </p:by>
                                    </p:animClr>
                                    <p:set>
                                      <p:cBhvr>
                                        <p:cTn id="23"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solidFill>
              </a:rPr>
              <a:t>DER </a:t>
            </a:r>
            <a:r>
              <a:rPr lang="en-US" b="1" dirty="0">
                <a:solidFill>
                  <a:schemeClr val="tx1"/>
                </a:solidFill>
              </a:rPr>
              <a:t>AUFBAU DES DRAMAS</a:t>
            </a:r>
            <a:r>
              <a:rPr lang="en-US" dirty="0"/>
              <a:t>	 </a:t>
            </a:r>
          </a:p>
        </p:txBody>
      </p:sp>
      <p:sp>
        <p:nvSpPr>
          <p:cNvPr id="3" name="Content Placeholder 2"/>
          <p:cNvSpPr>
            <a:spLocks noGrp="1"/>
          </p:cNvSpPr>
          <p:nvPr>
            <p:ph sz="quarter" idx="1"/>
          </p:nvPr>
        </p:nvSpPr>
        <p:spPr/>
        <p:txBody>
          <a:bodyPr>
            <a:normAutofit/>
          </a:bodyPr>
          <a:lstStyle/>
          <a:p>
            <a:pPr>
              <a:buNone/>
            </a:pPr>
            <a:r>
              <a:rPr lang="en-US" sz="2800" b="1" dirty="0" smtClean="0"/>
              <a:t>Die </a:t>
            </a:r>
            <a:r>
              <a:rPr lang="en-US" sz="2800" b="1" dirty="0"/>
              <a:t>Anordnung</a:t>
            </a:r>
            <a:endParaRPr lang="en-US" sz="2800" dirty="0"/>
          </a:p>
          <a:p>
            <a:pPr>
              <a:buNone/>
            </a:pPr>
            <a:r>
              <a:rPr lang="en-US" sz="2800" dirty="0" smtClean="0"/>
              <a:t>* Dramen </a:t>
            </a:r>
            <a:r>
              <a:rPr lang="en-US" sz="2800" dirty="0"/>
              <a:t>lassen sich in zwei unterschiedlich groβe Einheiten gliedern.</a:t>
            </a:r>
          </a:p>
          <a:p>
            <a:pPr lvl="0">
              <a:buNone/>
            </a:pPr>
            <a:r>
              <a:rPr lang="en-US" sz="2800" dirty="0" smtClean="0"/>
              <a:t>* Die </a:t>
            </a:r>
            <a:r>
              <a:rPr lang="en-US" sz="2800" dirty="0"/>
              <a:t>Handlungsabschnitte (oder Bilder) bilden räumlich und zeitlich eine </a:t>
            </a:r>
            <a:r>
              <a:rPr lang="en-US" sz="2800" dirty="0" smtClean="0"/>
              <a:t>Einheit.</a:t>
            </a:r>
          </a:p>
          <a:p>
            <a:pPr lvl="0">
              <a:buNone/>
            </a:pPr>
            <a:r>
              <a:rPr lang="en-US" sz="2800" dirty="0" smtClean="0"/>
              <a:t>* Sie </a:t>
            </a:r>
            <a:r>
              <a:rPr lang="en-US" sz="2800" dirty="0"/>
              <a:t>beginnen und enden dort, wo der Schauplatz wechselt und/ oder ein Zeitsprung (sprunghafte </a:t>
            </a:r>
          </a:p>
          <a:p>
            <a:pPr lvl="0">
              <a:buNone/>
            </a:pPr>
            <a:r>
              <a:rPr lang="en-US" sz="2800" dirty="0" smtClean="0"/>
              <a:t>* Die </a:t>
            </a:r>
            <a:r>
              <a:rPr lang="en-US" sz="2800" dirty="0"/>
              <a:t>Auftritte weisen eine einheitliche Figurenkonstellation auf. </a:t>
            </a:r>
          </a:p>
          <a:p>
            <a:endParaRPr lang="en-US" sz="28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00108"/>
            <a:ext cx="7467600" cy="5473844"/>
          </a:xfrm>
        </p:spPr>
        <p:txBody>
          <a:bodyPr/>
          <a:lstStyle/>
          <a:p>
            <a:pPr>
              <a:buNone/>
            </a:pPr>
            <a:r>
              <a:rPr lang="en-US" dirty="0" smtClean="0"/>
              <a:t>	</a:t>
            </a:r>
            <a:r>
              <a:rPr lang="en-US" sz="3200" dirty="0" smtClean="0"/>
              <a:t>Der </a:t>
            </a:r>
            <a:r>
              <a:rPr lang="en-US" sz="3200" dirty="0"/>
              <a:t>Begriff </a:t>
            </a:r>
            <a:r>
              <a:rPr lang="en-US" sz="3200" b="1" dirty="0">
                <a:solidFill>
                  <a:schemeClr val="accent6">
                    <a:lumMod val="50000"/>
                  </a:schemeClr>
                </a:solidFill>
              </a:rPr>
              <a:t>Szene</a:t>
            </a:r>
            <a:r>
              <a:rPr lang="en-US" sz="3200" dirty="0"/>
              <a:t> wird in verschiedener Bedeutung benuzt, meist bezichnet er einen einzelnen oder mehrere Zusammengehörende Auftritte. </a:t>
            </a:r>
            <a:endParaRPr lang="en-US" sz="3200" dirty="0" smtClean="0"/>
          </a:p>
          <a:p>
            <a:pPr>
              <a:buNone/>
            </a:pPr>
            <a:r>
              <a:rPr lang="en-US" sz="3200" dirty="0" smtClean="0"/>
              <a:t>  Gliederungsprinzip </a:t>
            </a:r>
            <a:r>
              <a:rPr lang="en-US" sz="3200" dirty="0"/>
              <a:t>ist dabei </a:t>
            </a:r>
            <a:r>
              <a:rPr lang="en-US" sz="3200" b="1" dirty="0"/>
              <a:t>der Gesprächsverlauf</a:t>
            </a:r>
            <a:r>
              <a:rPr lang="en-US" sz="3200" dirty="0"/>
              <a:t>, besonders </a:t>
            </a:r>
            <a:r>
              <a:rPr lang="en-US" sz="3200" b="1" dirty="0"/>
              <a:t>der Wechsel des Gesprachsthemas</a:t>
            </a:r>
            <a:r>
              <a:rPr lang="en-US" sz="3200" dirty="0"/>
              <a:t>.</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Der Konflik</a:t>
            </a:r>
            <a:r>
              <a:rPr lang="en-US" dirty="0"/>
              <a:t/>
            </a:r>
            <a:br>
              <a:rPr lang="en-US" dirty="0"/>
            </a:br>
            <a:endParaRPr lang="en-US" dirty="0"/>
          </a:p>
        </p:txBody>
      </p:sp>
      <p:sp>
        <p:nvSpPr>
          <p:cNvPr id="3" name="Content Placeholder 2"/>
          <p:cNvSpPr>
            <a:spLocks noGrp="1"/>
          </p:cNvSpPr>
          <p:nvPr>
            <p:ph sz="quarter" idx="1"/>
          </p:nvPr>
        </p:nvSpPr>
        <p:spPr>
          <a:xfrm>
            <a:off x="457200" y="1500174"/>
            <a:ext cx="8229600" cy="4625989"/>
          </a:xfrm>
        </p:spPr>
        <p:txBody>
          <a:bodyPr>
            <a:normAutofit fontScale="92500" lnSpcReduction="10000"/>
          </a:bodyPr>
          <a:lstStyle/>
          <a:p>
            <a:pPr>
              <a:buNone/>
            </a:pPr>
            <a:r>
              <a:rPr lang="en-US" sz="3200" dirty="0" smtClean="0"/>
              <a:t>Im </a:t>
            </a:r>
            <a:r>
              <a:rPr lang="en-US" sz="3200" dirty="0"/>
              <a:t>Drama lassen sich zwei Arten von </a:t>
            </a:r>
            <a:endParaRPr lang="en-US" sz="3200" dirty="0" smtClean="0"/>
          </a:p>
          <a:p>
            <a:pPr>
              <a:buNone/>
            </a:pPr>
            <a:r>
              <a:rPr lang="en-US" sz="3200" dirty="0" smtClean="0"/>
              <a:t>Konflikte feststellen.</a:t>
            </a:r>
          </a:p>
          <a:p>
            <a:pPr>
              <a:buNone/>
            </a:pPr>
            <a:endParaRPr lang="en-US" sz="3200" dirty="0"/>
          </a:p>
          <a:p>
            <a:pPr marL="514350" lvl="0" indent="-514350">
              <a:buAutoNum type="arabicPeriod"/>
            </a:pPr>
            <a:r>
              <a:rPr lang="en-US" sz="2800" b="1" dirty="0" smtClean="0"/>
              <a:t>Äuβere </a:t>
            </a:r>
            <a:r>
              <a:rPr lang="en-US" sz="2800" b="1" dirty="0"/>
              <a:t>Konflikte</a:t>
            </a:r>
            <a:r>
              <a:rPr lang="en-US" sz="2800" dirty="0"/>
              <a:t>, bei denen zwei oder mehr </a:t>
            </a:r>
            <a:endParaRPr lang="en-US" sz="2800" dirty="0" smtClean="0"/>
          </a:p>
          <a:p>
            <a:pPr marL="514350" lvl="0" indent="-514350">
              <a:buNone/>
            </a:pPr>
            <a:r>
              <a:rPr lang="en-US" sz="2800" dirty="0" smtClean="0"/>
              <a:t>     Parteien </a:t>
            </a:r>
            <a:r>
              <a:rPr lang="en-US" sz="2800" dirty="0"/>
              <a:t>um Macht, Besitz, die Gunst eines </a:t>
            </a:r>
            <a:endParaRPr lang="en-US" sz="2800" dirty="0" smtClean="0"/>
          </a:p>
          <a:p>
            <a:pPr marL="514350" lvl="0" indent="-514350">
              <a:buNone/>
            </a:pPr>
            <a:r>
              <a:rPr lang="en-US" sz="2800" dirty="0" smtClean="0"/>
              <a:t>     Menschens </a:t>
            </a:r>
            <a:r>
              <a:rPr lang="en-US" sz="2800" dirty="0"/>
              <a:t>oder Ähnliches streiten.</a:t>
            </a:r>
          </a:p>
          <a:p>
            <a:pPr lvl="0">
              <a:buNone/>
            </a:pPr>
            <a:r>
              <a:rPr lang="en-US" sz="2800" b="1" dirty="0" smtClean="0"/>
              <a:t>2. Innere </a:t>
            </a:r>
            <a:r>
              <a:rPr lang="en-US" sz="2800" b="1" dirty="0"/>
              <a:t>Konflikte</a:t>
            </a:r>
            <a:r>
              <a:rPr lang="en-US" sz="2800" dirty="0"/>
              <a:t>, bei denen sich eine Figur </a:t>
            </a:r>
            <a:r>
              <a:rPr lang="en-US" sz="2800" dirty="0" smtClean="0"/>
              <a:t> </a:t>
            </a:r>
          </a:p>
          <a:p>
            <a:pPr lvl="0">
              <a:buNone/>
            </a:pPr>
            <a:r>
              <a:rPr lang="en-US" sz="2800" dirty="0" smtClean="0"/>
              <a:t>    zwischen </a:t>
            </a:r>
            <a:r>
              <a:rPr lang="en-US" sz="2800" dirty="0"/>
              <a:t>entgegengesetzten Wünschen, </a:t>
            </a:r>
            <a:endParaRPr lang="en-US" sz="2800" dirty="0" smtClean="0"/>
          </a:p>
          <a:p>
            <a:pPr lvl="0">
              <a:buNone/>
            </a:pPr>
            <a:r>
              <a:rPr lang="en-US" sz="2800" dirty="0" smtClean="0"/>
              <a:t>    Forderungen </a:t>
            </a:r>
            <a:r>
              <a:rPr lang="en-US" sz="2800" dirty="0"/>
              <a:t>oder Erwartungen entscheiden </a:t>
            </a:r>
            <a:r>
              <a:rPr lang="en-US" dirty="0"/>
              <a:t>muss.</a:t>
            </a:r>
          </a:p>
          <a:p>
            <a:pPr>
              <a:buNone/>
            </a:pPr>
            <a:r>
              <a:rPr lang="en-US" dirty="0"/>
              <a:t> </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circle(in)">
                                      <p:cBhvr>
                                        <p:cTn id="24" dur="2000"/>
                                        <p:tgtEl>
                                          <p:spTgt spid="3">
                                            <p:txEl>
                                              <p:pRg st="6" end="6"/>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ircle(in)">
                                      <p:cBhvr>
                                        <p:cTn id="27" dur="2000"/>
                                        <p:tgtEl>
                                          <p:spTgt spid="3">
                                            <p:txEl>
                                              <p:pRg st="7" end="7"/>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circle(in)">
                                      <p:cBhvr>
                                        <p:cTn id="30" dur="2000"/>
                                        <p:tgtEl>
                                          <p:spTgt spid="3">
                                            <p:txEl>
                                              <p:pRg st="8" end="8"/>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circle(in)">
                                      <p:cBhvr>
                                        <p:cTn id="3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28670"/>
            <a:ext cx="7467600" cy="5545282"/>
          </a:xfrm>
        </p:spPr>
        <p:txBody>
          <a:bodyPr>
            <a:normAutofit/>
          </a:bodyPr>
          <a:lstStyle/>
          <a:p>
            <a:pPr algn="ctr">
              <a:lnSpc>
                <a:spcPct val="200000"/>
              </a:lnSpc>
              <a:buNone/>
            </a:pPr>
            <a:r>
              <a:rPr lang="en-US" sz="4000" dirty="0" smtClean="0"/>
              <a:t>   Zu </a:t>
            </a:r>
            <a:r>
              <a:rPr lang="en-US" sz="4000" dirty="0"/>
              <a:t>den Dramen werden neben Theaterstücken auch Hörspiele, Fernsehspiele, Filme usw. gezählt.</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50000"/>
                  </a:schemeClr>
                </a:solidFill>
              </a:rPr>
              <a:t>Die Spannungsführung</a:t>
            </a:r>
            <a:endParaRPr lang="en-US" dirty="0">
              <a:solidFill>
                <a:schemeClr val="accent3">
                  <a:lumMod val="50000"/>
                </a:schemeClr>
              </a:solidFill>
            </a:endParaRPr>
          </a:p>
        </p:txBody>
      </p:sp>
      <p:sp>
        <p:nvSpPr>
          <p:cNvPr id="3" name="Content Placeholder 2"/>
          <p:cNvSpPr>
            <a:spLocks noGrp="1"/>
          </p:cNvSpPr>
          <p:nvPr>
            <p:ph sz="quarter" idx="1"/>
          </p:nvPr>
        </p:nvSpPr>
        <p:spPr/>
        <p:txBody>
          <a:bodyPr>
            <a:normAutofit fontScale="92500"/>
          </a:bodyPr>
          <a:lstStyle/>
          <a:p>
            <a:pPr>
              <a:buNone/>
            </a:pPr>
            <a:r>
              <a:rPr lang="en-US" sz="2800" dirty="0" smtClean="0"/>
              <a:t>Beim Spannungsaufbau lassen sich vier </a:t>
            </a:r>
          </a:p>
          <a:p>
            <a:pPr>
              <a:buNone/>
            </a:pPr>
            <a:r>
              <a:rPr lang="en-US" sz="2800" dirty="0" smtClean="0"/>
              <a:t>Phasen unterscheiden :</a:t>
            </a:r>
            <a:endParaRPr lang="en-US" sz="2800" dirty="0"/>
          </a:p>
          <a:p>
            <a:pPr lvl="0">
              <a:buNone/>
            </a:pPr>
            <a:r>
              <a:rPr lang="en-US" dirty="0" smtClean="0">
                <a:solidFill>
                  <a:srgbClr val="00B050"/>
                </a:solidFill>
              </a:rPr>
              <a:t>1. S</a:t>
            </a:r>
            <a:r>
              <a:rPr lang="en-US" b="1" dirty="0" smtClean="0">
                <a:solidFill>
                  <a:srgbClr val="00B050"/>
                </a:solidFill>
              </a:rPr>
              <a:t>pannungserzeugung </a:t>
            </a:r>
            <a:r>
              <a:rPr lang="en-US" dirty="0">
                <a:solidFill>
                  <a:srgbClr val="00B050"/>
                </a:solidFill>
              </a:rPr>
              <a:t>:  </a:t>
            </a:r>
          </a:p>
          <a:p>
            <a:pPr>
              <a:buNone/>
            </a:pPr>
            <a:r>
              <a:rPr lang="en-US" dirty="0" smtClean="0">
                <a:solidFill>
                  <a:srgbClr val="00B050"/>
                </a:solidFill>
              </a:rPr>
              <a:t>    Eine </a:t>
            </a:r>
            <a:r>
              <a:rPr lang="en-US" dirty="0">
                <a:solidFill>
                  <a:srgbClr val="00B050"/>
                </a:solidFill>
              </a:rPr>
              <a:t>Frage wird aufgeworfen.</a:t>
            </a:r>
          </a:p>
          <a:p>
            <a:pPr lvl="0">
              <a:buNone/>
            </a:pPr>
            <a:r>
              <a:rPr lang="en-US" b="1" dirty="0" smtClean="0"/>
              <a:t>2. Spannungssteigerung </a:t>
            </a:r>
            <a:r>
              <a:rPr lang="en-US" dirty="0"/>
              <a:t>:</a:t>
            </a:r>
          </a:p>
          <a:p>
            <a:pPr>
              <a:buNone/>
            </a:pPr>
            <a:r>
              <a:rPr lang="en-US" dirty="0" smtClean="0"/>
              <a:t>    Das </a:t>
            </a:r>
            <a:r>
              <a:rPr lang="en-US" dirty="0"/>
              <a:t>Interesse des Zuschauers bzw. Lesers an der </a:t>
            </a:r>
            <a:r>
              <a:rPr lang="en-US" dirty="0" smtClean="0"/>
              <a:t> </a:t>
            </a:r>
          </a:p>
          <a:p>
            <a:pPr>
              <a:buNone/>
            </a:pPr>
            <a:r>
              <a:rPr lang="en-US" dirty="0" smtClean="0"/>
              <a:t>    Beantwortung </a:t>
            </a:r>
            <a:r>
              <a:rPr lang="en-US" dirty="0"/>
              <a:t>dieser Frage wird gesteigert.</a:t>
            </a:r>
          </a:p>
          <a:p>
            <a:pPr lvl="0">
              <a:buNone/>
            </a:pPr>
            <a:r>
              <a:rPr lang="en-US" b="1" dirty="0" smtClean="0">
                <a:solidFill>
                  <a:srgbClr val="0070C0"/>
                </a:solidFill>
              </a:rPr>
              <a:t>4. Spannungsverzögerung </a:t>
            </a:r>
            <a:r>
              <a:rPr lang="en-US" dirty="0">
                <a:solidFill>
                  <a:srgbClr val="0070C0"/>
                </a:solidFill>
              </a:rPr>
              <a:t>: </a:t>
            </a:r>
          </a:p>
          <a:p>
            <a:pPr>
              <a:buNone/>
            </a:pPr>
            <a:r>
              <a:rPr lang="en-US" dirty="0" smtClean="0">
                <a:solidFill>
                  <a:srgbClr val="0070C0"/>
                </a:solidFill>
              </a:rPr>
              <a:t>    Die </a:t>
            </a:r>
            <a:r>
              <a:rPr lang="en-US" dirty="0">
                <a:solidFill>
                  <a:srgbClr val="0070C0"/>
                </a:solidFill>
              </a:rPr>
              <a:t>Beantwortung der Frage wird hinausgeschoben.</a:t>
            </a:r>
          </a:p>
          <a:p>
            <a:pPr lvl="0">
              <a:buNone/>
            </a:pPr>
            <a:r>
              <a:rPr lang="en-US" b="1" dirty="0" smtClean="0"/>
              <a:t>5. Spannungslösung</a:t>
            </a:r>
            <a:r>
              <a:rPr lang="en-US" dirty="0" smtClean="0"/>
              <a:t> </a:t>
            </a:r>
            <a:r>
              <a:rPr lang="en-US" dirty="0"/>
              <a:t>: </a:t>
            </a:r>
          </a:p>
          <a:p>
            <a:pPr>
              <a:buNone/>
            </a:pPr>
            <a:r>
              <a:rPr lang="en-US" dirty="0" smtClean="0"/>
              <a:t>    Die </a:t>
            </a:r>
            <a:r>
              <a:rPr lang="en-US" dirty="0"/>
              <a:t>Frage wird beantwortet. </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heckerboard(across)">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heckerboard(across)">
                                      <p:cBhvr>
                                        <p:cTn id="34" dur="500"/>
                                        <p:tgtEl>
                                          <p:spTgt spid="3">
                                            <p:txEl>
                                              <p:pRg st="7" end="7"/>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heckerboard(across)">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checkerboard(across)">
                                      <p:cBhvr>
                                        <p:cTn id="42" dur="500"/>
                                        <p:tgtEl>
                                          <p:spTgt spid="3">
                                            <p:txEl>
                                              <p:pRg st="9" end="9"/>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82726"/>
          </a:xfrm>
        </p:spPr>
        <p:txBody>
          <a:bodyPr>
            <a:normAutofit fontScale="90000"/>
          </a:bodyPr>
          <a:lstStyle/>
          <a:p>
            <a:r>
              <a:rPr lang="en-US" dirty="0" smtClean="0"/>
              <a:t/>
            </a:r>
            <a:br>
              <a:rPr lang="en-US" dirty="0" smtClean="0"/>
            </a:br>
            <a:r>
              <a:rPr lang="en-US" dirty="0" smtClean="0">
                <a:solidFill>
                  <a:schemeClr val="accent6">
                    <a:lumMod val="50000"/>
                  </a:schemeClr>
                </a:solidFill>
              </a:rPr>
              <a:t>Nach </a:t>
            </a:r>
            <a:r>
              <a:rPr lang="en-US" dirty="0">
                <a:solidFill>
                  <a:schemeClr val="accent6">
                    <a:lumMod val="50000"/>
                  </a:schemeClr>
                </a:solidFill>
              </a:rPr>
              <a:t>der Länge der Spannungsbögen unterscheidet man :</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pPr lvl="0">
              <a:buNone/>
            </a:pPr>
            <a:r>
              <a:rPr lang="en-US" b="1" dirty="0">
                <a:solidFill>
                  <a:srgbClr val="0070C0"/>
                </a:solidFill>
              </a:rPr>
              <a:t>Finalspannung</a:t>
            </a:r>
            <a:r>
              <a:rPr lang="en-US" dirty="0">
                <a:solidFill>
                  <a:srgbClr val="0070C0"/>
                </a:solidFill>
              </a:rPr>
              <a:t> : </a:t>
            </a:r>
          </a:p>
          <a:p>
            <a:pPr>
              <a:buNone/>
            </a:pPr>
            <a:r>
              <a:rPr lang="en-US" dirty="0" smtClean="0">
                <a:solidFill>
                  <a:srgbClr val="0070C0"/>
                </a:solidFill>
              </a:rPr>
              <a:t>	Die </a:t>
            </a:r>
            <a:r>
              <a:rPr lang="en-US" dirty="0">
                <a:solidFill>
                  <a:srgbClr val="0070C0"/>
                </a:solidFill>
              </a:rPr>
              <a:t>Spannung wird durch den zentralen Konflikt (im Konfliktdrama) oder die zentrale Frage (im analystischen Drama) erzeugt und am Schluss des Dramas gelöst. </a:t>
            </a:r>
          </a:p>
          <a:p>
            <a:pPr>
              <a:buNone/>
            </a:pPr>
            <a:r>
              <a:rPr lang="en-US" b="1" dirty="0" smtClean="0"/>
              <a:t>Detailspannung </a:t>
            </a:r>
            <a:r>
              <a:rPr lang="en-US" dirty="0"/>
              <a:t>:</a:t>
            </a:r>
          </a:p>
          <a:p>
            <a:pPr>
              <a:buNone/>
            </a:pPr>
            <a:r>
              <a:rPr lang="en-US" dirty="0" smtClean="0"/>
              <a:t>	Der </a:t>
            </a:r>
            <a:r>
              <a:rPr lang="en-US" dirty="0"/>
              <a:t>Spannungsbogen beschränkt sich nur auf einen Teil des Dramas (ein Bild, eine Szene), in der Frage aufgeworfen und schon bald beantwortet wird. </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5697559"/>
          </a:xfrm>
        </p:spPr>
        <p:txBody>
          <a:bodyPr>
            <a:normAutofit/>
          </a:bodyPr>
          <a:lstStyle/>
          <a:p>
            <a:pPr>
              <a:buNone/>
            </a:pPr>
            <a:r>
              <a:rPr lang="en-US" sz="2800" b="1" dirty="0"/>
              <a:t>Anfang und Schluss</a:t>
            </a:r>
            <a:endParaRPr lang="en-US" sz="2800" dirty="0"/>
          </a:p>
          <a:p>
            <a:pPr>
              <a:buNone/>
            </a:pPr>
            <a:r>
              <a:rPr lang="en-US" sz="2800" dirty="0" smtClean="0"/>
              <a:t>   Diese </a:t>
            </a:r>
            <a:r>
              <a:rPr lang="en-US" sz="2800" dirty="0"/>
              <a:t>Einführung bezeichnet man als </a:t>
            </a:r>
            <a:r>
              <a:rPr lang="en-US" sz="2800" b="1" dirty="0"/>
              <a:t>Exposition</a:t>
            </a:r>
            <a:r>
              <a:rPr lang="en-US" sz="2800" dirty="0"/>
              <a:t>. Die Exposition kann vor Handlungsbeginn in einem separaten Prolog erfolgen.</a:t>
            </a:r>
          </a:p>
          <a:p>
            <a:pPr>
              <a:buNone/>
            </a:pPr>
            <a:r>
              <a:rPr lang="en-US" sz="2800" b="1" dirty="0"/>
              <a:t>Die Aufgabe der Exposition</a:t>
            </a:r>
            <a:r>
              <a:rPr lang="en-US" sz="2800" dirty="0"/>
              <a:t> ist es also :</a:t>
            </a:r>
          </a:p>
          <a:p>
            <a:pPr lvl="0">
              <a:buNone/>
            </a:pPr>
            <a:r>
              <a:rPr lang="en-US" sz="2800" dirty="0" smtClean="0"/>
              <a:t>1. über </a:t>
            </a:r>
            <a:r>
              <a:rPr lang="en-US" sz="2800" dirty="0"/>
              <a:t>Schauplatz, Zeit und Situation zu </a:t>
            </a:r>
            <a:r>
              <a:rPr lang="en-US" sz="2800" dirty="0" smtClean="0"/>
              <a:t> </a:t>
            </a:r>
          </a:p>
          <a:p>
            <a:pPr lvl="0">
              <a:buNone/>
            </a:pPr>
            <a:r>
              <a:rPr lang="en-US" sz="2800" dirty="0" smtClean="0"/>
              <a:t>    informieren</a:t>
            </a:r>
            <a:r>
              <a:rPr lang="en-US" sz="2800" dirty="0"/>
              <a:t>,</a:t>
            </a:r>
          </a:p>
          <a:p>
            <a:pPr lvl="0">
              <a:buNone/>
            </a:pPr>
            <a:r>
              <a:rPr lang="en-US" sz="2800" dirty="0" smtClean="0"/>
              <a:t>2. die </a:t>
            </a:r>
            <a:r>
              <a:rPr lang="en-US" sz="2800" dirty="0"/>
              <a:t>Hauptfiguren, ihre Interessen und </a:t>
            </a:r>
            <a:endParaRPr lang="en-US" sz="2800" dirty="0" smtClean="0"/>
          </a:p>
          <a:p>
            <a:pPr lvl="0">
              <a:buNone/>
            </a:pPr>
            <a:r>
              <a:rPr lang="en-US" sz="2800" dirty="0" smtClean="0"/>
              <a:t>    Beziehungen </a:t>
            </a:r>
            <a:r>
              <a:rPr lang="en-US" sz="2800" dirty="0"/>
              <a:t>zu charakterisieren,</a:t>
            </a:r>
          </a:p>
          <a:p>
            <a:pPr lvl="0">
              <a:buNone/>
            </a:pPr>
            <a:r>
              <a:rPr lang="en-US" sz="2800" dirty="0" smtClean="0"/>
              <a:t>3. die </a:t>
            </a:r>
            <a:r>
              <a:rPr lang="en-US" sz="2800" dirty="0"/>
              <a:t>Vorgeschichte darzustellen.</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folHlink"/>
                                        </p:clrVal>
                                      </p:to>
                                    </p:set>
                                    <p:set>
                                      <p:cBhvr>
                                        <p:cTn id="7" dur="500" autoRev="1" fill="hold"/>
                                        <p:tgtEl>
                                          <p:spTgt spid="3">
                                            <p:txEl>
                                              <p:pRg st="0" end="0"/>
                                            </p:txEl>
                                          </p:spTgt>
                                        </p:tgtEl>
                                        <p:attrNameLst>
                                          <p:attrName>fillcolor</p:attrName>
                                        </p:attrNameLst>
                                      </p:cBhvr>
                                      <p:to>
                                        <p:clrVal>
                                          <a:schemeClr val="folHlink"/>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0" presetClass="emph" presetSubtype="0" fill="hold" grpId="0" nodeType="clickEffect">
                                  <p:stCondLst>
                                    <p:cond delay="0"/>
                                  </p:stCondLst>
                                  <p:iterate type="lt">
                                    <p:tmPct val="10000"/>
                                  </p:iterate>
                                  <p:childTnLst>
                                    <p:set>
                                      <p:cBhvr override="childStyle">
                                        <p:cTn id="12" dur="500" autoRev="1" fill="hold"/>
                                        <p:tgtEl>
                                          <p:spTgt spid="3">
                                            <p:txEl>
                                              <p:pRg st="1" end="1"/>
                                            </p:txEl>
                                          </p:spTgt>
                                        </p:tgtEl>
                                        <p:attrNameLst>
                                          <p:attrName>style.color</p:attrName>
                                        </p:attrNameLst>
                                      </p:cBhvr>
                                      <p:to>
                                        <p:clrVal>
                                          <a:schemeClr val="folHlink"/>
                                        </p:clrVal>
                                      </p:to>
                                    </p:set>
                                    <p:set>
                                      <p:cBhvr>
                                        <p:cTn id="13" dur="500" autoRev="1" fill="hold"/>
                                        <p:tgtEl>
                                          <p:spTgt spid="3">
                                            <p:txEl>
                                              <p:pRg st="1" end="1"/>
                                            </p:txEl>
                                          </p:spTgt>
                                        </p:tgtEl>
                                        <p:attrNameLst>
                                          <p:attrName>fillcolor</p:attrName>
                                        </p:attrNameLst>
                                      </p:cBhvr>
                                      <p:to>
                                        <p:clrVal>
                                          <a:schemeClr val="folHlink"/>
                                        </p:clrVal>
                                      </p:to>
                                    </p:set>
                                    <p:set>
                                      <p:cBhvr>
                                        <p:cTn id="14" dur="500" autoRev="1" fill="hold"/>
                                        <p:tgtEl>
                                          <p:spTgt spid="3">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0" presetClass="emph" presetSubtype="0" fill="hold" grpId="0" nodeType="clickEffect">
                                  <p:stCondLst>
                                    <p:cond delay="0"/>
                                  </p:stCondLst>
                                  <p:iterate type="lt">
                                    <p:tmPct val="10000"/>
                                  </p:iterate>
                                  <p:childTnLst>
                                    <p:set>
                                      <p:cBhvr override="childStyle">
                                        <p:cTn id="18" dur="500" autoRev="1" fill="hold"/>
                                        <p:tgtEl>
                                          <p:spTgt spid="3">
                                            <p:txEl>
                                              <p:pRg st="2" end="2"/>
                                            </p:txEl>
                                          </p:spTgt>
                                        </p:tgtEl>
                                        <p:attrNameLst>
                                          <p:attrName>style.color</p:attrName>
                                        </p:attrNameLst>
                                      </p:cBhvr>
                                      <p:to>
                                        <p:clrVal>
                                          <a:schemeClr val="folHlink"/>
                                        </p:clrVal>
                                      </p:to>
                                    </p:set>
                                    <p:set>
                                      <p:cBhvr>
                                        <p:cTn id="19" dur="500" autoRev="1" fill="hold"/>
                                        <p:tgtEl>
                                          <p:spTgt spid="3">
                                            <p:txEl>
                                              <p:pRg st="2" end="2"/>
                                            </p:txEl>
                                          </p:spTgt>
                                        </p:tgtEl>
                                        <p:attrNameLst>
                                          <p:attrName>fillcolor</p:attrName>
                                        </p:attrNameLst>
                                      </p:cBhvr>
                                      <p:to>
                                        <p:clrVal>
                                          <a:schemeClr val="folHlink"/>
                                        </p:clrVal>
                                      </p:to>
                                    </p:set>
                                    <p:set>
                                      <p:cBhvr>
                                        <p:cTn id="20" dur="500" autoRev="1" fill="hold"/>
                                        <p:tgtEl>
                                          <p:spTgt spid="3">
                                            <p:txEl>
                                              <p:pRg st="2" end="2"/>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0" presetClass="emph" presetSubtype="0" fill="hold" grpId="0" nodeType="clickEffect">
                                  <p:stCondLst>
                                    <p:cond delay="0"/>
                                  </p:stCondLst>
                                  <p:iterate type="lt">
                                    <p:tmPct val="10000"/>
                                  </p:iterate>
                                  <p:childTnLst>
                                    <p:set>
                                      <p:cBhvr override="childStyle">
                                        <p:cTn id="24" dur="500" autoRev="1" fill="hold"/>
                                        <p:tgtEl>
                                          <p:spTgt spid="3">
                                            <p:txEl>
                                              <p:pRg st="3" end="3"/>
                                            </p:txEl>
                                          </p:spTgt>
                                        </p:tgtEl>
                                        <p:attrNameLst>
                                          <p:attrName>style.color</p:attrName>
                                        </p:attrNameLst>
                                      </p:cBhvr>
                                      <p:to>
                                        <p:clrVal>
                                          <a:schemeClr val="folHlink"/>
                                        </p:clrVal>
                                      </p:to>
                                    </p:set>
                                    <p:set>
                                      <p:cBhvr>
                                        <p:cTn id="25" dur="500" autoRev="1" fill="hold"/>
                                        <p:tgtEl>
                                          <p:spTgt spid="3">
                                            <p:txEl>
                                              <p:pRg st="3" end="3"/>
                                            </p:txEl>
                                          </p:spTgt>
                                        </p:tgtEl>
                                        <p:attrNameLst>
                                          <p:attrName>fillcolor</p:attrName>
                                        </p:attrNameLst>
                                      </p:cBhvr>
                                      <p:to>
                                        <p:clrVal>
                                          <a:schemeClr val="folHlink"/>
                                        </p:clrVal>
                                      </p:to>
                                    </p:set>
                                    <p:set>
                                      <p:cBhvr>
                                        <p:cTn id="26" dur="500" autoRev="1" fill="hold"/>
                                        <p:tgtEl>
                                          <p:spTgt spid="3">
                                            <p:txEl>
                                              <p:pRg st="3" end="3"/>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0" presetClass="emph" presetSubtype="0" fill="hold" grpId="0" nodeType="clickEffect">
                                  <p:stCondLst>
                                    <p:cond delay="0"/>
                                  </p:stCondLst>
                                  <p:iterate type="lt">
                                    <p:tmPct val="10000"/>
                                  </p:iterate>
                                  <p:childTnLst>
                                    <p:set>
                                      <p:cBhvr override="childStyle">
                                        <p:cTn id="30" dur="500" autoRev="1" fill="hold"/>
                                        <p:tgtEl>
                                          <p:spTgt spid="3">
                                            <p:txEl>
                                              <p:pRg st="4" end="4"/>
                                            </p:txEl>
                                          </p:spTgt>
                                        </p:tgtEl>
                                        <p:attrNameLst>
                                          <p:attrName>style.color</p:attrName>
                                        </p:attrNameLst>
                                      </p:cBhvr>
                                      <p:to>
                                        <p:clrVal>
                                          <a:schemeClr val="folHlink"/>
                                        </p:clrVal>
                                      </p:to>
                                    </p:set>
                                    <p:set>
                                      <p:cBhvr>
                                        <p:cTn id="31" dur="500" autoRev="1" fill="hold"/>
                                        <p:tgtEl>
                                          <p:spTgt spid="3">
                                            <p:txEl>
                                              <p:pRg st="4" end="4"/>
                                            </p:txEl>
                                          </p:spTgt>
                                        </p:tgtEl>
                                        <p:attrNameLst>
                                          <p:attrName>fillcolor</p:attrName>
                                        </p:attrNameLst>
                                      </p:cBhvr>
                                      <p:to>
                                        <p:clrVal>
                                          <a:schemeClr val="folHlink"/>
                                        </p:clrVal>
                                      </p:to>
                                    </p:set>
                                    <p:set>
                                      <p:cBhvr>
                                        <p:cTn id="32" dur="500" autoRev="1" fill="hold"/>
                                        <p:tgtEl>
                                          <p:spTgt spid="3">
                                            <p:txEl>
                                              <p:pRg st="4" end="4"/>
                                            </p:txEl>
                                          </p:spTgt>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20" presetClass="emph" presetSubtype="0" fill="hold" grpId="0" nodeType="clickEffect">
                                  <p:stCondLst>
                                    <p:cond delay="0"/>
                                  </p:stCondLst>
                                  <p:iterate type="lt">
                                    <p:tmPct val="10000"/>
                                  </p:iterate>
                                  <p:childTnLst>
                                    <p:set>
                                      <p:cBhvr override="childStyle">
                                        <p:cTn id="36" dur="500" autoRev="1" fill="hold"/>
                                        <p:tgtEl>
                                          <p:spTgt spid="3">
                                            <p:txEl>
                                              <p:pRg st="5" end="5"/>
                                            </p:txEl>
                                          </p:spTgt>
                                        </p:tgtEl>
                                        <p:attrNameLst>
                                          <p:attrName>style.color</p:attrName>
                                        </p:attrNameLst>
                                      </p:cBhvr>
                                      <p:to>
                                        <p:clrVal>
                                          <a:schemeClr val="folHlink"/>
                                        </p:clrVal>
                                      </p:to>
                                    </p:set>
                                    <p:set>
                                      <p:cBhvr>
                                        <p:cTn id="37" dur="500" autoRev="1" fill="hold"/>
                                        <p:tgtEl>
                                          <p:spTgt spid="3">
                                            <p:txEl>
                                              <p:pRg st="5" end="5"/>
                                            </p:txEl>
                                          </p:spTgt>
                                        </p:tgtEl>
                                        <p:attrNameLst>
                                          <p:attrName>fillcolor</p:attrName>
                                        </p:attrNameLst>
                                      </p:cBhvr>
                                      <p:to>
                                        <p:clrVal>
                                          <a:schemeClr val="folHlink"/>
                                        </p:clrVal>
                                      </p:to>
                                    </p:set>
                                    <p:set>
                                      <p:cBhvr>
                                        <p:cTn id="38" dur="500" autoRev="1" fill="hold"/>
                                        <p:tgtEl>
                                          <p:spTgt spid="3">
                                            <p:txEl>
                                              <p:pRg st="5" end="5"/>
                                            </p:txEl>
                                          </p:spTgt>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20" presetClass="emph" presetSubtype="0" fill="hold" grpId="0" nodeType="clickEffect">
                                  <p:stCondLst>
                                    <p:cond delay="0"/>
                                  </p:stCondLst>
                                  <p:iterate type="lt">
                                    <p:tmPct val="10000"/>
                                  </p:iterate>
                                  <p:childTnLst>
                                    <p:set>
                                      <p:cBhvr override="childStyle">
                                        <p:cTn id="42" dur="500" autoRev="1" fill="hold"/>
                                        <p:tgtEl>
                                          <p:spTgt spid="3">
                                            <p:txEl>
                                              <p:pRg st="6" end="6"/>
                                            </p:txEl>
                                          </p:spTgt>
                                        </p:tgtEl>
                                        <p:attrNameLst>
                                          <p:attrName>style.color</p:attrName>
                                        </p:attrNameLst>
                                      </p:cBhvr>
                                      <p:to>
                                        <p:clrVal>
                                          <a:schemeClr val="folHlink"/>
                                        </p:clrVal>
                                      </p:to>
                                    </p:set>
                                    <p:set>
                                      <p:cBhvr>
                                        <p:cTn id="43" dur="500" autoRev="1" fill="hold"/>
                                        <p:tgtEl>
                                          <p:spTgt spid="3">
                                            <p:txEl>
                                              <p:pRg st="6" end="6"/>
                                            </p:txEl>
                                          </p:spTgt>
                                        </p:tgtEl>
                                        <p:attrNameLst>
                                          <p:attrName>fillcolor</p:attrName>
                                        </p:attrNameLst>
                                      </p:cBhvr>
                                      <p:to>
                                        <p:clrVal>
                                          <a:schemeClr val="folHlink"/>
                                        </p:clrVal>
                                      </p:to>
                                    </p:set>
                                    <p:set>
                                      <p:cBhvr>
                                        <p:cTn id="44" dur="500" autoRev="1" fill="hold"/>
                                        <p:tgtEl>
                                          <p:spTgt spid="3">
                                            <p:txEl>
                                              <p:pRg st="6" end="6"/>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0" presetClass="emph" presetSubtype="0" fill="hold" grpId="0" nodeType="clickEffect">
                                  <p:stCondLst>
                                    <p:cond delay="0"/>
                                  </p:stCondLst>
                                  <p:iterate type="lt">
                                    <p:tmPct val="10000"/>
                                  </p:iterate>
                                  <p:childTnLst>
                                    <p:set>
                                      <p:cBhvr override="childStyle">
                                        <p:cTn id="48" dur="500" autoRev="1" fill="hold"/>
                                        <p:tgtEl>
                                          <p:spTgt spid="3">
                                            <p:txEl>
                                              <p:pRg st="7" end="7"/>
                                            </p:txEl>
                                          </p:spTgt>
                                        </p:tgtEl>
                                        <p:attrNameLst>
                                          <p:attrName>style.color</p:attrName>
                                        </p:attrNameLst>
                                      </p:cBhvr>
                                      <p:to>
                                        <p:clrVal>
                                          <a:schemeClr val="folHlink"/>
                                        </p:clrVal>
                                      </p:to>
                                    </p:set>
                                    <p:set>
                                      <p:cBhvr>
                                        <p:cTn id="49" dur="500" autoRev="1" fill="hold"/>
                                        <p:tgtEl>
                                          <p:spTgt spid="3">
                                            <p:txEl>
                                              <p:pRg st="7" end="7"/>
                                            </p:txEl>
                                          </p:spTgt>
                                        </p:tgtEl>
                                        <p:attrNameLst>
                                          <p:attrName>fillcolor</p:attrName>
                                        </p:attrNameLst>
                                      </p:cBhvr>
                                      <p:to>
                                        <p:clrVal>
                                          <a:schemeClr val="folHlink"/>
                                        </p:clrVal>
                                      </p:to>
                                    </p:set>
                                    <p:set>
                                      <p:cBhvr>
                                        <p:cTn id="50" dur="500" autoRev="1" fill="hold"/>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11288"/>
          </a:xfrm>
        </p:spPr>
        <p:txBody>
          <a:bodyPr>
            <a:normAutofit fontScale="90000"/>
          </a:bodyPr>
          <a:lstStyle/>
          <a:p>
            <a:r>
              <a:rPr lang="en-US" dirty="0" smtClean="0"/>
              <a:t/>
            </a:r>
            <a:br>
              <a:rPr lang="en-US" dirty="0" smtClean="0"/>
            </a:br>
            <a:r>
              <a:rPr lang="en-US" sz="3100" dirty="0" smtClean="0">
                <a:solidFill>
                  <a:schemeClr val="tx1"/>
                </a:solidFill>
              </a:rPr>
              <a:t>Häufig </a:t>
            </a:r>
            <a:r>
              <a:rPr lang="en-US" sz="3100" dirty="0">
                <a:solidFill>
                  <a:schemeClr val="tx1"/>
                </a:solidFill>
              </a:rPr>
              <a:t>entwickelt sich der Anfang eines Dramas in drei Schritten :</a:t>
            </a:r>
            <a:br>
              <a:rPr lang="en-US" sz="3100" dirty="0">
                <a:solidFill>
                  <a:schemeClr val="tx1"/>
                </a:solidFill>
              </a:rPr>
            </a:br>
            <a:endParaRPr lang="en-US" sz="3100" dirty="0">
              <a:solidFill>
                <a:schemeClr val="tx1"/>
              </a:solidFill>
            </a:endParaRPr>
          </a:p>
        </p:txBody>
      </p:sp>
      <p:sp>
        <p:nvSpPr>
          <p:cNvPr id="3" name="Content Placeholder 2"/>
          <p:cNvSpPr>
            <a:spLocks noGrp="1"/>
          </p:cNvSpPr>
          <p:nvPr>
            <p:ph sz="quarter" idx="1"/>
          </p:nvPr>
        </p:nvSpPr>
        <p:spPr/>
        <p:txBody>
          <a:bodyPr>
            <a:normAutofit/>
          </a:bodyPr>
          <a:lstStyle/>
          <a:p>
            <a:pPr lvl="0">
              <a:buNone/>
            </a:pPr>
            <a:r>
              <a:rPr lang="en-US" b="1" dirty="0" smtClean="0"/>
              <a:t>1. dramatischer </a:t>
            </a:r>
            <a:r>
              <a:rPr lang="en-US" b="1" dirty="0"/>
              <a:t>Auftakt</a:t>
            </a:r>
            <a:endParaRPr lang="en-US" dirty="0"/>
          </a:p>
          <a:p>
            <a:pPr>
              <a:buNone/>
            </a:pPr>
            <a:r>
              <a:rPr lang="en-US" dirty="0" smtClean="0"/>
              <a:t>    Durch </a:t>
            </a:r>
            <a:r>
              <a:rPr lang="en-US" dirty="0"/>
              <a:t>einen interessanten Vorgang auf der Bühne wird zunächst die Aufmerksamkeit der Zuschauer geweckt und Spannung </a:t>
            </a:r>
            <a:r>
              <a:rPr lang="en-US" dirty="0" smtClean="0"/>
              <a:t>erzeugt.</a:t>
            </a:r>
          </a:p>
          <a:p>
            <a:pPr>
              <a:buNone/>
            </a:pPr>
            <a:r>
              <a:rPr lang="en-US" b="1" dirty="0" smtClean="0">
                <a:solidFill>
                  <a:srgbClr val="0070C0"/>
                </a:solidFill>
              </a:rPr>
              <a:t>2. Exposition</a:t>
            </a:r>
            <a:endParaRPr lang="en-US" dirty="0">
              <a:solidFill>
                <a:srgbClr val="0070C0"/>
              </a:solidFill>
            </a:endParaRPr>
          </a:p>
          <a:p>
            <a:pPr>
              <a:buNone/>
            </a:pPr>
            <a:r>
              <a:rPr lang="en-US" dirty="0" smtClean="0">
                <a:solidFill>
                  <a:srgbClr val="0070C0"/>
                </a:solidFill>
              </a:rPr>
              <a:t>    Dieser </a:t>
            </a:r>
            <a:r>
              <a:rPr lang="en-US" dirty="0">
                <a:solidFill>
                  <a:srgbClr val="0070C0"/>
                </a:solidFill>
              </a:rPr>
              <a:t>eher ruhige, informative Teil entwickelt sich aus der einleitenden </a:t>
            </a:r>
            <a:r>
              <a:rPr lang="en-US" dirty="0" smtClean="0">
                <a:solidFill>
                  <a:srgbClr val="0070C0"/>
                </a:solidFill>
              </a:rPr>
              <a:t>Atrraktion</a:t>
            </a:r>
          </a:p>
          <a:p>
            <a:pPr>
              <a:buNone/>
            </a:pPr>
            <a:r>
              <a:rPr lang="en-US" b="1" dirty="0" smtClean="0"/>
              <a:t>3. erregendes </a:t>
            </a:r>
            <a:r>
              <a:rPr lang="en-US" b="1" dirty="0"/>
              <a:t>Moment (“point of attck”)</a:t>
            </a:r>
            <a:endParaRPr lang="en-US" dirty="0"/>
          </a:p>
          <a:p>
            <a:pPr>
              <a:buNone/>
            </a:pPr>
            <a:r>
              <a:rPr lang="en-US" dirty="0" smtClean="0"/>
              <a:t>    Dies </a:t>
            </a:r>
            <a:r>
              <a:rPr lang="en-US" dirty="0"/>
              <a:t>ist der Anstoβ, z.B.eine wichtige Entscheidung, ein plötzliches Ereignis, aus dem sich die dramatischen Aktionen entwickeln. Hier beginnt die eigentliche Handlung.</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3">
                                            <p:txEl>
                                              <p:pRg st="1" end="1"/>
                                            </p:txEl>
                                          </p:spTgt>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2" end="2"/>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3">
                                            <p:txEl>
                                              <p:pRg st="3" end="3"/>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4" end="4"/>
                                            </p:txEl>
                                          </p:spTgt>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154230"/>
          </a:xfrm>
        </p:spPr>
        <p:txBody>
          <a:bodyPr>
            <a:normAutofit fontScale="90000"/>
          </a:bodyPr>
          <a:lstStyle/>
          <a:p>
            <a:r>
              <a:rPr lang="en-US" dirty="0" smtClean="0"/>
              <a:t/>
            </a:r>
            <a:br>
              <a:rPr lang="en-US" dirty="0" smtClean="0"/>
            </a:br>
            <a:r>
              <a:rPr lang="en-US" sz="3600" dirty="0" smtClean="0">
                <a:solidFill>
                  <a:schemeClr val="accent6">
                    <a:lumMod val="50000"/>
                  </a:schemeClr>
                </a:solidFill>
              </a:rPr>
              <a:t>Um </a:t>
            </a:r>
            <a:r>
              <a:rPr lang="en-US" sz="3600" dirty="0">
                <a:solidFill>
                  <a:schemeClr val="accent6">
                    <a:lumMod val="50000"/>
                  </a:schemeClr>
                </a:solidFill>
              </a:rPr>
              <a:t>eine Dramenhandlung zu beenden, ergeben sich zwei Möglichkeiten, </a:t>
            </a:r>
            <a:r>
              <a:rPr lang="en-US" dirty="0"/>
              <a:t/>
            </a:r>
            <a:br>
              <a:rPr lang="en-US" dirty="0"/>
            </a:br>
            <a:endParaRPr lang="en-US" dirty="0"/>
          </a:p>
        </p:txBody>
      </p:sp>
      <p:sp>
        <p:nvSpPr>
          <p:cNvPr id="3" name="Content Placeholder 2"/>
          <p:cNvSpPr>
            <a:spLocks noGrp="1"/>
          </p:cNvSpPr>
          <p:nvPr>
            <p:ph sz="quarter" idx="1"/>
          </p:nvPr>
        </p:nvSpPr>
        <p:spPr>
          <a:xfrm>
            <a:off x="457200" y="2143116"/>
            <a:ext cx="7467600" cy="4330836"/>
          </a:xfrm>
        </p:spPr>
        <p:txBody>
          <a:bodyPr>
            <a:normAutofit/>
          </a:bodyPr>
          <a:lstStyle/>
          <a:p>
            <a:pPr lvl="0">
              <a:buNone/>
            </a:pPr>
            <a:r>
              <a:rPr lang="en-US" sz="2800" dirty="0" smtClean="0"/>
              <a:t>1. </a:t>
            </a:r>
            <a:r>
              <a:rPr lang="en-US" sz="2800" b="1" dirty="0" smtClean="0"/>
              <a:t>Offenes </a:t>
            </a:r>
            <a:r>
              <a:rPr lang="en-US" sz="2800" b="1" dirty="0"/>
              <a:t>Dramenende</a:t>
            </a:r>
          </a:p>
          <a:p>
            <a:pPr>
              <a:buNone/>
            </a:pPr>
            <a:r>
              <a:rPr lang="en-US" sz="2800" dirty="0" smtClean="0"/>
              <a:t>   Die </a:t>
            </a:r>
            <a:r>
              <a:rPr lang="en-US" sz="2800" dirty="0"/>
              <a:t>Konflikte sind nicht gelöst. Die Fragen des Zuschauers werden nicht beantwortet. Auch seine Spannung löst sich nicht. (z.B. im absurden Theater) </a:t>
            </a:r>
          </a:p>
          <a:p>
            <a:pPr lvl="0">
              <a:buNone/>
            </a:pPr>
            <a:r>
              <a:rPr lang="en-US" sz="2800" b="1" dirty="0" smtClean="0"/>
              <a:t>2. Geschlossenes </a:t>
            </a:r>
            <a:r>
              <a:rPr lang="en-US" sz="2800" b="1" dirty="0"/>
              <a:t>Dramenende</a:t>
            </a:r>
            <a:endParaRPr lang="en-US" sz="2800" dirty="0"/>
          </a:p>
          <a:p>
            <a:pPr>
              <a:buNone/>
            </a:pPr>
            <a:r>
              <a:rPr lang="en-US" sz="2800" dirty="0" smtClean="0"/>
              <a:t>    Bei </a:t>
            </a:r>
            <a:r>
              <a:rPr lang="en-US" sz="2800" dirty="0"/>
              <a:t>diesem klassischen, ”normalen” Typ </a:t>
            </a:r>
            <a:r>
              <a:rPr lang="en-US" sz="2800" dirty="0" smtClean="0"/>
              <a:t>  </a:t>
            </a:r>
          </a:p>
          <a:p>
            <a:pPr>
              <a:buNone/>
            </a:pPr>
            <a:r>
              <a:rPr lang="en-US" sz="2800" dirty="0" smtClean="0"/>
              <a:t>    sind </a:t>
            </a:r>
            <a:r>
              <a:rPr lang="en-US" sz="2800" dirty="0"/>
              <a:t>am Ende alle Konflikte entschieden.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28670"/>
            <a:ext cx="7467600" cy="5545282"/>
          </a:xfrm>
        </p:spPr>
        <p:txBody>
          <a:bodyPr/>
          <a:lstStyle/>
          <a:p>
            <a:pPr algn="ctr">
              <a:buNone/>
            </a:pPr>
            <a:r>
              <a:rPr lang="en-US" sz="4000" dirty="0"/>
              <a:t>In der </a:t>
            </a:r>
            <a:r>
              <a:rPr lang="en-US" sz="4000" b="1" dirty="0"/>
              <a:t>Tragödie</a:t>
            </a:r>
            <a:r>
              <a:rPr lang="en-US" sz="4000" dirty="0"/>
              <a:t> (bzw. </a:t>
            </a:r>
            <a:r>
              <a:rPr lang="en-US" sz="4000" b="1" dirty="0"/>
              <a:t>im Trauerspiel</a:t>
            </a:r>
            <a:r>
              <a:rPr lang="en-US" sz="4000" dirty="0"/>
              <a:t>) werden die Konflikte durch </a:t>
            </a:r>
            <a:r>
              <a:rPr lang="en-US" sz="4000" b="1" dirty="0"/>
              <a:t>den Tod </a:t>
            </a:r>
            <a:r>
              <a:rPr lang="en-US" sz="4000" dirty="0"/>
              <a:t>der Hauptfigur(en) bzw. durch deren geistige Umnachtung gelöst oder werden doch zumindest belanglos.</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2000" fill="hold"/>
                                        <p:tgtEl>
                                          <p:spTgt spid="3"/>
                                        </p:tgtEl>
                                        <p:attrNameLst>
                                          <p:attrName>stroke.color</p:attrName>
                                        </p:attrNameLst>
                                      </p:cBhvr>
                                      <p:to>
                                        <a:srgbClr val="66FF66"/>
                                      </p:to>
                                    </p:animClr>
                                    <p:set>
                                      <p:cBhvr>
                                        <p:cTn id="7" dur="2000" fill="hold"/>
                                        <p:tgtEl>
                                          <p:spTgt spid="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00108"/>
            <a:ext cx="7972452" cy="5473844"/>
          </a:xfrm>
        </p:spPr>
        <p:txBody>
          <a:bodyPr>
            <a:normAutofit/>
          </a:bodyPr>
          <a:lstStyle/>
          <a:p>
            <a:pPr algn="ctr">
              <a:buNone/>
            </a:pPr>
            <a:r>
              <a:rPr lang="en-US" sz="3200" dirty="0"/>
              <a:t>In der </a:t>
            </a:r>
            <a:r>
              <a:rPr lang="en-US" sz="3200" b="1" dirty="0"/>
              <a:t>Komödie</a:t>
            </a:r>
            <a:r>
              <a:rPr lang="en-US" sz="3200" dirty="0"/>
              <a:t> (bzw. im </a:t>
            </a:r>
            <a:r>
              <a:rPr lang="en-US" sz="3200" b="1" dirty="0"/>
              <a:t>Lustpsiel</a:t>
            </a:r>
            <a:r>
              <a:rPr lang="en-US" sz="3200" dirty="0"/>
              <a:t>) werden die Konflikte durch </a:t>
            </a:r>
            <a:r>
              <a:rPr lang="en-US" sz="3200" b="1" dirty="0"/>
              <a:t>Versöhnung</a:t>
            </a:r>
            <a:r>
              <a:rPr lang="en-US" sz="3200" dirty="0"/>
              <a:t> beseitigt. In vielen Fällen geschieht dies durch </a:t>
            </a:r>
            <a:r>
              <a:rPr lang="en-US" sz="3200" b="1" dirty="0"/>
              <a:t>Heirat</a:t>
            </a:r>
            <a:r>
              <a:rPr lang="en-US" sz="3200" dirty="0"/>
              <a:t>. Im antiken Drama war das ein Gott, der mit einer kranählichen Apparatur eingeflögen wurde (“</a:t>
            </a:r>
            <a:r>
              <a:rPr lang="en-US" sz="3200" b="1" dirty="0"/>
              <a:t>deus ex machina</a:t>
            </a:r>
            <a:r>
              <a:rPr lang="en-US" sz="3200" dirty="0"/>
              <a:t>”). In dieser Funktionen können aber auch plötzlich der Landesherr oder ein reicher Onkel auftauchen.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rPr>
              <a:t>Die </a:t>
            </a:r>
            <a:r>
              <a:rPr lang="en-US" sz="3200" b="1" dirty="0">
                <a:solidFill>
                  <a:schemeClr val="tx1"/>
                </a:solidFill>
              </a:rPr>
              <a:t>Auswahl</a:t>
            </a:r>
            <a:r>
              <a:rPr lang="en-US" sz="3200" dirty="0">
                <a:solidFill>
                  <a:schemeClr val="tx1"/>
                </a:solidFill>
              </a:rPr>
              <a:t/>
            </a:r>
            <a:br>
              <a:rPr lang="en-US" sz="3200" dirty="0">
                <a:solidFill>
                  <a:schemeClr val="tx1"/>
                </a:solidFill>
              </a:rPr>
            </a:br>
            <a:endParaRPr lang="en-US" sz="3200" dirty="0">
              <a:solidFill>
                <a:schemeClr val="tx1"/>
              </a:solidFill>
            </a:endParaRPr>
          </a:p>
        </p:txBody>
      </p:sp>
      <p:sp>
        <p:nvSpPr>
          <p:cNvPr id="3" name="Content Placeholder 2"/>
          <p:cNvSpPr>
            <a:spLocks noGrp="1"/>
          </p:cNvSpPr>
          <p:nvPr>
            <p:ph sz="quarter" idx="1"/>
          </p:nvPr>
        </p:nvSpPr>
        <p:spPr>
          <a:xfrm>
            <a:off x="457200" y="1214422"/>
            <a:ext cx="8229600" cy="4911741"/>
          </a:xfrm>
        </p:spPr>
        <p:txBody>
          <a:bodyPr/>
          <a:lstStyle/>
          <a:p>
            <a:pPr algn="ctr">
              <a:buNone/>
            </a:pPr>
            <a:r>
              <a:rPr lang="en-US" sz="3600" dirty="0">
                <a:solidFill>
                  <a:schemeClr val="accent6">
                    <a:lumMod val="50000"/>
                  </a:schemeClr>
                </a:solidFill>
              </a:rPr>
              <a:t>Man muss unterscheiden zwischen :</a:t>
            </a:r>
          </a:p>
          <a:p>
            <a:pPr lvl="0">
              <a:buNone/>
            </a:pPr>
            <a:r>
              <a:rPr lang="en-US" sz="4000" dirty="0" smtClean="0">
                <a:solidFill>
                  <a:schemeClr val="accent6">
                    <a:lumMod val="50000"/>
                  </a:schemeClr>
                </a:solidFill>
              </a:rPr>
              <a:t>  </a:t>
            </a:r>
            <a:r>
              <a:rPr lang="en-US" sz="4000" dirty="0" smtClean="0">
                <a:solidFill>
                  <a:srgbClr val="0B0286"/>
                </a:solidFill>
              </a:rPr>
              <a:t>* </a:t>
            </a:r>
            <a:r>
              <a:rPr lang="en-US" sz="4000" dirty="0" smtClean="0">
                <a:solidFill>
                  <a:schemeClr val="accent6">
                    <a:lumMod val="50000"/>
                  </a:schemeClr>
                </a:solidFill>
              </a:rPr>
              <a:t>  </a:t>
            </a:r>
            <a:r>
              <a:rPr lang="en-US" sz="4000" dirty="0" smtClean="0">
                <a:solidFill>
                  <a:srgbClr val="0000CC"/>
                </a:solidFill>
              </a:rPr>
              <a:t>der szenisch dargebotenen </a:t>
            </a:r>
          </a:p>
          <a:p>
            <a:pPr lvl="0">
              <a:buNone/>
            </a:pPr>
            <a:r>
              <a:rPr lang="en-US" sz="4000" dirty="0" smtClean="0">
                <a:solidFill>
                  <a:srgbClr val="0000CC"/>
                </a:solidFill>
              </a:rPr>
              <a:t>       Handlung, die der Zuschauer </a:t>
            </a:r>
          </a:p>
          <a:p>
            <a:pPr lvl="0">
              <a:buNone/>
            </a:pPr>
            <a:r>
              <a:rPr lang="en-US" sz="4000" dirty="0" smtClean="0">
                <a:solidFill>
                  <a:srgbClr val="0000CC"/>
                </a:solidFill>
              </a:rPr>
              <a:t>       sieht und hört</a:t>
            </a:r>
          </a:p>
          <a:p>
            <a:pPr lvl="0">
              <a:buNone/>
            </a:pPr>
            <a:r>
              <a:rPr lang="en-US" sz="4000" dirty="0" smtClean="0">
                <a:solidFill>
                  <a:srgbClr val="0000CC"/>
                </a:solidFill>
              </a:rPr>
              <a:t> *   der </a:t>
            </a:r>
            <a:r>
              <a:rPr lang="en-US" sz="4000" dirty="0">
                <a:solidFill>
                  <a:srgbClr val="0000CC"/>
                </a:solidFill>
              </a:rPr>
              <a:t>nicht gezeigten Handlung.</a:t>
            </a:r>
          </a:p>
          <a:p>
            <a:endParaRPr lang="en-US" dirty="0">
              <a:solidFill>
                <a:srgbClr val="0000CC"/>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 presetClass="path" presetSubtype="0" accel="50000" decel="50000" fill="hold" nodeType="clickEffect">
                                  <p:stCondLst>
                                    <p:cond delay="0"/>
                                  </p:stCondLst>
                                  <p:childTnLst>
                                    <p:animMotion origin="layout" path="M 0 0  L 0.125 -0.112  L 0.25 0  L 0.125 0.112  L 0 0  Z" pathEditMode="relative" ptsTypes="">
                                      <p:cBhvr>
                                        <p:cTn id="10"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7467600" cy="5688158"/>
          </a:xfrm>
        </p:spPr>
        <p:txBody>
          <a:bodyPr>
            <a:normAutofit/>
          </a:bodyPr>
          <a:lstStyle/>
          <a:p>
            <a:pPr algn="ctr">
              <a:buNone/>
            </a:pPr>
            <a:r>
              <a:rPr lang="en-US" sz="4400" dirty="0"/>
              <a:t>Die Teile der Geschichte, die man nicht zeigen kann oder will, müssen aber dennoch in die Bühnenhandlung intergriert werden. </a:t>
            </a:r>
          </a:p>
          <a:p>
            <a:endParaRPr lang="en-US" sz="4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Hierzu stehen drei Techniken zur Verfügung.</a:t>
            </a:r>
          </a:p>
        </p:txBody>
      </p:sp>
      <p:sp>
        <p:nvSpPr>
          <p:cNvPr id="3" name="Content Placeholder 2"/>
          <p:cNvSpPr>
            <a:spLocks noGrp="1"/>
          </p:cNvSpPr>
          <p:nvPr>
            <p:ph sz="quarter" idx="1"/>
          </p:nvPr>
        </p:nvSpPr>
        <p:spPr/>
        <p:txBody>
          <a:bodyPr>
            <a:normAutofit fontScale="85000" lnSpcReduction="10000"/>
          </a:bodyPr>
          <a:lstStyle/>
          <a:p>
            <a:pPr lvl="0"/>
            <a:r>
              <a:rPr lang="en-US" dirty="0"/>
              <a:t>Die rein akustische Vermittlung eines Geschehens, das scheinbar hinter der Bühne stattfindet, vom Publikum zwar gehört, aber nicht gesehen werden kann (Schreie, Geräusche). Der Leser entnimmt vor allem im Nebentext.</a:t>
            </a:r>
          </a:p>
          <a:p>
            <a:pPr lvl="0"/>
            <a:r>
              <a:rPr lang="en-US" dirty="0">
                <a:solidFill>
                  <a:schemeClr val="accent3">
                    <a:lumMod val="75000"/>
                  </a:schemeClr>
                </a:solidFill>
              </a:rPr>
              <a:t>Die “Mauerschau”, bei der eine Figur am Fenster oder auf einem erhöhnten Standpunkt steht und in einer Art Reportage vor dem berichtet, was angeblich auβerhalb des Bühnenraums passiert (z.B. ein Schiffbruch). Das lässt sich auch das Telefongespräch arrangieren. </a:t>
            </a:r>
          </a:p>
          <a:p>
            <a:pPr lvl="0"/>
            <a:r>
              <a:rPr lang="en-US" dirty="0"/>
              <a:t>Der “Botenbericht”, bei dem eine Figur vor dem berichtet, was zwischendurch (z.B. zwischen zwei Akten) oder an einem anderen Ort geschehen sit. </a:t>
            </a:r>
            <a:r>
              <a:rPr lang="en-US" dirty="0" smtClean="0"/>
              <a:t>Botenbericht </a:t>
            </a:r>
            <a:r>
              <a:rPr lang="en-US" dirty="0"/>
              <a:t>sind daher auch ein Mittel der Zeitötonomie. Die Rolle des Boten kann in modernen Stücken vom Fernseher oder Radio übernommen werden.</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nodeType="clickEffect">
                                  <p:stCondLst>
                                    <p:cond delay="0"/>
                                  </p:stCondLst>
                                  <p:childTnLst>
                                    <p:animEffect transition="out" filter="checkerboard(across)">
                                      <p:cBhvr>
                                        <p:cTn id="11" dur="500"/>
                                        <p:tgtEl>
                                          <p:spTgt spid="3">
                                            <p:txEl>
                                              <p:pRg st="2" end="2"/>
                                            </p:txEl>
                                          </p:spTgt>
                                        </p:tgtEl>
                                      </p:cBhvr>
                                    </p:animEffect>
                                    <p:set>
                                      <p:cBhvr>
                                        <p:cTn id="12"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4" presetClass="emph" presetSubtype="0" fill="hold" nodeType="clickEffect">
                                  <p:stCondLst>
                                    <p:cond delay="0"/>
                                  </p:stCondLst>
                                  <p:iterate type="lt">
                                    <p:tmPct val="10000"/>
                                  </p:iterate>
                                  <p:childTnLst>
                                    <p:animMotion origin="layout" path="M 0.0 0.0 L 0.0 -0.07213" pathEditMode="relative" ptsTypes="">
                                      <p:cBhvr>
                                        <p:cTn id="16" dur="250" accel="50000" decel="50000" autoRev="1" fill="hold">
                                          <p:stCondLst>
                                            <p:cond delay="0"/>
                                          </p:stCondLst>
                                        </p:cTn>
                                        <p:tgtEl>
                                          <p:spTgt spid="3">
                                            <p:txEl>
                                              <p:pRg st="1" end="1"/>
                                            </p:txEl>
                                          </p:spTgt>
                                        </p:tgtEl>
                                        <p:attrNameLst>
                                          <p:attrName>ppt_x</p:attrName>
                                          <p:attrName>ppt_y</p:attrName>
                                        </p:attrNameLst>
                                      </p:cBhvr>
                                    </p:animMotion>
                                    <p:animRot by="1500000">
                                      <p:cBhvr>
                                        <p:cTn id="17" dur="125" fill="hold">
                                          <p:stCondLst>
                                            <p:cond delay="0"/>
                                          </p:stCondLst>
                                        </p:cTn>
                                        <p:tgtEl>
                                          <p:spTgt spid="3">
                                            <p:txEl>
                                              <p:pRg st="1" end="1"/>
                                            </p:txEl>
                                          </p:spTgt>
                                        </p:tgtEl>
                                        <p:attrNameLst>
                                          <p:attrName>r</p:attrName>
                                        </p:attrNameLst>
                                      </p:cBhvr>
                                    </p:animRot>
                                    <p:animRot by="-1500000">
                                      <p:cBhvr>
                                        <p:cTn id="18" dur="125" fill="hold">
                                          <p:stCondLst>
                                            <p:cond delay="125"/>
                                          </p:stCondLst>
                                        </p:cTn>
                                        <p:tgtEl>
                                          <p:spTgt spid="3">
                                            <p:txEl>
                                              <p:pRg st="1" end="1"/>
                                            </p:txEl>
                                          </p:spTgt>
                                        </p:tgtEl>
                                        <p:attrNameLst>
                                          <p:attrName>r</p:attrName>
                                        </p:attrNameLst>
                                      </p:cBhvr>
                                    </p:animRot>
                                    <p:animRot by="-1500000">
                                      <p:cBhvr>
                                        <p:cTn id="19" dur="125" fill="hold">
                                          <p:stCondLst>
                                            <p:cond delay="250"/>
                                          </p:stCondLst>
                                        </p:cTn>
                                        <p:tgtEl>
                                          <p:spTgt spid="3">
                                            <p:txEl>
                                              <p:pRg st="1" end="1"/>
                                            </p:txEl>
                                          </p:spTgt>
                                        </p:tgtEl>
                                        <p:attrNameLst>
                                          <p:attrName>r</p:attrName>
                                        </p:attrNameLst>
                                      </p:cBhvr>
                                    </p:animRot>
                                    <p:animRot by="1500000">
                                      <p:cBhvr>
                                        <p:cTn id="20" dur="125" fill="hold">
                                          <p:stCondLst>
                                            <p:cond delay="375"/>
                                          </p:stCondLst>
                                        </p:cTn>
                                        <p:tgtEl>
                                          <p:spTgt spid="3">
                                            <p:txEl>
                                              <p:pRg st="1" end="1"/>
                                            </p:txEl>
                                          </p:spTgt>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iterate type="lt">
                                    <p:tmPct val="0"/>
                                  </p:iterate>
                                  <p:childTnLst>
                                    <p:animRot by="21600000">
                                      <p:cBhvr>
                                        <p:cTn id="24"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7467600" cy="1785950"/>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sz="3100" dirty="0" smtClean="0">
                <a:solidFill>
                  <a:schemeClr val="accent6">
                    <a:lumMod val="50000"/>
                  </a:schemeClr>
                </a:solidFill>
              </a:rPr>
              <a:t>Im </a:t>
            </a:r>
            <a:r>
              <a:rPr lang="en-US" sz="3100" dirty="0">
                <a:solidFill>
                  <a:schemeClr val="accent6">
                    <a:lumMod val="50000"/>
                  </a:schemeClr>
                </a:solidFill>
              </a:rPr>
              <a:t>Gegensatz zu anderen literarischen Texten hat ein Dramentext einen doppelten Charakter, nämlich :</a:t>
            </a:r>
            <a:br>
              <a:rPr lang="en-US" sz="3100" dirty="0">
                <a:solidFill>
                  <a:schemeClr val="accent6">
                    <a:lumMod val="50000"/>
                  </a:schemeClr>
                </a:solidFill>
              </a:rPr>
            </a:br>
            <a:endParaRPr lang="en-US" sz="3100" dirty="0">
              <a:solidFill>
                <a:schemeClr val="accent6">
                  <a:lumMod val="50000"/>
                </a:schemeClr>
              </a:solidFill>
            </a:endParaRPr>
          </a:p>
        </p:txBody>
      </p:sp>
      <p:sp>
        <p:nvSpPr>
          <p:cNvPr id="3" name="Content Placeholder 2"/>
          <p:cNvSpPr>
            <a:spLocks noGrp="1"/>
          </p:cNvSpPr>
          <p:nvPr>
            <p:ph sz="quarter" idx="1"/>
          </p:nvPr>
        </p:nvSpPr>
        <p:spPr>
          <a:xfrm>
            <a:off x="457200" y="2571744"/>
            <a:ext cx="8229600" cy="3554419"/>
          </a:xfrm>
        </p:spPr>
        <p:txBody>
          <a:bodyPr>
            <a:noAutofit/>
          </a:bodyPr>
          <a:lstStyle/>
          <a:p>
            <a:pPr lvl="0">
              <a:buNone/>
            </a:pPr>
            <a:r>
              <a:rPr lang="en-US" sz="3200" dirty="0" smtClean="0"/>
              <a:t># Erstens </a:t>
            </a:r>
            <a:r>
              <a:rPr lang="en-US" sz="3200" dirty="0"/>
              <a:t>ist er ein literarisches Kunstwerk wie ein Roman oder Gedicht und wird </a:t>
            </a:r>
            <a:r>
              <a:rPr lang="en-US" sz="3200" dirty="0" smtClean="0"/>
              <a:t> </a:t>
            </a:r>
            <a:r>
              <a:rPr lang="en-US" sz="3200" dirty="0"/>
              <a:t>als solches im Schulunterricht gelesen. </a:t>
            </a:r>
          </a:p>
          <a:p>
            <a:pPr>
              <a:buNone/>
            </a:pPr>
            <a:r>
              <a:rPr lang="en-US" sz="3200" dirty="0" smtClean="0"/>
              <a:t># Zweitens </a:t>
            </a:r>
            <a:r>
              <a:rPr lang="en-US" sz="3200" dirty="0"/>
              <a:t>ist ein Dramentext die Vorlage für ein Bühnenspiel und daher im Hinblick auf </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7467600" cy="1143000"/>
          </a:xfrm>
        </p:spPr>
        <p:txBody>
          <a:bodyPr>
            <a:normAutofit/>
          </a:bodyPr>
          <a:lstStyle/>
          <a:p>
            <a:r>
              <a:rPr lang="en-US" b="1" dirty="0" smtClean="0">
                <a:solidFill>
                  <a:schemeClr val="tx1"/>
                </a:solidFill>
              </a:rPr>
              <a:t>Geschlossene </a:t>
            </a:r>
            <a:r>
              <a:rPr lang="en-US" b="1" dirty="0">
                <a:solidFill>
                  <a:schemeClr val="tx1"/>
                </a:solidFill>
              </a:rPr>
              <a:t>und offene Form</a:t>
            </a:r>
            <a:r>
              <a:rPr lang="en-US" dirty="0">
                <a:solidFill>
                  <a:srgbClr val="002060"/>
                </a:solidFill>
              </a:rPr>
              <a:t/>
            </a:r>
            <a:br>
              <a:rPr lang="en-US" dirty="0">
                <a:solidFill>
                  <a:srgbClr val="002060"/>
                </a:solidFill>
              </a:rPr>
            </a:br>
            <a:endParaRPr lang="en-US" dirty="0">
              <a:solidFill>
                <a:srgbClr val="002060"/>
              </a:solidFill>
            </a:endParaRPr>
          </a:p>
        </p:txBody>
      </p:sp>
      <p:sp>
        <p:nvSpPr>
          <p:cNvPr id="49153" name="Rectangle 1"/>
          <p:cNvSpPr>
            <a:spLocks noGrp="1" noChangeArrowheads="1"/>
          </p:cNvSpPr>
          <p:nvPr>
            <p:ph sz="quarter" idx="1"/>
          </p:nvPr>
        </p:nvSpPr>
        <p:spPr bwMode="auto">
          <a:xfrm>
            <a:off x="457200" y="1000125"/>
            <a:ext cx="8200963" cy="780213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accent5">
                    <a:lumMod val="50000"/>
                  </a:schemeClr>
                </a:solidFill>
                <a:effectLst/>
                <a:latin typeface="Times New Roman" pitchFamily="18" charset="0"/>
                <a:ea typeface="Calibri" pitchFamily="34" charset="0"/>
                <a:cs typeface="Times New Roman" pitchFamily="18" charset="0"/>
              </a:rPr>
              <a:t>Das Drama des geschlossenen Form</a:t>
            </a:r>
            <a:endParaRPr kumimoji="0" lang="en-US" sz="3200" b="0" i="0" u="none" strike="noStrike" cap="none" normalizeH="0" baseline="0" dirty="0" smtClean="0">
              <a:ln>
                <a:noFill/>
              </a:ln>
              <a:solidFill>
                <a:schemeClr val="accent5">
                  <a:lumMod val="50000"/>
                </a:schemeClr>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Kennzeichen dieses Typs sind :</a:t>
            </a:r>
            <a:endParaRPr kumimoji="0" lang="en-US" b="0" i="0" u="none" strike="noStrike" cap="none" normalizeH="0" baseline="0" dirty="0" smtClean="0">
              <a:ln>
                <a:noFill/>
              </a:ln>
              <a:solidFill>
                <a:schemeClr val="tx1">
                  <a:lumMod val="95000"/>
                  <a:lumOff val="5000"/>
                </a:schemeClr>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None/>
              <a:tabLst/>
            </a:pPr>
            <a:r>
              <a:rPr kumimoji="0" lang="en-US" b="0"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1.  </a:t>
            </a:r>
            <a:r>
              <a:rPr kumimoji="0" lang="en-US" b="0" i="0" u="none" strike="noStrike" cap="none" normalizeH="0" baseline="0" dirty="0" smtClean="0">
                <a:ln>
                  <a:noFill/>
                </a:ln>
                <a:solidFill>
                  <a:srgbClr val="000099"/>
                </a:solidFill>
                <a:effectLst/>
                <a:latin typeface="Arial Black" pitchFamily="34" charset="0"/>
                <a:ea typeface="Calibri" pitchFamily="34" charset="0"/>
                <a:cs typeface="Times New Roman" pitchFamily="18" charset="0"/>
              </a:rPr>
              <a:t>Eine durchgängige Haupthandlung, bei der </a:t>
            </a:r>
          </a:p>
          <a:p>
            <a:pPr marL="0" marR="0" lvl="0" indent="0" defTabSz="914400" rtl="0" eaLnBrk="0" fontAlgn="base" latinLnBrk="0" hangingPunct="0">
              <a:lnSpc>
                <a:spcPct val="100000"/>
              </a:lnSpc>
              <a:spcBef>
                <a:spcPct val="0"/>
              </a:spcBef>
              <a:spcAft>
                <a:spcPct val="0"/>
              </a:spcAft>
              <a:buClrTx/>
              <a:buSzTx/>
              <a:buNone/>
              <a:tabLst/>
            </a:pPr>
            <a:r>
              <a:rPr kumimoji="0" lang="en-US" b="0" i="0" u="none" strike="noStrike" cap="none" normalizeH="0" baseline="0" dirty="0" smtClean="0">
                <a:ln>
                  <a:noFill/>
                </a:ln>
                <a:solidFill>
                  <a:srgbClr val="000099"/>
                </a:solidFill>
                <a:effectLst/>
                <a:latin typeface="Arial Black" pitchFamily="34" charset="0"/>
                <a:ea typeface="Calibri" pitchFamily="34" charset="0"/>
                <a:cs typeface="Times New Roman" pitchFamily="18" charset="0"/>
              </a:rPr>
              <a:t>    alle Erignisse miteinander verknüpft </a:t>
            </a:r>
          </a:p>
          <a:p>
            <a:pPr marL="0" marR="0" lvl="0" indent="0" defTabSz="914400" rtl="0" eaLnBrk="0" fontAlgn="base" latinLnBrk="0" hangingPunct="0">
              <a:lnSpc>
                <a:spcPct val="100000"/>
              </a:lnSpc>
              <a:spcBef>
                <a:spcPct val="0"/>
              </a:spcBef>
              <a:spcAft>
                <a:spcPct val="0"/>
              </a:spcAft>
              <a:buClrTx/>
              <a:buSzTx/>
              <a:buNone/>
              <a:tabLst/>
            </a:pPr>
            <a:r>
              <a:rPr kumimoji="0" lang="en-US" b="0" i="0" u="none" strike="noStrike" cap="none" normalizeH="0" baseline="0" dirty="0" smtClean="0">
                <a:ln>
                  <a:noFill/>
                </a:ln>
                <a:solidFill>
                  <a:srgbClr val="000099"/>
                </a:solidFill>
                <a:effectLst/>
                <a:latin typeface="Arial Black" pitchFamily="34" charset="0"/>
                <a:ea typeface="Calibri" pitchFamily="34" charset="0"/>
                <a:cs typeface="Times New Roman" pitchFamily="18" charset="0"/>
              </a:rPr>
              <a:t>    sind und auf ein Ziel hinführen.</a:t>
            </a:r>
          </a:p>
          <a:p>
            <a:pPr marL="0" marR="0" lvl="0" indent="0" defTabSz="914400" rtl="0" eaLnBrk="0" fontAlgn="base" latinLnBrk="0" hangingPunct="0">
              <a:lnSpc>
                <a:spcPct val="100000"/>
              </a:lnSpc>
              <a:spcBef>
                <a:spcPct val="0"/>
              </a:spcBef>
              <a:spcAft>
                <a:spcPct val="0"/>
              </a:spcAft>
              <a:buClrTx/>
              <a:buSzTx/>
              <a:buNone/>
              <a:tabLst/>
            </a:pPr>
            <a:r>
              <a:rPr kumimoji="0" lang="en-US" b="0" i="0" u="none" strike="noStrike" cap="none" normalizeH="0" baseline="0" dirty="0" smtClean="0">
                <a:ln>
                  <a:noFill/>
                </a:ln>
                <a:solidFill>
                  <a:srgbClr val="000099"/>
                </a:solidFill>
                <a:effectLst/>
                <a:latin typeface="Arial Black" pitchFamily="34" charset="0"/>
                <a:ea typeface="Calibri" pitchFamily="34" charset="0"/>
                <a:cs typeface="Times New Roman" pitchFamily="18" charset="0"/>
              </a:rPr>
              <a:t>2. Eine geringe Zeiterstreckung der </a:t>
            </a:r>
          </a:p>
          <a:p>
            <a:pPr marL="0" marR="0" lvl="0" indent="0" defTabSz="914400" rtl="0" eaLnBrk="0" fontAlgn="base" latinLnBrk="0" hangingPunct="0">
              <a:lnSpc>
                <a:spcPct val="100000"/>
              </a:lnSpc>
              <a:spcBef>
                <a:spcPct val="0"/>
              </a:spcBef>
              <a:spcAft>
                <a:spcPct val="0"/>
              </a:spcAft>
              <a:buClrTx/>
              <a:buSzTx/>
              <a:buNone/>
              <a:tabLst/>
            </a:pPr>
            <a:r>
              <a:rPr kumimoji="0" lang="en-US" b="0" i="0" u="none" strike="noStrike" cap="none" normalizeH="0" baseline="0" dirty="0" smtClean="0">
                <a:ln>
                  <a:noFill/>
                </a:ln>
                <a:solidFill>
                  <a:srgbClr val="000099"/>
                </a:solidFill>
                <a:effectLst/>
                <a:latin typeface="Arial Black" pitchFamily="34" charset="0"/>
                <a:ea typeface="Calibri" pitchFamily="34" charset="0"/>
                <a:cs typeface="Times New Roman" pitchFamily="18" charset="0"/>
              </a:rPr>
              <a:t>    Handlung (kurze gespielte Zeit).</a:t>
            </a:r>
            <a:endParaRPr kumimoji="0" lang="en-US" b="0" i="0" u="none" strike="noStrike" cap="none" normalizeH="0" baseline="0" dirty="0" smtClean="0">
              <a:ln>
                <a:noFill/>
              </a:ln>
              <a:solidFill>
                <a:srgbClr val="000099"/>
              </a:solidFill>
              <a:effectLst/>
              <a:latin typeface="Arial Black" pitchFamily="34" charset="0"/>
            </a:endParaRPr>
          </a:p>
          <a:p>
            <a:pPr marL="0" marR="0" lvl="0" indent="0" defTabSz="914400" rtl="0" eaLnBrk="0" fontAlgn="base" latinLnBrk="0" hangingPunct="0">
              <a:lnSpc>
                <a:spcPct val="100000"/>
              </a:lnSpc>
              <a:spcBef>
                <a:spcPct val="0"/>
              </a:spcBef>
              <a:spcAft>
                <a:spcPct val="0"/>
              </a:spcAft>
              <a:buClrTx/>
              <a:buSzTx/>
              <a:buNone/>
              <a:tabLst/>
            </a:pPr>
            <a:r>
              <a:rPr lang="en-US" dirty="0" smtClean="0">
                <a:solidFill>
                  <a:srgbClr val="000099"/>
                </a:solidFill>
                <a:latin typeface="Arial Black" pitchFamily="34" charset="0"/>
                <a:ea typeface="Calibri" pitchFamily="34" charset="0"/>
                <a:cs typeface="Times New Roman" pitchFamily="18" charset="0"/>
              </a:rPr>
              <a:t>3. </a:t>
            </a:r>
            <a:r>
              <a:rPr kumimoji="0" lang="en-US" b="0" i="0" u="none" strike="noStrike" cap="none" normalizeH="0" baseline="0" dirty="0" smtClean="0">
                <a:ln>
                  <a:noFill/>
                </a:ln>
                <a:solidFill>
                  <a:srgbClr val="000099"/>
                </a:solidFill>
                <a:effectLst/>
                <a:latin typeface="Arial Black" pitchFamily="34" charset="0"/>
                <a:ea typeface="Calibri" pitchFamily="34" charset="0"/>
                <a:cs typeface="Times New Roman" pitchFamily="18" charset="0"/>
              </a:rPr>
              <a:t>Eine Bechrankung auf wenige Schauplätze.</a:t>
            </a:r>
          </a:p>
          <a:p>
            <a:pPr marL="0" lvl="0" indent="0" eaLnBrk="0" fontAlgn="base" hangingPunct="0">
              <a:spcBef>
                <a:spcPct val="0"/>
              </a:spcBef>
              <a:spcAft>
                <a:spcPct val="0"/>
              </a:spcAft>
              <a:buNone/>
            </a:pPr>
            <a:r>
              <a:rPr lang="en-US" dirty="0" smtClean="0">
                <a:solidFill>
                  <a:srgbClr val="000099"/>
                </a:solidFill>
                <a:latin typeface="Arial Black" pitchFamily="34" charset="0"/>
                <a:ea typeface="Calibri" pitchFamily="34" charset="0"/>
                <a:cs typeface="Times New Roman" pitchFamily="18" charset="0"/>
              </a:rPr>
              <a:t>4. Eine geringe Zahl von Figuren, die in einem </a:t>
            </a:r>
          </a:p>
          <a:p>
            <a:pPr marL="0" lvl="0" indent="0" eaLnBrk="0" fontAlgn="base" hangingPunct="0">
              <a:spcBef>
                <a:spcPct val="0"/>
              </a:spcBef>
              <a:spcAft>
                <a:spcPct val="0"/>
              </a:spcAft>
              <a:buNone/>
            </a:pPr>
            <a:r>
              <a:rPr lang="en-US" dirty="0" smtClean="0">
                <a:solidFill>
                  <a:srgbClr val="000099"/>
                </a:solidFill>
                <a:latin typeface="Arial Black" pitchFamily="34" charset="0"/>
                <a:ea typeface="Calibri" pitchFamily="34" charset="0"/>
                <a:cs typeface="Times New Roman" pitchFamily="18" charset="0"/>
              </a:rPr>
              <a:t>    klaren Beziehungsgeflecht stehen,</a:t>
            </a:r>
            <a:endParaRPr lang="en-US" dirty="0" smtClean="0">
              <a:solidFill>
                <a:srgbClr val="000099"/>
              </a:solidFill>
              <a:latin typeface="Arial Black" pitchFamily="34" charset="0"/>
            </a:endParaRPr>
          </a:p>
          <a:p>
            <a:pPr marL="0" lvl="0" indent="0" eaLnBrk="0" fontAlgn="base" hangingPunct="0">
              <a:spcBef>
                <a:spcPct val="0"/>
              </a:spcBef>
              <a:spcAft>
                <a:spcPct val="0"/>
              </a:spcAft>
              <a:buNone/>
            </a:pPr>
            <a:r>
              <a:rPr lang="en-US" dirty="0" smtClean="0">
                <a:solidFill>
                  <a:srgbClr val="000099"/>
                </a:solidFill>
                <a:latin typeface="Arial Black" pitchFamily="34" charset="0"/>
                <a:ea typeface="Calibri" pitchFamily="34" charset="0"/>
                <a:cs typeface="Times New Roman" pitchFamily="18" charset="0"/>
              </a:rPr>
              <a:t>5. Ein einheitlich hoher Sprachstil aller Figuren </a:t>
            </a:r>
          </a:p>
          <a:p>
            <a:pPr marL="0" lvl="0" indent="0" eaLnBrk="0" fontAlgn="base" hangingPunct="0">
              <a:spcBef>
                <a:spcPct val="0"/>
              </a:spcBef>
              <a:spcAft>
                <a:spcPct val="0"/>
              </a:spcAft>
              <a:buNone/>
            </a:pPr>
            <a:r>
              <a:rPr lang="en-US" dirty="0" smtClean="0">
                <a:solidFill>
                  <a:srgbClr val="000099"/>
                </a:solidFill>
                <a:latin typeface="Arial Black" pitchFamily="34" charset="0"/>
                <a:ea typeface="Calibri" pitchFamily="34" charset="0"/>
                <a:cs typeface="Times New Roman" pitchFamily="18" charset="0"/>
              </a:rPr>
              <a:t>    in allen Situationen,</a:t>
            </a:r>
            <a:endParaRPr lang="en-US" dirty="0" smtClean="0">
              <a:solidFill>
                <a:srgbClr val="000099"/>
              </a:solidFill>
              <a:latin typeface="Arial Black" pitchFamily="34" charset="0"/>
            </a:endParaRPr>
          </a:p>
          <a:p>
            <a:pPr marL="0" lvl="0" indent="0" eaLnBrk="0" fontAlgn="base" hangingPunct="0">
              <a:spcBef>
                <a:spcPct val="0"/>
              </a:spcBef>
              <a:spcAft>
                <a:spcPct val="0"/>
              </a:spcAft>
              <a:buNone/>
            </a:pPr>
            <a:r>
              <a:rPr lang="en-US" dirty="0" smtClean="0">
                <a:solidFill>
                  <a:srgbClr val="000099"/>
                </a:solidFill>
                <a:latin typeface="Arial Black" pitchFamily="34" charset="0"/>
                <a:ea typeface="Calibri" pitchFamily="34" charset="0"/>
                <a:cs typeface="Times New Roman" pitchFamily="18" charset="0"/>
              </a:rPr>
              <a:t>6. Die überragende Bedeutung der Sprache </a:t>
            </a:r>
          </a:p>
          <a:p>
            <a:pPr marL="0" lvl="0" indent="0" eaLnBrk="0" fontAlgn="base" hangingPunct="0">
              <a:spcBef>
                <a:spcPct val="0"/>
              </a:spcBef>
              <a:spcAft>
                <a:spcPct val="0"/>
              </a:spcAft>
              <a:buNone/>
            </a:pPr>
            <a:r>
              <a:rPr lang="en-US" dirty="0" smtClean="0">
                <a:solidFill>
                  <a:srgbClr val="000099"/>
                </a:solidFill>
                <a:latin typeface="Arial Black" pitchFamily="34" charset="0"/>
                <a:ea typeface="Calibri" pitchFamily="34" charset="0"/>
                <a:cs typeface="Times New Roman" pitchFamily="18" charset="0"/>
              </a:rPr>
              <a:t>    als Kommunikationsmittel</a:t>
            </a:r>
            <a:r>
              <a:rPr lang="en-US" dirty="0" smtClean="0">
                <a:solidFill>
                  <a:srgbClr val="C0504D"/>
                </a:solidFill>
                <a:latin typeface="Arial Black" pitchFamily="34" charset="0"/>
                <a:ea typeface="Calibri" pitchFamily="34" charset="0"/>
                <a:cs typeface="Times New Roman" pitchFamily="18" charset="0"/>
              </a:rPr>
              <a:t>. </a:t>
            </a:r>
            <a:endParaRPr lang="en-US" dirty="0" smtClean="0">
              <a:latin typeface="Arial Black" pitchFamily="34" charset="0"/>
            </a:endParaRPr>
          </a:p>
          <a:p>
            <a:endParaRPr lang="en-US" dirty="0" smtClean="0"/>
          </a:p>
          <a:p>
            <a:pPr marL="0" marR="0" lvl="0" indent="0" defTabSz="914400" rtl="0" eaLnBrk="0" fontAlgn="base" latinLnBrk="0" hangingPunct="0">
              <a:lnSpc>
                <a:spcPct val="100000"/>
              </a:lnSpc>
              <a:spcBef>
                <a:spcPct val="0"/>
              </a:spcBef>
              <a:spcAft>
                <a:spcPct val="0"/>
              </a:spcAft>
              <a:buClrTx/>
              <a:buSzTx/>
              <a:buFontTx/>
              <a:buChar char="•"/>
              <a:tabLst/>
            </a:pPr>
            <a:endParaRPr lang="en-US" dirty="0" smtClean="0">
              <a:solidFill>
                <a:srgbClr val="C0504D"/>
              </a:solidFill>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rgbClr val="C0504D"/>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Char char="•"/>
              <a:tabLst/>
            </a:pPr>
            <a:endParaRPr lang="en-US" dirty="0" smtClean="0">
              <a:solidFill>
                <a:srgbClr val="C0504D"/>
              </a:solidFill>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rgbClr val="C0504D"/>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edg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ctr">
              <a:buNone/>
            </a:pPr>
            <a:r>
              <a:rPr lang="en-US" sz="4000" dirty="0">
                <a:solidFill>
                  <a:srgbClr val="FF0000"/>
                </a:solidFill>
              </a:rPr>
              <a:t>Für den typischen Aufbau eines Dramas der geschlossenen Form hat Gustav Freytag 1863 ein Schema entworfen, in dem der Handlungsaufbau als Pyramide dargestellt wird.</a:t>
            </a:r>
          </a:p>
          <a:p>
            <a:pPr>
              <a:buNone/>
            </a:pPr>
            <a:r>
              <a:rPr lang="en-US" sz="4000" dirty="0">
                <a:solidFill>
                  <a:srgbClr val="FF0000"/>
                </a:solidFill>
              </a:rPr>
              <a:t> </a:t>
            </a:r>
          </a:p>
        </p:txBody>
      </p:sp>
    </p:spTree>
  </p:cSld>
  <p:clrMapOvr>
    <a:masterClrMapping/>
  </p:clrMapOvr>
  <p:transition>
    <p:wedg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normAutofit/>
          </a:bodyPr>
          <a:lstStyle/>
          <a:p>
            <a:pPr algn="ctr"/>
            <a:r>
              <a:rPr lang="en-US" sz="3200" dirty="0" smtClean="0">
                <a:solidFill>
                  <a:schemeClr val="accent3">
                    <a:lumMod val="75000"/>
                  </a:schemeClr>
                </a:solidFill>
              </a:rPr>
              <a:t>aufbau des geschlossenen dramas nach gustav freytag</a:t>
            </a:r>
            <a:endParaRPr lang="en-US" dirty="0">
              <a:solidFill>
                <a:schemeClr val="accent3">
                  <a:lumMod val="75000"/>
                </a:schemeClr>
              </a:solidFill>
            </a:endParaRPr>
          </a:p>
        </p:txBody>
      </p:sp>
      <p:sp>
        <p:nvSpPr>
          <p:cNvPr id="5" name="Content Placeholder 4"/>
          <p:cNvSpPr>
            <a:spLocks noGrp="1"/>
          </p:cNvSpPr>
          <p:nvPr>
            <p:ph sz="quarter" idx="1"/>
          </p:nvPr>
        </p:nvSpPr>
        <p:spPr/>
        <p:txBody>
          <a:bodyPr/>
          <a:lstStyle/>
          <a:p>
            <a:pPr>
              <a:buNone/>
            </a:pPr>
            <a:endParaRPr lang="en-US" dirty="0" smtClean="0"/>
          </a:p>
          <a:p>
            <a:pPr>
              <a:buNone/>
            </a:pPr>
            <a:r>
              <a:rPr lang="en-US" sz="1600" dirty="0" smtClean="0"/>
              <a:t>                                                   Höhepunkt /Wende</a:t>
            </a:r>
          </a:p>
          <a:p>
            <a:pPr>
              <a:buNone/>
            </a:pPr>
            <a:endParaRPr lang="en-US" sz="1600" dirty="0" smtClean="0"/>
          </a:p>
          <a:p>
            <a:pPr>
              <a:buNone/>
            </a:pPr>
            <a:endParaRPr lang="en-US" sz="1600" dirty="0" smtClean="0"/>
          </a:p>
          <a:p>
            <a:pPr>
              <a:buNone/>
            </a:pPr>
            <a:endParaRPr lang="en-US" sz="1600" dirty="0" smtClean="0"/>
          </a:p>
          <a:p>
            <a:pPr>
              <a:buNone/>
            </a:pPr>
            <a:r>
              <a:rPr lang="en-US" sz="1600" dirty="0" smtClean="0"/>
              <a:t>                 steigende                                                               fallende</a:t>
            </a:r>
          </a:p>
          <a:p>
            <a:pPr>
              <a:buNone/>
            </a:pPr>
            <a:r>
              <a:rPr lang="en-US" sz="1600" dirty="0" smtClean="0"/>
              <a:t>                 Handlung                                                              Handlung</a:t>
            </a:r>
          </a:p>
          <a:p>
            <a:pPr>
              <a:buNone/>
            </a:pPr>
            <a:endParaRPr lang="en-US" sz="1600" dirty="0" smtClean="0"/>
          </a:p>
          <a:p>
            <a:pPr>
              <a:buNone/>
            </a:pPr>
            <a:endParaRPr lang="en-US" sz="1600" dirty="0" smtClean="0"/>
          </a:p>
          <a:p>
            <a:pPr>
              <a:buNone/>
            </a:pPr>
            <a:r>
              <a:rPr lang="en-US" sz="1600" dirty="0" smtClean="0"/>
              <a:t>Exposition                                                                                     Katasthrophe</a:t>
            </a:r>
          </a:p>
          <a:p>
            <a:pPr>
              <a:buNone/>
            </a:pPr>
            <a:endParaRPr lang="en-US" sz="1600" dirty="0" smtClean="0"/>
          </a:p>
          <a:p>
            <a:pPr>
              <a:buNone/>
            </a:pPr>
            <a:endParaRPr lang="en-US" sz="1600" dirty="0" smtClean="0"/>
          </a:p>
          <a:p>
            <a:pPr>
              <a:buNone/>
            </a:pPr>
            <a:r>
              <a:rPr lang="en-US" sz="1600" dirty="0" smtClean="0"/>
              <a:t>      1.Akt                               2.Akt              3.Akt            4.Akt                  5.Akt</a:t>
            </a:r>
          </a:p>
        </p:txBody>
      </p:sp>
      <p:cxnSp>
        <p:nvCxnSpPr>
          <p:cNvPr id="10" name="Straight Connector 9"/>
          <p:cNvCxnSpPr/>
          <p:nvPr/>
        </p:nvCxnSpPr>
        <p:spPr>
          <a:xfrm flipV="1">
            <a:off x="1214414" y="3643314"/>
            <a:ext cx="1857388" cy="107157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rot="5400000" flipH="1" flipV="1">
            <a:off x="3036083" y="2321711"/>
            <a:ext cx="1357322" cy="128588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rot="16200000" flipH="1">
            <a:off x="4286248" y="2357430"/>
            <a:ext cx="1357322" cy="1214446"/>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a:off x="5572132" y="3643314"/>
            <a:ext cx="2071702" cy="1000132"/>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285852" y="5429264"/>
            <a:ext cx="642942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ransition>
    <p:wedg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Wichtige Funktion jedes Akts:</a:t>
            </a:r>
            <a:endParaRPr lang="en-US" dirty="0"/>
          </a:p>
        </p:txBody>
      </p:sp>
      <p:sp>
        <p:nvSpPr>
          <p:cNvPr id="3" name="Content Placeholder 2"/>
          <p:cNvSpPr>
            <a:spLocks noGrp="1"/>
          </p:cNvSpPr>
          <p:nvPr>
            <p:ph sz="quarter" idx="1"/>
          </p:nvPr>
        </p:nvSpPr>
        <p:spPr/>
        <p:txBody>
          <a:bodyPr>
            <a:normAutofit fontScale="25000" lnSpcReduction="20000"/>
          </a:bodyPr>
          <a:lstStyle/>
          <a:p>
            <a:pPr lvl="0"/>
            <a:endParaRPr lang="en-US" sz="5100" dirty="0" smtClean="0"/>
          </a:p>
          <a:p>
            <a:pPr lvl="0">
              <a:buNone/>
            </a:pPr>
            <a:r>
              <a:rPr lang="en-US" sz="9600" dirty="0" smtClean="0"/>
              <a:t>*  I</a:t>
            </a:r>
            <a:r>
              <a:rPr lang="en-US" sz="9600" i="1" dirty="0" smtClean="0"/>
              <a:t>m</a:t>
            </a:r>
            <a:r>
              <a:rPr lang="en-US" sz="9600" dirty="0" smtClean="0"/>
              <a:t> </a:t>
            </a:r>
            <a:r>
              <a:rPr lang="en-US" sz="9600" dirty="0"/>
              <a:t>ersten Akt erhält der Zuschauer die nötigen Hintergrundinformation (Exposition).</a:t>
            </a:r>
          </a:p>
          <a:p>
            <a:pPr lvl="0">
              <a:buNone/>
            </a:pPr>
            <a:r>
              <a:rPr lang="en-US" sz="9600" dirty="0" smtClean="0"/>
              <a:t>*  Im </a:t>
            </a:r>
            <a:r>
              <a:rPr lang="en-US" sz="9600" dirty="0"/>
              <a:t>zweiten Akt wird die Handlung in Gang gebracht (erregendes Moment), und das Geschehen entwickelt sich in eine bestimmte Richtung.</a:t>
            </a:r>
          </a:p>
          <a:p>
            <a:pPr lvl="0">
              <a:buNone/>
            </a:pPr>
            <a:r>
              <a:rPr lang="en-US" sz="9600" dirty="0" smtClean="0"/>
              <a:t>*  Im </a:t>
            </a:r>
            <a:r>
              <a:rPr lang="en-US" sz="9600" dirty="0"/>
              <a:t>dritten Akt erreicht der Konflikt seinen Höhepunkt, es kommt zu einer dramatischen Wende in Richtung auf ein gutes oder schlechtes zu Ende.</a:t>
            </a:r>
          </a:p>
          <a:p>
            <a:pPr lvl="0">
              <a:buNone/>
            </a:pPr>
            <a:r>
              <a:rPr lang="en-US" sz="9600" dirty="0" smtClean="0"/>
              <a:t>*  Im </a:t>
            </a:r>
            <a:r>
              <a:rPr lang="en-US" sz="9600" dirty="0"/>
              <a:t>vierten Akt läuft die Handlung auf dieses Ende zu Spannung entsteht durch Verzögerung.</a:t>
            </a:r>
          </a:p>
          <a:p>
            <a:pPr lvl="0">
              <a:buNone/>
            </a:pPr>
            <a:r>
              <a:rPr lang="en-US" sz="9600" dirty="0" smtClean="0"/>
              <a:t>*  Im </a:t>
            </a:r>
            <a:r>
              <a:rPr lang="en-US" sz="9600" dirty="0"/>
              <a:t>fünften Akt wird der Konflik entweder in der Katasthrophe aufgehoben (Tragödie) oder glücklich gelöst (Schauspiel, Komödie).</a:t>
            </a:r>
          </a:p>
          <a:p>
            <a:pPr>
              <a:buNone/>
            </a:pPr>
            <a:r>
              <a:rPr lang="en-US" sz="9600" dirty="0"/>
              <a:t> </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b="1" dirty="0" smtClean="0">
                <a:solidFill>
                  <a:schemeClr val="tx1"/>
                </a:solidFill>
              </a:rPr>
              <a:t>Das </a:t>
            </a:r>
            <a:r>
              <a:rPr lang="en-US" sz="3600" b="1" dirty="0">
                <a:solidFill>
                  <a:schemeClr val="tx1"/>
                </a:solidFill>
              </a:rPr>
              <a:t>Drama der offenen Form</a:t>
            </a:r>
            <a:r>
              <a:rPr lang="en-US" sz="3600" dirty="0">
                <a:solidFill>
                  <a:schemeClr val="tx1"/>
                </a:solidFill>
              </a:rPr>
              <a:t/>
            </a:r>
            <a:br>
              <a:rPr lang="en-US" sz="3600" dirty="0">
                <a:solidFill>
                  <a:schemeClr val="tx1"/>
                </a:solidFill>
              </a:rPr>
            </a:br>
            <a:endParaRPr lang="en-US" sz="3600" dirty="0">
              <a:solidFill>
                <a:schemeClr val="tx1"/>
              </a:solidFill>
            </a:endParaRPr>
          </a:p>
        </p:txBody>
      </p:sp>
      <p:sp>
        <p:nvSpPr>
          <p:cNvPr id="3" name="Content Placeholder 2"/>
          <p:cNvSpPr>
            <a:spLocks noGrp="1"/>
          </p:cNvSpPr>
          <p:nvPr>
            <p:ph sz="quarter" idx="1"/>
          </p:nvPr>
        </p:nvSpPr>
        <p:spPr>
          <a:xfrm>
            <a:off x="500034" y="1000108"/>
            <a:ext cx="8229600" cy="5286412"/>
          </a:xfrm>
        </p:spPr>
        <p:txBody>
          <a:bodyPr>
            <a:normAutofit fontScale="25000" lnSpcReduction="20000"/>
          </a:bodyPr>
          <a:lstStyle/>
          <a:p>
            <a:endParaRPr lang="en-US" dirty="0" smtClean="0"/>
          </a:p>
          <a:p>
            <a:endParaRPr lang="en-US" sz="6000" dirty="0" smtClean="0"/>
          </a:p>
          <a:p>
            <a:endParaRPr lang="en-US" sz="6000" dirty="0"/>
          </a:p>
          <a:p>
            <a:pPr>
              <a:buNone/>
            </a:pPr>
            <a:r>
              <a:rPr lang="en-US" sz="9600" dirty="0" smtClean="0"/>
              <a:t>*  Hierzu </a:t>
            </a:r>
            <a:r>
              <a:rPr lang="en-US" sz="9600" dirty="0"/>
              <a:t>zählen zwar sehr verschiedene Dramen aus mehreren Jahrhunderten, doch lassen sich einige gemeinsame Kennzeichen feststellen :</a:t>
            </a:r>
          </a:p>
          <a:p>
            <a:pPr lvl="0">
              <a:buNone/>
            </a:pPr>
            <a:r>
              <a:rPr lang="en-US" sz="9600" dirty="0" smtClean="0"/>
              <a:t>*  Das </a:t>
            </a:r>
            <a:r>
              <a:rPr lang="en-US" sz="9600" dirty="0"/>
              <a:t>Geschehen ist nicht mehr einsträngig, sondern besteht aus verschiedenen Handlungsteilen. So entsteht eine lockere, episodische Struktur.</a:t>
            </a:r>
          </a:p>
          <a:p>
            <a:pPr lvl="0">
              <a:buNone/>
            </a:pPr>
            <a:r>
              <a:rPr lang="en-US" sz="9600" dirty="0" smtClean="0"/>
              <a:t>*  Die </a:t>
            </a:r>
            <a:r>
              <a:rPr lang="en-US" sz="9600" dirty="0"/>
              <a:t>Dramenhandlung erstreckt sich über grösere Zeiträume (oft Jahre) und spielt an verschiedenen Orten.</a:t>
            </a:r>
          </a:p>
          <a:p>
            <a:pPr lvl="0">
              <a:buNone/>
            </a:pPr>
            <a:r>
              <a:rPr lang="en-US" sz="9600" dirty="0" smtClean="0"/>
              <a:t>*  Die </a:t>
            </a:r>
            <a:r>
              <a:rPr lang="en-US" sz="9600" dirty="0"/>
              <a:t>Zahl der Figuren ist groβ, viele Figuren treten nur in einzelnen Szenen auf.</a:t>
            </a:r>
          </a:p>
          <a:p>
            <a:pPr lvl="0">
              <a:buNone/>
            </a:pPr>
            <a:r>
              <a:rPr lang="en-US" sz="9600" dirty="0" smtClean="0"/>
              <a:t>*  Es </a:t>
            </a:r>
            <a:r>
              <a:rPr lang="en-US" sz="9600" dirty="0"/>
              <a:t>gibt keinen einheitlichen Redestil, sondern die sozialen und individuellen Unterschiede der Figuren zeigen sich auch ihrer Unterschiedlichen Redeweise.</a:t>
            </a:r>
          </a:p>
          <a:p>
            <a:pPr>
              <a:buNone/>
            </a:pPr>
            <a:r>
              <a:rPr lang="en-US" sz="9600" dirty="0"/>
              <a:t> </a:t>
            </a:r>
          </a:p>
          <a:p>
            <a:pPr>
              <a:buNone/>
            </a:pPr>
            <a:r>
              <a:rPr lang="en-US" sz="9600" dirty="0"/>
              <a:t> </a:t>
            </a:r>
          </a:p>
          <a:p>
            <a:pPr>
              <a:buNone/>
            </a:pPr>
            <a:r>
              <a:rPr lang="en-US" sz="6000" dirty="0"/>
              <a:t> </a:t>
            </a:r>
          </a:p>
          <a:p>
            <a:pPr>
              <a:buNone/>
            </a:pPr>
            <a:r>
              <a:rPr lang="en-US" dirty="0"/>
              <a:t> </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arn(inHorizont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arn(inHorizontal)">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arn(inHorizontal)">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96974"/>
          </a:xfrm>
        </p:spPr>
        <p:txBody>
          <a:bodyPr>
            <a:normAutofit fontScale="90000"/>
          </a:bodyPr>
          <a:lstStyle/>
          <a:p>
            <a:r>
              <a:rPr lang="en-US" b="1" dirty="0" smtClean="0"/>
              <a:t/>
            </a:r>
            <a:br>
              <a:rPr lang="en-US" b="1" dirty="0" smtClean="0"/>
            </a:br>
            <a:r>
              <a:rPr lang="en-US" b="1" dirty="0" smtClean="0"/>
              <a:t>Leitfragen </a:t>
            </a:r>
            <a:r>
              <a:rPr lang="en-US" b="1" dirty="0"/>
              <a:t>zur Analyse des Dramenaufbaus</a:t>
            </a:r>
            <a:r>
              <a:rPr lang="en-US" dirty="0"/>
              <a:t/>
            </a:r>
            <a:br>
              <a:rPr lang="en-US" dirty="0"/>
            </a:br>
            <a:endParaRPr lang="en-US" dirty="0"/>
          </a:p>
        </p:txBody>
      </p:sp>
      <p:sp>
        <p:nvSpPr>
          <p:cNvPr id="3" name="Content Placeholder 2"/>
          <p:cNvSpPr>
            <a:spLocks noGrp="1"/>
          </p:cNvSpPr>
          <p:nvPr>
            <p:ph sz="quarter" idx="1"/>
          </p:nvPr>
        </p:nvSpPr>
        <p:spPr>
          <a:xfrm>
            <a:off x="457200" y="1928802"/>
            <a:ext cx="7467600" cy="4545150"/>
          </a:xfrm>
        </p:spPr>
        <p:txBody>
          <a:bodyPr>
            <a:normAutofit/>
          </a:bodyPr>
          <a:lstStyle/>
          <a:p>
            <a:pPr lvl="0">
              <a:buNone/>
            </a:pPr>
            <a:r>
              <a:rPr lang="en-US" sz="2800" b="1" dirty="0" smtClean="0"/>
              <a:t>Zur </a:t>
            </a:r>
            <a:r>
              <a:rPr lang="en-US" sz="2800" b="1" dirty="0"/>
              <a:t>Anordnung der Szenen</a:t>
            </a:r>
            <a:endParaRPr lang="en-US" sz="2800" dirty="0"/>
          </a:p>
          <a:p>
            <a:pPr>
              <a:buNone/>
            </a:pPr>
            <a:r>
              <a:rPr lang="en-US" sz="2800" dirty="0"/>
              <a:t>* Wie ist das Drama gegliedert ?</a:t>
            </a:r>
          </a:p>
          <a:p>
            <a:pPr>
              <a:buNone/>
            </a:pPr>
            <a:r>
              <a:rPr lang="en-US" sz="2800" dirty="0"/>
              <a:t>* Worin bestehht der zentrale Konflik, und wie entwickelt sich die Spannung?</a:t>
            </a:r>
          </a:p>
          <a:p>
            <a:pPr>
              <a:buNone/>
            </a:pPr>
            <a:r>
              <a:rPr lang="en-US" sz="2800" dirty="0"/>
              <a:t>* Welches sind die Merkmale der Anfangs- und Schlusssituation?</a:t>
            </a:r>
          </a:p>
          <a:p>
            <a:pPr lvl="0"/>
            <a:endParaRPr lang="en-US" b="1" dirty="0" smtClean="0"/>
          </a:p>
          <a:p>
            <a:pPr>
              <a:buNone/>
            </a:pPr>
            <a:endParaRPr lang="en-US" dirty="0"/>
          </a:p>
        </p:txBody>
      </p:sp>
    </p:spTree>
  </p:cSld>
  <p:clrMapOvr>
    <a:masterClrMapping/>
  </p:clrMapOvr>
  <p:transition>
    <p:wedg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00108"/>
            <a:ext cx="7467600" cy="5473844"/>
          </a:xfrm>
        </p:spPr>
        <p:txBody>
          <a:bodyPr>
            <a:normAutofit/>
          </a:bodyPr>
          <a:lstStyle/>
          <a:p>
            <a:pPr lvl="0">
              <a:buNone/>
            </a:pPr>
            <a:r>
              <a:rPr lang="en-US" sz="3600" b="1" dirty="0" smtClean="0"/>
              <a:t>Zur </a:t>
            </a:r>
            <a:r>
              <a:rPr lang="en-US" sz="3600" b="1" dirty="0"/>
              <a:t>Auswahl des Szenen</a:t>
            </a:r>
            <a:endParaRPr lang="en-US" sz="3600" dirty="0"/>
          </a:p>
          <a:p>
            <a:pPr>
              <a:buNone/>
            </a:pPr>
            <a:endParaRPr lang="en-US" sz="3600" dirty="0" smtClean="0"/>
          </a:p>
          <a:p>
            <a:pPr>
              <a:buNone/>
            </a:pPr>
            <a:r>
              <a:rPr lang="en-US" sz="3600" dirty="0" smtClean="0"/>
              <a:t>* </a:t>
            </a:r>
            <a:r>
              <a:rPr lang="en-US" sz="2800" dirty="0"/>
              <a:t>Über welchen Zeitraum erstreckt sich das Geschehen?</a:t>
            </a:r>
          </a:p>
          <a:p>
            <a:pPr>
              <a:buNone/>
            </a:pPr>
            <a:r>
              <a:rPr lang="en-US" sz="2800" dirty="0"/>
              <a:t>* Welche Bedeutung haben die nicht gezeigten Handlungsteile, und wie werden </a:t>
            </a:r>
            <a:r>
              <a:rPr lang="en-US" sz="2800" dirty="0" smtClean="0"/>
              <a:t>sie vermittelt</a:t>
            </a:r>
            <a:r>
              <a:rPr lang="en-US" sz="2800" dirty="0"/>
              <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4422"/>
            <a:ext cx="7467600" cy="5259530"/>
          </a:xfrm>
        </p:spPr>
        <p:txBody>
          <a:bodyPr>
            <a:normAutofit/>
          </a:bodyPr>
          <a:lstStyle/>
          <a:p>
            <a:pPr lvl="0">
              <a:buNone/>
            </a:pPr>
            <a:r>
              <a:rPr lang="en-US" sz="3600" b="1" dirty="0" smtClean="0"/>
              <a:t>Zur Bauform</a:t>
            </a:r>
          </a:p>
          <a:p>
            <a:pPr lvl="0">
              <a:buNone/>
            </a:pPr>
            <a:endParaRPr lang="en-US" sz="3600" dirty="0"/>
          </a:p>
          <a:p>
            <a:pPr>
              <a:buNone/>
            </a:pPr>
            <a:r>
              <a:rPr lang="en-US" sz="3600" dirty="0"/>
              <a:t>* Handelt es sich um ein Konflikdrama oder um ein analytisches Drama?</a:t>
            </a:r>
          </a:p>
          <a:p>
            <a:pPr>
              <a:buNone/>
            </a:pPr>
            <a:r>
              <a:rPr lang="en-US" sz="3600" dirty="0"/>
              <a:t>* Welche Merkmale der geschlossenen oder offenen Form sind erkennbar ?</a:t>
            </a:r>
          </a:p>
          <a:p>
            <a:endParaRPr lang="en-US" sz="36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3" end="3"/>
                                            </p:txEl>
                                          </p:spTgt>
                                        </p:tgtEl>
                                      </p:cBhvr>
                                    </p:animEffect>
                                    <p:animScale>
                                      <p:cBhvr>
                                        <p:cTn id="1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68478"/>
          </a:xfrm>
        </p:spPr>
        <p:txBody>
          <a:bodyPr/>
          <a:lstStyle/>
          <a:p>
            <a:pPr algn="r"/>
            <a:r>
              <a:rPr lang="en-US" dirty="0" smtClean="0">
                <a:solidFill>
                  <a:srgbClr val="00B050"/>
                </a:solidFill>
                <a:latin typeface="Bremen Bd BT" pitchFamily="82" charset="0"/>
              </a:rPr>
              <a:t>VIELEN </a:t>
            </a:r>
            <a:r>
              <a:rPr lang="en-US" dirty="0" smtClean="0">
                <a:latin typeface="Bremen Bd BT" pitchFamily="82" charset="0"/>
              </a:rPr>
              <a:t>  </a:t>
            </a:r>
            <a:r>
              <a:rPr lang="en-US" dirty="0" smtClean="0">
                <a:solidFill>
                  <a:srgbClr val="C00000"/>
                </a:solidFill>
                <a:latin typeface="Bremen Bd BT" pitchFamily="82" charset="0"/>
              </a:rPr>
              <a:t>DANK</a:t>
            </a:r>
            <a:endParaRPr lang="en-US" dirty="0">
              <a:solidFill>
                <a:srgbClr val="C00000"/>
              </a:solidFill>
              <a:latin typeface="Bremen Bd BT" pitchFamily="82" charset="0"/>
            </a:endParaRPr>
          </a:p>
        </p:txBody>
      </p:sp>
      <p:pic>
        <p:nvPicPr>
          <p:cNvPr id="4" name="Content Placeholder 3" descr="Roket dan Monster.bmp"/>
          <p:cNvPicPr>
            <a:picLocks noGrp="1" noChangeAspect="1"/>
          </p:cNvPicPr>
          <p:nvPr>
            <p:ph sz="quarter" idx="1"/>
          </p:nvPr>
        </p:nvPicPr>
        <p:blipFill>
          <a:blip r:embed="rId3"/>
          <a:stretch>
            <a:fillRect/>
          </a:stretch>
        </p:blipFill>
        <p:spPr>
          <a:xfrm>
            <a:off x="1571604" y="357166"/>
            <a:ext cx="3450709" cy="5786478"/>
          </a:xfrm>
        </p:spPr>
      </p:pic>
      <p:sp>
        <p:nvSpPr>
          <p:cNvPr id="5" name="Rectangle 4"/>
          <p:cNvSpPr/>
          <p:nvPr/>
        </p:nvSpPr>
        <p:spPr>
          <a:xfrm>
            <a:off x="1892740" y="2967335"/>
            <a:ext cx="535851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remen Bd BT" pitchFamily="82" charset="0"/>
              </a:rPr>
              <a:t>VIELEN   DANK</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892740" y="2967335"/>
            <a:ext cx="5358519"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latin typeface="Bremen Bd BT" pitchFamily="82" charset="0"/>
              </a:rPr>
              <a:t>VIELEN   DANK</a:t>
            </a:r>
            <a:endParaRPr lang="en-US" sz="5400" b="1" cap="none" spc="0" dirty="0">
              <a:ln/>
              <a:solidFill>
                <a:schemeClr val="accent3"/>
              </a:solidFill>
              <a:effectLst/>
            </a:endParaRPr>
          </a:p>
        </p:txBody>
      </p:sp>
    </p:spTree>
  </p:cSld>
  <p:clrMapOvr>
    <a:masterClrMapping/>
  </p:clrMapOvr>
  <p:transition>
    <p:wipe/>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Autofit/>
          </a:bodyPr>
          <a:lstStyle/>
          <a:p>
            <a:pPr algn="ctr"/>
            <a:r>
              <a:rPr lang="en-US" sz="3200" b="1" dirty="0" smtClean="0">
                <a:solidFill>
                  <a:schemeClr val="tx1"/>
                </a:solidFill>
              </a:rPr>
              <a:t>Beispiel : Dramentext</a:t>
            </a:r>
            <a:endParaRPr lang="en-US" sz="3200" b="1" dirty="0">
              <a:solidFill>
                <a:schemeClr val="tx1"/>
              </a:solidFill>
            </a:endParaRPr>
          </a:p>
        </p:txBody>
      </p:sp>
      <p:pic>
        <p:nvPicPr>
          <p:cNvPr id="2050" name="Picture 2"/>
          <p:cNvPicPr>
            <a:picLocks noGrp="1" noChangeAspect="1" noChangeArrowheads="1"/>
          </p:cNvPicPr>
          <p:nvPr>
            <p:ph sz="quarter" idx="1"/>
          </p:nvPr>
        </p:nvPicPr>
        <p:blipFill>
          <a:blip r:embed="rId2"/>
          <a:srcRect/>
          <a:stretch>
            <a:fillRect/>
          </a:stretch>
        </p:blipFill>
        <p:spPr bwMode="auto">
          <a:xfrm>
            <a:off x="1714480" y="785794"/>
            <a:ext cx="4929222" cy="5643602"/>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a:bodyPr>
          <a:lstStyle/>
          <a:p>
            <a:pPr algn="ctr"/>
            <a:r>
              <a:rPr lang="en-US" sz="3200" b="1" dirty="0" smtClean="0">
                <a:solidFill>
                  <a:schemeClr val="tx1"/>
                </a:solidFill>
              </a:rPr>
              <a:t>Beispiel : Dramenaufführung </a:t>
            </a:r>
            <a:endParaRPr lang="en-US" sz="3200" b="1" dirty="0">
              <a:solidFill>
                <a:schemeClr val="tx1"/>
              </a:solidFill>
            </a:endParaRPr>
          </a:p>
        </p:txBody>
      </p:sp>
      <p:pic>
        <p:nvPicPr>
          <p:cNvPr id="1026" name="Picture 2"/>
          <p:cNvPicPr>
            <a:picLocks noGrp="1" noChangeAspect="1" noChangeArrowheads="1"/>
          </p:cNvPicPr>
          <p:nvPr>
            <p:ph sz="quarter" idx="1"/>
          </p:nvPr>
        </p:nvPicPr>
        <p:blipFill>
          <a:blip r:embed="rId2"/>
          <a:srcRect/>
          <a:stretch>
            <a:fillRect/>
          </a:stretch>
        </p:blipFill>
        <p:spPr bwMode="auto">
          <a:xfrm>
            <a:off x="928662" y="1142984"/>
            <a:ext cx="6429420" cy="4857784"/>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7467600" cy="1214446"/>
          </a:xfrm>
        </p:spPr>
        <p:txBody>
          <a:bodyPr>
            <a:normAutofit fontScale="90000"/>
          </a:bodyPr>
          <a:lstStyle/>
          <a:p>
            <a:pPr algn="l"/>
            <a:r>
              <a:rPr lang="en-US" dirty="0" smtClean="0"/>
              <a:t/>
            </a:r>
            <a:br>
              <a:rPr lang="en-US" dirty="0" smtClean="0"/>
            </a:br>
            <a:r>
              <a:rPr lang="en-US" dirty="0"/>
              <a:t/>
            </a:r>
            <a:br>
              <a:rPr lang="en-US" dirty="0"/>
            </a:br>
            <a:r>
              <a:rPr lang="en-US" sz="3100" dirty="0" smtClean="0">
                <a:solidFill>
                  <a:schemeClr val="tx1"/>
                </a:solidFill>
                <a:latin typeface="Arial Black" pitchFamily="34" charset="0"/>
              </a:rPr>
              <a:t>Die </a:t>
            </a:r>
            <a:r>
              <a:rPr lang="en-US" sz="3100" dirty="0">
                <a:solidFill>
                  <a:schemeClr val="tx1"/>
                </a:solidFill>
                <a:latin typeface="Arial Black" pitchFamily="34" charset="0"/>
              </a:rPr>
              <a:t>Grundbegriffe und Verfahren für eine Analyse dramatischer Texte sind folgende Aspekte, nämlich :</a:t>
            </a:r>
            <a:r>
              <a:rPr lang="en-US" sz="3100" dirty="0">
                <a:solidFill>
                  <a:schemeClr val="tx1">
                    <a:lumMod val="75000"/>
                    <a:lumOff val="25000"/>
                  </a:schemeClr>
                </a:solidFill>
              </a:rPr>
              <a:t/>
            </a:r>
            <a:br>
              <a:rPr lang="en-US" sz="3100" dirty="0">
                <a:solidFill>
                  <a:schemeClr val="tx1">
                    <a:lumMod val="75000"/>
                    <a:lumOff val="25000"/>
                  </a:schemeClr>
                </a:solidFill>
              </a:rPr>
            </a:br>
            <a:endParaRPr lang="en-US" sz="3100" dirty="0">
              <a:solidFill>
                <a:schemeClr val="tx1">
                  <a:lumMod val="75000"/>
                  <a:lumOff val="25000"/>
                </a:schemeClr>
              </a:solidFill>
            </a:endParaRPr>
          </a:p>
        </p:txBody>
      </p:sp>
      <p:sp>
        <p:nvSpPr>
          <p:cNvPr id="3" name="Content Placeholder 2"/>
          <p:cNvSpPr>
            <a:spLocks noGrp="1"/>
          </p:cNvSpPr>
          <p:nvPr>
            <p:ph sz="quarter" idx="1"/>
          </p:nvPr>
        </p:nvSpPr>
        <p:spPr>
          <a:xfrm>
            <a:off x="457200" y="2000240"/>
            <a:ext cx="8229600" cy="4125923"/>
          </a:xfrm>
        </p:spPr>
        <p:txBody>
          <a:bodyPr>
            <a:normAutofit fontScale="25000" lnSpcReduction="20000"/>
          </a:bodyPr>
          <a:lstStyle/>
          <a:p>
            <a:pPr>
              <a:buNone/>
            </a:pPr>
            <a:r>
              <a:rPr lang="en-US" sz="8600" b="1" dirty="0">
                <a:solidFill>
                  <a:srgbClr val="FFFF00"/>
                </a:solidFill>
              </a:rPr>
              <a:t>A</a:t>
            </a:r>
            <a:r>
              <a:rPr lang="en-US" sz="11200" b="1" dirty="0">
                <a:solidFill>
                  <a:srgbClr val="FFFF00"/>
                </a:solidFill>
              </a:rPr>
              <a:t>. </a:t>
            </a:r>
            <a:r>
              <a:rPr lang="en-US" sz="11200" b="1" dirty="0">
                <a:solidFill>
                  <a:srgbClr val="FFFF00"/>
                </a:solidFill>
                <a:latin typeface="Times New Roman" pitchFamily="18" charset="0"/>
                <a:cs typeface="Times New Roman" pitchFamily="18" charset="0"/>
              </a:rPr>
              <a:t>Die Kommunikation im Drama</a:t>
            </a:r>
            <a:endParaRPr lang="en-US" sz="11200" dirty="0">
              <a:solidFill>
                <a:srgbClr val="FFFF00"/>
              </a:solidFill>
              <a:latin typeface="Times New Roman" pitchFamily="18" charset="0"/>
              <a:cs typeface="Times New Roman" pitchFamily="18" charset="0"/>
            </a:endParaRPr>
          </a:p>
          <a:p>
            <a:pPr>
              <a:buNone/>
            </a:pPr>
            <a:r>
              <a:rPr lang="en-US" sz="11200" dirty="0">
                <a:solidFill>
                  <a:srgbClr val="FFFF00"/>
                </a:solidFill>
                <a:latin typeface="Times New Roman" pitchFamily="18" charset="0"/>
                <a:cs typeface="Times New Roman" pitchFamily="18" charset="0"/>
              </a:rPr>
              <a:t>     1. Gespräche zwischen den Figuren </a:t>
            </a:r>
          </a:p>
          <a:p>
            <a:pPr>
              <a:buNone/>
            </a:pPr>
            <a:r>
              <a:rPr lang="en-US" sz="11200" dirty="0">
                <a:solidFill>
                  <a:srgbClr val="FFFF00"/>
                </a:solidFill>
                <a:latin typeface="Times New Roman" pitchFamily="18" charset="0"/>
                <a:cs typeface="Times New Roman" pitchFamily="18" charset="0"/>
              </a:rPr>
              <a:t>     2. Sprechen zum Publikum </a:t>
            </a:r>
            <a:endParaRPr lang="en-US" sz="11200" dirty="0" smtClean="0">
              <a:solidFill>
                <a:srgbClr val="FFFF00"/>
              </a:solidFill>
              <a:latin typeface="Times New Roman" pitchFamily="18" charset="0"/>
              <a:cs typeface="Times New Roman" pitchFamily="18" charset="0"/>
            </a:endParaRPr>
          </a:p>
          <a:p>
            <a:pPr marL="0" lvl="0" indent="0" fontAlgn="base">
              <a:spcBef>
                <a:spcPct val="0"/>
              </a:spcBef>
              <a:spcAft>
                <a:spcPct val="0"/>
              </a:spcAft>
              <a:buNone/>
            </a:pPr>
            <a:r>
              <a:rPr lang="en-US" sz="11200" b="1" dirty="0" smtClean="0">
                <a:solidFill>
                  <a:srgbClr val="FFFF00"/>
                </a:solidFill>
                <a:latin typeface="Times New Roman" pitchFamily="18" charset="0"/>
                <a:ea typeface="Calibri" pitchFamily="34" charset="0"/>
                <a:cs typeface="Times New Roman" pitchFamily="18" charset="0"/>
              </a:rPr>
              <a:t>B. Das Geschehen auf der Bühne</a:t>
            </a:r>
            <a:endParaRPr lang="en-US" sz="11200" dirty="0" smtClean="0">
              <a:solidFill>
                <a:srgbClr val="FFFF00"/>
              </a:solidFill>
              <a:latin typeface="Times New Roman" pitchFamily="18" charset="0"/>
              <a:cs typeface="Times New Roman" pitchFamily="18" charset="0"/>
            </a:endParaRPr>
          </a:p>
          <a:p>
            <a:pPr marL="0" lvl="0" indent="0" eaLnBrk="0" fontAlgn="base" hangingPunct="0">
              <a:spcBef>
                <a:spcPct val="0"/>
              </a:spcBef>
              <a:spcAft>
                <a:spcPct val="0"/>
              </a:spcAft>
              <a:buNone/>
            </a:pPr>
            <a:r>
              <a:rPr lang="en-US" sz="11200" dirty="0" smtClean="0">
                <a:solidFill>
                  <a:srgbClr val="FFFF00"/>
                </a:solidFill>
                <a:latin typeface="Times New Roman" pitchFamily="18" charset="0"/>
                <a:ea typeface="Calibri" pitchFamily="34" charset="0"/>
                <a:cs typeface="Times New Roman" pitchFamily="18" charset="0"/>
              </a:rPr>
              <a:t>     1. Die Handlung </a:t>
            </a:r>
            <a:endParaRPr lang="en-US" sz="11200" dirty="0" smtClean="0">
              <a:solidFill>
                <a:srgbClr val="FFFF00"/>
              </a:solidFill>
              <a:latin typeface="Times New Roman" pitchFamily="18" charset="0"/>
              <a:cs typeface="Times New Roman" pitchFamily="18" charset="0"/>
            </a:endParaRPr>
          </a:p>
          <a:p>
            <a:pPr marL="0" lvl="0" indent="0" eaLnBrk="0" fontAlgn="base" hangingPunct="0">
              <a:spcBef>
                <a:spcPct val="0"/>
              </a:spcBef>
              <a:spcAft>
                <a:spcPct val="0"/>
              </a:spcAft>
              <a:buNone/>
            </a:pPr>
            <a:r>
              <a:rPr lang="en-US" sz="11200" dirty="0" smtClean="0">
                <a:solidFill>
                  <a:srgbClr val="FFFF00"/>
                </a:solidFill>
                <a:latin typeface="Times New Roman" pitchFamily="18" charset="0"/>
                <a:ea typeface="Calibri" pitchFamily="34" charset="0"/>
                <a:cs typeface="Times New Roman" pitchFamily="18" charset="0"/>
              </a:rPr>
              <a:t>     2. Die Figuren </a:t>
            </a:r>
            <a:endParaRPr lang="en-US" sz="11200" dirty="0" smtClean="0">
              <a:solidFill>
                <a:srgbClr val="FFFF00"/>
              </a:solidFill>
              <a:latin typeface="Times New Roman" pitchFamily="18" charset="0"/>
              <a:cs typeface="Times New Roman" pitchFamily="18" charset="0"/>
            </a:endParaRPr>
          </a:p>
          <a:p>
            <a:pPr marL="0" lvl="0" indent="0" eaLnBrk="0" fontAlgn="base" hangingPunct="0">
              <a:spcBef>
                <a:spcPct val="0"/>
              </a:spcBef>
              <a:spcAft>
                <a:spcPct val="0"/>
              </a:spcAft>
              <a:buNone/>
            </a:pPr>
            <a:r>
              <a:rPr lang="en-US" sz="11200" dirty="0" smtClean="0">
                <a:solidFill>
                  <a:srgbClr val="FFFF00"/>
                </a:solidFill>
                <a:latin typeface="Times New Roman" pitchFamily="18" charset="0"/>
                <a:ea typeface="Calibri" pitchFamily="34" charset="0"/>
                <a:cs typeface="Times New Roman" pitchFamily="18" charset="0"/>
              </a:rPr>
              <a:t>     3. Der Raum </a:t>
            </a:r>
            <a:endParaRPr lang="en-US" sz="11200" dirty="0" smtClean="0">
              <a:solidFill>
                <a:srgbClr val="FFFF00"/>
              </a:solidFill>
              <a:latin typeface="Times New Roman" pitchFamily="18" charset="0"/>
              <a:cs typeface="Times New Roman" pitchFamily="18" charset="0"/>
            </a:endParaRPr>
          </a:p>
          <a:p>
            <a:pPr marL="0" lvl="0" indent="0" eaLnBrk="0" fontAlgn="base" hangingPunct="0">
              <a:spcBef>
                <a:spcPct val="0"/>
              </a:spcBef>
              <a:spcAft>
                <a:spcPct val="0"/>
              </a:spcAft>
              <a:buNone/>
            </a:pPr>
            <a:r>
              <a:rPr lang="en-US" sz="11200" dirty="0" smtClean="0">
                <a:solidFill>
                  <a:srgbClr val="FFFF00"/>
                </a:solidFill>
                <a:latin typeface="Times New Roman" pitchFamily="18" charset="0"/>
                <a:ea typeface="Calibri" pitchFamily="34" charset="0"/>
                <a:cs typeface="Times New Roman" pitchFamily="18" charset="0"/>
              </a:rPr>
              <a:t>     4. Die Zeit </a:t>
            </a:r>
            <a:endParaRPr lang="en-US" sz="11200" dirty="0" smtClean="0">
              <a:solidFill>
                <a:srgbClr val="FFFF00"/>
              </a:solidFill>
              <a:latin typeface="Times New Roman" pitchFamily="18" charset="0"/>
              <a:cs typeface="Times New Roman" pitchFamily="18" charset="0"/>
            </a:endParaRPr>
          </a:p>
          <a:p>
            <a:pPr marL="0" lvl="0" indent="0" eaLnBrk="0" fontAlgn="base" hangingPunct="0">
              <a:spcBef>
                <a:spcPct val="0"/>
              </a:spcBef>
              <a:spcAft>
                <a:spcPct val="0"/>
              </a:spcAft>
              <a:buNone/>
            </a:pPr>
            <a:r>
              <a:rPr lang="en-US" sz="11200" b="1" dirty="0" smtClean="0">
                <a:solidFill>
                  <a:srgbClr val="FFFF00"/>
                </a:solidFill>
                <a:latin typeface="Times New Roman" pitchFamily="18" charset="0"/>
                <a:ea typeface="Calibri" pitchFamily="34" charset="0"/>
                <a:cs typeface="Times New Roman" pitchFamily="18" charset="0"/>
              </a:rPr>
              <a:t>C. Der Aufbau des Dramas</a:t>
            </a:r>
            <a:endParaRPr lang="en-US" sz="11200" dirty="0" smtClean="0">
              <a:solidFill>
                <a:srgbClr val="FFFF00"/>
              </a:solidFill>
              <a:latin typeface="Times New Roman" pitchFamily="18" charset="0"/>
              <a:cs typeface="Times New Roman" pitchFamily="18" charset="0"/>
            </a:endParaRPr>
          </a:p>
          <a:p>
            <a:pPr marL="0" lvl="0" indent="0" eaLnBrk="0" fontAlgn="base" hangingPunct="0">
              <a:spcBef>
                <a:spcPct val="0"/>
              </a:spcBef>
              <a:spcAft>
                <a:spcPct val="0"/>
              </a:spcAft>
              <a:buNone/>
            </a:pPr>
            <a:r>
              <a:rPr lang="en-US" sz="11200" dirty="0" smtClean="0">
                <a:solidFill>
                  <a:srgbClr val="FFFF00"/>
                </a:solidFill>
                <a:latin typeface="Times New Roman" pitchFamily="18" charset="0"/>
                <a:ea typeface="Calibri" pitchFamily="34" charset="0"/>
                <a:cs typeface="Times New Roman" pitchFamily="18" charset="0"/>
              </a:rPr>
              <a:t>     1. Die Anordnung </a:t>
            </a:r>
            <a:endParaRPr lang="en-US" sz="11200" dirty="0" smtClean="0">
              <a:solidFill>
                <a:srgbClr val="FFFF00"/>
              </a:solidFill>
              <a:latin typeface="Times New Roman" pitchFamily="18" charset="0"/>
              <a:cs typeface="Times New Roman" pitchFamily="18" charset="0"/>
            </a:endParaRPr>
          </a:p>
          <a:p>
            <a:pPr marL="0" lvl="0" indent="0" eaLnBrk="0" fontAlgn="base" hangingPunct="0">
              <a:spcBef>
                <a:spcPct val="0"/>
              </a:spcBef>
              <a:spcAft>
                <a:spcPct val="0"/>
              </a:spcAft>
              <a:buNone/>
            </a:pPr>
            <a:r>
              <a:rPr lang="en-US" sz="11200" dirty="0" smtClean="0">
                <a:solidFill>
                  <a:srgbClr val="FFFF00"/>
                </a:solidFill>
                <a:latin typeface="Times New Roman" pitchFamily="18" charset="0"/>
                <a:ea typeface="Calibri" pitchFamily="34" charset="0"/>
                <a:cs typeface="Times New Roman" pitchFamily="18" charset="0"/>
              </a:rPr>
              <a:t>     2. Die Auswahl </a:t>
            </a:r>
            <a:endParaRPr lang="en-US" sz="11200" dirty="0" smtClean="0">
              <a:solidFill>
                <a:srgbClr val="FFFF00"/>
              </a:solidFill>
              <a:latin typeface="Times New Roman" pitchFamily="18" charset="0"/>
              <a:cs typeface="Times New Roman" pitchFamily="18" charset="0"/>
            </a:endParaRPr>
          </a:p>
          <a:p>
            <a:pPr marL="0" lvl="0" indent="0" eaLnBrk="0" fontAlgn="base" hangingPunct="0">
              <a:spcBef>
                <a:spcPct val="0"/>
              </a:spcBef>
              <a:spcAft>
                <a:spcPct val="0"/>
              </a:spcAft>
              <a:buNone/>
            </a:pPr>
            <a:r>
              <a:rPr lang="en-US" sz="11200" dirty="0" smtClean="0">
                <a:solidFill>
                  <a:srgbClr val="FFFF00"/>
                </a:solidFill>
                <a:latin typeface="Times New Roman" pitchFamily="18" charset="0"/>
                <a:ea typeface="Calibri" pitchFamily="34" charset="0"/>
                <a:cs typeface="Times New Roman" pitchFamily="18" charset="0"/>
              </a:rPr>
              <a:t>     3. Geschlossene und offene Form</a:t>
            </a:r>
            <a:endParaRPr lang="en-US" sz="11200" dirty="0" smtClean="0">
              <a:solidFill>
                <a:srgbClr val="FFFF00"/>
              </a:solidFill>
              <a:latin typeface="Times New Roman" pitchFamily="18" charset="0"/>
              <a:cs typeface="Times New Roman" pitchFamily="18" charset="0"/>
            </a:endParaRPr>
          </a:p>
          <a:p>
            <a:endParaRPr lang="en-US" dirty="0">
              <a:solidFill>
                <a:srgbClr val="FFFF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p:cBhvr override="childStyle">
                                        <p:cTn id="6" dur="500" fill="hold"/>
                                        <p:tgtEl>
                                          <p:spTgt spid="2"/>
                                        </p:tgtEl>
                                        <p:attrNameLst>
                                          <p:attrName>style.color</p:attrName>
                                        </p:attrNameLst>
                                      </p:cBhvr>
                                      <p:by>
                                        <p:hsl h="0" s="12549" l="25098"/>
                                      </p:by>
                                    </p:animClr>
                                    <p:animClr clrSpc="hsl">
                                      <p:cBhvr>
                                        <p:cTn id="7" dur="500" fill="hold"/>
                                        <p:tgtEl>
                                          <p:spTgt spid="2"/>
                                        </p:tgtEl>
                                        <p:attrNameLst>
                                          <p:attrName>fillcolor</p:attrName>
                                        </p:attrNameLst>
                                      </p:cBhvr>
                                      <p:by>
                                        <p:hsl h="0" s="12549" l="25098"/>
                                      </p:by>
                                    </p:animClr>
                                    <p:animClr clrSpc="hsl">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2" end="2"/>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5"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3" end="3"/>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42"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4" end="4"/>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9"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5" end="5"/>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56"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8" dur="80"/>
                                        <p:tgtEl>
                                          <p:spTgt spid="3">
                                            <p:txEl>
                                              <p:pRg st="6" end="6"/>
                                            </p:txEl>
                                          </p:spTgt>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63"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65" dur="80"/>
                                        <p:tgtEl>
                                          <p:spTgt spid="3">
                                            <p:txEl>
                                              <p:pRg st="7" end="7"/>
                                            </p:txEl>
                                          </p:spTgt>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70"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72" dur="80"/>
                                        <p:tgtEl>
                                          <p:spTgt spid="3">
                                            <p:txEl>
                                              <p:pRg st="8" end="8"/>
                                            </p:txEl>
                                          </p:spTgt>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27" presetClass="entr" presetSubtype="0" fill="hold" grpId="0" nodeType="clickEffect">
                                  <p:stCondLst>
                                    <p:cond delay="0"/>
                                  </p:stCondLst>
                                  <p:iterate type="lt">
                                    <p:tmPct val="50000"/>
                                  </p:iterate>
                                  <p:childTnLst>
                                    <p:set>
                                      <p:cBhvr>
                                        <p:cTn id="76" dur="1" fill="hold">
                                          <p:stCondLst>
                                            <p:cond delay="0"/>
                                          </p:stCondLst>
                                        </p:cTn>
                                        <p:tgtEl>
                                          <p:spTgt spid="3">
                                            <p:txEl>
                                              <p:pRg st="9" end="9"/>
                                            </p:txEl>
                                          </p:spTgt>
                                        </p:tgtEl>
                                        <p:attrNameLst>
                                          <p:attrName>style.visibility</p:attrName>
                                        </p:attrNameLst>
                                      </p:cBhvr>
                                      <p:to>
                                        <p:strVal val="visible"/>
                                      </p:to>
                                    </p:set>
                                    <p:anim calcmode="discrete" valueType="clr">
                                      <p:cBhvr override="childStyle">
                                        <p:cTn id="77" dur="80"/>
                                        <p:tgtEl>
                                          <p:spTgt spid="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3">
                                            <p:txEl>
                                              <p:pRg st="9" end="9"/>
                                            </p:txEl>
                                          </p:spTgt>
                                        </p:tgtEl>
                                        <p:attrNameLst>
                                          <p:attrName>fillcolor</p:attrName>
                                        </p:attrNameLst>
                                      </p:cBhvr>
                                      <p:tavLst>
                                        <p:tav tm="0">
                                          <p:val>
                                            <p:clrVal>
                                              <a:schemeClr val="accent2"/>
                                            </p:clrVal>
                                          </p:val>
                                        </p:tav>
                                        <p:tav tm="50000">
                                          <p:val>
                                            <p:clrVal>
                                              <a:schemeClr val="hlink"/>
                                            </p:clrVal>
                                          </p:val>
                                        </p:tav>
                                      </p:tavLst>
                                    </p:anim>
                                    <p:set>
                                      <p:cBhvr>
                                        <p:cTn id="79" dur="80"/>
                                        <p:tgtEl>
                                          <p:spTgt spid="3">
                                            <p:txEl>
                                              <p:pRg st="9" end="9"/>
                                            </p:txEl>
                                          </p:spTgt>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27" presetClass="entr" presetSubtype="0" fill="hold" grpId="0" nodeType="clickEffect">
                                  <p:stCondLst>
                                    <p:cond delay="0"/>
                                  </p:stCondLst>
                                  <p:iterate type="lt">
                                    <p:tmPct val="50000"/>
                                  </p:iterate>
                                  <p:childTnLst>
                                    <p:set>
                                      <p:cBhvr>
                                        <p:cTn id="83" dur="1" fill="hold">
                                          <p:stCondLst>
                                            <p:cond delay="0"/>
                                          </p:stCondLst>
                                        </p:cTn>
                                        <p:tgtEl>
                                          <p:spTgt spid="3">
                                            <p:txEl>
                                              <p:pRg st="10" end="10"/>
                                            </p:txEl>
                                          </p:spTgt>
                                        </p:tgtEl>
                                        <p:attrNameLst>
                                          <p:attrName>style.visibility</p:attrName>
                                        </p:attrNameLst>
                                      </p:cBhvr>
                                      <p:to>
                                        <p:strVal val="visible"/>
                                      </p:to>
                                    </p:set>
                                    <p:anim calcmode="discrete" valueType="clr">
                                      <p:cBhvr override="childStyle">
                                        <p:cTn id="84" dur="80"/>
                                        <p:tgtEl>
                                          <p:spTgt spid="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3">
                                            <p:txEl>
                                              <p:pRg st="10" end="10"/>
                                            </p:txEl>
                                          </p:spTgt>
                                        </p:tgtEl>
                                        <p:attrNameLst>
                                          <p:attrName>fillcolor</p:attrName>
                                        </p:attrNameLst>
                                      </p:cBhvr>
                                      <p:tavLst>
                                        <p:tav tm="0">
                                          <p:val>
                                            <p:clrVal>
                                              <a:schemeClr val="accent2"/>
                                            </p:clrVal>
                                          </p:val>
                                        </p:tav>
                                        <p:tav tm="50000">
                                          <p:val>
                                            <p:clrVal>
                                              <a:schemeClr val="hlink"/>
                                            </p:clrVal>
                                          </p:val>
                                        </p:tav>
                                      </p:tavLst>
                                    </p:anim>
                                    <p:set>
                                      <p:cBhvr>
                                        <p:cTn id="86" dur="80"/>
                                        <p:tgtEl>
                                          <p:spTgt spid="3">
                                            <p:txEl>
                                              <p:pRg st="10" end="10"/>
                                            </p:txEl>
                                          </p:spTgt>
                                        </p:tgtEl>
                                        <p:attrNameLst>
                                          <p:attrName>fill.type</p:attrName>
                                        </p:attrNameLst>
                                      </p:cBhvr>
                                      <p:to>
                                        <p:strVal val="solid"/>
                                      </p:to>
                                    </p:set>
                                  </p:childTnLst>
                                </p:cTn>
                              </p:par>
                            </p:childTnLst>
                          </p:cTn>
                        </p:par>
                      </p:childTnLst>
                    </p:cTn>
                  </p:par>
                  <p:par>
                    <p:cTn id="87" fill="hold">
                      <p:stCondLst>
                        <p:cond delay="indefinite"/>
                      </p:stCondLst>
                      <p:childTnLst>
                        <p:par>
                          <p:cTn id="88" fill="hold">
                            <p:stCondLst>
                              <p:cond delay="0"/>
                            </p:stCondLst>
                            <p:childTnLst>
                              <p:par>
                                <p:cTn id="89" presetID="27" presetClass="entr" presetSubtype="0" fill="hold" grpId="0" nodeType="clickEffect">
                                  <p:stCondLst>
                                    <p:cond delay="0"/>
                                  </p:stCondLst>
                                  <p:iterate type="lt">
                                    <p:tmPct val="50000"/>
                                  </p:iterate>
                                  <p:childTnLst>
                                    <p:set>
                                      <p:cBhvr>
                                        <p:cTn id="90" dur="1" fill="hold">
                                          <p:stCondLst>
                                            <p:cond delay="0"/>
                                          </p:stCondLst>
                                        </p:cTn>
                                        <p:tgtEl>
                                          <p:spTgt spid="3">
                                            <p:txEl>
                                              <p:pRg st="11" end="11"/>
                                            </p:txEl>
                                          </p:spTgt>
                                        </p:tgtEl>
                                        <p:attrNameLst>
                                          <p:attrName>style.visibility</p:attrName>
                                        </p:attrNameLst>
                                      </p:cBhvr>
                                      <p:to>
                                        <p:strVal val="visible"/>
                                      </p:to>
                                    </p:set>
                                    <p:anim calcmode="discrete" valueType="clr">
                                      <p:cBhvr override="childStyle">
                                        <p:cTn id="91" dur="80"/>
                                        <p:tgtEl>
                                          <p:spTgt spid="3">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2" dur="80"/>
                                        <p:tgtEl>
                                          <p:spTgt spid="3">
                                            <p:txEl>
                                              <p:pRg st="11" end="11"/>
                                            </p:txEl>
                                          </p:spTgt>
                                        </p:tgtEl>
                                        <p:attrNameLst>
                                          <p:attrName>fillcolor</p:attrName>
                                        </p:attrNameLst>
                                      </p:cBhvr>
                                      <p:tavLst>
                                        <p:tav tm="0">
                                          <p:val>
                                            <p:clrVal>
                                              <a:schemeClr val="accent2"/>
                                            </p:clrVal>
                                          </p:val>
                                        </p:tav>
                                        <p:tav tm="50000">
                                          <p:val>
                                            <p:clrVal>
                                              <a:schemeClr val="hlink"/>
                                            </p:clrVal>
                                          </p:val>
                                        </p:tav>
                                      </p:tavLst>
                                    </p:anim>
                                    <p:set>
                                      <p:cBhvr>
                                        <p:cTn id="93" dur="80"/>
                                        <p:tgtEl>
                                          <p:spTgt spid="3">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2">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581</TotalTime>
  <Words>2848</Words>
  <Application>Microsoft Office PowerPoint</Application>
  <PresentationFormat>On-screen Show (4:3)</PresentationFormat>
  <Paragraphs>399</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Oriel</vt:lpstr>
      <vt:lpstr>DRAMENTEXTE  ANALYSIEREN   (MENGANALISA TEXT DRAMA) </vt:lpstr>
      <vt:lpstr>Slide 2</vt:lpstr>
      <vt:lpstr>Slide 3</vt:lpstr>
      <vt:lpstr>Slide 4</vt:lpstr>
      <vt:lpstr>Slide 5</vt:lpstr>
      <vt:lpstr>   Im Gegensatz zu anderen literarischen Texten hat ein Dramentext einen doppelten Charakter, nämlich : </vt:lpstr>
      <vt:lpstr>Beispiel : Dramentext</vt:lpstr>
      <vt:lpstr>Beispiel : Dramenaufführung </vt:lpstr>
      <vt:lpstr>  Die Grundbegriffe und Verfahren für eine Analyse dramatischer Texte sind folgende Aspekte, nämlich : </vt:lpstr>
      <vt:lpstr>  DIE KOMMUNIKATION IM DRAMA </vt:lpstr>
      <vt:lpstr>Beispiel Haupttext und Nebentext</vt:lpstr>
      <vt:lpstr>Slide 12</vt:lpstr>
      <vt:lpstr>Slide 13</vt:lpstr>
      <vt:lpstr>    Es gibt offensichtlich zwei  verschiedene Kommunikationsebenen  im Drama.  </vt:lpstr>
      <vt:lpstr> Gespräche zwischen den Figuren </vt:lpstr>
      <vt:lpstr>Analyse des Dialogs </vt:lpstr>
      <vt:lpstr> Die sprachliche Form der einzelnen Äußerungen:   </vt:lpstr>
      <vt:lpstr>Charakterisierung des Dialogs </vt:lpstr>
      <vt:lpstr>  Um die Redesituation zu charakterisieren, sollte man folgende Überlegungen anstellen : </vt:lpstr>
      <vt:lpstr>Sprechen zum Publikum </vt:lpstr>
      <vt:lpstr>Slide 21</vt:lpstr>
      <vt:lpstr> Die Mitteilungen an das Publikum können drei Funktionen haben : </vt:lpstr>
      <vt:lpstr>Leitfaden zur Analyse von Dialogen und Monologen </vt:lpstr>
      <vt:lpstr> DAS GESCHEHEN AUF DER BÜHNE </vt:lpstr>
      <vt:lpstr>Der Handlungspielraum und  das Tempo der Handlung</vt:lpstr>
      <vt:lpstr>Die Figuren </vt:lpstr>
      <vt:lpstr>Slide 27</vt:lpstr>
      <vt:lpstr>Slide 28</vt:lpstr>
      <vt:lpstr> Es gibt drei Möglichkeit der direkten Charakterisierung : </vt:lpstr>
      <vt:lpstr>Slide 30</vt:lpstr>
      <vt:lpstr>Slide 31</vt:lpstr>
      <vt:lpstr> Um die Figurenkonstellation zu erfassen, sollte man fragen:   </vt:lpstr>
      <vt:lpstr>    Bestimmte Konstellation treten in zahlreichen Dramen auf :</vt:lpstr>
      <vt:lpstr>Slide 34</vt:lpstr>
      <vt:lpstr>Die Konzeption der Figuren</vt:lpstr>
      <vt:lpstr>Beispiel : figuren</vt:lpstr>
      <vt:lpstr>Der Raum </vt:lpstr>
      <vt:lpstr>Die Funktion des Raums : </vt:lpstr>
      <vt:lpstr>Slide 39</vt:lpstr>
      <vt:lpstr>Slide 40</vt:lpstr>
      <vt:lpstr>Beispiel : Raum</vt:lpstr>
      <vt:lpstr>Die Zeit  </vt:lpstr>
      <vt:lpstr> Leitfragen zur Analyse des Bühnengeschehens </vt:lpstr>
      <vt:lpstr>Slide 44</vt:lpstr>
      <vt:lpstr>Slide 45</vt:lpstr>
      <vt:lpstr>Slide 46</vt:lpstr>
      <vt:lpstr>DER AUFBAU DES DRAMAS  </vt:lpstr>
      <vt:lpstr>Slide 48</vt:lpstr>
      <vt:lpstr>Der Konflik </vt:lpstr>
      <vt:lpstr>Die Spannungsführung</vt:lpstr>
      <vt:lpstr> Nach der Länge der Spannungsbögen unterscheidet man : </vt:lpstr>
      <vt:lpstr>Slide 52</vt:lpstr>
      <vt:lpstr> Häufig entwickelt sich der Anfang eines Dramas in drei Schritten : </vt:lpstr>
      <vt:lpstr> Um eine Dramenhandlung zu beenden, ergeben sich zwei Möglichkeiten,  </vt:lpstr>
      <vt:lpstr>Slide 55</vt:lpstr>
      <vt:lpstr>Slide 56</vt:lpstr>
      <vt:lpstr>Die Auswahl </vt:lpstr>
      <vt:lpstr>Slide 58</vt:lpstr>
      <vt:lpstr>Hierzu stehen drei Techniken zur Verfügung.</vt:lpstr>
      <vt:lpstr>Geschlossene und offene Form </vt:lpstr>
      <vt:lpstr>Slide 61</vt:lpstr>
      <vt:lpstr>aufbau des geschlossenen dramas nach gustav freytag</vt:lpstr>
      <vt:lpstr>Wichtige Funktion jedes Akts:</vt:lpstr>
      <vt:lpstr> Das Drama der offenen Form </vt:lpstr>
      <vt:lpstr> Leitfragen zur Analyse des Dramenaufbaus </vt:lpstr>
      <vt:lpstr>Slide 66</vt:lpstr>
      <vt:lpstr>Slide 67</vt:lpstr>
      <vt:lpstr>VIELEN   DANK</vt:lpstr>
    </vt:vector>
  </TitlesOfParts>
  <Company>Isti H.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DRAMENTEXTE ANALYSIEREN (MENGANALISA TEXT DRAMA) </dc:title>
  <dc:creator>Hanif &amp; Raihan</dc:creator>
  <cp:lastModifiedBy>Isti</cp:lastModifiedBy>
  <cp:revision>116</cp:revision>
  <dcterms:created xsi:type="dcterms:W3CDTF">2009-10-14T14:19:40Z</dcterms:created>
  <dcterms:modified xsi:type="dcterms:W3CDTF">2011-03-01T01:02:58Z</dcterms:modified>
</cp:coreProperties>
</file>