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9" r:id="rId2"/>
    <p:sldMasterId id="2147483663" r:id="rId3"/>
    <p:sldMasterId id="2147483666" r:id="rId4"/>
    <p:sldMasterId id="2147483670" r:id="rId5"/>
    <p:sldMasterId id="2147483674" r:id="rId6"/>
    <p:sldMasterId id="2147483678" r:id="rId7"/>
    <p:sldMasterId id="2147483680" r:id="rId8"/>
  </p:sldMasterIdLst>
  <p:handoutMasterIdLst>
    <p:handoutMasterId r:id="rId29"/>
  </p:handoutMasterIdLst>
  <p:sldIdLst>
    <p:sldId id="275" r:id="rId9"/>
    <p:sldId id="277" r:id="rId10"/>
    <p:sldId id="257" r:id="rId11"/>
    <p:sldId id="258" r:id="rId12"/>
    <p:sldId id="259" r:id="rId13"/>
    <p:sldId id="260" r:id="rId14"/>
    <p:sldId id="261" r:id="rId15"/>
    <p:sldId id="266" r:id="rId16"/>
    <p:sldId id="262" r:id="rId17"/>
    <p:sldId id="263" r:id="rId18"/>
    <p:sldId id="264" r:id="rId19"/>
    <p:sldId id="265" r:id="rId20"/>
    <p:sldId id="268" r:id="rId21"/>
    <p:sldId id="267" r:id="rId22"/>
    <p:sldId id="269" r:id="rId23"/>
    <p:sldId id="270" r:id="rId24"/>
    <p:sldId id="271" r:id="rId25"/>
    <p:sldId id="272" r:id="rId26"/>
    <p:sldId id="276" r:id="rId27"/>
    <p:sldId id="274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66"/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1308EC5-068E-47C2-94AB-EFFFB40B1C0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2560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25604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605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560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60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60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grpSp>
          <p:nvGrpSpPr>
            <p:cNvPr id="2560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256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6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6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6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6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6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5F3FAD6-0DC5-4CB1-89FB-D091B71DFD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F0461-54B6-4AE3-A452-087620E5EB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E563B-06D0-414F-9DA5-4A132BBA9E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993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94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94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94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94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3994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94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94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94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94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94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95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95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95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95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95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95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95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95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95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95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3996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96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96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96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96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96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96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96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96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96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97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97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97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97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97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grpSp>
          <p:nvGrpSpPr>
            <p:cNvPr id="3997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997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97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</p:grpSp>
      <p:sp>
        <p:nvSpPr>
          <p:cNvPr id="3997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7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9980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981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982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6B4BBE2-7CC5-4BC2-BD4C-68E9E7D467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1D69B-A84A-4A6A-940B-1E92C33B66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01EF7-6A00-4948-A5F0-EEF0F0EB9D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D08F2-7EFE-4004-9D8A-0712749210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72F03-3135-4E73-938F-8070F14B19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CEA8A-3497-4DBD-8311-6519EA2737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72118-9138-47FF-9F87-299B89254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B51D3-5DE4-4FF1-B7DD-AD9D39395B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EDBD5-7C3F-48DE-85D4-3D126931BE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D7FB1-5029-4100-A8E3-5BF9058B9C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A19BD-8115-4603-B240-6340456B1A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E469C-95F7-4A06-828E-FC6039F61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5AB1BA9-FBEF-4F45-8E98-1BF887588C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id-ID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1725E-4082-448F-A6BE-F409E5F081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803D7-B8FC-4764-8809-F6CDB918BD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839FC-B53D-4CDE-A188-D9DA9E25AF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B9F3A-414C-4F02-BDDB-851928315F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82D75-376A-4E35-89B0-DB16AE9799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48280-E22D-4FCD-90FB-63DBC6D07D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24442-0D69-41CA-81AB-A262DB7EBF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43ED4-FA29-4938-8C25-F32E1FC295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F3E2D-5F8C-41DC-9435-B692FDC5DD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5F76D-360A-4F95-906F-1E14D4D060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448CC-1EE6-4BDE-B3FD-FE3AF4636D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0179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50180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50181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501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018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018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5FDB4C9-D1A2-4FC0-8B39-DD884C0E2C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4FCAF-FECC-48A7-A602-782EA94BAB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78B13-EC29-4B40-A44E-620A1DD046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B84BB-E08D-4D2E-909F-F73294EB10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8F754-1A95-4A3C-9854-5ED883714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201CF-7D89-419B-BFF7-5B4A076C49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2A6B1-DADD-4B2D-926C-4B548747C5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1977E-09E9-469B-8145-1E8CF746A9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E307A-16E3-41C1-8359-7DB2AC6C40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0849C-0943-4632-97A3-637D754F43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3F8AF-5669-4B2F-BB4B-4A68932984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4E33B-134D-48DE-8676-39EFA05E6A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099ABBB-1D41-4435-979B-00F40CF4B347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56328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56329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330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331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332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333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334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335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336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337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338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339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340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341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342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343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344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345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346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347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348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349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350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351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352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353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354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355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356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357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358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359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5636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49AFD-EE44-45EA-8777-EF2F3E2676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F5C4B-3150-4300-9C2C-2B87424545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B84FC-438C-4734-8036-7A3C13601C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0B4A5-7269-42B9-ABFE-132AA84854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B553C-3BA7-4762-B2F5-E33365869A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E9CC6-7B33-45B9-BE24-15BD7B8838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C68FF-D4B0-4BFB-A8C5-3B60919E0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EC912-0CE8-4FDA-857F-994756974E7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E77A2-5FEE-4835-A488-A067172E6E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872D4-7B82-44DB-BF4D-6A1CF1BB03B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46A6D-959D-45A1-8E4D-23BD32E763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62467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62468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62469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62470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624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2473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2474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247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6B14C410-75B6-4836-BF13-7EE553AE60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DD5FE-7181-42AD-B6C1-6549F535D7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54F5D-8ECB-43AA-90DC-B11F864BD3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33899-9305-4A7E-8614-3BC0A25FA0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F0379-1BCC-42FE-B1EE-40FFD05A6A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384FE-EFDF-4D40-9DCC-206D48B90B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99C19-47EC-4842-A2B0-BE76530C2C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0317F-65FD-4AC6-8B21-CFF6E09408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67C63-1B8B-4A5C-B878-85B21BBC96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FEE9-0DF0-4696-8076-D01F2AC0DF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1CFAE-6E19-460A-A628-F1EB590BE4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15F02-FB51-4494-934B-45009CC8A5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861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861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861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861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6861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6861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6861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861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620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8621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8622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9B6A3CE-3739-4264-878D-6081C7BCA4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A76E3-FFAC-4375-8283-D6224726EA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D9999-0B0C-4E37-BFA4-2885B7928C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29A68-C6FD-4AA8-A20A-7D8DA43522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0265A-80F5-43A1-8D88-39C0E1991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97EA6-E2CA-4362-B5A8-7A893C5F95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43DF8-0D3F-4166-A067-937EF0D13C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409EC-9281-45DB-9B0A-3996A9E011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8F6C0-F150-4116-89C8-7022E8B2E8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BB8FF-7E6C-4A29-857D-CF1B48E88D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A979D-077F-4CED-B9BE-D8928535A5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A2D11-64F1-46F2-BE96-2AF7C4FB61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900A9-DA18-4EAC-A45E-319E384A3D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9CED5-9269-4543-AB4B-69B1C4C9AE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F8EF7-458C-4BB6-94BF-765FB06D84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62CBF-EF29-4336-82D4-AE812A2455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2A2E9-CDB0-472D-87F3-0CF1986AF1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00729-4140-40FD-A77F-1DBBC8DC7A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F5A30-04A7-4C30-8D42-A8CE2D1544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CF663-03D9-446C-B288-43C6C38945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B778E-8E97-472E-A47F-EC4605A220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9040C-288C-4211-A76C-97D02A3117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C09B5-30F9-4B79-9970-28282487C9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F2F26-3621-4CF7-8DE3-746E74A453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79D5C-434C-4DF3-B28D-36CB94760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grpSp>
          <p:nvGrpSpPr>
            <p:cNvPr id="24581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458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58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58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58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58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58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58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59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</p:grpSp>
      <p:sp>
        <p:nvSpPr>
          <p:cNvPr id="245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459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459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9B81D90-A98E-44A4-A664-4D5825F4471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891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1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1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1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1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3892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2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2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2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2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2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2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2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2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2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3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3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3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3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3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3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3893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3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3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3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4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4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4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4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4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4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4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4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4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4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95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grpSp>
          <p:nvGrpSpPr>
            <p:cNvPr id="3895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895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5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</p:grpSp>
      <p:sp>
        <p:nvSpPr>
          <p:cNvPr id="3895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5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5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895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895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0FAB0D5-8FD9-4D87-9832-2C25FB64E9A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id-ID" sz="2400">
              <a:latin typeface="Times New Roman" pitchFamily="18" charset="0"/>
            </a:endParaRPr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fld id="{1A8C90C0-A86F-4BDD-942A-5B6EEC7725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49155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49156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49157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4915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4916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742EF026-2E48-4E7C-846B-48A012540DB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F8F68DA4-F040-4546-9D05-7D88A256C7D5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5530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53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53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53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53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53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53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53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53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53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53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53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53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53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53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53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53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53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53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53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53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53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53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53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53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53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53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53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53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53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53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53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61443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61444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61445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614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DD87EB6E-4159-4118-BBEA-4B1B464F86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758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758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758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759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759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6759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6759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6759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759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842A80A8-572E-4D6F-AC2F-67035E20EDC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C96C4B3-AE61-4163-9049-1BF744CD31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../../../../BAHAN%20PRESENT/bahan%20dasar/jogja.exe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5.jpeg"/><Relationship Id="rId9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492375"/>
            <a:ext cx="7772400" cy="1470025"/>
          </a:xfrm>
        </p:spPr>
        <p:txBody>
          <a:bodyPr/>
          <a:lstStyle/>
          <a:p>
            <a:r>
              <a:rPr lang="en-US" sz="4000">
                <a:solidFill>
                  <a:srgbClr val="FFFF00"/>
                </a:solidFill>
              </a:rPr>
              <a:t>Position Paper Pengarusutamaan Gender Bidang Pendidikan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716338"/>
            <a:ext cx="6400800" cy="25352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200" b="1">
              <a:latin typeface="Trebuchet MS" pitchFamily="34" charset="0"/>
            </a:endParaRPr>
          </a:p>
          <a:p>
            <a:pPr>
              <a:lnSpc>
                <a:spcPct val="80000"/>
              </a:lnSpc>
            </a:pPr>
            <a:endParaRPr lang="en-US" sz="1200" b="1">
              <a:latin typeface="Trebuchet MS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/>
              <a:t>Wagiran</a:t>
            </a:r>
          </a:p>
          <a:p>
            <a:pPr>
              <a:lnSpc>
                <a:spcPct val="80000"/>
              </a:lnSpc>
            </a:pPr>
            <a:r>
              <a:rPr lang="en-US" sz="2000"/>
              <a:t>Pokja Gender Bidang Pendidikan DIY</a:t>
            </a:r>
          </a:p>
          <a:p>
            <a:pPr>
              <a:lnSpc>
                <a:spcPct val="80000"/>
              </a:lnSpc>
            </a:pPr>
            <a:endParaRPr lang="en-US" sz="2400">
              <a:solidFill>
                <a:srgbClr val="FFFF66"/>
              </a:solidFill>
              <a:latin typeface="Monotype Corsiva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FFFF66"/>
                </a:solidFill>
                <a:latin typeface="Monotype Corsiva" pitchFamily="66" charset="0"/>
              </a:rPr>
              <a:t>Disampaikan dalam  FGD Pengarusutamaan Gender Bidang Pendidikan  Kabupaten Sleman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FFFF66"/>
                </a:solidFill>
                <a:latin typeface="Monotype Corsiva" pitchFamily="66" charset="0"/>
              </a:rPr>
              <a:t>Tanggal  8 Januari 2008</a:t>
            </a:r>
          </a:p>
        </p:txBody>
      </p:sp>
      <p:pic>
        <p:nvPicPr>
          <p:cNvPr id="72708" name="Picture 4" descr="SPINGLOB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1052513"/>
            <a:ext cx="1223962" cy="1223962"/>
          </a:xfrm>
          <a:prstGeom prst="rect">
            <a:avLst/>
          </a:prstGeom>
          <a:noFill/>
        </p:spPr>
      </p:pic>
      <p:pic>
        <p:nvPicPr>
          <p:cNvPr id="72709" name="Picture 5" descr="bola duni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6019800"/>
            <a:ext cx="936625" cy="838200"/>
          </a:xfrm>
          <a:prstGeom prst="rect">
            <a:avLst/>
          </a:prstGeom>
          <a:noFill/>
        </p:spPr>
      </p:pic>
      <p:pic>
        <p:nvPicPr>
          <p:cNvPr id="72710" name="Picture 6" descr="burun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2052638" y="2060575"/>
            <a:ext cx="1547813" cy="1457325"/>
          </a:xfrm>
          <a:prstGeom prst="rect">
            <a:avLst/>
          </a:prstGeom>
          <a:noFill/>
        </p:spPr>
      </p:pic>
      <p:pic>
        <p:nvPicPr>
          <p:cNvPr id="72711" name="Picture 7" descr="burun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4508500"/>
            <a:ext cx="1466850" cy="1457325"/>
          </a:xfrm>
          <a:prstGeom prst="rect">
            <a:avLst/>
          </a:prstGeom>
          <a:noFill/>
        </p:spPr>
      </p:pic>
      <p:grpSp>
        <p:nvGrpSpPr>
          <p:cNvPr id="72713" name="Group 9"/>
          <p:cNvGrpSpPr>
            <a:grpSpLocks/>
          </p:cNvGrpSpPr>
          <p:nvPr/>
        </p:nvGrpSpPr>
        <p:grpSpPr bwMode="auto">
          <a:xfrm>
            <a:off x="214313" y="260350"/>
            <a:ext cx="1439862" cy="1439863"/>
            <a:chOff x="1251" y="890"/>
            <a:chExt cx="1465" cy="1482"/>
          </a:xfrm>
        </p:grpSpPr>
        <p:grpSp>
          <p:nvGrpSpPr>
            <p:cNvPr id="72714" name="Group 10"/>
            <p:cNvGrpSpPr>
              <a:grpSpLocks/>
            </p:cNvGrpSpPr>
            <p:nvPr/>
          </p:nvGrpSpPr>
          <p:grpSpPr bwMode="auto">
            <a:xfrm>
              <a:off x="1251" y="890"/>
              <a:ext cx="1465" cy="1482"/>
              <a:chOff x="1251" y="890"/>
              <a:chExt cx="1465" cy="1482"/>
            </a:xfrm>
          </p:grpSpPr>
          <p:sp>
            <p:nvSpPr>
              <p:cNvPr id="72715" name="Freeform 11"/>
              <p:cNvSpPr>
                <a:spLocks/>
              </p:cNvSpPr>
              <p:nvPr/>
            </p:nvSpPr>
            <p:spPr bwMode="auto">
              <a:xfrm>
                <a:off x="1927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2716" name="Freeform 12"/>
              <p:cNvSpPr>
                <a:spLocks/>
              </p:cNvSpPr>
              <p:nvPr/>
            </p:nvSpPr>
            <p:spPr bwMode="auto">
              <a:xfrm flipH="1">
                <a:off x="1251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72717" name="Group 13"/>
            <p:cNvGrpSpPr>
              <a:grpSpLocks/>
            </p:cNvGrpSpPr>
            <p:nvPr/>
          </p:nvGrpSpPr>
          <p:grpSpPr bwMode="auto">
            <a:xfrm>
              <a:off x="1417" y="1064"/>
              <a:ext cx="1133" cy="1134"/>
              <a:chOff x="1569" y="1207"/>
              <a:chExt cx="872" cy="881"/>
            </a:xfrm>
          </p:grpSpPr>
          <p:sp>
            <p:nvSpPr>
              <p:cNvPr id="72718" name="Freeform 14"/>
              <p:cNvSpPr>
                <a:spLocks/>
              </p:cNvSpPr>
              <p:nvPr/>
            </p:nvSpPr>
            <p:spPr bwMode="auto">
              <a:xfrm>
                <a:off x="1569" y="1546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2719" name="Freeform 15"/>
              <p:cNvSpPr>
                <a:spLocks/>
              </p:cNvSpPr>
              <p:nvPr/>
            </p:nvSpPr>
            <p:spPr bwMode="auto">
              <a:xfrm flipH="1" flipV="1">
                <a:off x="1882" y="1207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</p:grpSp>
      <p:grpSp>
        <p:nvGrpSpPr>
          <p:cNvPr id="72720" name="Group 16"/>
          <p:cNvGrpSpPr>
            <a:grpSpLocks/>
          </p:cNvGrpSpPr>
          <p:nvPr/>
        </p:nvGrpSpPr>
        <p:grpSpPr bwMode="auto">
          <a:xfrm rot="-1736723">
            <a:off x="1619250" y="692150"/>
            <a:ext cx="863600" cy="863600"/>
            <a:chOff x="1251" y="890"/>
            <a:chExt cx="1465" cy="1482"/>
          </a:xfrm>
        </p:grpSpPr>
        <p:grpSp>
          <p:nvGrpSpPr>
            <p:cNvPr id="72721" name="Group 17"/>
            <p:cNvGrpSpPr>
              <a:grpSpLocks/>
            </p:cNvGrpSpPr>
            <p:nvPr/>
          </p:nvGrpSpPr>
          <p:grpSpPr bwMode="auto">
            <a:xfrm>
              <a:off x="1251" y="890"/>
              <a:ext cx="1465" cy="1482"/>
              <a:chOff x="1251" y="890"/>
              <a:chExt cx="1465" cy="1482"/>
            </a:xfrm>
          </p:grpSpPr>
          <p:sp>
            <p:nvSpPr>
              <p:cNvPr id="72722" name="Freeform 18"/>
              <p:cNvSpPr>
                <a:spLocks/>
              </p:cNvSpPr>
              <p:nvPr/>
            </p:nvSpPr>
            <p:spPr bwMode="auto">
              <a:xfrm>
                <a:off x="1927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2723" name="Freeform 19"/>
              <p:cNvSpPr>
                <a:spLocks/>
              </p:cNvSpPr>
              <p:nvPr/>
            </p:nvSpPr>
            <p:spPr bwMode="auto">
              <a:xfrm flipH="1">
                <a:off x="1251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72724" name="Group 20"/>
            <p:cNvGrpSpPr>
              <a:grpSpLocks/>
            </p:cNvGrpSpPr>
            <p:nvPr/>
          </p:nvGrpSpPr>
          <p:grpSpPr bwMode="auto">
            <a:xfrm>
              <a:off x="1417" y="1064"/>
              <a:ext cx="1133" cy="1134"/>
              <a:chOff x="1569" y="1207"/>
              <a:chExt cx="872" cy="881"/>
            </a:xfrm>
          </p:grpSpPr>
          <p:sp>
            <p:nvSpPr>
              <p:cNvPr id="72725" name="Freeform 21"/>
              <p:cNvSpPr>
                <a:spLocks/>
              </p:cNvSpPr>
              <p:nvPr/>
            </p:nvSpPr>
            <p:spPr bwMode="auto">
              <a:xfrm>
                <a:off x="1569" y="1546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2726" name="Freeform 22"/>
              <p:cNvSpPr>
                <a:spLocks/>
              </p:cNvSpPr>
              <p:nvPr/>
            </p:nvSpPr>
            <p:spPr bwMode="auto">
              <a:xfrm flipH="1" flipV="1">
                <a:off x="1882" y="1207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</p:grpSp>
      <p:grpSp>
        <p:nvGrpSpPr>
          <p:cNvPr id="72727" name="Group 23"/>
          <p:cNvGrpSpPr>
            <a:grpSpLocks/>
          </p:cNvGrpSpPr>
          <p:nvPr/>
        </p:nvGrpSpPr>
        <p:grpSpPr bwMode="auto">
          <a:xfrm rot="-2031232">
            <a:off x="2411413" y="331788"/>
            <a:ext cx="935037" cy="935037"/>
            <a:chOff x="1251" y="890"/>
            <a:chExt cx="1465" cy="1482"/>
          </a:xfrm>
        </p:grpSpPr>
        <p:grpSp>
          <p:nvGrpSpPr>
            <p:cNvPr id="72728" name="Group 24"/>
            <p:cNvGrpSpPr>
              <a:grpSpLocks/>
            </p:cNvGrpSpPr>
            <p:nvPr/>
          </p:nvGrpSpPr>
          <p:grpSpPr bwMode="auto">
            <a:xfrm>
              <a:off x="1251" y="890"/>
              <a:ext cx="1465" cy="1482"/>
              <a:chOff x="1251" y="890"/>
              <a:chExt cx="1465" cy="1482"/>
            </a:xfrm>
          </p:grpSpPr>
          <p:sp>
            <p:nvSpPr>
              <p:cNvPr id="72729" name="Freeform 25"/>
              <p:cNvSpPr>
                <a:spLocks/>
              </p:cNvSpPr>
              <p:nvPr/>
            </p:nvSpPr>
            <p:spPr bwMode="auto">
              <a:xfrm>
                <a:off x="1927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2730" name="Freeform 26"/>
              <p:cNvSpPr>
                <a:spLocks/>
              </p:cNvSpPr>
              <p:nvPr/>
            </p:nvSpPr>
            <p:spPr bwMode="auto">
              <a:xfrm flipH="1">
                <a:off x="1251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72731" name="Group 27"/>
            <p:cNvGrpSpPr>
              <a:grpSpLocks/>
            </p:cNvGrpSpPr>
            <p:nvPr/>
          </p:nvGrpSpPr>
          <p:grpSpPr bwMode="auto">
            <a:xfrm>
              <a:off x="1417" y="1064"/>
              <a:ext cx="1133" cy="1134"/>
              <a:chOff x="1569" y="1207"/>
              <a:chExt cx="872" cy="881"/>
            </a:xfrm>
          </p:grpSpPr>
          <p:sp>
            <p:nvSpPr>
              <p:cNvPr id="72732" name="Freeform 28"/>
              <p:cNvSpPr>
                <a:spLocks/>
              </p:cNvSpPr>
              <p:nvPr/>
            </p:nvSpPr>
            <p:spPr bwMode="auto">
              <a:xfrm>
                <a:off x="1569" y="1546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2733" name="Freeform 29"/>
              <p:cNvSpPr>
                <a:spLocks/>
              </p:cNvSpPr>
              <p:nvPr/>
            </p:nvSpPr>
            <p:spPr bwMode="auto">
              <a:xfrm flipH="1" flipV="1">
                <a:off x="1882" y="1207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9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9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70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3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0" presetClass="path" presetSubtype="0" repeatCount="1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55 0.04925 C 0.12118 -0.04324 0.15868 -0.13572 0.20087 -0.13688 C 0.2441 -0.1378 0.29445 0.03075 0.33854 0.04208 C 0.38333 0.05341 0.40052 -0.07445 0.46632 -0.06913 C 0.53281 -0.06381 0.64271 0.06844 0.7349 0.07376 C 0.8283 0.07908 0.97604 -0.01896 1.02552 -0.03769 " pathEditMode="relative" rAng="0" ptsTypes="aaaaaA">
                                      <p:cBhvr>
                                        <p:cTn id="47" dur="12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" y="-7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1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5572 C -0.03941 -0.14844 -0.0783 -0.24069 -0.12257 -0.24185 C -0.16684 -0.24277 -0.21962 -0.07422 -0.26563 -0.06289 C -0.31198 -0.05133 -0.33038 -0.17965 -0.39913 -0.17433 C -0.4684 -0.16901 -0.58247 -0.03653 -0.67934 -0.03121 C -0.77639 -0.02589 -0.93108 -0.12416 -0.98177 -0.14289 " pathEditMode="relative" rAng="0" ptsTypes="aaaaaA">
                                      <p:cBhvr>
                                        <p:cTn id="49" dur="12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" y="-7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8" dur="20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Menyamakan persepsi tentang permasalahan gender pada semua jenjang dan jalur pendidikan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Membangun sensitivitas gender dan komitmen para pengambil kebijakan hingga pelaksana operasional dan stakeholders pendidikan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Menyusun kebijakan, strategi, program dan rencana aksi daerah untuk mewujudkan kesetaraan dan keadilan gender bidang pendidikan</a:t>
            </a:r>
            <a:endParaRPr lang="en-US" sz="2400" b="1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84213" y="1001713"/>
            <a:ext cx="6610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66"/>
                </a:solidFill>
              </a:rPr>
              <a:t>B. Tujuan Penyusunan Position Paper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800000"/>
                </a:solidFill>
              </a:rPr>
              <a:t>Lingkup kegiatan</a:t>
            </a:r>
            <a:r>
              <a:rPr lang="en-US" sz="2100"/>
              <a:t> (perluasan akses dan pemerataan pendidikan, peningkatan mutu dan relevansi, mewujudkan managemen pendidikan yang responsif gender)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100"/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800000"/>
                </a:solidFill>
              </a:rPr>
              <a:t>Sasaran kegiatan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/>
              <a:t>	Pengambil kebijakan pendidikan tingkat propinsi dan atau kabupaten/kota (Kadinas Pendidikan dan jajarannya, penyusun dan penerbit buku ajar, pimpinan perguruan tinggi, penyelenggara dan pengelola pendidikan formal dan non formal)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/>
              <a:t>	Masyarakat (Dewan Pendidikan dan Komite Sekolah, fasilitator pendidikan non formal, tokoh masyarakat dan tokoh agama, pemimpin organisasi formal dan non formal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68313" y="1027113"/>
            <a:ext cx="71469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800" b="1">
                <a:solidFill>
                  <a:srgbClr val="000066"/>
                </a:solidFill>
              </a:rPr>
              <a:t>C.  Ruang Lingkup Kegiatan dan Sasaran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/>
              <a:t>Munculnya kesamaan persepsi tentang permasalahan gender yang terjadi pada semua jenjang dan jalur pendidikan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100"/>
          </a:p>
          <a:p>
            <a:pPr>
              <a:lnSpc>
                <a:spcPct val="90000"/>
              </a:lnSpc>
            </a:pPr>
            <a:r>
              <a:rPr lang="en-US" sz="2100"/>
              <a:t>Tumbuh dan berkembangnya sensitivitas gender dan komitmen pengambil kebijakan hingga pelaksana operasional dan stakeholders pendidikan untuk peduli terhadap permasalaahn gender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100"/>
          </a:p>
          <a:p>
            <a:pPr>
              <a:lnSpc>
                <a:spcPct val="90000"/>
              </a:lnSpc>
            </a:pPr>
            <a:r>
              <a:rPr lang="en-US" sz="2100"/>
              <a:t>Tersusun dan terlaksananya kebijakan, strategi, program dan rencana aksi daerah untuk mewujudkan kesetaraan dan keadilan gender bidang pendidikan</a:t>
            </a:r>
          </a:p>
          <a:p>
            <a:pPr>
              <a:lnSpc>
                <a:spcPct val="90000"/>
              </a:lnSpc>
            </a:pPr>
            <a:endParaRPr lang="en-US" sz="210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84213" y="1001713"/>
            <a:ext cx="445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66"/>
                </a:solidFill>
              </a:rPr>
              <a:t>D. Hasil yang Diharapkan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8153400" cy="777875"/>
          </a:xfrm>
        </p:spPr>
        <p:txBody>
          <a:bodyPr/>
          <a:lstStyle/>
          <a:p>
            <a:r>
              <a:rPr lang="en-US" sz="2800" b="1"/>
              <a:t>BAB II PENGARUSUTAMAAN GENDER DALAM PEMBANGUNAN PENDIDIKAN</a:t>
            </a:r>
            <a:r>
              <a:rPr lang="en-US" sz="400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19587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A.     </a:t>
            </a:r>
            <a:r>
              <a:rPr lang="en-US" sz="2000">
                <a:solidFill>
                  <a:srgbClr val="FFFF00"/>
                </a:solidFill>
                <a:latin typeface="Verdana" pitchFamily="34" charset="0"/>
              </a:rPr>
              <a:t>Konsep Pembangunan Gender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Verdana" pitchFamily="34" charset="0"/>
              </a:rPr>
              <a:t>	Perbedaan Konsep Gender dan seks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Verdana" pitchFamily="34" charset="0"/>
              </a:rPr>
              <a:t>	Bentuk-bentuk ketidakadilan gender bidang pendidikan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Verdana" pitchFamily="34" charset="0"/>
              </a:rPr>
              <a:t>	Konsep Kesetaraan dan Keadilan Gender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Verdana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Verdana" pitchFamily="34" charset="0"/>
              </a:rPr>
              <a:t>B.     Konsep Pengarusutamaan Gender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>
                <a:latin typeface="Verdana" pitchFamily="34" charset="0"/>
              </a:rPr>
              <a:t>	Definisi Pengarusutamaan Gender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>
                <a:latin typeface="Verdana" pitchFamily="34" charset="0"/>
              </a:rPr>
              <a:t>	Alasan Pentingnya Pengarusutamaan Gender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>
                <a:latin typeface="Verdana" pitchFamily="34" charset="0"/>
              </a:rPr>
              <a:t>	Komponen kunci bagi Keberhasilan Pengarusutamaan gender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>
              <a:latin typeface="Verdana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Verdana" pitchFamily="34" charset="0"/>
              </a:rPr>
              <a:t>C.    Gender Analysis Pathway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>
                <a:latin typeface="Verdana" pitchFamily="34" charset="0"/>
              </a:rPr>
              <a:t>	Pengertian Gender Analysis Pathway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>
                <a:latin typeface="Verdana" pitchFamily="34" charset="0"/>
              </a:rPr>
              <a:t>	Langkah-langkah Gender Analysis Pathway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descr="White marble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46162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sz="2200"/>
              <a:t>BAB III ANALISIS SITUASI DAN KONDISI PENDIDIKAN BERPERSPEKTIF GENDER</a:t>
            </a:r>
            <a:r>
              <a:rPr lang="en-US" sz="3500"/>
              <a:t> </a:t>
            </a:r>
          </a:p>
        </p:txBody>
      </p:sp>
      <p:sp>
        <p:nvSpPr>
          <p:cNvPr id="13315" name="Rectangle 3" descr="White marble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642350" cy="5327650"/>
          </a:xfrm>
          <a:blipFill dpi="0" rotWithShape="1">
            <a:blip r:embed="rId3" cstate="print"/>
            <a:srcRect/>
            <a:tile tx="0" ty="0" sx="100000" sy="100000" flip="none" algn="tl"/>
          </a:blip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/>
              <a:t>A.     </a:t>
            </a:r>
            <a:r>
              <a:rPr lang="en-US" sz="2400" b="1">
                <a:solidFill>
                  <a:srgbClr val="000066"/>
                </a:solidFill>
              </a:rPr>
              <a:t>Gambaran Situasi dan Kondisi Pendidikan Menurut  Jenis Kelamin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/>
              <a:t>	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/>
              <a:t>	</a:t>
            </a:r>
            <a:r>
              <a:rPr lang="en-US" sz="2000">
                <a:solidFill>
                  <a:srgbClr val="800000"/>
                </a:solidFill>
              </a:rPr>
              <a:t>1. Perluasan dan Pemerataan Akses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/>
              <a:t>	    (APS, APK, APM, Putus Sekolah, Buta Aksara,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/>
              <a:t>		mengulang kelas, putus sekolah, angka melanjutkan, angka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/>
              <a:t>		penyelesaian sekolah, angka bertahan)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/>
              <a:t>	</a:t>
            </a:r>
            <a:r>
              <a:rPr lang="en-US" sz="2000">
                <a:solidFill>
                  <a:srgbClr val="800000"/>
                </a:solidFill>
              </a:rPr>
              <a:t>2. Mutu dan Relevansi Pendidikan</a:t>
            </a:r>
            <a:r>
              <a:rPr lang="en-US" sz="2000"/>
              <a:t>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/>
              <a:t>	    Proporsi peserta didik perempuan terhadap laki-laki per prodi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/>
              <a:t>	    Hasil UAN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/>
              <a:t>	    Materi Bahan Ajar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/>
              <a:t>	</a:t>
            </a:r>
            <a:r>
              <a:rPr lang="en-US" sz="2000">
                <a:solidFill>
                  <a:srgbClr val="800000"/>
                </a:solidFill>
              </a:rPr>
              <a:t>3. Manajemen Pendidikan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/>
              <a:t>		Proporsi perempuan terhadap laki-laki dalam perumusan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/>
              <a:t>		kebijakan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/>
              <a:t>		Proporsi perempuan dan laki-laki sebagai pendidik</a:t>
            </a:r>
            <a:endParaRPr lang="en-US" sz="170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70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 descr="White marble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713788" cy="6337300"/>
          </a:xfrm>
          <a:blipFill dpi="0" rotWithShape="1">
            <a:blip r:embed="rId3" cstate="print"/>
            <a:srcRect/>
            <a:tile tx="0" ty="0" sx="100000" sy="100000" flip="none" algn="tl"/>
          </a:blipFill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UcPeriod" startAt="2"/>
            </a:pPr>
            <a:r>
              <a:rPr lang="en-US" sz="2100" b="1">
                <a:solidFill>
                  <a:srgbClr val="000066"/>
                </a:solidFill>
              </a:rPr>
              <a:t>Analisis Permasalahan/kesenjangan Gender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100"/>
              <a:t>	1. </a:t>
            </a:r>
            <a:r>
              <a:rPr lang="en-US" sz="2100">
                <a:solidFill>
                  <a:srgbClr val="800000"/>
                </a:solidFill>
              </a:rPr>
              <a:t>Indeks Paritas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100">
                <a:solidFill>
                  <a:srgbClr val="800000"/>
                </a:solidFill>
              </a:rPr>
              <a:t>	2. Disparitas Gender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100">
              <a:solidFill>
                <a:srgbClr val="80000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lphaUcPeriod" startAt="3"/>
            </a:pPr>
            <a:r>
              <a:rPr lang="en-US" sz="2100" b="1">
                <a:solidFill>
                  <a:srgbClr val="000066"/>
                </a:solidFill>
              </a:rPr>
              <a:t>Analisi Faktor-faktor yang Berpengaruh terhadap Permasalahan Gender Bidang Pendidikan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100"/>
              <a:t>	1. </a:t>
            </a:r>
            <a:r>
              <a:rPr lang="en-US" sz="2100">
                <a:solidFill>
                  <a:srgbClr val="800000"/>
                </a:solidFill>
              </a:rPr>
              <a:t>Akses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100">
                <a:solidFill>
                  <a:srgbClr val="800000"/>
                </a:solidFill>
              </a:rPr>
              <a:t>	2. Peran/partisipasi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100">
                <a:solidFill>
                  <a:srgbClr val="800000"/>
                </a:solidFill>
              </a:rPr>
              <a:t>	3. Kontrol atas sumberdaya pendidikan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100">
                <a:solidFill>
                  <a:srgbClr val="800000"/>
                </a:solidFill>
              </a:rPr>
              <a:t>	4. Manfaat Pendidikan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100">
              <a:solidFill>
                <a:srgbClr val="80000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lphaUcPeriod" startAt="4"/>
            </a:pPr>
            <a:r>
              <a:rPr lang="en-US" sz="2100" b="1">
                <a:solidFill>
                  <a:srgbClr val="000066"/>
                </a:solidFill>
              </a:rPr>
              <a:t>Isu Kesenjangan Gender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100"/>
              <a:t>	</a:t>
            </a:r>
            <a:r>
              <a:rPr lang="en-US" sz="2100">
                <a:solidFill>
                  <a:srgbClr val="800000"/>
                </a:solidFill>
              </a:rPr>
              <a:t>1. Identifikasi kesenjangan gender yang terjadi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100">
                <a:solidFill>
                  <a:srgbClr val="800000"/>
                </a:solidFill>
              </a:rPr>
              <a:t>	2. Uraian tentang penyebab kesenjangan gender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100">
                <a:solidFill>
                  <a:srgbClr val="800000"/>
                </a:solidFill>
              </a:rPr>
              <a:t>	3. Uraian tentang apakah kebijakan yang ada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100">
                <a:solidFill>
                  <a:srgbClr val="800000"/>
                </a:solidFill>
              </a:rPr>
              <a:t>             memperlebar atau mempersempit kesenjangan gender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100">
                <a:solidFill>
                  <a:srgbClr val="800000"/>
                </a:solidFill>
              </a:rPr>
              <a:t>	4. Uraian tentang akar permasalahan kesenjangan gender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b="1">
                <a:solidFill>
                  <a:srgbClr val="FFFF00"/>
                </a:solidFill>
              </a:rPr>
              <a:t>BAB IV. ARAH KEBIJAKAN, TUJUAN, STRATEGI, PROGRAM DAN RENCANA AKSI PROGRAM PEMBANGUNAN PENDIDIKAN RESPONSIF GENDER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7924800" cy="482441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800000"/>
                </a:solidFill>
              </a:rPr>
              <a:t>A.  Arah Kebijakan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/>
              <a:t>	</a:t>
            </a:r>
            <a:r>
              <a:rPr lang="en-US" sz="2000">
                <a:solidFill>
                  <a:srgbClr val="000066"/>
                </a:solidFill>
              </a:rPr>
              <a:t>1. Arah Kebijkan di semua jalur dan jenis pendidikan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000066"/>
                </a:solidFill>
              </a:rPr>
              <a:t>	2. Rumusan alternatif kebijakan yang diperlukan untuk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000066"/>
                </a:solidFill>
              </a:rPr>
              <a:t>	    memecahkan masalah kesenjangan gender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>
              <a:solidFill>
                <a:srgbClr val="000066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800000"/>
                </a:solidFill>
              </a:rPr>
              <a:t>B.  Tujuan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/>
              <a:t>	</a:t>
            </a:r>
            <a:r>
              <a:rPr lang="en-US" sz="2000">
                <a:solidFill>
                  <a:srgbClr val="000066"/>
                </a:solidFill>
              </a:rPr>
              <a:t>1. Tujuan yang ingin dicapai dari kebijakan yang ditetapkan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000066"/>
                </a:solidFill>
              </a:rPr>
              <a:t>	2. Rumusan indikator gender secara kuantitatif dan kualitatif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800000"/>
                </a:solidFill>
              </a:rPr>
              <a:t>C. Strategi untuk Mencapai Tujuan Program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800000"/>
                </a:solidFill>
              </a:rPr>
              <a:t>D. Program dan Rencana Aksi Program Pembangunan Pendidikan Responsif Gender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/>
              <a:t>	</a:t>
            </a:r>
            <a:r>
              <a:rPr lang="en-US" sz="2000">
                <a:solidFill>
                  <a:srgbClr val="000066"/>
                </a:solidFill>
              </a:rPr>
              <a:t>1. Program-program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000066"/>
                </a:solidFill>
              </a:rPr>
              <a:t>	2. Rencana Aksi</a:t>
            </a:r>
          </a:p>
          <a:p>
            <a:pPr marL="609600" indent="-609600">
              <a:lnSpc>
                <a:spcPct val="80000"/>
              </a:lnSpc>
            </a:pPr>
            <a:endParaRPr lang="en-US" sz="20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BAB V PENUTUP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Berisi harapan terhadap semua pihak terjkait untuk berkontribusi dalam pembangunan pendidikan berperspektif gender</a:t>
            </a:r>
          </a:p>
        </p:txBody>
      </p:sp>
      <p:pic>
        <p:nvPicPr>
          <p:cNvPr id="17412" name="Picture 4" descr="goyang inu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3789363"/>
            <a:ext cx="31242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LAMPIRAN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Dokumen-dokumen yang dapat mendukung realisasi kebijakan pendidikan responsif gender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098" name="Group 202"/>
          <p:cNvGraphicFramePr>
            <a:graphicFrameLocks noGrp="1"/>
          </p:cNvGraphicFramePr>
          <p:nvPr/>
        </p:nvGraphicFramePr>
        <p:xfrm>
          <a:off x="827088" y="620713"/>
          <a:ext cx="7993062" cy="5616577"/>
        </p:xfrm>
        <a:graphic>
          <a:graphicData uri="http://schemas.openxmlformats.org/drawingml/2006/table">
            <a:tbl>
              <a:tblPr/>
              <a:tblGrid>
                <a:gridCol w="720725"/>
                <a:gridCol w="2160587"/>
                <a:gridCol w="1552575"/>
                <a:gridCol w="1471613"/>
                <a:gridCol w="744537"/>
                <a:gridCol w="1343025"/>
              </a:tblGrid>
              <a:tr h="590550">
                <a:tc grid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Tabel. 28. Angka Partisipasi Kasar SMP di Provinsi DIY  Tahun 2005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iandra GD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1019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Kab/Kota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iandra GD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Laki-laki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iandra GD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Perempuan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iandra GD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IP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iandra GD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Disparitas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iandra GD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Kulon Progo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iandra GD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102</a:t>
                      </a:r>
                      <a:r>
                        <a:rPr kumimoji="0" lang="sv-S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.15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102.77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1.01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0.62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Bantul</a:t>
                      </a:r>
                      <a:endParaRPr kumimoji="0" lang="sv-S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iandra GD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90.46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85.6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0.95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-4.86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Gunungkidul</a:t>
                      </a:r>
                      <a:endParaRPr kumimoji="0" lang="sv-S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iandra GD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73.57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65.81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0.89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-7.76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Sleman</a:t>
                      </a:r>
                      <a:endParaRPr kumimoji="0" lang="sv-S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iandra GD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95.29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89.25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0.94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-6.04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Kota Yogyakarta</a:t>
                      </a:r>
                      <a:endParaRPr kumimoji="0" lang="sv-S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iandra GD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59.69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57.83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0.97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-1.86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DIY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iandra GD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86.05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80.76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0.94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  <a:ea typeface="Times New Roman" pitchFamily="18" charset="0"/>
                          <a:cs typeface="Arial" charset="0"/>
                        </a:rPr>
                        <a:t>-5.29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Aksi Dakkar</a:t>
            </a: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44675"/>
            <a:ext cx="7543800" cy="44640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v-SE" sz="1400"/>
          </a:p>
          <a:p>
            <a:pPr lvl="1">
              <a:lnSpc>
                <a:spcPct val="80000"/>
              </a:lnSpc>
            </a:pPr>
            <a:r>
              <a:rPr lang="sv-SE" sz="2000">
                <a:latin typeface="Trebuchet MS" pitchFamily="34" charset="0"/>
              </a:rPr>
              <a:t>Menjamin semua anak pada tahun 2015, khusus­nya anak perempuan, anak dalam keadaan yang susah dan anak-anak kelompok minoritas, harus mendapat akses dan menyelesaikan pendidikan dasar yang bermutu dengan gratis.</a:t>
            </a:r>
          </a:p>
          <a:p>
            <a:pPr lvl="1">
              <a:lnSpc>
                <a:spcPct val="80000"/>
              </a:lnSpc>
            </a:pPr>
            <a:r>
              <a:rPr lang="sv-SE" sz="2000">
                <a:solidFill>
                  <a:srgbClr val="FFFF00"/>
                </a:solidFill>
                <a:latin typeface="Trebuchet MS" pitchFamily="34" charset="0"/>
              </a:rPr>
              <a:t>Mencapai perbaikan tingkat keaksaraan orang dewasa sebesar 50% pada tahun 2015, khususnya wanita, dan kesama­an akses pendidikan dasar dan pendidikan berkelanjutan bagi semua orang dewasa.</a:t>
            </a:r>
          </a:p>
          <a:p>
            <a:pPr lvl="1">
              <a:lnSpc>
                <a:spcPct val="80000"/>
              </a:lnSpc>
            </a:pPr>
            <a:r>
              <a:rPr lang="sv-SE" sz="2000">
                <a:latin typeface="Trebuchet MS" pitchFamily="34" charset="0"/>
              </a:rPr>
              <a:t>Menghilangkan perbedaan gender di bidang pendi­di­kan dasar dan lanjutan pada tahun 2005, dan menca­pai kesetaraan gender dalam pendidikan pada tahun 2015, dengan fokus terjaminnya semua anak perem­puan untuk mendapatkan akses penuh dan setara serta prestasi dalam pendidikan yang bermutu.</a:t>
            </a:r>
            <a:endParaRPr lang="en-US" sz="200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"/>
          <p:cNvGrpSpPr>
            <a:grpSpLocks/>
          </p:cNvGrpSpPr>
          <p:nvPr/>
        </p:nvGrpSpPr>
        <p:grpSpPr bwMode="auto">
          <a:xfrm>
            <a:off x="6011863" y="333375"/>
            <a:ext cx="1439862" cy="1439863"/>
            <a:chOff x="1251" y="890"/>
            <a:chExt cx="1465" cy="1482"/>
          </a:xfrm>
        </p:grpSpPr>
        <p:grpSp>
          <p:nvGrpSpPr>
            <p:cNvPr id="71683" name="Group 3"/>
            <p:cNvGrpSpPr>
              <a:grpSpLocks/>
            </p:cNvGrpSpPr>
            <p:nvPr/>
          </p:nvGrpSpPr>
          <p:grpSpPr bwMode="auto">
            <a:xfrm>
              <a:off x="1251" y="890"/>
              <a:ext cx="1465" cy="1482"/>
              <a:chOff x="1251" y="890"/>
              <a:chExt cx="1465" cy="1482"/>
            </a:xfrm>
          </p:grpSpPr>
          <p:sp>
            <p:nvSpPr>
              <p:cNvPr id="71684" name="Freeform 4"/>
              <p:cNvSpPr>
                <a:spLocks/>
              </p:cNvSpPr>
              <p:nvPr/>
            </p:nvSpPr>
            <p:spPr bwMode="auto">
              <a:xfrm>
                <a:off x="1927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1685" name="Freeform 5"/>
              <p:cNvSpPr>
                <a:spLocks/>
              </p:cNvSpPr>
              <p:nvPr/>
            </p:nvSpPr>
            <p:spPr bwMode="auto">
              <a:xfrm flipH="1">
                <a:off x="1251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71686" name="Group 6"/>
            <p:cNvGrpSpPr>
              <a:grpSpLocks/>
            </p:cNvGrpSpPr>
            <p:nvPr/>
          </p:nvGrpSpPr>
          <p:grpSpPr bwMode="auto">
            <a:xfrm>
              <a:off x="1417" y="1064"/>
              <a:ext cx="1133" cy="1134"/>
              <a:chOff x="1569" y="1207"/>
              <a:chExt cx="872" cy="881"/>
            </a:xfrm>
          </p:grpSpPr>
          <p:sp>
            <p:nvSpPr>
              <p:cNvPr id="71687" name="Freeform 7"/>
              <p:cNvSpPr>
                <a:spLocks/>
              </p:cNvSpPr>
              <p:nvPr/>
            </p:nvSpPr>
            <p:spPr bwMode="auto">
              <a:xfrm>
                <a:off x="1569" y="1546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E6F2FF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1688" name="Freeform 8"/>
              <p:cNvSpPr>
                <a:spLocks/>
              </p:cNvSpPr>
              <p:nvPr/>
            </p:nvSpPr>
            <p:spPr bwMode="auto">
              <a:xfrm flipH="1" flipV="1">
                <a:off x="1882" y="1207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E6F2FF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</p:grpSp>
      <p:grpSp>
        <p:nvGrpSpPr>
          <p:cNvPr id="71689" name="Group 9"/>
          <p:cNvGrpSpPr>
            <a:grpSpLocks/>
          </p:cNvGrpSpPr>
          <p:nvPr/>
        </p:nvGrpSpPr>
        <p:grpSpPr bwMode="auto">
          <a:xfrm>
            <a:off x="7235825" y="909638"/>
            <a:ext cx="863600" cy="863600"/>
            <a:chOff x="1251" y="890"/>
            <a:chExt cx="1465" cy="1482"/>
          </a:xfrm>
        </p:grpSpPr>
        <p:grpSp>
          <p:nvGrpSpPr>
            <p:cNvPr id="71690" name="Group 10"/>
            <p:cNvGrpSpPr>
              <a:grpSpLocks/>
            </p:cNvGrpSpPr>
            <p:nvPr/>
          </p:nvGrpSpPr>
          <p:grpSpPr bwMode="auto">
            <a:xfrm>
              <a:off x="1251" y="890"/>
              <a:ext cx="1465" cy="1482"/>
              <a:chOff x="1251" y="890"/>
              <a:chExt cx="1465" cy="1482"/>
            </a:xfrm>
          </p:grpSpPr>
          <p:sp>
            <p:nvSpPr>
              <p:cNvPr id="71691" name="Freeform 11"/>
              <p:cNvSpPr>
                <a:spLocks/>
              </p:cNvSpPr>
              <p:nvPr/>
            </p:nvSpPr>
            <p:spPr bwMode="auto">
              <a:xfrm>
                <a:off x="1927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1692" name="Freeform 12"/>
              <p:cNvSpPr>
                <a:spLocks/>
              </p:cNvSpPr>
              <p:nvPr/>
            </p:nvSpPr>
            <p:spPr bwMode="auto">
              <a:xfrm flipH="1">
                <a:off x="1251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71693" name="Group 13"/>
            <p:cNvGrpSpPr>
              <a:grpSpLocks/>
            </p:cNvGrpSpPr>
            <p:nvPr/>
          </p:nvGrpSpPr>
          <p:grpSpPr bwMode="auto">
            <a:xfrm>
              <a:off x="1417" y="1064"/>
              <a:ext cx="1133" cy="1134"/>
              <a:chOff x="1569" y="1207"/>
              <a:chExt cx="872" cy="881"/>
            </a:xfrm>
          </p:grpSpPr>
          <p:sp>
            <p:nvSpPr>
              <p:cNvPr id="71694" name="Freeform 14"/>
              <p:cNvSpPr>
                <a:spLocks/>
              </p:cNvSpPr>
              <p:nvPr/>
            </p:nvSpPr>
            <p:spPr bwMode="auto">
              <a:xfrm>
                <a:off x="1569" y="1546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1695" name="Freeform 15"/>
              <p:cNvSpPr>
                <a:spLocks/>
              </p:cNvSpPr>
              <p:nvPr/>
            </p:nvSpPr>
            <p:spPr bwMode="auto">
              <a:xfrm flipH="1" flipV="1">
                <a:off x="1882" y="1207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</p:grpSp>
      <p:grpSp>
        <p:nvGrpSpPr>
          <p:cNvPr id="71696" name="Group 16"/>
          <p:cNvGrpSpPr>
            <a:grpSpLocks/>
          </p:cNvGrpSpPr>
          <p:nvPr/>
        </p:nvGrpSpPr>
        <p:grpSpPr bwMode="auto">
          <a:xfrm>
            <a:off x="8027988" y="549275"/>
            <a:ext cx="935037" cy="935038"/>
            <a:chOff x="1251" y="890"/>
            <a:chExt cx="1465" cy="1482"/>
          </a:xfrm>
        </p:grpSpPr>
        <p:grpSp>
          <p:nvGrpSpPr>
            <p:cNvPr id="71697" name="Group 17"/>
            <p:cNvGrpSpPr>
              <a:grpSpLocks/>
            </p:cNvGrpSpPr>
            <p:nvPr/>
          </p:nvGrpSpPr>
          <p:grpSpPr bwMode="auto">
            <a:xfrm>
              <a:off x="1251" y="890"/>
              <a:ext cx="1465" cy="1482"/>
              <a:chOff x="1251" y="890"/>
              <a:chExt cx="1465" cy="1482"/>
            </a:xfrm>
          </p:grpSpPr>
          <p:sp>
            <p:nvSpPr>
              <p:cNvPr id="71698" name="Freeform 18"/>
              <p:cNvSpPr>
                <a:spLocks/>
              </p:cNvSpPr>
              <p:nvPr/>
            </p:nvSpPr>
            <p:spPr bwMode="auto">
              <a:xfrm>
                <a:off x="1927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1699" name="Freeform 19"/>
              <p:cNvSpPr>
                <a:spLocks/>
              </p:cNvSpPr>
              <p:nvPr/>
            </p:nvSpPr>
            <p:spPr bwMode="auto">
              <a:xfrm flipH="1">
                <a:off x="1251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71700" name="Group 20"/>
            <p:cNvGrpSpPr>
              <a:grpSpLocks/>
            </p:cNvGrpSpPr>
            <p:nvPr/>
          </p:nvGrpSpPr>
          <p:grpSpPr bwMode="auto">
            <a:xfrm>
              <a:off x="1417" y="1064"/>
              <a:ext cx="1133" cy="1134"/>
              <a:chOff x="1569" y="1207"/>
              <a:chExt cx="872" cy="881"/>
            </a:xfrm>
          </p:grpSpPr>
          <p:sp>
            <p:nvSpPr>
              <p:cNvPr id="71701" name="Freeform 21"/>
              <p:cNvSpPr>
                <a:spLocks/>
              </p:cNvSpPr>
              <p:nvPr/>
            </p:nvSpPr>
            <p:spPr bwMode="auto">
              <a:xfrm>
                <a:off x="1569" y="1546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1702" name="Freeform 22"/>
              <p:cNvSpPr>
                <a:spLocks/>
              </p:cNvSpPr>
              <p:nvPr/>
            </p:nvSpPr>
            <p:spPr bwMode="auto">
              <a:xfrm flipH="1" flipV="1">
                <a:off x="1882" y="1207"/>
                <a:ext cx="559" cy="542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</p:grpSp>
      <p:graphicFrame>
        <p:nvGraphicFramePr>
          <p:cNvPr id="71703" name="Object 23">
            <a:hlinkClick r:id="rId5" action="ppaction://hlinkfile"/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611188" y="2133600"/>
          <a:ext cx="7848600" cy="4319588"/>
        </p:xfrm>
        <a:graphic>
          <a:graphicData uri="http://schemas.openxmlformats.org/presentationml/2006/ole">
            <p:oleObj spid="_x0000_s71703" name="PHOTO-PAINT" r:id="rId6" imgW="7593651" imgH="4330159" progId="CorelPhotoPaint.Image.12">
              <p:embed/>
            </p:oleObj>
          </a:graphicData>
        </a:graphic>
      </p:graphicFrame>
      <p:sp>
        <p:nvSpPr>
          <p:cNvPr id="71704" name="WordArt 24" descr="Sunset"/>
          <p:cNvSpPr>
            <a:spLocks noChangeArrowheads="1" noChangeShapeType="1" noTextEdit="1"/>
          </p:cNvSpPr>
          <p:nvPr/>
        </p:nvSpPr>
        <p:spPr bwMode="auto">
          <a:xfrm>
            <a:off x="1403350" y="3429000"/>
            <a:ext cx="6335713" cy="16271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id-ID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0">
                  <a:blip r:embed="rId7">
                    <a:alphaModFix amt="83000"/>
                  </a:blip>
                  <a:srcRect/>
                  <a:stretch>
                    <a:fillRect/>
                  </a:stretch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TERIMAKASIH</a:t>
            </a:r>
          </a:p>
        </p:txBody>
      </p:sp>
      <p:pic>
        <p:nvPicPr>
          <p:cNvPr id="71705" name="Picture 25" descr="burung"/>
          <p:cNvPicPr>
            <a:picLocks noChangeAspect="1" noChangeArrowheads="1" noCrop="1"/>
          </p:cNvPicPr>
          <p:nvPr>
            <p:ph sz="half"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7677150" y="2133600"/>
            <a:ext cx="1466850" cy="1457325"/>
          </a:xfrm>
          <a:noFill/>
          <a:ln/>
        </p:spPr>
      </p:pic>
      <p:pic>
        <p:nvPicPr>
          <p:cNvPr id="71706" name="Picture 26" descr="AG00373_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3213100"/>
            <a:ext cx="32766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8" name="Picture 28" descr="gunu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 contrast="42000"/>
          </a:blip>
          <a:srcRect/>
          <a:stretch>
            <a:fillRect/>
          </a:stretch>
        </p:blipFill>
        <p:spPr bwMode="auto">
          <a:xfrm>
            <a:off x="2124075" y="0"/>
            <a:ext cx="5281613" cy="6524625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2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1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71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2.36994E-6 C -0.0335 0.08092 -0.06683 0.16184 -0.10468 0.16277 C -0.14253 0.16369 -0.18767 0.01618 -0.22708 0.00624 C -0.26649 -0.0037 -0.28228 0.1082 -0.34131 0.10358 C -0.40051 0.09895 -0.49791 -0.01665 -0.5809 -0.02128 C -0.66388 -0.0259 -0.79635 0.05988 -0.83975 0.07606 " pathEditMode="relative" ptsTypes="aaaaaA">
                                      <p:cBhvr>
                                        <p:cTn id="42" dur="12000" fill="hold"/>
                                        <p:tgtEl>
                                          <p:spTgt spid="71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71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71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33462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Pengertian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895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FF3300"/>
                </a:solidFill>
              </a:rPr>
              <a:t>Position Paper:</a:t>
            </a:r>
            <a:r>
              <a:rPr lang="en-US" sz="2800"/>
              <a:t> Dokumen yang dipergunakan sebagai pedoman dalam rangka melaksanakan pembangunan pendidikan berkeadilan gender          dan wujud kesepakatan Dakar (Education for All) 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3300"/>
                </a:solidFill>
              </a:rPr>
              <a:t>Pengarusutamaan gender bidang pendidikan</a:t>
            </a:r>
            <a:r>
              <a:rPr lang="en-US" sz="2800"/>
              <a:t>: </a:t>
            </a:r>
            <a:r>
              <a:rPr lang="en-US" sz="2800">
                <a:solidFill>
                  <a:srgbClr val="FFFF00"/>
                </a:solidFill>
              </a:rPr>
              <a:t>strategi mewujudkan kesetaran gender melalui penyusunan perencanaan, pelaksanaan, monitoring dan evaluasi kebijakan yang responsif gender</a:t>
            </a:r>
          </a:p>
          <a:p>
            <a:pPr>
              <a:lnSpc>
                <a:spcPct val="90000"/>
              </a:lnSpc>
            </a:pPr>
            <a:r>
              <a:rPr lang="en-US" sz="2800"/>
              <a:t>Salahsatu cara analisis : </a:t>
            </a:r>
            <a:r>
              <a:rPr lang="en-US" sz="2800" i="1">
                <a:solidFill>
                  <a:srgbClr val="FF3300"/>
                </a:solidFill>
              </a:rPr>
              <a:t>Gender Analysis Pathway</a:t>
            </a:r>
            <a:r>
              <a:rPr lang="en-US" sz="2800"/>
              <a:t> (GAP)</a:t>
            </a:r>
          </a:p>
        </p:txBody>
      </p:sp>
      <p:pic>
        <p:nvPicPr>
          <p:cNvPr id="3078" name="Picture 6" descr="DSC062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1871663" cy="1350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r>
              <a:rPr lang="en-US" sz="4000">
                <a:solidFill>
                  <a:srgbClr val="FFFF00"/>
                </a:solidFill>
              </a:rPr>
              <a:t>ISI DOKUMEN POSITION PAPER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327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folHlink"/>
                </a:solidFill>
              </a:rPr>
              <a:t>Pendahuluan</a:t>
            </a:r>
            <a:r>
              <a:rPr lang="en-US" sz="2400"/>
              <a:t> (latarbelakang penting nya position paper, tujuan penyusunan, ruang lingkup kegiatan dan sasaran, hasil yang diharapkan)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folHlink"/>
                </a:solidFill>
              </a:rPr>
              <a:t>Pengarusutamaan gender</a:t>
            </a:r>
            <a:r>
              <a:rPr lang="en-US" sz="2400"/>
              <a:t> </a:t>
            </a:r>
            <a:r>
              <a:rPr lang="en-US" sz="2400">
                <a:solidFill>
                  <a:srgbClr val="FFFF00"/>
                </a:solidFill>
              </a:rPr>
              <a:t>dalam pembangunan bidang pendidikan (konsep pembangunan gender, konsep kesetaraan gender, konsep pengarusutamaan gender dan komponen kunci bagi keberhasilan pengarusutamaan gender bidang pendidikan)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folHlink"/>
                </a:solidFill>
              </a:rPr>
              <a:t>Analisis gender</a:t>
            </a:r>
            <a:r>
              <a:rPr lang="en-US" sz="2400"/>
              <a:t> terhadap situasi dan kondisi pendidikan (akses dan pemerataan pendidikan, mutu dan relevansi pendidikan, manajemen pendidikan)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folHlink"/>
                </a:solidFill>
              </a:rPr>
              <a:t>Kebijakan, Strategi, Program dan Rencana Aksi Daerah</a:t>
            </a:r>
            <a:r>
              <a:rPr lang="en-US" sz="2400"/>
              <a:t> </a:t>
            </a:r>
            <a:r>
              <a:rPr lang="en-US" sz="2400">
                <a:solidFill>
                  <a:srgbClr val="FFFF00"/>
                </a:solidFill>
              </a:rPr>
              <a:t>untuk mewujudkan kesetaraan gender bidang pendidikan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277813"/>
            <a:ext cx="6059487" cy="1143000"/>
          </a:xfrm>
        </p:spPr>
        <p:txBody>
          <a:bodyPr/>
          <a:lstStyle/>
          <a:p>
            <a:r>
              <a:rPr lang="en-US" sz="4000">
                <a:solidFill>
                  <a:srgbClr val="FFFF00"/>
                </a:solidFill>
              </a:rPr>
              <a:t>TAHAP PENYUSUNAN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Koordinasi antar dinas terkait di daerah dengan tim pusat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</a:rPr>
              <a:t>Pembentukan Pokja PUG bidang pendidikan di propinsi dan Kabupaten/Kota (anggota: pakar, wakil lembaga pemerintah daerah (dinas pendidikan, BPS, Bapeda, Lembaga Pemberdyaan Perempuan, perguruan tinggi, dan LSM</a:t>
            </a:r>
          </a:p>
          <a:p>
            <a:pPr>
              <a:lnSpc>
                <a:spcPct val="90000"/>
              </a:lnSpc>
            </a:pPr>
            <a:r>
              <a:rPr lang="en-US" sz="2400"/>
              <a:t>Pelatihan analisis gender: Gender Analysis Pathway (GAP), Policy Outlook, Plan of Action (POP)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</a:rPr>
              <a:t>Analisis situasi</a:t>
            </a:r>
          </a:p>
          <a:p>
            <a:pPr>
              <a:lnSpc>
                <a:spcPct val="90000"/>
              </a:lnSpc>
            </a:pPr>
            <a:r>
              <a:rPr lang="en-US" sz="2400"/>
              <a:t>Penyusunan kebijakan responsif gender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</a:rPr>
              <a:t>Sosialisasi position paper kepada seluruh pihak terkait</a:t>
            </a:r>
          </a:p>
        </p:txBody>
      </p:sp>
      <p:pic>
        <p:nvPicPr>
          <p:cNvPr id="5124" name="Picture 4" descr="DCP_18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68538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KATA PENGANTAR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Landasan hukum yang menjamin kesamaan hak mendapatkan pendidikan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FF00"/>
                </a:solidFill>
              </a:rPr>
              <a:t>Program wajib belajar yang dicanangkan pemerintah dan hasilnya</a:t>
            </a:r>
          </a:p>
          <a:p>
            <a:pPr>
              <a:lnSpc>
                <a:spcPct val="90000"/>
              </a:lnSpc>
            </a:pPr>
            <a:r>
              <a:rPr lang="en-US" sz="2800"/>
              <a:t>Ketidakmerataan pendidikan antara laki-laki dan perempuan dan dampaknya terhadap kualitas SDM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FF00"/>
                </a:solidFill>
              </a:rPr>
              <a:t>Upaya mewujudkan keadilan gender melalui pengarusutamaan gender</a:t>
            </a:r>
          </a:p>
          <a:p>
            <a:pPr>
              <a:lnSpc>
                <a:spcPct val="90000"/>
              </a:lnSpc>
            </a:pPr>
            <a:r>
              <a:rPr lang="en-US" sz="2800"/>
              <a:t>Pentingnya position paper sebagai pedoman 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sz="4000"/>
              <a:t>SISTEMATIKA</a:t>
            </a:r>
          </a:p>
        </p:txBody>
      </p:sp>
      <p:sp>
        <p:nvSpPr>
          <p:cNvPr id="7171" name="Rectangle 3" descr="Parchment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374063" cy="4752975"/>
          </a:xfrm>
          <a:blipFill dpi="0" rotWithShape="1">
            <a:blip r:embed="rId2" cstate="print">
              <a:alphaModFix amt="91000"/>
            </a:blip>
            <a:srcRect/>
            <a:tile tx="0" ty="0" sx="100000" sy="100000" flip="none" algn="tl"/>
          </a:blip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FF3300"/>
                </a:solidFill>
              </a:rPr>
              <a:t>BAB I PENDAHULUAN</a:t>
            </a:r>
          </a:p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 sz="2400">
                <a:solidFill>
                  <a:schemeClr val="bg1"/>
                </a:solidFill>
              </a:rPr>
              <a:t>Latar Belakang</a:t>
            </a:r>
          </a:p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 sz="2400">
                <a:solidFill>
                  <a:schemeClr val="bg1"/>
                </a:solidFill>
              </a:rPr>
              <a:t>Tujuan Penyusunan Position Paper</a:t>
            </a:r>
          </a:p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 sz="2400">
                <a:solidFill>
                  <a:schemeClr val="bg1"/>
                </a:solidFill>
              </a:rPr>
              <a:t>Ruang Lingkup Kegiatan dan Sasaran</a:t>
            </a:r>
          </a:p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 sz="2400">
                <a:solidFill>
                  <a:schemeClr val="bg1"/>
                </a:solidFill>
              </a:rPr>
              <a:t>Hasil yang Diharapkan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en-US" sz="2400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FF3300"/>
                </a:solidFill>
              </a:rPr>
              <a:t>BAB II PENGARUSUTAMAAN GENDER DALAM PEMBANGUNAN PENDIDIKAN</a:t>
            </a:r>
          </a:p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 sz="2400">
                <a:solidFill>
                  <a:schemeClr val="bg1"/>
                </a:solidFill>
              </a:rPr>
              <a:t>Konsep Pembangunan Gender</a:t>
            </a:r>
          </a:p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 sz="2400">
                <a:solidFill>
                  <a:schemeClr val="bg1"/>
                </a:solidFill>
              </a:rPr>
              <a:t>Konsep Pengarusutamaan Gender</a:t>
            </a:r>
          </a:p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 sz="2400">
                <a:solidFill>
                  <a:schemeClr val="bg1"/>
                </a:solidFill>
              </a:rPr>
              <a:t>Gender Analysis Pathway sebagai Dasar Penyusunan Kebijakan Responsif Gender </a:t>
            </a: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 descr="Parchment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785225" cy="6337300"/>
          </a:xfrm>
          <a:blipFill dpi="0" rotWithShape="1">
            <a:blip r:embed="rId2" cstate="print"/>
            <a:srcRect/>
            <a:tile tx="0" ty="0" sx="100000" sy="100000" flip="none" algn="tl"/>
          </a:blip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3300"/>
                </a:solidFill>
              </a:rPr>
              <a:t>BAB III ANALISIS SITUASI DAN KONDISI PENDIDIKAN BERPERSPEKTIF GENDER</a:t>
            </a:r>
          </a:p>
          <a:p>
            <a:pPr marL="609600" indent="-609600">
              <a:lnSpc>
                <a:spcPct val="80000"/>
              </a:lnSpc>
              <a:buFontTx/>
              <a:buChar char="•"/>
            </a:pPr>
            <a:r>
              <a:rPr lang="en-US" sz="2000">
                <a:solidFill>
                  <a:schemeClr val="bg1"/>
                </a:solidFill>
              </a:rPr>
              <a:t>Gambaran Situasi dan Kondisi Pendidikan Menurut jenis Kelamin</a:t>
            </a:r>
          </a:p>
          <a:p>
            <a:pPr marL="609600" indent="-609600">
              <a:lnSpc>
                <a:spcPct val="80000"/>
              </a:lnSpc>
              <a:buFontTx/>
              <a:buChar char="•"/>
            </a:pPr>
            <a:r>
              <a:rPr lang="en-US" sz="2000">
                <a:solidFill>
                  <a:schemeClr val="bg1"/>
                </a:solidFill>
              </a:rPr>
              <a:t>Analisis Permasalahan/kesenjangan Gender</a:t>
            </a:r>
          </a:p>
          <a:p>
            <a:pPr marL="609600" indent="-609600">
              <a:lnSpc>
                <a:spcPct val="80000"/>
              </a:lnSpc>
              <a:buFontTx/>
              <a:buChar char="•"/>
            </a:pPr>
            <a:r>
              <a:rPr lang="en-US" sz="2000">
                <a:solidFill>
                  <a:schemeClr val="bg1"/>
                </a:solidFill>
              </a:rPr>
              <a:t>Analisi Faktor-faktor yang Berpengaruh terhadap Permasalahan Gender Bidang Pendidikan</a:t>
            </a:r>
          </a:p>
          <a:p>
            <a:pPr marL="609600" indent="-609600">
              <a:lnSpc>
                <a:spcPct val="80000"/>
              </a:lnSpc>
              <a:buFontTx/>
              <a:buChar char="•"/>
            </a:pPr>
            <a:r>
              <a:rPr lang="en-US" sz="2000">
                <a:solidFill>
                  <a:schemeClr val="bg1"/>
                </a:solidFill>
              </a:rPr>
              <a:t>Isu Kesenjangan Gender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solidFill>
                <a:schemeClr val="bg1"/>
              </a:solidFill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FF3300"/>
                </a:solidFill>
              </a:rPr>
              <a:t>BAB IV. ARAH KEBIJAKAN, TUJUAN, STRATEGI, PROGRAM DAN RENCANA AKSI PROGRAM PEMBANGUNAN PENDIDIKAN RESPONSIF GENDER</a:t>
            </a:r>
          </a:p>
          <a:p>
            <a:pPr marL="609600" indent="-609600">
              <a:lnSpc>
                <a:spcPct val="80000"/>
              </a:lnSpc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Arah Kebijakan</a:t>
            </a:r>
          </a:p>
          <a:p>
            <a:pPr marL="609600" indent="-609600">
              <a:lnSpc>
                <a:spcPct val="80000"/>
              </a:lnSpc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Tujuan</a:t>
            </a:r>
          </a:p>
          <a:p>
            <a:pPr marL="609600" indent="-609600">
              <a:lnSpc>
                <a:spcPct val="80000"/>
              </a:lnSpc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Strategi untuk Mencapai Tujuan Program</a:t>
            </a:r>
          </a:p>
          <a:p>
            <a:pPr marL="609600" indent="-609600">
              <a:lnSpc>
                <a:spcPct val="80000"/>
              </a:lnSpc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Program dan Rencana Aksi Program Pembangunan Pendidikan Responsif Gender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>
              <a:solidFill>
                <a:schemeClr val="bg1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3300"/>
                </a:solidFill>
              </a:rPr>
              <a:t>BAB V. PENUTUP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3300"/>
                </a:solidFill>
              </a:rPr>
              <a:t>Lampiran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BAB I PENDAHULUAN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165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>
                <a:solidFill>
                  <a:srgbClr val="000066"/>
                </a:solidFill>
              </a:rPr>
              <a:t>A. Latar Belakang Masalah</a:t>
            </a:r>
          </a:p>
          <a:p>
            <a:pPr>
              <a:lnSpc>
                <a:spcPct val="80000"/>
              </a:lnSpc>
            </a:pPr>
            <a:r>
              <a:rPr lang="en-US" sz="2100"/>
              <a:t>Pentingnya pendidikan bagi laki-laki dan perempuan</a:t>
            </a:r>
          </a:p>
          <a:p>
            <a:pPr>
              <a:lnSpc>
                <a:spcPct val="80000"/>
              </a:lnSpc>
            </a:pPr>
            <a:r>
              <a:rPr lang="en-US" sz="2100"/>
              <a:t>Komitmen dunia internasional tentang penghapusan segala bentuk deskriminasi </a:t>
            </a:r>
          </a:p>
          <a:p>
            <a:pPr>
              <a:lnSpc>
                <a:spcPct val="80000"/>
              </a:lnSpc>
            </a:pPr>
            <a:r>
              <a:rPr lang="en-US" sz="2100"/>
              <a:t>Dukungan pemerintah terhadap komitmen global dalam menghapus disparitas gender</a:t>
            </a:r>
          </a:p>
          <a:p>
            <a:pPr>
              <a:lnSpc>
                <a:spcPct val="80000"/>
              </a:lnSpc>
            </a:pPr>
            <a:r>
              <a:rPr lang="en-US" sz="2100"/>
              <a:t>Statement yang menyatakan masih adanya kesenjangan gender dalam bidang pendidikan disertai bukti data</a:t>
            </a:r>
          </a:p>
          <a:p>
            <a:pPr>
              <a:lnSpc>
                <a:spcPct val="80000"/>
              </a:lnSpc>
            </a:pPr>
            <a:r>
              <a:rPr lang="en-US" sz="2100"/>
              <a:t>Statement yang menyatakan bahwa pemerintah telah menentapkan pengausutamaan gender sebagai strategi mengatasi kesenjangan gender</a:t>
            </a:r>
          </a:p>
          <a:p>
            <a:pPr>
              <a:lnSpc>
                <a:spcPct val="80000"/>
              </a:lnSpc>
            </a:pPr>
            <a:r>
              <a:rPr lang="en-US" sz="2100"/>
              <a:t>Statement yang menyatakan dukungan daerah dalam mewujudkan Education for All melalui APBD, dll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1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10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281</TotalTime>
  <Words>859</Words>
  <Application>Microsoft Office PowerPoint</Application>
  <PresentationFormat>On-screen Show (4:3)</PresentationFormat>
  <Paragraphs>196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Arial</vt:lpstr>
      <vt:lpstr>Tahoma</vt:lpstr>
      <vt:lpstr>Times New Roman</vt:lpstr>
      <vt:lpstr>Wingdings</vt:lpstr>
      <vt:lpstr>Verdana</vt:lpstr>
      <vt:lpstr>Arial Black</vt:lpstr>
      <vt:lpstr>Trebuchet MS</vt:lpstr>
      <vt:lpstr>Monotype Corsiva</vt:lpstr>
      <vt:lpstr>Maiandra GD</vt:lpstr>
      <vt:lpstr>Shimmer</vt:lpstr>
      <vt:lpstr>Beam</vt:lpstr>
      <vt:lpstr>Profile</vt:lpstr>
      <vt:lpstr>Refined</vt:lpstr>
      <vt:lpstr>Network</vt:lpstr>
      <vt:lpstr>Radial</vt:lpstr>
      <vt:lpstr>Orbit</vt:lpstr>
      <vt:lpstr>Default Design</vt:lpstr>
      <vt:lpstr>Corel PHOTO-PAINT 12.0 Image</vt:lpstr>
      <vt:lpstr>Position Paper Pengarusutamaan Gender Bidang Pendidikan</vt:lpstr>
      <vt:lpstr>Aksi Dakkar</vt:lpstr>
      <vt:lpstr>Pengertian</vt:lpstr>
      <vt:lpstr>ISI DOKUMEN POSITION PAPER</vt:lpstr>
      <vt:lpstr>TAHAP PENYUSUNAN</vt:lpstr>
      <vt:lpstr>KATA PENGANTAR</vt:lpstr>
      <vt:lpstr>SISTEMATIKA</vt:lpstr>
      <vt:lpstr>Slide 8</vt:lpstr>
      <vt:lpstr>BAB I PENDAHULUAN </vt:lpstr>
      <vt:lpstr>Slide 10</vt:lpstr>
      <vt:lpstr>Slide 11</vt:lpstr>
      <vt:lpstr>Slide 12</vt:lpstr>
      <vt:lpstr>BAB II PENGARUSUTAMAAN GENDER DALAM PEMBANGUNAN PENDIDIKAN </vt:lpstr>
      <vt:lpstr>BAB III ANALISIS SITUASI DAN KONDISI PENDIDIKAN BERPERSPEKTIF GENDER </vt:lpstr>
      <vt:lpstr>Slide 15</vt:lpstr>
      <vt:lpstr>BAB IV. ARAH KEBIJAKAN, TUJUAN, STRATEGI, PROGRAM DAN RENCANA AKSI PROGRAM PEMBANGUNAN PENDIDIKAN RESPONSIF GENDER</vt:lpstr>
      <vt:lpstr>BAB V PENUTUP</vt:lpstr>
      <vt:lpstr>LAMPIRAN</vt:lpstr>
      <vt:lpstr>Slide 19</vt:lpstr>
      <vt:lpstr>Slide 20</vt:lpstr>
    </vt:vector>
  </TitlesOfParts>
  <Company>JOGJAKARTA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 Paper Pengarusutamaan Gender Bidang Pendidikan</dc:title>
  <dc:creator>WAGIRAN</dc:creator>
  <cp:lastModifiedBy>Dr. Wagiran</cp:lastModifiedBy>
  <cp:revision>8</cp:revision>
  <dcterms:created xsi:type="dcterms:W3CDTF">2007-12-17T14:58:43Z</dcterms:created>
  <dcterms:modified xsi:type="dcterms:W3CDTF">2011-07-19T06:51:24Z</dcterms:modified>
</cp:coreProperties>
</file>