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70" r:id="rId3"/>
    <p:sldId id="269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5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2A15E-1C7E-4E37-A08D-6EDA31C5F90E}" type="datetimeFigureOut">
              <a:rPr lang="id-ID" smtClean="0"/>
              <a:t>28/07/2015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36723-18FE-4FC9-84EE-11EC9C77C22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679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76F5-5DB1-4B27-91C4-47CEABC6802F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6AD6-0697-499E-90CD-4D8AA8917DCB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BED6-B61D-4699-A922-5363D55435E6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8B8F-D3D4-4389-A9EB-B4EBF278AFF6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43DE-ECD9-49F2-AED1-D733FB640507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C832-BFBA-4D67-B1C3-2625564DD287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7FA8-E70C-4349-9201-78F013FFF7BD}" type="datetime1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C5E3-EE66-4978-A056-6F7D62CD90CE}" type="datetime1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F60A-3BBC-4CD8-8666-4A025FE7BB44}" type="datetime1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FE2F-5C95-42CA-9329-4F4A724FFD36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F129-7C9F-4980-A35B-09EDBB6D82E3}" type="datetime1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C435-5D2A-4A90-95A5-9846E4668DEE}" type="datetime1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farlianto@uny.ac.id / 0811266750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249C-B9E7-44DC-A021-E127D19BB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Farlianto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/>
              <a:t>Cara </a:t>
            </a:r>
            <a:r>
              <a:rPr lang="en-US" sz="3200" dirty="0" err="1" smtClean="0"/>
              <a:t>Menemukan</a:t>
            </a:r>
            <a:r>
              <a:rPr lang="en-US" sz="3200" dirty="0" smtClean="0"/>
              <a:t> </a:t>
            </a:r>
            <a:r>
              <a:rPr lang="en-US" sz="3200" dirty="0" err="1" smtClean="0"/>
              <a:t>Risiko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potensial</a:t>
            </a:r>
            <a:endParaRPr lang="en-US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sistematis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“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”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000" dirty="0" smtClean="0"/>
              <a:t>(1)   </a:t>
            </a:r>
            <a:r>
              <a:rPr lang="en-US" sz="2000" b="1" dirty="0" smtClean="0"/>
              <a:t>Checklist (listing risk)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</a:t>
            </a:r>
            <a:r>
              <a:rPr lang="en-US" sz="2000" dirty="0" err="1" smtClean="0"/>
              <a:t>kita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a. </a:t>
            </a:r>
            <a:r>
              <a:rPr lang="en-US" sz="2000" dirty="0" err="1" smtClean="0"/>
              <a:t>Kerusakan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/</a:t>
            </a:r>
            <a:r>
              <a:rPr lang="en-US" sz="2000" dirty="0" err="1" smtClean="0"/>
              <a:t>kakayaan</a:t>
            </a:r>
            <a:r>
              <a:rPr lang="en-US" sz="2000" dirty="0" smtClean="0"/>
              <a:t> </a:t>
            </a:r>
            <a:r>
              <a:rPr lang="en-US" sz="2000" dirty="0" err="1" smtClean="0"/>
              <a:t>persh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kebakaran</a:t>
            </a:r>
            <a:r>
              <a:rPr lang="en-US" sz="20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kebanjiran</a:t>
            </a:r>
            <a:r>
              <a:rPr lang="en-US" sz="2000" dirty="0" smtClean="0"/>
              <a:t>,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lalin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anarkisme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b. </a:t>
            </a:r>
            <a:r>
              <a:rPr lang="en-US" sz="2000" dirty="0" err="1" smtClean="0"/>
              <a:t>Hilangnya</a:t>
            </a:r>
            <a:r>
              <a:rPr lang="en-US" sz="2000" dirty="0" smtClean="0"/>
              <a:t> 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macet</a:t>
            </a:r>
            <a:r>
              <a:rPr lang="en-US" sz="2000" dirty="0" smtClean="0"/>
              <a:t>/</a:t>
            </a:r>
            <a:r>
              <a:rPr lang="en-US" sz="2000" dirty="0" err="1" smtClean="0"/>
              <a:t>terganggu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pemasaran</a:t>
            </a:r>
            <a:r>
              <a:rPr lang="en-US" sz="2000" dirty="0" smtClean="0"/>
              <a:t>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resesi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Cyber crime.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c.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tuntutan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lain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polusi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d.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persh.karena</a:t>
            </a:r>
            <a:r>
              <a:rPr lang="en-US" sz="2000" dirty="0" smtClean="0"/>
              <a:t> </a:t>
            </a:r>
            <a:r>
              <a:rPr lang="en-US" sz="2000" dirty="0" err="1" smtClean="0"/>
              <a:t>kecurian</a:t>
            </a:r>
            <a:r>
              <a:rPr lang="en-US" sz="2000" dirty="0" smtClean="0"/>
              <a:t>, </a:t>
            </a:r>
            <a:r>
              <a:rPr lang="en-US" sz="2000" dirty="0" err="1" smtClean="0"/>
              <a:t>curang</a:t>
            </a:r>
            <a:r>
              <a:rPr lang="en-US" sz="2000" dirty="0" smtClean="0"/>
              <a:t>/</a:t>
            </a:r>
            <a:r>
              <a:rPr lang="en-US" sz="2000" dirty="0" err="1" smtClean="0"/>
              <a:t>penipuan</a:t>
            </a:r>
            <a:r>
              <a:rPr lang="en-US" sz="2000" dirty="0" smtClean="0"/>
              <a:t>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e.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pimpinan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, </a:t>
            </a:r>
            <a:r>
              <a:rPr lang="en-US" sz="2000" dirty="0" err="1" smtClean="0"/>
              <a:t>meninggal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cacat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(2)   </a:t>
            </a:r>
            <a:r>
              <a:rPr lang="en-US" sz="2000" b="1" dirty="0" smtClean="0"/>
              <a:t>Shorting Risk,</a:t>
            </a:r>
            <a:r>
              <a:rPr lang="en-US" sz="2000" dirty="0" smtClean="0"/>
              <a:t> </a:t>
            </a:r>
            <a:r>
              <a:rPr lang="en-US" sz="2000" dirty="0" err="1" smtClean="0"/>
              <a:t>menduga</a:t>
            </a:r>
            <a:r>
              <a:rPr lang="en-US" sz="2000" dirty="0" smtClean="0"/>
              <a:t>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  yang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di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a. </a:t>
            </a:r>
            <a:r>
              <a:rPr lang="en-US" sz="2000" dirty="0" err="1" smtClean="0"/>
              <a:t>Frekeuensi</a:t>
            </a:r>
            <a:r>
              <a:rPr lang="en-US" sz="2000" dirty="0" smtClean="0"/>
              <a:t> (</a:t>
            </a:r>
            <a:r>
              <a:rPr lang="en-US" sz="2000" dirty="0" err="1" smtClean="0"/>
              <a:t>keseringan</a:t>
            </a:r>
            <a:r>
              <a:rPr lang="en-US" sz="2000" dirty="0" smtClean="0"/>
              <a:t>) 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(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b. Tingkat </a:t>
            </a:r>
            <a:r>
              <a:rPr lang="en-US" sz="2000" dirty="0" err="1" smtClean="0"/>
              <a:t>kegawatan</a:t>
            </a:r>
            <a:r>
              <a:rPr lang="en-US" sz="2000" dirty="0" smtClean="0"/>
              <a:t>  </a:t>
            </a:r>
            <a:r>
              <a:rPr lang="en-US" sz="2000" dirty="0" err="1" smtClean="0"/>
              <a:t>kerugian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diderita</a:t>
            </a:r>
            <a:r>
              <a:rPr lang="en-US" sz="2000" dirty="0" smtClean="0"/>
              <a:t> (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7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Sumber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Informasi</a:t>
            </a:r>
            <a:r>
              <a:rPr lang="en-US" sz="4000" dirty="0" smtClean="0"/>
              <a:t> </a:t>
            </a:r>
            <a:r>
              <a:rPr lang="en-US" sz="4000" dirty="0" err="1" smtClean="0"/>
              <a:t>risiko</a:t>
            </a:r>
            <a:endParaRPr lang="en-US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Informasi dari Perusahaan Asuransi.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Publikasi dari Perusahaan Konsultan Risiko dan Asuransi.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Publikasi dari Asosiasi Manajemen Indonesia (AMA) dan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Publikasi IMRAI (Ikatan Manajemen Risiko dan Asuransi Indonesia)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Press-release dari Kepolisian RI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/>
              <a:t>Langkah-langkah Manajemen Risiko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1. Identifikasi tujuan pengendalian risiko (income/keamanan)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2. Identifikasi risiko yang mungkin terjadi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3. Evaluasi dan mengukur besarnya kerugian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4. Menentukan metode yang paling efisien mengatasi risiko-risiko tersebut.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5. Melaksanakan keputusan manajemen risiko yang dibuat secara konsekuen.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6. Mencatat, memonitor, dan mengevaluasi pelaksanaan program pengendalian risiko.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smtClean="0"/>
              <a:t>Cara Pemilihan  metode Menanggulangi Risiko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Pemilihan metode tergantung pada:</a:t>
            </a:r>
          </a:p>
          <a:p>
            <a:pPr marL="609600" indent="-609600" eaLnBrk="1" hangingPunct="1">
              <a:defRPr/>
            </a:pPr>
            <a:r>
              <a:rPr lang="en-US" smtClean="0"/>
              <a:t>Sifat/</a:t>
            </a:r>
            <a:r>
              <a:rPr lang="en-US" i="1" smtClean="0"/>
              <a:t>characteristic </a:t>
            </a:r>
            <a:r>
              <a:rPr lang="en-US" smtClean="0"/>
              <a:t>bisnis (apakh industri, Jasa, Perbankan, dll)</a:t>
            </a:r>
          </a:p>
          <a:p>
            <a:pPr marL="609600" indent="-609600" eaLnBrk="1" hangingPunct="1">
              <a:defRPr/>
            </a:pPr>
            <a:r>
              <a:rPr lang="en-US" smtClean="0"/>
              <a:t>Ukuran/</a:t>
            </a:r>
            <a:r>
              <a:rPr lang="en-US" i="1" smtClean="0"/>
              <a:t>size</a:t>
            </a:r>
            <a:r>
              <a:rPr lang="en-US" smtClean="0"/>
              <a:t> perusahaan (besar, menengah, atau kecil).</a:t>
            </a:r>
          </a:p>
          <a:p>
            <a:pPr marL="609600" indent="-609600" eaLnBrk="1" hangingPunct="1">
              <a:defRPr/>
            </a:pPr>
            <a:r>
              <a:rPr lang="en-US" smtClean="0"/>
              <a:t>Ketersediaan/human resource tenaga ahli (tersedia atau tidak).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/>
              <a:t>5 Metode Penanggulangan Risiko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/>
              <a:t>Upaya Prefentif ,</a:t>
            </a:r>
            <a:r>
              <a:rPr lang="en-US" sz="2800" smtClean="0"/>
              <a:t> yaitu usaha pengendalian dengan kerja hati-hati/disiplin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/>
              <a:t>Upaya Retentif</a:t>
            </a:r>
            <a:r>
              <a:rPr lang="en-US" sz="2800" smtClean="0"/>
              <a:t>, yaitu mencegah dengan mengesampingkan kerugian yang kecil-kecil.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/>
              <a:t>Upaya Antisipasi</a:t>
            </a:r>
            <a:r>
              <a:rPr lang="en-US" sz="2800" smtClean="0"/>
              <a:t>, yaitu upaya mencegah terjadinya risiko melalui kontrak  bisnis berjangka.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/>
              <a:t>Upaya proteksi</a:t>
            </a:r>
            <a:r>
              <a:rPr lang="en-US" sz="2800" smtClean="0"/>
              <a:t>, yaitu upaya menanggulangi dengan kontrak asuransi.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b="1" smtClean="0"/>
              <a:t>Upaya Menghindari</a:t>
            </a:r>
            <a:r>
              <a:rPr lang="en-US" sz="2800" smtClean="0"/>
              <a:t>, yaitu tidak memasuki bisnis berisiko tinggi.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Sumbangan</a:t>
            </a:r>
            <a:r>
              <a:rPr lang="en-US" dirty="0" smtClean="0"/>
              <a:t> 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sz="3200" dirty="0" err="1"/>
              <a:t>Sumbangan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 smtClean="0"/>
              <a:t>perusahaan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?</a:t>
            </a:r>
            <a:endParaRPr lang="en-US" sz="3200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3200" dirty="0" err="1"/>
              <a:t>Sumbangan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 smtClean="0"/>
              <a:t>keluarga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?</a:t>
            </a:r>
            <a:endParaRPr lang="en-US" sz="3200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sz="3200" dirty="0" err="1"/>
              <a:t>Sumbangan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?</a:t>
            </a:r>
            <a:endParaRPr lang="en-US" sz="3200" dirty="0"/>
          </a:p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-Photo\9Mei2013\DSC_0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205663" cy="47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ajatasatru33@yahoo.com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mengorganisir</a:t>
            </a:r>
            <a:r>
              <a:rPr lang="en-US" dirty="0"/>
              <a:t>, </a:t>
            </a:r>
            <a:r>
              <a:rPr lang="en-US" dirty="0" err="1"/>
              <a:t>menyusun</a:t>
            </a:r>
            <a:r>
              <a:rPr lang="en-US" dirty="0"/>
              <a:t>, </a:t>
            </a:r>
            <a:r>
              <a:rPr lang="en-US" dirty="0" err="1"/>
              <a:t>memimpin</a:t>
            </a:r>
            <a:r>
              <a:rPr lang="en-US" dirty="0"/>
              <a:t>/</a:t>
            </a:r>
            <a:r>
              <a:rPr lang="en-US" dirty="0" err="1"/>
              <a:t>mengkoordinir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) program </a:t>
            </a:r>
            <a:r>
              <a:rPr lang="en-US" dirty="0" err="1"/>
              <a:t>penanggulangan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 err="1"/>
              <a:t>Tugas</a:t>
            </a:r>
            <a:r>
              <a:rPr lang="en-US" sz="2800" b="1" dirty="0"/>
              <a:t> </a:t>
            </a:r>
            <a:r>
              <a:rPr lang="en-US" sz="2800" b="1" dirty="0" err="1" smtClean="0"/>
              <a:t>Manajer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Risiko</a:t>
            </a:r>
            <a:r>
              <a:rPr lang="en-US" sz="2800" b="1" dirty="0" smtClean="0"/>
              <a:t> </a:t>
            </a:r>
            <a:r>
              <a:rPr lang="en-US" sz="2800" b="1" dirty="0" err="1"/>
              <a:t>meliputi</a:t>
            </a:r>
            <a:r>
              <a:rPr lang="en-US" sz="2800" b="1" dirty="0" smtClean="0"/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b="1" dirty="0"/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potensial</a:t>
            </a:r>
            <a:endParaRPr lang="en-US" sz="3200" dirty="0"/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Mengukur</a:t>
            </a:r>
            <a:r>
              <a:rPr lang="en-US" sz="3200" dirty="0"/>
              <a:t>  </a:t>
            </a:r>
            <a:r>
              <a:rPr lang="en-US" sz="3200" dirty="0" err="1"/>
              <a:t>besarnya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potensial</a:t>
            </a:r>
            <a:endParaRPr lang="en-US" sz="3200" dirty="0"/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Mencari</a:t>
            </a:r>
            <a:r>
              <a:rPr lang="en-US" sz="3200" dirty="0"/>
              <a:t> </a:t>
            </a:r>
            <a:r>
              <a:rPr lang="en-US" sz="3200" dirty="0" err="1"/>
              <a:t>alternatif</a:t>
            </a:r>
            <a:r>
              <a:rPr lang="en-US" sz="3200" dirty="0"/>
              <a:t> </a:t>
            </a:r>
            <a:r>
              <a:rPr lang="en-US" sz="3200" dirty="0" err="1"/>
              <a:t>metode</a:t>
            </a:r>
            <a:r>
              <a:rPr lang="en-US" sz="3200" dirty="0"/>
              <a:t>  </a:t>
            </a:r>
            <a:r>
              <a:rPr lang="en-US" sz="3200" dirty="0" err="1"/>
              <a:t>menaggulangi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endParaRPr lang="en-US" sz="3200" dirty="0"/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Menyusun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penanggulangan</a:t>
            </a:r>
            <a:r>
              <a:rPr lang="en-US" sz="3200" dirty="0"/>
              <a:t> (</a:t>
            </a:r>
            <a:r>
              <a:rPr lang="en-US" sz="3200" dirty="0" err="1"/>
              <a:t>semua</a:t>
            </a:r>
            <a:r>
              <a:rPr lang="en-US" sz="3200" dirty="0"/>
              <a:t>/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bertahap</a:t>
            </a:r>
            <a:r>
              <a:rPr lang="en-US" sz="3200" dirty="0"/>
              <a:t>) </a:t>
            </a:r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Mengkoordinasikan</a:t>
            </a:r>
            <a:r>
              <a:rPr lang="en-US" sz="3200" dirty="0"/>
              <a:t> </a:t>
            </a:r>
            <a:r>
              <a:rPr lang="en-US" sz="3200" dirty="0" err="1"/>
              <a:t>penaggulangan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endParaRPr lang="en-US" sz="3200" dirty="0"/>
          </a:p>
          <a:p>
            <a:pPr marL="1009650" lvl="1" indent="-609600">
              <a:lnSpc>
                <a:spcPct val="80000"/>
              </a:lnSpc>
              <a:buFontTx/>
              <a:buAutoNum type="arabicPeriod"/>
              <a:defRPr/>
            </a:pPr>
            <a:r>
              <a:rPr lang="en-US" sz="3200" dirty="0" err="1"/>
              <a:t>Mengevaluasi</a:t>
            </a:r>
            <a:r>
              <a:rPr lang="en-US" sz="3200" dirty="0"/>
              <a:t> program </a:t>
            </a:r>
            <a:r>
              <a:rPr lang="en-US" sz="3200" dirty="0" err="1"/>
              <a:t>penanggulangan</a:t>
            </a:r>
            <a:r>
              <a:rPr lang="en-US" sz="3200" dirty="0"/>
              <a:t> </a:t>
            </a:r>
            <a:r>
              <a:rPr lang="en-US" sz="3200" dirty="0" err="1" smtClean="0"/>
              <a:t>risiko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51151"/>
            <a:ext cx="5562599" cy="509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Manfaat ilmu Manaj. Risiko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smtClean="0"/>
              <a:t>Seorang manajer harus mengetahui </a:t>
            </a:r>
            <a:r>
              <a:rPr lang="en-US" sz="2800" b="1" smtClean="0"/>
              <a:t>teknik-teknik menghindari risiko</a:t>
            </a:r>
            <a:r>
              <a:rPr lang="en-US" sz="2800" smtClean="0"/>
              <a:t> akibat ketidakpastian dalam bisnis (misalnya menghindari risiko macetnya kredit dengan verifikasi 5-C =Charakter, Capital, Collateral, Condition dan Capacity dari peminta kredit)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smtClean="0"/>
              <a:t>Agar mampu </a:t>
            </a:r>
            <a:r>
              <a:rPr lang="en-US" sz="2800" b="1" smtClean="0"/>
              <a:t>menjadi manajer risiko yang profesional</a:t>
            </a:r>
            <a:r>
              <a:rPr lang="en-US" sz="2800" smtClean="0"/>
              <a:t> yang mampu mengatasi risiko yang terjadinya (misalnya mengatasi risiko kredit macet dengan menyiapkan debt-collector dan juru sita)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Quiz-11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? </a:t>
            </a:r>
            <a:r>
              <a:rPr lang="en-US" dirty="0" err="1" smtClean="0"/>
              <a:t>Mengapa</a:t>
            </a:r>
            <a:r>
              <a:rPr lang="en-US" dirty="0" smtClean="0"/>
              <a:t>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75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Tujuan Manajemen Risiko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err="1" smtClean="0"/>
              <a:t>Tujuan</a:t>
            </a:r>
            <a:r>
              <a:rPr lang="en-US" sz="2800" dirty="0" smtClean="0"/>
              <a:t>  </a:t>
            </a:r>
            <a:r>
              <a:rPr lang="en-US" sz="2800" dirty="0" err="1" smtClean="0"/>
              <a:t>Berjaga-jaga</a:t>
            </a:r>
            <a:r>
              <a:rPr lang="en-US" sz="2800" dirty="0" smtClean="0"/>
              <a:t> agar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kena</a:t>
            </a:r>
            <a:r>
              <a:rPr lang="en-US" sz="2800" dirty="0" smtClean="0"/>
              <a:t> </a:t>
            </a:r>
            <a:r>
              <a:rPr lang="en-US" sz="2800" dirty="0" err="1" smtClean="0"/>
              <a:t>risiko</a:t>
            </a:r>
            <a:r>
              <a:rPr lang="en-US" sz="2800" dirty="0" smtClean="0"/>
              <a:t> (</a:t>
            </a:r>
            <a:r>
              <a:rPr lang="en-US" sz="2800" dirty="0" err="1" smtClean="0"/>
              <a:t>Prefentif</a:t>
            </a:r>
            <a:r>
              <a:rPr lang="en-US" sz="2800" dirty="0" smtClean="0"/>
              <a:t>).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2400" dirty="0" smtClean="0"/>
              <a:t>Motif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berjaga-jaga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rugi</a:t>
            </a:r>
            <a:r>
              <a:rPr lang="en-US" sz="2400" dirty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</a:t>
            </a:r>
            <a:r>
              <a:rPr lang="en-US" sz="2800" dirty="0" err="1" smtClean="0"/>
              <a:t>finansial</a:t>
            </a:r>
            <a:r>
              <a:rPr lang="en-US" sz="2800" dirty="0" smtClean="0"/>
              <a:t>.</a:t>
            </a:r>
          </a:p>
          <a:p>
            <a:pPr marL="627063" indent="-627063" eaLnBrk="1" hangingPunct="1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Motif </a:t>
            </a:r>
            <a:r>
              <a:rPr lang="en-US" sz="2800" dirty="0" err="1" smtClean="0"/>
              <a:t>nonekonomi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berjaga-jaga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err="1" smtClean="0"/>
              <a:t>rugi</a:t>
            </a:r>
            <a:r>
              <a:rPr lang="en-US" sz="2800" dirty="0" smtClean="0"/>
              <a:t> </a:t>
            </a:r>
            <a:r>
              <a:rPr lang="en-US" sz="2800" dirty="0" err="1" smtClean="0"/>
              <a:t>psikologis</a:t>
            </a:r>
            <a:r>
              <a:rPr lang="en-US" sz="2800" dirty="0" smtClean="0"/>
              <a:t> (</a:t>
            </a:r>
            <a:r>
              <a:rPr lang="en-US" sz="2800" dirty="0" err="1" smtClean="0"/>
              <a:t>kecemasan</a:t>
            </a:r>
            <a:r>
              <a:rPr lang="en-US" sz="2800" dirty="0" smtClean="0"/>
              <a:t> </a:t>
            </a:r>
            <a:r>
              <a:rPr lang="en-US" sz="2800" dirty="0" err="1" smtClean="0"/>
              <a:t>perasaan</a:t>
            </a:r>
            <a:r>
              <a:rPr lang="en-US" sz="2800" dirty="0" smtClean="0"/>
              <a:t>)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menurun</a:t>
            </a:r>
            <a:r>
              <a:rPr lang="en-US" sz="2800" dirty="0" smtClean="0"/>
              <a:t>.</a:t>
            </a:r>
          </a:p>
          <a:p>
            <a:pPr marL="627063" indent="-627063" eaLnBrk="1" hangingPunct="1">
              <a:lnSpc>
                <a:spcPct val="90000"/>
              </a:lnSpc>
              <a:buFont typeface="+mj-lt"/>
              <a:buAutoNum type="alphaLcParenR"/>
              <a:defRPr/>
            </a:pPr>
            <a:r>
              <a:rPr lang="en-US" sz="2800" dirty="0" smtClean="0"/>
              <a:t>Motif legal,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berjaga-jaga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kemungkinan</a:t>
            </a:r>
            <a:r>
              <a:rPr lang="en-US" sz="2800" dirty="0" smtClean="0"/>
              <a:t> </a:t>
            </a:r>
            <a:r>
              <a:rPr lang="en-US" sz="2800" dirty="0" err="1" smtClean="0"/>
              <a:t>rugi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melanggar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perundangan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.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72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5410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Penanggulangan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risiko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represif</a:t>
            </a:r>
            <a:r>
              <a:rPr lang="en-US" sz="2000" b="1" dirty="0" smtClean="0"/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000" dirty="0" smtClean="0"/>
              <a:t>Motif </a:t>
            </a:r>
            <a:r>
              <a:rPr lang="en-US" sz="2000" dirty="0" err="1" smtClean="0"/>
              <a:t>Kontinyuitas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penanggulangan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jalannya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terjamin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000" dirty="0" smtClean="0"/>
              <a:t>Motif </a:t>
            </a:r>
            <a:r>
              <a:rPr lang="en-US" sz="2000" dirty="0" err="1" smtClean="0"/>
              <a:t>terhindar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kebangkrutan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loyal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000" dirty="0" smtClean="0"/>
              <a:t>Motif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agar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tingi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/>
              <a:t>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000" dirty="0" smtClean="0"/>
              <a:t>Motif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agar 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pemenangan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LcParenR"/>
              <a:defRPr/>
            </a:pPr>
            <a:r>
              <a:rPr lang="en-US" sz="2000" dirty="0" smtClean="0"/>
              <a:t>Motif  </a:t>
            </a:r>
            <a:r>
              <a:rPr lang="en-US" sz="2000" dirty="0" err="1" smtClean="0"/>
              <a:t>terhindar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/>
              <a:t> </a:t>
            </a:r>
            <a:r>
              <a:rPr lang="en-US" sz="2000" dirty="0" smtClean="0"/>
              <a:t>agar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PHK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  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Fungsi Manajemen Risiko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AutoNum type="arabicPeriod"/>
              <a:defRPr/>
            </a:pPr>
            <a:r>
              <a:rPr lang="en-US" sz="2400" b="1" dirty="0" err="1" smtClean="0"/>
              <a:t>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Menemukan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kerugian</a:t>
            </a:r>
            <a:r>
              <a:rPr lang="en-US" sz="2400" b="1" dirty="0" smtClean="0"/>
              <a:t> (Risk Diagnostic)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/>
              <a:t>	</a:t>
            </a:r>
            <a:r>
              <a:rPr lang="en-US" sz="2400" dirty="0" smtClean="0"/>
              <a:t>(proses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)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2.   </a:t>
            </a:r>
            <a:r>
              <a:rPr lang="en-US" sz="2400" b="1" dirty="0" err="1" smtClean="0"/>
              <a:t>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Pengukuran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kerugian</a:t>
            </a:r>
            <a:r>
              <a:rPr lang="en-US" sz="2400" b="1" dirty="0" smtClean="0"/>
              <a:t> (Risk Evaluation)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		(proses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keparahan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3.   </a:t>
            </a:r>
            <a:r>
              <a:rPr lang="en-US" sz="2400" b="1" dirty="0" err="1" smtClean="0"/>
              <a:t>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Penanggulangan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kerugian</a:t>
            </a:r>
            <a:r>
              <a:rPr lang="en-US" sz="2400" b="1" dirty="0" smtClean="0"/>
              <a:t> (Risk handling)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		(proses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menanggulangi</a:t>
            </a:r>
            <a:r>
              <a:rPr lang="en-US" sz="2400" dirty="0" smtClean="0"/>
              <a:t> 	</a:t>
            </a:r>
            <a:r>
              <a:rPr lang="en-US" sz="2400" dirty="0" err="1" smtClean="0"/>
              <a:t>risiko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).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farlianto@uny.ac.id / 0811266750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713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Fungsi Manajemen Risiko</vt:lpstr>
      <vt:lpstr>Definisi MR</vt:lpstr>
      <vt:lpstr>…</vt:lpstr>
      <vt:lpstr>Risk Manager</vt:lpstr>
      <vt:lpstr>Manfaat ilmu Manaj. Risiko</vt:lpstr>
      <vt:lpstr>Quiz-11</vt:lpstr>
      <vt:lpstr>Tujuan Manajemen Risiko</vt:lpstr>
      <vt:lpstr>…</vt:lpstr>
      <vt:lpstr>Fungsi Manajemen Risiko</vt:lpstr>
      <vt:lpstr>Cara Menemukan Risiko potensial</vt:lpstr>
      <vt:lpstr>Sumber Informasi risiko</vt:lpstr>
      <vt:lpstr>Langkah-langkah Manajemen Risiko</vt:lpstr>
      <vt:lpstr>Cara Pemilihan  metode Menanggulangi Risiko</vt:lpstr>
      <vt:lpstr>5 Metode Penanggulangan Risiko</vt:lpstr>
      <vt:lpstr>Sumbangan MR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 Risiko</dc:title>
  <dc:creator>Farlianto</dc:creator>
  <cp:lastModifiedBy>presensi</cp:lastModifiedBy>
  <cp:revision>12</cp:revision>
  <dcterms:created xsi:type="dcterms:W3CDTF">2013-07-16T23:01:12Z</dcterms:created>
  <dcterms:modified xsi:type="dcterms:W3CDTF">2015-07-28T01:35:39Z</dcterms:modified>
</cp:coreProperties>
</file>