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256" r:id="rId2"/>
    <p:sldId id="260" r:id="rId3"/>
    <p:sldId id="275" r:id="rId4"/>
    <p:sldId id="258" r:id="rId5"/>
    <p:sldId id="261" r:id="rId6"/>
    <p:sldId id="26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67" r:id="rId23"/>
    <p:sldId id="276" r:id="rId24"/>
    <p:sldId id="268" r:id="rId25"/>
    <p:sldId id="278" r:id="rId26"/>
    <p:sldId id="262" r:id="rId27"/>
    <p:sldId id="265" r:id="rId28"/>
    <p:sldId id="269" r:id="rId29"/>
    <p:sldId id="263" r:id="rId30"/>
    <p:sldId id="272" r:id="rId31"/>
    <p:sldId id="293" r:id="rId32"/>
    <p:sldId id="294" r:id="rId33"/>
    <p:sldId id="295" r:id="rId34"/>
    <p:sldId id="270" r:id="rId35"/>
    <p:sldId id="274" r:id="rId36"/>
    <p:sldId id="296" r:id="rId37"/>
    <p:sldId id="297" r:id="rId38"/>
    <p:sldId id="298" r:id="rId39"/>
    <p:sldId id="299" r:id="rId40"/>
    <p:sldId id="300" r:id="rId41"/>
    <p:sldId id="302" r:id="rId42"/>
    <p:sldId id="271" r:id="rId43"/>
    <p:sldId id="307" r:id="rId44"/>
    <p:sldId id="308" r:id="rId45"/>
    <p:sldId id="309" r:id="rId46"/>
    <p:sldId id="273" r:id="rId47"/>
    <p:sldId id="303" r:id="rId48"/>
    <p:sldId id="310" r:id="rId49"/>
    <p:sldId id="311" r:id="rId50"/>
    <p:sldId id="312" r:id="rId51"/>
    <p:sldId id="304" r:id="rId52"/>
    <p:sldId id="305" r:id="rId53"/>
    <p:sldId id="306" r:id="rId54"/>
    <p:sldId id="30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27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E1322-FD48-4D0B-A24B-1DAF7AC16D8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213D9-8A90-4398-9DF9-BA4537F6C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McGraw Hill - www.mhhe.com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Concept 16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19C42-EA6C-419A-A8A1-80373524767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Vitamins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McGraw Hill - www.mhhe.com</a:t>
            </a:r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Concept 16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8C39F-9DA7-4D9B-9E71-30FEB7D145E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39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7</a:t>
            </a:r>
          </a:p>
        </p:txBody>
      </p:sp>
      <p:sp>
        <p:nvSpPr>
          <p:cNvPr id="839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Iron is a component of hemoglobin which helps carry oxygen throughout the body. Iron deficiency is known as anemia and is characterized by a shortness of breath and fatigue. </a:t>
            </a:r>
          </a:p>
        </p:txBody>
      </p:sp>
      <p:sp>
        <p:nvSpPr>
          <p:cNvPr id="839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altLang="id-ID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37B008-4C1B-4FCC-9D3F-36C5402DC96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McGraw Hill - www.mhhe.com</a:t>
            </a: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Concept 16</a:t>
            </a: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8E298-DCD6-4DDB-A186-307E9ED3CEB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Discuss these important dietary guidelines for vitamins. While supplements contain a large amount of vitamins, they don’t contain the other substances found in fruits and vegetables that may be beneficial.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McGraw Hill - www.mhhe.com</a:t>
            </a:r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Concept 16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921DE-B791-4445-BDC3-7DFDD580A72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78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Fat soluble vitamins dissolve in the bodies fat tissues. Excess amounts of fat soluble vitamins can get stored up in the tissues and lead to toxic effects.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McGraw Hill - www.mhhe.com</a:t>
            </a:r>
          </a:p>
        </p:txBody>
      </p:sp>
      <p:sp>
        <p:nvSpPr>
          <p:cNvPr id="788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Concept 16</a:t>
            </a:r>
          </a:p>
        </p:txBody>
      </p:sp>
      <p:sp>
        <p:nvSpPr>
          <p:cNvPr id="788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ECF14-7269-48E8-9CFF-ECA58FA6102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88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88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Water soluble vitamins get excreted on a daily basis so the body requires regular amounts of these vitamins.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McGraw Hill - www.mhhe.com</a:t>
            </a:r>
          </a:p>
        </p:txBody>
      </p:sp>
      <p:sp>
        <p:nvSpPr>
          <p:cNvPr id="798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Concept 16</a:t>
            </a:r>
          </a:p>
        </p:txBody>
      </p:sp>
      <p:sp>
        <p:nvSpPr>
          <p:cNvPr id="798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FFC95-D5B5-46B1-B6A7-778E7DDECA7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9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This is a list of the water soluble vitamins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McGraw Hill - www.mhhe.com</a:t>
            </a: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Concept 16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14317-3420-4283-A99C-6E9F801DE21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14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5</a:t>
            </a:r>
          </a:p>
        </p:txBody>
      </p:sp>
      <p:sp>
        <p:nvSpPr>
          <p:cNvPr id="614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The current consensus is that a balanced nutritious diet can provide all of the vitamins that a person needs.  If a person wanted to be sure their diet is adequate it is safe to take a multivitamin each day as long as the vitamin does not provide over 100% of the RDA values.</a:t>
            </a:r>
          </a:p>
          <a:p>
            <a:endParaRPr lang="en-US" smtClean="0"/>
          </a:p>
          <a:p>
            <a:r>
              <a:rPr lang="en-US" smtClean="0"/>
              <a:t>Provide vitamin tips for cooking and food preparation:</a:t>
            </a:r>
          </a:p>
          <a:p>
            <a:r>
              <a:rPr lang="en-US" smtClean="0"/>
              <a:t>1. vitamins are found in the peel of most fruits and vegetables</a:t>
            </a:r>
          </a:p>
          <a:p>
            <a:r>
              <a:rPr lang="en-US" smtClean="0"/>
              <a:t>2. steam or microwave foods to retain vitamins</a:t>
            </a:r>
          </a:p>
          <a:p>
            <a:r>
              <a:rPr lang="en-US" smtClean="0"/>
              <a:t>3. keep foods frozen to retain vitamins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6145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McGraw Hill - www.mhhe.com</a:t>
            </a: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Concept 16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3F9DA-2B39-4B65-89FC-CCCAA8153DA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45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Review the populations that may benefit from supplementation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McGraw Hill - www.mhhe.com</a:t>
            </a:r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Concept 16</a:t>
            </a: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B7DDE-1C68-455B-B59B-24AF14A7B0E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0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9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The following list is of the foods that have the most significant health benefits.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McGraw Hill - www.mhhe.com</a:t>
            </a:r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Concept 16</a:t>
            </a:r>
          </a:p>
        </p:txBody>
      </p:sp>
      <p:sp>
        <p:nvSpPr>
          <p:cNvPr id="829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B3A29-04E1-4DAB-8051-68FE8F752B8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29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/>
              <a:t>8</a:t>
            </a:r>
          </a:p>
        </p:txBody>
      </p:sp>
      <p:sp>
        <p:nvSpPr>
          <p:cNvPr id="829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Calcium is important for preventing osteoporosis. The RDA is 1000 mg per day for adult women. If using a supplement, most dietitians recommend  taking it in several doses since the body cannot absorb all of it at one time</a:t>
            </a:r>
          </a:p>
          <a:p>
            <a:endParaRPr lang="en-US" dirty="0" smtClean="0"/>
          </a:p>
          <a:p>
            <a:r>
              <a:rPr lang="en-US" dirty="0" smtClean="0"/>
              <a:t>Calcium can be found in dairy products and green leafy vegetables. High levels of protein in the diet actually cause calcium to be lost from the bones which can predispose a person to osteoporosis.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295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217D-7279-40FE-A2F6-94A4116254F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13F39D-6413-4C8B-9A11-CD0848B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217D-7279-40FE-A2F6-94A4116254F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F39D-6413-4C8B-9A11-CD0848B8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B13F39D-6413-4C8B-9A11-CD0848B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217D-7279-40FE-A2F6-94A4116254F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8156D-4C9E-45F4-96FE-6C9D326E2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60E6-3537-4131-BFB4-B077890AA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217D-7279-40FE-A2F6-94A4116254F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B13F39D-6413-4C8B-9A11-CD0848B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217D-7279-40FE-A2F6-94A4116254F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13F39D-6413-4C8B-9A11-CD0848B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D81217D-7279-40FE-A2F6-94A4116254F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F39D-6413-4C8B-9A11-CD0848B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217D-7279-40FE-A2F6-94A4116254F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B13F39D-6413-4C8B-9A11-CD0848B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217D-7279-40FE-A2F6-94A4116254F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B13F39D-6413-4C8B-9A11-CD0848B8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217D-7279-40FE-A2F6-94A4116254F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13F39D-6413-4C8B-9A11-CD0848B8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13F39D-6413-4C8B-9A11-CD0848B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217D-7279-40FE-A2F6-94A4116254F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B13F39D-6413-4C8B-9A11-CD0848B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81217D-7279-40FE-A2F6-94A4116254F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D81217D-7279-40FE-A2F6-94A4116254F0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B13F39D-6413-4C8B-9A11-CD0848B8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slide" Target="slide42.x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4.bin"/><Relationship Id="rId10" Type="http://schemas.openxmlformats.org/officeDocument/2006/relationships/slide" Target="slide13.xml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File:Edamame_by_Zesmerelda_in_Chicago.jpg" TargetMode="External"/><Relationship Id="rId11" Type="http://schemas.openxmlformats.org/officeDocument/2006/relationships/hyperlink" Target="http://www.scienceprofonline.com/" TargetMode="External"/><Relationship Id="rId5" Type="http://schemas.openxmlformats.org/officeDocument/2006/relationships/image" Target="../media/image57.jpeg"/><Relationship Id="rId10" Type="http://schemas.openxmlformats.org/officeDocument/2006/relationships/hyperlink" Target="http://www.scienceprofonline.com/virtual-cell-main.html" TargetMode="External"/><Relationship Id="rId4" Type="http://schemas.openxmlformats.org/officeDocument/2006/relationships/image" Target="../media/image56.jpeg"/><Relationship Id="rId9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dini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n-US" dirty="0" smtClean="0"/>
              <a:t>VITAMIN &amp; MINERAL</a:t>
            </a:r>
            <a:endParaRPr lang="en-US" dirty="0"/>
          </a:p>
        </p:txBody>
      </p:sp>
      <p:pic>
        <p:nvPicPr>
          <p:cNvPr id="5" name="Picture 6" descr="MC90028685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3356992"/>
            <a:ext cx="2360613" cy="2819400"/>
          </a:xfrm>
          <a:prstGeom prst="rect">
            <a:avLst/>
          </a:prstGeom>
          <a:noFill/>
        </p:spPr>
      </p:pic>
      <p:pic>
        <p:nvPicPr>
          <p:cNvPr id="6" name="Picture 13" descr="Fruits-Atomicbre-Wi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63688" y="3573016"/>
            <a:ext cx="291581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304800"/>
            <a:ext cx="83724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304800"/>
            <a:ext cx="83724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5275"/>
            <a:ext cx="83534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0038"/>
            <a:ext cx="83820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290513"/>
            <a:ext cx="836295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304800"/>
            <a:ext cx="83724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319088"/>
            <a:ext cx="83915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295275"/>
            <a:ext cx="837247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mtClean="0"/>
              <a:t>Vitamins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23AEE9-AA9C-4EB8-9373-988A340BDFD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2227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Organic substances that regulate numerous and diverse physiological processes in the body</a:t>
            </a:r>
          </a:p>
          <a:p>
            <a:pPr eaLnBrk="1" hangingPunct="1">
              <a:defRPr/>
            </a:pPr>
            <a:r>
              <a:rPr lang="en-US" dirty="0" smtClean="0"/>
              <a:t>Do not contain calories</a:t>
            </a:r>
          </a:p>
          <a:p>
            <a:pPr eaLnBrk="1" hangingPunct="1">
              <a:defRPr/>
            </a:pPr>
            <a:r>
              <a:rPr lang="en-US" dirty="0" smtClean="0"/>
              <a:t>Two types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Fat soluble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Water soluble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5275"/>
            <a:ext cx="8382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304800"/>
            <a:ext cx="83439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mtClean="0"/>
              <a:t>Water Soluble Vitamins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AD7394-AEB1-451C-830E-C0B8C809BFA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/>
              <a:t>Consist of B complex and vitamin C</a:t>
            </a:r>
          </a:p>
          <a:p>
            <a:pPr eaLnBrk="1" hangingPunct="1">
              <a:defRPr/>
            </a:pPr>
            <a:r>
              <a:rPr lang="en-US" smtClean="0"/>
              <a:t>Excesses will be excreted in the urine, however, B-6 and Niacin can be toxic when ingested in unusually large amounts</a:t>
            </a:r>
          </a:p>
        </p:txBody>
      </p:sp>
      <p:sp>
        <p:nvSpPr>
          <p:cNvPr id="4301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433388"/>
            <a:ext cx="83629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mtClean="0"/>
              <a:t>Water Soluble Vitamins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BD0A53-4B44-4C90-8652-D76EEACA2E5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B-1 (thiamine)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B-2 (riboflavin)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B-6 (pyridoxine)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B-12 (cobalamin)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Niacin (nicotinic acid)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Pantothenic Acid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Folic Acid (folacin)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Biotin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</a:t>
            </a: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7924800" y="5105400"/>
          <a:ext cx="754063" cy="1257300"/>
        </p:xfrm>
        <a:graphic>
          <a:graphicData uri="http://schemas.openxmlformats.org/presentationml/2006/ole">
            <p:oleObj spid="_x0000_s2050" name="Clip" r:id="rId4" imgW="2033280" imgH="3390840" progId="">
              <p:embed/>
            </p:oleObj>
          </a:graphicData>
        </a:graphic>
      </p:graphicFrame>
      <p:sp>
        <p:nvSpPr>
          <p:cNvPr id="11271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762000"/>
            <a:ext cx="838200" cy="60960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898525" y="800100"/>
            <a:ext cx="13017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Return to </a:t>
            </a:r>
            <a:br>
              <a:rPr lang="en-US" sz="1800"/>
            </a:br>
            <a:r>
              <a:rPr lang="en-US" sz="1800"/>
              <a:t>presentation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052736"/>
            <a:ext cx="39239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933056"/>
            <a:ext cx="3923929" cy="263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5157192"/>
            <a:ext cx="229552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Vitamins</a:t>
            </a:r>
            <a:endParaRPr lang="en-US" dirty="0" smtClean="0"/>
          </a:p>
        </p:txBody>
      </p:sp>
      <p:graphicFrame>
        <p:nvGraphicFramePr>
          <p:cNvPr id="87194" name="Group 154"/>
          <p:cNvGraphicFramePr>
            <a:graphicFrameLocks noGrp="1"/>
          </p:cNvGraphicFramePr>
          <p:nvPr>
            <p:ph type="tbl" idx="4294967295"/>
          </p:nvPr>
        </p:nvGraphicFramePr>
        <p:xfrm>
          <a:off x="0" y="1828800"/>
          <a:ext cx="8534401" cy="4191000"/>
        </p:xfrm>
        <a:graphic>
          <a:graphicData uri="http://schemas.openxmlformats.org/drawingml/2006/table">
            <a:tbl>
              <a:tblPr/>
              <a:tblGrid>
                <a:gridCol w="1471448"/>
                <a:gridCol w="3825766"/>
                <a:gridCol w="3237187"/>
              </a:tblGrid>
              <a:tr h="462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Vitamin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Found in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Why is it needed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0F6"/>
                    </a:solidFill>
                  </a:tcPr>
                </a:tc>
              </a:tr>
              <a:tr h="848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Vitamin 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9"/>
                    </a:solidFill>
                  </a:tcPr>
                </a:tc>
              </a:tr>
              <a:tr h="842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Vitamin 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9"/>
                    </a:solidFill>
                  </a:tcPr>
                </a:tc>
              </a:tr>
              <a:tr h="874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Vitamin B1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9"/>
                    </a:solidFill>
                  </a:tcPr>
                </a:tc>
              </a:tr>
              <a:tr h="116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Vitamin 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9"/>
                    </a:solidFill>
                  </a:tcPr>
                </a:tc>
              </a:tr>
            </a:tbl>
          </a:graphicData>
        </a:graphic>
      </p:graphicFrame>
      <p:sp>
        <p:nvSpPr>
          <p:cNvPr id="31773" name="Text Box 130"/>
          <p:cNvSpPr txBox="1">
            <a:spLocks noChangeArrowheads="1"/>
          </p:cNvSpPr>
          <p:nvPr/>
        </p:nvSpPr>
        <p:spPr bwMode="auto">
          <a:xfrm>
            <a:off x="323850" y="90805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dirty="0">
                <a:solidFill>
                  <a:srgbClr val="000066"/>
                </a:solidFill>
              </a:rPr>
              <a:t>This table gives information about some important vitamins:</a:t>
            </a:r>
          </a:p>
        </p:txBody>
      </p:sp>
      <p:sp>
        <p:nvSpPr>
          <p:cNvPr id="87175" name="Text Box 135"/>
          <p:cNvSpPr txBox="1">
            <a:spLocks noChangeArrowheads="1"/>
          </p:cNvSpPr>
          <p:nvPr/>
        </p:nvSpPr>
        <p:spPr bwMode="auto">
          <a:xfrm>
            <a:off x="5943600" y="2362200"/>
            <a:ext cx="2801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2000" b="0" dirty="0">
                <a:solidFill>
                  <a:srgbClr val="000066"/>
                </a:solidFill>
              </a:rPr>
              <a:t>Eyesight, healthy skin</a:t>
            </a:r>
            <a:endParaRPr lang="en-GB" sz="2000" dirty="0"/>
          </a:p>
        </p:txBody>
      </p:sp>
      <p:sp>
        <p:nvSpPr>
          <p:cNvPr id="87176" name="Text Box 136"/>
          <p:cNvSpPr txBox="1">
            <a:spLocks noChangeArrowheads="1"/>
          </p:cNvSpPr>
          <p:nvPr/>
        </p:nvSpPr>
        <p:spPr bwMode="auto">
          <a:xfrm>
            <a:off x="5759450" y="3212976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0" dirty="0">
                <a:solidFill>
                  <a:srgbClr val="000066"/>
                </a:solidFill>
              </a:rPr>
              <a:t>Healthy teeth and gums, avoiding </a:t>
            </a:r>
            <a:r>
              <a:rPr lang="en-GB" sz="2000" dirty="0">
                <a:solidFill>
                  <a:srgbClr val="FF6600"/>
                </a:solidFill>
              </a:rPr>
              <a:t>scurvy</a:t>
            </a:r>
          </a:p>
        </p:txBody>
      </p:sp>
      <p:sp>
        <p:nvSpPr>
          <p:cNvPr id="87178" name="Text Box 138"/>
          <p:cNvSpPr txBox="1">
            <a:spLocks noChangeArrowheads="1"/>
          </p:cNvSpPr>
          <p:nvPr/>
        </p:nvSpPr>
        <p:spPr bwMode="auto">
          <a:xfrm>
            <a:off x="5884863" y="3962400"/>
            <a:ext cx="3259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b="0" dirty="0">
                <a:solidFill>
                  <a:srgbClr val="000066"/>
                </a:solidFill>
              </a:rPr>
              <a:t>Breaking down carbohydrates</a:t>
            </a:r>
            <a:endParaRPr lang="en-GB" sz="2000" dirty="0"/>
          </a:p>
        </p:txBody>
      </p:sp>
      <p:sp>
        <p:nvSpPr>
          <p:cNvPr id="87181" name="Text Box 141"/>
          <p:cNvSpPr txBox="1">
            <a:spLocks noChangeArrowheads="1"/>
          </p:cNvSpPr>
          <p:nvPr/>
        </p:nvSpPr>
        <p:spPr bwMode="auto">
          <a:xfrm>
            <a:off x="5724128" y="4941168"/>
            <a:ext cx="30241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0" dirty="0">
                <a:solidFill>
                  <a:srgbClr val="000066"/>
                </a:solidFill>
              </a:rPr>
              <a:t>Absorbing calcium and phosphorous, avoiding </a:t>
            </a:r>
            <a:r>
              <a:rPr lang="en-GB" sz="2000" dirty="0">
                <a:solidFill>
                  <a:srgbClr val="FF6600"/>
                </a:solidFill>
              </a:rPr>
              <a:t>rickets</a:t>
            </a:r>
          </a:p>
        </p:txBody>
      </p:sp>
      <p:sp>
        <p:nvSpPr>
          <p:cNvPr id="87183" name="Text Box 143"/>
          <p:cNvSpPr txBox="1">
            <a:spLocks noChangeArrowheads="1"/>
          </p:cNvSpPr>
          <p:nvPr/>
        </p:nvSpPr>
        <p:spPr bwMode="auto">
          <a:xfrm>
            <a:off x="2057400" y="4800600"/>
            <a:ext cx="3352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2000" b="0" dirty="0">
                <a:solidFill>
                  <a:srgbClr val="000066"/>
                </a:solidFill>
              </a:rPr>
              <a:t>Animal products. </a:t>
            </a:r>
            <a:r>
              <a:rPr lang="en-GB" sz="2000" b="0" i="1" dirty="0">
                <a:solidFill>
                  <a:srgbClr val="000066"/>
                </a:solidFill>
              </a:rPr>
              <a:t>Also made in the body when the sun shines on the skin</a:t>
            </a:r>
            <a:endParaRPr lang="en-GB" sz="2000" dirty="0"/>
          </a:p>
        </p:txBody>
      </p:sp>
      <p:sp>
        <p:nvSpPr>
          <p:cNvPr id="87184" name="Text Box 144"/>
          <p:cNvSpPr txBox="1">
            <a:spLocks noChangeArrowheads="1"/>
          </p:cNvSpPr>
          <p:nvPr/>
        </p:nvSpPr>
        <p:spPr bwMode="auto">
          <a:xfrm>
            <a:off x="1981200" y="3810000"/>
            <a:ext cx="2881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b="0" dirty="0">
                <a:solidFill>
                  <a:srgbClr val="000066"/>
                </a:solidFill>
              </a:rPr>
              <a:t>Whole-grain foods, nuts and meat</a:t>
            </a:r>
            <a:endParaRPr lang="en-GB" sz="2000" dirty="0"/>
          </a:p>
        </p:txBody>
      </p:sp>
      <p:sp>
        <p:nvSpPr>
          <p:cNvPr id="87185" name="Text Box 145"/>
          <p:cNvSpPr txBox="1">
            <a:spLocks noChangeArrowheads="1"/>
          </p:cNvSpPr>
          <p:nvPr/>
        </p:nvSpPr>
        <p:spPr bwMode="auto">
          <a:xfrm>
            <a:off x="1981200" y="3124200"/>
            <a:ext cx="3311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0" dirty="0">
                <a:solidFill>
                  <a:srgbClr val="000066"/>
                </a:solidFill>
              </a:rPr>
              <a:t>Fruit (especially citrus fruits) and vegetables</a:t>
            </a:r>
          </a:p>
        </p:txBody>
      </p:sp>
      <p:sp>
        <p:nvSpPr>
          <p:cNvPr id="87186" name="Text Box 146"/>
          <p:cNvSpPr txBox="1">
            <a:spLocks noChangeArrowheads="1"/>
          </p:cNvSpPr>
          <p:nvPr/>
        </p:nvSpPr>
        <p:spPr bwMode="auto">
          <a:xfrm>
            <a:off x="1981200" y="2209800"/>
            <a:ext cx="3600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2000" b="0" dirty="0">
                <a:solidFill>
                  <a:srgbClr val="000066"/>
                </a:solidFill>
              </a:rPr>
              <a:t>Fish, milk, vegetables, eggs and cheese</a:t>
            </a:r>
            <a:endParaRPr lang="en-GB" sz="2000" dirty="0"/>
          </a:p>
        </p:txBody>
      </p:sp>
      <p:pic>
        <p:nvPicPr>
          <p:cNvPr id="87188" name="Picture 148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75" grpId="0"/>
      <p:bldP spid="87176" grpId="0"/>
      <p:bldP spid="87178" grpId="0"/>
      <p:bldP spid="87181" grpId="0"/>
      <p:bldP spid="87183" grpId="0"/>
      <p:bldP spid="87184" grpId="0"/>
      <p:bldP spid="87185" grpId="0"/>
      <p:bldP spid="871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Vitamin Supplementation?</a:t>
            </a:r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44EE07-F60D-4F2C-AC75-6DFC5EEB891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Not necessary if diet is healthy </a:t>
            </a:r>
          </a:p>
          <a:p>
            <a:pPr eaLnBrk="1" hangingPunct="1">
              <a:defRPr/>
            </a:pPr>
            <a:r>
              <a:rPr lang="en-US" smtClean="0"/>
              <a:t>Multivitamins are safe (100% RDA)</a:t>
            </a:r>
          </a:p>
          <a:p>
            <a:pPr eaLnBrk="1" hangingPunct="1">
              <a:defRPr/>
            </a:pPr>
            <a:r>
              <a:rPr lang="en-US" smtClean="0"/>
              <a:t>Not all vitamins are “pure” </a:t>
            </a:r>
          </a:p>
          <a:p>
            <a:pPr eaLnBrk="1" hangingPunct="1">
              <a:defRPr/>
            </a:pPr>
            <a:r>
              <a:rPr lang="en-US" smtClean="0"/>
              <a:t>Can be toxic at high doses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2048"/>
          <p:cNvGraphicFramePr>
            <a:graphicFrameLocks noChangeAspect="1"/>
          </p:cNvGraphicFramePr>
          <p:nvPr/>
        </p:nvGraphicFramePr>
        <p:xfrm>
          <a:off x="6021388" y="3048000"/>
          <a:ext cx="3122612" cy="3468688"/>
        </p:xfrm>
        <a:graphic>
          <a:graphicData uri="http://schemas.openxmlformats.org/presentationml/2006/ole">
            <p:oleObj spid="_x0000_s1026" name="Clip" r:id="rId4" imgW="3121920" imgH="34689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Populations Who May Benefit from Supplementation</a:t>
            </a: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22EBE1-EAC6-4926-AC22-D5378A753EC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800" smtClean="0"/>
              <a:t>Pregnant/lactating women</a:t>
            </a:r>
          </a:p>
          <a:p>
            <a:pPr eaLnBrk="1" hangingPunct="1">
              <a:defRPr/>
            </a:pPr>
            <a:r>
              <a:rPr lang="en-US" sz="2800" smtClean="0"/>
              <a:t>Alcoholics</a:t>
            </a:r>
          </a:p>
          <a:p>
            <a:pPr eaLnBrk="1" hangingPunct="1">
              <a:defRPr/>
            </a:pPr>
            <a:r>
              <a:rPr lang="en-US" sz="2800" smtClean="0"/>
              <a:t>Elderly</a:t>
            </a:r>
          </a:p>
          <a:p>
            <a:pPr eaLnBrk="1" hangingPunct="1">
              <a:defRPr/>
            </a:pPr>
            <a:r>
              <a:rPr lang="en-US" sz="2800" smtClean="0"/>
              <a:t>Women with severe menstrual losses</a:t>
            </a:r>
          </a:p>
          <a:p>
            <a:pPr eaLnBrk="1" hangingPunct="1">
              <a:defRPr/>
            </a:pPr>
            <a:r>
              <a:rPr lang="en-US" sz="2800" smtClean="0"/>
              <a:t>Individuals on VLCD’s</a:t>
            </a:r>
          </a:p>
          <a:p>
            <a:pPr eaLnBrk="1" hangingPunct="1">
              <a:defRPr/>
            </a:pPr>
            <a:r>
              <a:rPr lang="en-US" sz="2800" smtClean="0"/>
              <a:t>Strict vegetarians</a:t>
            </a:r>
          </a:p>
          <a:p>
            <a:pPr eaLnBrk="1" hangingPunct="1">
              <a:defRPr/>
            </a:pPr>
            <a:r>
              <a:rPr lang="en-US" sz="2800" smtClean="0"/>
              <a:t>Individuals taking medications or with diseases which inhibit nutrient absorption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Antioxidant All-Stars</a:t>
            </a:r>
          </a:p>
        </p:txBody>
      </p:sp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122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B9320F-2824-4889-8787-EE35E2CD38F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Broccoli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Cantaloupe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Carrot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Kale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Mango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Pumpkin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Red Pepper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Spinach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Strawberries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Sweet potato</a:t>
            </a:r>
          </a:p>
        </p:txBody>
      </p:sp>
      <p:graphicFrame>
        <p:nvGraphicFramePr>
          <p:cNvPr id="12290" name="Object 0"/>
          <p:cNvGraphicFramePr>
            <a:graphicFrameLocks noChangeAspect="1"/>
          </p:cNvGraphicFramePr>
          <p:nvPr/>
        </p:nvGraphicFramePr>
        <p:xfrm>
          <a:off x="5105400" y="1905000"/>
          <a:ext cx="1143000" cy="1025525"/>
        </p:xfrm>
        <a:graphic>
          <a:graphicData uri="http://schemas.openxmlformats.org/presentationml/2006/ole">
            <p:oleObj spid="_x0000_s3074" name="Clip" r:id="rId4" imgW="743040" imgH="667080" progId="">
              <p:embed/>
            </p:oleObj>
          </a:graphicData>
        </a:graphic>
      </p:graphicFrame>
      <p:graphicFrame>
        <p:nvGraphicFramePr>
          <p:cNvPr id="12291" name="Object 1"/>
          <p:cNvGraphicFramePr>
            <a:graphicFrameLocks noChangeAspect="1"/>
          </p:cNvGraphicFramePr>
          <p:nvPr/>
        </p:nvGraphicFramePr>
        <p:xfrm>
          <a:off x="5410200" y="3657600"/>
          <a:ext cx="1247775" cy="1295400"/>
        </p:xfrm>
        <a:graphic>
          <a:graphicData uri="http://schemas.openxmlformats.org/presentationml/2006/ole">
            <p:oleObj spid="_x0000_s3075" name="Clip" r:id="rId5" imgW="3520440" imgH="3657600" progId="">
              <p:embed/>
            </p:oleObj>
          </a:graphicData>
        </a:graphic>
      </p:graphicFrame>
      <p:graphicFrame>
        <p:nvGraphicFramePr>
          <p:cNvPr id="12292" name="Object 2"/>
          <p:cNvGraphicFramePr>
            <a:graphicFrameLocks noChangeAspect="1"/>
          </p:cNvGraphicFramePr>
          <p:nvPr/>
        </p:nvGraphicFramePr>
        <p:xfrm>
          <a:off x="3124200" y="2667000"/>
          <a:ext cx="1328738" cy="1504950"/>
        </p:xfrm>
        <a:graphic>
          <a:graphicData uri="http://schemas.openxmlformats.org/presentationml/2006/ole">
            <p:oleObj spid="_x0000_s3076" name="Clip" r:id="rId6" imgW="3062880" imgH="3468960" progId="">
              <p:embed/>
            </p:oleObj>
          </a:graphicData>
        </a:graphic>
      </p:graphicFrame>
      <p:graphicFrame>
        <p:nvGraphicFramePr>
          <p:cNvPr id="12293" name="Object 3"/>
          <p:cNvGraphicFramePr>
            <a:graphicFrameLocks noChangeAspect="1"/>
          </p:cNvGraphicFramePr>
          <p:nvPr/>
        </p:nvGraphicFramePr>
        <p:xfrm>
          <a:off x="6629400" y="2362200"/>
          <a:ext cx="1987550" cy="1344613"/>
        </p:xfrm>
        <a:graphic>
          <a:graphicData uri="http://schemas.openxmlformats.org/presentationml/2006/ole">
            <p:oleObj spid="_x0000_s3077" name="Clip" r:id="rId7" imgW="4582440" imgH="3099600" progId="">
              <p:embed/>
            </p:oleObj>
          </a:graphicData>
        </a:graphic>
      </p:graphicFrame>
      <p:graphicFrame>
        <p:nvGraphicFramePr>
          <p:cNvPr id="12294" name="Object 4"/>
          <p:cNvGraphicFramePr>
            <a:graphicFrameLocks noChangeAspect="1"/>
          </p:cNvGraphicFramePr>
          <p:nvPr/>
        </p:nvGraphicFramePr>
        <p:xfrm flipV="1">
          <a:off x="3429000" y="4572000"/>
          <a:ext cx="1606550" cy="1695450"/>
        </p:xfrm>
        <a:graphic>
          <a:graphicData uri="http://schemas.openxmlformats.org/presentationml/2006/ole">
            <p:oleObj spid="_x0000_s3078" name="Clip" r:id="rId8" imgW="3286080" imgH="3468960" progId="">
              <p:embed/>
            </p:oleObj>
          </a:graphicData>
        </a:graphic>
      </p:graphicFrame>
      <p:graphicFrame>
        <p:nvGraphicFramePr>
          <p:cNvPr id="12295" name="Object 5"/>
          <p:cNvGraphicFramePr>
            <a:graphicFrameLocks noChangeAspect="1"/>
          </p:cNvGraphicFramePr>
          <p:nvPr/>
        </p:nvGraphicFramePr>
        <p:xfrm>
          <a:off x="7086600" y="4648200"/>
          <a:ext cx="1687513" cy="1468438"/>
        </p:xfrm>
        <a:graphic>
          <a:graphicData uri="http://schemas.openxmlformats.org/presentationml/2006/ole">
            <p:oleObj spid="_x0000_s3079" name="Clip" r:id="rId9" imgW="3983400" imgH="3468960" progId="">
              <p:embed/>
            </p:oleObj>
          </a:graphicData>
        </a:graphic>
      </p:graphicFrame>
      <p:sp>
        <p:nvSpPr>
          <p:cNvPr id="12301" name="AutoShape 1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838200" cy="68580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6" name="Object 6"/>
          <p:cNvGraphicFramePr>
            <a:graphicFrameLocks noChangeAspect="1"/>
          </p:cNvGraphicFramePr>
          <p:nvPr/>
        </p:nvGraphicFramePr>
        <p:xfrm>
          <a:off x="914400" y="0"/>
          <a:ext cx="754063" cy="1257300"/>
        </p:xfrm>
        <a:graphic>
          <a:graphicData uri="http://schemas.openxmlformats.org/presentationml/2006/ole">
            <p:oleObj spid="_x0000_s3080" name="Clip" r:id="rId11" imgW="2033280" imgH="33908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14325"/>
            <a:ext cx="83629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Minerals</a:t>
            </a:r>
            <a:endParaRPr lang="en-US" dirty="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82015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GB" sz="2400" dirty="0">
                <a:solidFill>
                  <a:srgbClr val="FF6600"/>
                </a:solidFill>
              </a:rPr>
              <a:t>Minerals</a:t>
            </a:r>
            <a:r>
              <a:rPr lang="en-GB" sz="2400" b="0" dirty="0">
                <a:solidFill>
                  <a:srgbClr val="000066"/>
                </a:solidFill>
              </a:rPr>
              <a:t> are basic elements that are found in the air and the earth.</a:t>
            </a:r>
          </a:p>
          <a:p>
            <a:pPr>
              <a:spcBef>
                <a:spcPct val="30000"/>
              </a:spcBef>
            </a:pPr>
            <a:r>
              <a:rPr lang="en-GB" sz="2400" b="0" dirty="0">
                <a:solidFill>
                  <a:srgbClr val="000066"/>
                </a:solidFill>
              </a:rPr>
              <a:t>The body needs small amounts of certain minerals in order to stay healthy.</a:t>
            </a:r>
            <a:endParaRPr lang="en-GB" sz="2400" dirty="0">
              <a:solidFill>
                <a:srgbClr val="000066"/>
              </a:solidFill>
            </a:endParaRPr>
          </a:p>
        </p:txBody>
      </p:sp>
      <p:graphicFrame>
        <p:nvGraphicFramePr>
          <p:cNvPr id="89219" name="Group 131"/>
          <p:cNvGraphicFramePr>
            <a:graphicFrameLocks noGrp="1"/>
          </p:cNvGraphicFramePr>
          <p:nvPr/>
        </p:nvGraphicFramePr>
        <p:xfrm>
          <a:off x="590550" y="2709863"/>
          <a:ext cx="8085138" cy="3315971"/>
        </p:xfrm>
        <a:graphic>
          <a:graphicData uri="http://schemas.openxmlformats.org/drawingml/2006/table">
            <a:tbl>
              <a:tblPr/>
              <a:tblGrid>
                <a:gridCol w="1293813"/>
                <a:gridCol w="3335337"/>
                <a:gridCol w="345598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Mineral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Found in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Why is it needed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1F7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Calcium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9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Iron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9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Iodine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AF9"/>
                    </a:solidFill>
                  </a:tcPr>
                </a:tc>
              </a:tr>
            </a:tbl>
          </a:graphicData>
        </a:graphic>
      </p:graphicFrame>
      <p:sp>
        <p:nvSpPr>
          <p:cNvPr id="89208" name="Text Box 120"/>
          <p:cNvSpPr txBox="1">
            <a:spLocks noChangeArrowheads="1"/>
          </p:cNvSpPr>
          <p:nvPr/>
        </p:nvSpPr>
        <p:spPr bwMode="auto">
          <a:xfrm>
            <a:off x="1908175" y="3141663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0" dirty="0">
                <a:solidFill>
                  <a:srgbClr val="000066"/>
                </a:solidFill>
              </a:rPr>
              <a:t>Vegetables, dairy products and dried fish</a:t>
            </a:r>
          </a:p>
        </p:txBody>
      </p:sp>
      <p:sp>
        <p:nvSpPr>
          <p:cNvPr id="89209" name="Text Box 121"/>
          <p:cNvSpPr txBox="1">
            <a:spLocks noChangeArrowheads="1"/>
          </p:cNvSpPr>
          <p:nvPr/>
        </p:nvSpPr>
        <p:spPr bwMode="auto">
          <a:xfrm>
            <a:off x="1908175" y="3967163"/>
            <a:ext cx="3095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2000" b="0" dirty="0">
                <a:solidFill>
                  <a:srgbClr val="000066"/>
                </a:solidFill>
              </a:rPr>
              <a:t>Red meat, liver, beans, lentils and green vegetables</a:t>
            </a:r>
            <a:endParaRPr lang="en-GB" sz="2000" dirty="0"/>
          </a:p>
        </p:txBody>
      </p:sp>
      <p:sp>
        <p:nvSpPr>
          <p:cNvPr id="89210" name="Text Box 122"/>
          <p:cNvSpPr txBox="1">
            <a:spLocks noChangeArrowheads="1"/>
          </p:cNvSpPr>
          <p:nvPr/>
        </p:nvSpPr>
        <p:spPr bwMode="auto">
          <a:xfrm>
            <a:off x="1908175" y="5157788"/>
            <a:ext cx="2592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2000" b="0" dirty="0">
                <a:solidFill>
                  <a:srgbClr val="000066"/>
                </a:solidFill>
              </a:rPr>
              <a:t>Seafood and dairy products</a:t>
            </a:r>
            <a:endParaRPr lang="en-GB" sz="2000" dirty="0"/>
          </a:p>
        </p:txBody>
      </p:sp>
      <p:sp>
        <p:nvSpPr>
          <p:cNvPr id="89211" name="Text Box 123"/>
          <p:cNvSpPr txBox="1">
            <a:spLocks noChangeArrowheads="1"/>
          </p:cNvSpPr>
          <p:nvPr/>
        </p:nvSpPr>
        <p:spPr bwMode="auto">
          <a:xfrm>
            <a:off x="5292725" y="3141663"/>
            <a:ext cx="27352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2000" b="0" dirty="0">
                <a:solidFill>
                  <a:srgbClr val="000066"/>
                </a:solidFill>
              </a:rPr>
              <a:t>Keeping bones and teeth hard</a:t>
            </a:r>
            <a:endParaRPr lang="en-GB" sz="2000" dirty="0"/>
          </a:p>
        </p:txBody>
      </p:sp>
      <p:sp>
        <p:nvSpPr>
          <p:cNvPr id="89213" name="Text Box 125"/>
          <p:cNvSpPr txBox="1">
            <a:spLocks noChangeArrowheads="1"/>
          </p:cNvSpPr>
          <p:nvPr/>
        </p:nvSpPr>
        <p:spPr bwMode="auto">
          <a:xfrm>
            <a:off x="5292725" y="3967163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2000" b="0" dirty="0">
                <a:solidFill>
                  <a:srgbClr val="000066"/>
                </a:solidFill>
              </a:rPr>
              <a:t>Making blood, preventing tiredness and anaemia</a:t>
            </a:r>
            <a:endParaRPr lang="en-GB" sz="2000" dirty="0"/>
          </a:p>
        </p:txBody>
      </p:sp>
      <p:sp>
        <p:nvSpPr>
          <p:cNvPr id="89220" name="Text Box 132"/>
          <p:cNvSpPr txBox="1">
            <a:spLocks noChangeArrowheads="1"/>
          </p:cNvSpPr>
          <p:nvPr/>
        </p:nvSpPr>
        <p:spPr bwMode="auto">
          <a:xfrm>
            <a:off x="5292725" y="5157788"/>
            <a:ext cx="3089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2000" b="0" dirty="0">
                <a:solidFill>
                  <a:srgbClr val="000066"/>
                </a:solidFill>
              </a:rPr>
              <a:t>Maintaining the thyroid gland</a:t>
            </a:r>
            <a:endParaRPr lang="en-GB" sz="2000" dirty="0"/>
          </a:p>
        </p:txBody>
      </p:sp>
      <p:pic>
        <p:nvPicPr>
          <p:cNvPr id="89221" name="Picture 133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build="p"/>
      <p:bldP spid="89208" grpId="0"/>
      <p:bldP spid="89209" grpId="0"/>
      <p:bldP spid="89210" grpId="0"/>
      <p:bldP spid="89211" grpId="0"/>
      <p:bldP spid="89213" grpId="0"/>
      <p:bldP spid="892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195263"/>
            <a:ext cx="85439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5275"/>
            <a:ext cx="8382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0988"/>
            <a:ext cx="842962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Calcium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B40A5F-DE63-4875-A07C-2B890DBE4F33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64517" name="Rectangle 1029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Important for preventing osteoporosis</a:t>
            </a:r>
          </a:p>
          <a:p>
            <a:pPr eaLnBrk="1" hangingPunct="1">
              <a:defRPr/>
            </a:pPr>
            <a:r>
              <a:rPr lang="en-US" dirty="0" smtClean="0"/>
              <a:t>RDA =  800-1000 mg/day</a:t>
            </a:r>
          </a:p>
          <a:p>
            <a:pPr eaLnBrk="1" hangingPunct="1">
              <a:defRPr/>
            </a:pPr>
            <a:r>
              <a:rPr lang="en-US" dirty="0" smtClean="0"/>
              <a:t>Found in dairy products and vegetables</a:t>
            </a:r>
          </a:p>
          <a:p>
            <a:r>
              <a:rPr lang="en-US" dirty="0" smtClean="0"/>
              <a:t>If using a supplement, most dietitians recommend  taking it in several doses since the body cannot absorb all of it at one time</a:t>
            </a:r>
          </a:p>
          <a:p>
            <a:endParaRPr lang="en-US" dirty="0" smtClean="0"/>
          </a:p>
          <a:p>
            <a:r>
              <a:rPr lang="en-US" dirty="0" smtClean="0"/>
              <a:t>Calcium can be found in dairy products and green leafy vegetables. High levels of protein in the diet actually cause calcium to be lost from the bones which can predispose a person to osteoporosis.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High protein diets leach calcium from bones and promote osteoporosis</a:t>
            </a:r>
          </a:p>
        </p:txBody>
      </p:sp>
      <p:sp>
        <p:nvSpPr>
          <p:cNvPr id="14341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AutoShape 10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85800"/>
            <a:ext cx="762000" cy="68580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31"/>
          <p:cNvSpPr>
            <a:spLocks noChangeArrowheads="1"/>
          </p:cNvSpPr>
          <p:nvPr/>
        </p:nvSpPr>
        <p:spPr bwMode="auto">
          <a:xfrm>
            <a:off x="762000" y="685800"/>
            <a:ext cx="1879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Return to </a:t>
            </a:r>
            <a:br>
              <a:rPr lang="en-US" sz="1800"/>
            </a:br>
            <a:r>
              <a:rPr lang="en-US" sz="1800"/>
              <a:t>mineral guidelines</a:t>
            </a:r>
          </a:p>
        </p:txBody>
      </p:sp>
      <p:graphicFrame>
        <p:nvGraphicFramePr>
          <p:cNvPr id="14338" name="Object 1024"/>
          <p:cNvGraphicFramePr>
            <a:graphicFrameLocks noChangeAspect="1"/>
          </p:cNvGraphicFramePr>
          <p:nvPr/>
        </p:nvGraphicFramePr>
        <p:xfrm>
          <a:off x="7924800" y="5105400"/>
          <a:ext cx="754063" cy="1257300"/>
        </p:xfrm>
        <a:graphic>
          <a:graphicData uri="http://schemas.openxmlformats.org/presentationml/2006/ole">
            <p:oleObj spid="_x0000_s4098" name="Clip" r:id="rId4" imgW="2033280" imgH="33908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id-ID" smtClean="0"/>
              <a:t>Calcium Needs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id-ID" sz="3600" smtClean="0"/>
              <a:t>Restriction of dairy products by women – not good (yogurt, cheeses)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id-ID" sz="3600" smtClean="0"/>
              <a:t>Irregular menstruation/Amenorrhea</a:t>
            </a:r>
            <a:r>
              <a:rPr lang="en-US" altLang="id-ID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id-ID" sz="3200" smtClean="0"/>
              <a:t>Severe bone loss and osteoporosis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id-ID" sz="3200" smtClean="0"/>
              <a:t>Extra calcium does not compensate for effects of menstrual irregularities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id-ID" sz="3200" smtClean="0"/>
              <a:t>Compromises bone health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id-ID" sz="3600" smtClean="0"/>
              <a:t>Calcium deficiency increases risk of stress fractures</a:t>
            </a:r>
            <a:r>
              <a:rPr lang="en-US" altLang="id-ID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238125"/>
            <a:ext cx="83915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38125"/>
            <a:ext cx="83439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276225"/>
            <a:ext cx="83724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257175"/>
            <a:ext cx="84105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26498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325" y="1988840"/>
            <a:ext cx="540067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Vitamins</a:t>
            </a:r>
            <a:endParaRPr lang="en-US" dirty="0" smtClean="0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135938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GB" sz="2400" b="0" dirty="0">
                <a:solidFill>
                  <a:srgbClr val="000066"/>
                </a:solidFill>
              </a:rPr>
              <a:t>Your body needs </a:t>
            </a:r>
            <a:r>
              <a:rPr lang="en-GB" sz="2400" dirty="0">
                <a:solidFill>
                  <a:srgbClr val="FF0000"/>
                </a:solidFill>
              </a:rPr>
              <a:t>vitamins</a:t>
            </a:r>
            <a:r>
              <a:rPr lang="en-GB" sz="2400" b="0" dirty="0">
                <a:solidFill>
                  <a:srgbClr val="FF0000"/>
                </a:solidFill>
              </a:rPr>
              <a:t> </a:t>
            </a:r>
            <a:r>
              <a:rPr lang="en-GB" sz="2400" b="0" dirty="0">
                <a:solidFill>
                  <a:srgbClr val="000066"/>
                </a:solidFill>
              </a:rPr>
              <a:t>to help it work normally.</a:t>
            </a:r>
          </a:p>
          <a:p>
            <a:pPr>
              <a:spcBef>
                <a:spcPct val="30000"/>
              </a:spcBef>
            </a:pPr>
            <a:r>
              <a:rPr lang="en-GB" sz="2400" b="0" dirty="0">
                <a:solidFill>
                  <a:srgbClr val="000066"/>
                </a:solidFill>
              </a:rPr>
              <a:t>Vitamins are needed for many functions including:</a:t>
            </a:r>
            <a:endParaRPr lang="en-GB" sz="2400" dirty="0">
              <a:solidFill>
                <a:srgbClr val="000066"/>
              </a:solidFill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68313" y="2060575"/>
            <a:ext cx="3095625" cy="374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eaLnBrk="1" hangingPunct="1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GB" sz="2400" b="0" dirty="0">
                <a:solidFill>
                  <a:srgbClr val="010066"/>
                </a:solidFill>
              </a:rPr>
              <a:t>releasing energy from food</a:t>
            </a:r>
          </a:p>
          <a:p>
            <a:pPr marL="355600" indent="-355600" eaLnBrk="1" hangingPunct="1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GB" sz="2400" b="0" dirty="0">
                <a:solidFill>
                  <a:srgbClr val="010066"/>
                </a:solidFill>
              </a:rPr>
              <a:t>repair and growth of tissues</a:t>
            </a:r>
          </a:p>
          <a:p>
            <a:pPr marL="355600" indent="-355600" eaLnBrk="1" hangingPunct="1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GB" sz="2400" b="0" dirty="0">
                <a:solidFill>
                  <a:srgbClr val="010066"/>
                </a:solidFill>
              </a:rPr>
              <a:t>resisting infection and disease</a:t>
            </a:r>
          </a:p>
          <a:p>
            <a:pPr marL="355600" indent="-355600" eaLnBrk="1" hangingPunct="1">
              <a:spcBef>
                <a:spcPct val="30000"/>
              </a:spcBef>
              <a:buFontTx/>
              <a:buBlip>
                <a:blip r:embed="rId3"/>
              </a:buBlip>
            </a:pPr>
            <a:r>
              <a:rPr lang="en-GB" sz="2400" b="0" dirty="0">
                <a:solidFill>
                  <a:srgbClr val="010066"/>
                </a:solidFill>
              </a:rPr>
              <a:t>regulating chemical reactions in the body.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699792" y="5589240"/>
            <a:ext cx="5903912" cy="864096"/>
          </a:xfrm>
          <a:prstGeom prst="rect">
            <a:avLst/>
          </a:prstGeom>
          <a:solidFill>
            <a:srgbClr val="D3EAF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i="1" dirty="0">
                <a:solidFill>
                  <a:srgbClr val="000066"/>
                </a:solidFill>
              </a:rPr>
              <a:t>Fruit and vegetables contain a lot of vitamins.</a:t>
            </a:r>
          </a:p>
        </p:txBody>
      </p:sp>
      <p:pic>
        <p:nvPicPr>
          <p:cNvPr id="86024" name="Picture 8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675" y="6096000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/>
      <p:bldP spid="86021" grpId="0" build="p"/>
      <p:bldP spid="860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295275"/>
            <a:ext cx="83915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id-ID" sz="2800" b="1" smtClean="0"/>
              <a:t>Calcium for a female athlete</a:t>
            </a:r>
            <a:endParaRPr lang="en-US" altLang="id-ID" sz="28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3700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id-ID" sz="2400" smtClean="0"/>
              <a:t>	Calcium is important in the formation and maintenance of strong bones.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id-ID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id-ID" sz="2400" smtClean="0"/>
              <a:t>	Although moderate exercise is important in bone formation, very strenuous exercise can interrupt the menstruation cycle and cause a hormone imbalance which can lead to problems with bone health.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id-ID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id-ID" sz="2400" smtClean="0"/>
              <a:t>	It is therefore important that female athletes’ diets contain adequate calcium intake.</a:t>
            </a:r>
            <a:endParaRPr lang="en-US" altLang="id-ID" sz="2400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5084763"/>
            <a:ext cx="188753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Iron</a:t>
            </a: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F7D601-3DD2-445B-8F24-8D2DEF5A339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Important component of hemoglobin</a:t>
            </a:r>
          </a:p>
          <a:p>
            <a:pPr eaLnBrk="1" hangingPunct="1">
              <a:defRPr/>
            </a:pPr>
            <a:r>
              <a:rPr lang="en-US" dirty="0" smtClean="0"/>
              <a:t>Iron deficiency is known as anemia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(Symptoms: shortness of breath, fatigue)</a:t>
            </a: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762000"/>
            <a:ext cx="762000" cy="60960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838200" y="685800"/>
            <a:ext cx="1879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Return to </a:t>
            </a:r>
            <a:br>
              <a:rPr lang="en-US" sz="1800"/>
            </a:br>
            <a:r>
              <a:rPr lang="en-US" sz="1800"/>
              <a:t>mineral guidelines</a:t>
            </a:r>
          </a:p>
        </p:txBody>
      </p:sp>
      <p:graphicFrame>
        <p:nvGraphicFramePr>
          <p:cNvPr id="15362" name="Object 0"/>
          <p:cNvGraphicFramePr>
            <a:graphicFrameLocks noChangeAspect="1"/>
          </p:cNvGraphicFramePr>
          <p:nvPr/>
        </p:nvGraphicFramePr>
        <p:xfrm>
          <a:off x="7924800" y="5105400"/>
          <a:ext cx="754063" cy="1257300"/>
        </p:xfrm>
        <a:graphic>
          <a:graphicData uri="http://schemas.openxmlformats.org/presentationml/2006/ole">
            <p:oleObj spid="_x0000_s5122" name="Clip" r:id="rId4" imgW="2033280" imgH="33908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771525"/>
            <a:ext cx="84010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695325"/>
            <a:ext cx="83915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42950"/>
            <a:ext cx="8382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338"/>
            <a:ext cx="82296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id-ID" smtClean="0"/>
              <a:t>Iron Needs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id-ID" sz="3600" smtClean="0"/>
              <a:t>Iron deficiency affects performance</a:t>
            </a:r>
          </a:p>
          <a:p>
            <a:pPr eaLnBrk="1" hangingPunct="1">
              <a:defRPr/>
            </a:pPr>
            <a:r>
              <a:rPr lang="en-US" altLang="id-ID" sz="3600" smtClean="0"/>
              <a:t>Sports anemia</a:t>
            </a:r>
            <a:r>
              <a:rPr lang="en-US" altLang="id-ID" smtClean="0"/>
              <a:t> </a:t>
            </a:r>
          </a:p>
          <a:p>
            <a:pPr lvl="1" eaLnBrk="1" hangingPunct="1">
              <a:defRPr/>
            </a:pPr>
            <a:r>
              <a:rPr lang="en-US" altLang="id-ID" sz="3200" smtClean="0"/>
              <a:t>Increase in plasma volume but not RBCs</a:t>
            </a:r>
          </a:p>
          <a:p>
            <a:pPr eaLnBrk="1" hangingPunct="1">
              <a:defRPr/>
            </a:pPr>
            <a:r>
              <a:rPr lang="en-US" altLang="id-ID" sz="3600" smtClean="0"/>
              <a:t>Women at risk because of menstruation</a:t>
            </a:r>
          </a:p>
          <a:p>
            <a:pPr eaLnBrk="1" hangingPunct="1">
              <a:defRPr/>
            </a:pPr>
            <a:r>
              <a:rPr lang="en-US" altLang="id-ID" sz="3600" smtClean="0"/>
              <a:t>Focus on iron-rich foods</a:t>
            </a:r>
          </a:p>
          <a:p>
            <a:pPr eaLnBrk="1" hangingPunct="1">
              <a:defRPr/>
            </a:pPr>
            <a:r>
              <a:rPr lang="en-US" altLang="id-ID" sz="3600" smtClean="0"/>
              <a:t>Use of iron supplement may cause toxic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id-ID" sz="3200" b="1" dirty="0" smtClean="0"/>
              <a:t>Iron for a female athlete</a:t>
            </a:r>
            <a:endParaRPr lang="en-US" altLang="id-ID" sz="3200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391703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GB" altLang="id-ID" sz="2400" dirty="0" smtClean="0"/>
              <a:t>	</a:t>
            </a:r>
            <a:r>
              <a:rPr lang="en-GB" altLang="id-ID" sz="3800" dirty="0" smtClean="0"/>
              <a:t>Some women have very high iron requirements due to heavy menstrual losses. </a:t>
            </a:r>
          </a:p>
          <a:p>
            <a:pPr eaLnBrk="1" hangingPunct="1">
              <a:buFontTx/>
              <a:buNone/>
            </a:pPr>
            <a:endParaRPr lang="en-GB" altLang="id-ID" sz="3800" dirty="0" smtClean="0"/>
          </a:p>
          <a:p>
            <a:pPr eaLnBrk="1" hangingPunct="1">
              <a:buFontTx/>
              <a:buNone/>
            </a:pPr>
            <a:r>
              <a:rPr lang="en-GB" altLang="id-ID" sz="3800" dirty="0" smtClean="0"/>
              <a:t>	Iron is important for carrying oxygen in the blood so even a mild deficiency can affect performance.</a:t>
            </a:r>
          </a:p>
          <a:p>
            <a:pPr eaLnBrk="1" hangingPunct="1"/>
            <a:endParaRPr lang="en-GB" altLang="id-ID" sz="2400" dirty="0" smtClean="0"/>
          </a:p>
          <a:p>
            <a:pPr eaLnBrk="1" hangingPunct="1">
              <a:buFontTx/>
              <a:buNone/>
            </a:pPr>
            <a:r>
              <a:rPr lang="en-GB" altLang="id-ID" dirty="0" smtClean="0"/>
              <a:t>	</a:t>
            </a:r>
            <a:endParaRPr lang="en-US" altLang="id-ID" dirty="0" smtClean="0"/>
          </a:p>
        </p:txBody>
      </p:sp>
      <p:pic>
        <p:nvPicPr>
          <p:cNvPr id="17412" name="Picture 4" descr="MPj044115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08500"/>
            <a:ext cx="278288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76250"/>
            <a:ext cx="84296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Vitamin Guidelines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EFC29D-F1D6-4594-A6E8-87CA07F6A43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52578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A balanced diet containing recommended servings of carbohydrates, fats and proteins will meet the RDA standards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Extra servings of green and </a:t>
            </a:r>
            <a:br>
              <a:rPr lang="en-US" sz="2400" smtClean="0"/>
            </a:br>
            <a:r>
              <a:rPr lang="en-US" sz="2400" smtClean="0"/>
              <a:t>yellow vegetables may be beneficial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Extra consumption of citrus and other fruits may be beneficial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5" y="4343400"/>
            <a:ext cx="2943225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52600"/>
            <a:ext cx="3171825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6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762000" cy="762000"/>
          </a:xfrm>
          <a:prstGeom prst="actionButtonInformation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898525" y="14288"/>
            <a:ext cx="18811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Click for info on</a:t>
            </a:r>
            <a:br>
              <a:rPr lang="en-US" sz="2000"/>
            </a:br>
            <a:r>
              <a:rPr lang="en-US" sz="2000"/>
              <a:t>“anti-oxidants”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66725"/>
            <a:ext cx="83820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182563"/>
            <a:ext cx="8229600" cy="1066800"/>
          </a:xfrm>
        </p:spPr>
        <p:txBody>
          <a:bodyPr anchor="t"/>
          <a:lstStyle/>
          <a:p>
            <a:r>
              <a:rPr lang="en-US" altLang="id-ID" sz="3000" dirty="0" smtClean="0">
                <a:ea typeface="ヒラギノ角ゴ Pro W3"/>
                <a:cs typeface="ヒラギノ角ゴ Pro W3"/>
              </a:rPr>
              <a:t>Healthy Eating for Athletes: </a:t>
            </a:r>
            <a:br>
              <a:rPr lang="en-US" altLang="id-ID" sz="3000" dirty="0" smtClean="0">
                <a:ea typeface="ヒラギノ角ゴ Pro W3"/>
                <a:cs typeface="ヒラギノ角ゴ Pro W3"/>
              </a:rPr>
            </a:br>
            <a:r>
              <a:rPr lang="en-US" altLang="id-ID" sz="2400" dirty="0" smtClean="0">
                <a:solidFill>
                  <a:srgbClr val="499C1B"/>
                </a:solidFill>
                <a:ea typeface="ヒラギノ角ゴ Pro W3"/>
                <a:cs typeface="ヒラギノ角ゴ Pro W3"/>
              </a:rPr>
              <a:t>Vitamins and Minerals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5410200"/>
          </a:xfrm>
        </p:spPr>
        <p:txBody>
          <a:bodyPr tIns="0" rIns="0" bIns="0">
            <a:normAutofit/>
          </a:bodyPr>
          <a:lstStyle/>
          <a:p>
            <a:pPr marL="228600" indent="-228600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id-ID" sz="2400" b="1" dirty="0" smtClean="0">
                <a:ea typeface="ヒラギノ角ゴ Pro W3"/>
                <a:cs typeface="ヒラギノ角ゴ Pro W3"/>
              </a:rPr>
              <a:t>Vitamins and minerals are essential to the diet.</a:t>
            </a:r>
            <a:r>
              <a:rPr lang="en-US" altLang="id-ID" sz="2400" dirty="0" smtClean="0">
                <a:ea typeface="ヒラギノ角ゴ Pro W3"/>
                <a:cs typeface="ヒラギノ角ゴ Pro W3"/>
              </a:rPr>
              <a:t/>
            </a:r>
            <a:br>
              <a:rPr lang="en-US" altLang="id-ID" sz="2400" dirty="0" smtClean="0">
                <a:ea typeface="ヒラギノ角ゴ Pro W3"/>
                <a:cs typeface="ヒラギノ角ゴ Pro W3"/>
              </a:rPr>
            </a:br>
            <a:r>
              <a:rPr lang="en-US" altLang="id-ID" sz="2400" dirty="0" smtClean="0">
                <a:ea typeface="ヒラギノ角ゴ Pro W3"/>
                <a:cs typeface="ヒラギノ角ゴ Pro W3"/>
              </a:rPr>
              <a:t>You can’t make them so you have to get them from foods or dietary supplements.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None/>
            </a:pPr>
            <a:endParaRPr lang="en-US" altLang="id-ID" sz="2400" dirty="0" smtClean="0">
              <a:ea typeface="ヒラギノ角ゴ Pro W3"/>
              <a:cs typeface="ヒラギノ角ゴ Pro W3"/>
            </a:endParaRPr>
          </a:p>
          <a:p>
            <a:pPr marL="228600" indent="-228600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id-ID" sz="2400" b="1" dirty="0" smtClean="0">
                <a:ea typeface="ヒラギノ角ゴ Pro W3"/>
                <a:cs typeface="ヒラギノ角ゴ Pro W3"/>
              </a:rPr>
              <a:t>Essential micronutrients have many important functions, including:</a:t>
            </a:r>
            <a:r>
              <a:rPr lang="en-US" altLang="id-ID" sz="2400" dirty="0" smtClean="0">
                <a:ea typeface="ヒラギノ角ゴ Pro W3"/>
                <a:cs typeface="ヒラギノ角ゴ Pro W3"/>
              </a:rPr>
              <a:t/>
            </a:r>
            <a:br>
              <a:rPr lang="en-US" altLang="id-ID" sz="2400" dirty="0" smtClean="0">
                <a:ea typeface="ヒラギノ角ゴ Pro W3"/>
                <a:cs typeface="ヒラギノ角ゴ Pro W3"/>
              </a:rPr>
            </a:br>
            <a:r>
              <a:rPr lang="en-US" altLang="id-ID" sz="2400" dirty="0" smtClean="0">
                <a:ea typeface="ヒラギノ角ゴ Pro W3"/>
                <a:cs typeface="ヒラギノ角ゴ Pro W3"/>
              </a:rPr>
              <a:t>Supporting growth, repairing tissues, carrying oxygen to muscles and other tissues, and supporting the metabolism of energy, </a:t>
            </a:r>
            <a:r>
              <a:rPr lang="en-US" altLang="id-ID" sz="2400" dirty="0" err="1" smtClean="0">
                <a:ea typeface="ヒラギノ角ゴ Pro W3"/>
                <a:cs typeface="ヒラギノ角ゴ Pro W3"/>
              </a:rPr>
              <a:t>carbs</a:t>
            </a:r>
            <a:r>
              <a:rPr lang="en-US" altLang="id-ID" sz="2400" dirty="0" smtClean="0">
                <a:ea typeface="ヒラギノ角ゴ Pro W3"/>
                <a:cs typeface="ヒラギノ角ゴ Pro W3"/>
              </a:rPr>
              <a:t>, protein, and fat.</a:t>
            </a:r>
            <a:br>
              <a:rPr lang="en-US" altLang="id-ID" sz="2400" dirty="0" smtClean="0">
                <a:ea typeface="ヒラギノ角ゴ Pro W3"/>
                <a:cs typeface="ヒラギノ角ゴ Pro W3"/>
              </a:rPr>
            </a:br>
            <a:endParaRPr lang="en-US" altLang="id-ID" sz="2400" dirty="0" smtClean="0">
              <a:ea typeface="ヒラギノ角ゴ Pro W3"/>
              <a:cs typeface="ヒラギノ角ゴ Pro W3"/>
            </a:endParaRPr>
          </a:p>
          <a:p>
            <a:pPr marL="228600" indent="-228600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id-ID" sz="1800" b="1" dirty="0" smtClean="0">
                <a:ea typeface="ヒラギノ角ゴ Pro W3"/>
                <a:cs typeface="ヒラギノ角ゴ Pro W3"/>
              </a:rPr>
              <a:t>.</a:t>
            </a:r>
            <a:endParaRPr lang="en-US" altLang="id-ID" sz="1400" dirty="0" smtClean="0">
              <a:ea typeface="ヒラギノ角ゴ Pro W3"/>
              <a:cs typeface="ヒラギノ角ゴ Pro W3"/>
            </a:endParaRPr>
          </a:p>
          <a:p>
            <a:pPr marL="228600" indent="-228600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altLang="id-ID" sz="1400" dirty="0" smtClean="0">
              <a:ea typeface="ヒラギノ角ゴ Pro W3"/>
              <a:cs typeface="ヒラギノ角ゴ Pro W3"/>
            </a:endParaRPr>
          </a:p>
          <a:p>
            <a:pPr marL="228600" indent="-228600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altLang="id-ID" sz="1000" dirty="0" smtClean="0">
              <a:ea typeface="ヒラギノ角ゴ Pro W3"/>
              <a:cs typeface="ヒラギノ角ゴ Pro W3"/>
            </a:endParaRPr>
          </a:p>
          <a:p>
            <a:pPr marL="228600" indent="-228600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§"/>
            </a:pPr>
            <a:endParaRPr lang="en-US" altLang="id-ID" sz="10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28676" name="Slide Number Placeholder 4"/>
          <p:cNvSpPr txBox="1">
            <a:spLocks noGrp="1"/>
          </p:cNvSpPr>
          <p:nvPr/>
        </p:nvSpPr>
        <p:spPr bwMode="auto">
          <a:xfrm>
            <a:off x="6629400" y="5924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01EBC89-8543-45CD-856C-EB0CF54B6D30}" type="slidenum">
              <a:rPr lang="en-US" altLang="id-ID" sz="1400">
                <a:ea typeface="ヒラギノ角ゴ Pro W3"/>
                <a:cs typeface="ヒラギノ角ゴ Pro W3"/>
              </a:rPr>
              <a:pPr algn="r"/>
              <a:t>51</a:t>
            </a:fld>
            <a:endParaRPr lang="en-US" altLang="id-ID" sz="140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d-ID" sz="3600" dirty="0" smtClean="0">
                <a:ea typeface="ヒラギノ角ゴ Pro W3"/>
                <a:cs typeface="ヒラギノ角ゴ Pro W3"/>
              </a:rPr>
              <a:t>Healthy Eating for Athletes: </a:t>
            </a:r>
            <a:br>
              <a:rPr lang="en-US" altLang="id-ID" sz="3600" dirty="0" smtClean="0">
                <a:ea typeface="ヒラギノ角ゴ Pro W3"/>
                <a:cs typeface="ヒラギノ角ゴ Pro W3"/>
              </a:rPr>
            </a:br>
            <a:r>
              <a:rPr lang="en-US" altLang="id-ID" sz="2800" dirty="0" smtClean="0">
                <a:solidFill>
                  <a:srgbClr val="499C1B"/>
                </a:solidFill>
                <a:ea typeface="ヒラギノ角ゴ Pro W3"/>
                <a:cs typeface="ヒラギノ角ゴ Pro W3"/>
              </a:rPr>
              <a:t>Vitamins and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228600" indent="-228600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id-ID" sz="3600" b="1" dirty="0" smtClean="0">
                <a:ea typeface="ヒラギノ角ゴ Pro W3"/>
                <a:cs typeface="ヒラギノ角ゴ Pro W3"/>
              </a:rPr>
              <a:t>All the essential vitamins and minerals are important to athletic performance and good health. Some key examples are:</a:t>
            </a:r>
            <a:r>
              <a:rPr lang="en-US" altLang="id-ID" sz="2800" dirty="0" smtClean="0">
                <a:ea typeface="ヒラギノ角ゴ Pro W3"/>
                <a:cs typeface="ヒラギノ角ゴ Pro W3"/>
              </a:rPr>
              <a:t/>
            </a:r>
            <a:br>
              <a:rPr lang="en-US" altLang="id-ID" sz="2800" dirty="0" smtClean="0">
                <a:ea typeface="ヒラギノ角ゴ Pro W3"/>
                <a:cs typeface="ヒラギノ角ゴ Pro W3"/>
              </a:rPr>
            </a:br>
            <a:r>
              <a:rPr lang="en-US" altLang="id-ID" sz="2800" dirty="0" smtClean="0">
                <a:ea typeface="ヒラギノ角ゴ Pro W3"/>
                <a:cs typeface="ヒラギノ角ゴ Pro W3"/>
              </a:rPr>
              <a:t>   </a:t>
            </a:r>
            <a:r>
              <a:rPr lang="en-US" altLang="id-ID" sz="2800" b="1" dirty="0" smtClean="0">
                <a:ea typeface="ヒラギノ角ゴ Pro W3"/>
                <a:cs typeface="ヒラギノ角ゴ Pro W3"/>
              </a:rPr>
              <a:t>B vitamins</a:t>
            </a:r>
            <a:r>
              <a:rPr lang="en-US" altLang="id-ID" sz="2800" dirty="0" smtClean="0">
                <a:ea typeface="ヒラギノ角ゴ Pro W3"/>
                <a:cs typeface="ヒラギノ角ゴ Pro W3"/>
              </a:rPr>
              <a:t> (thiamin, riboflavin, and pyridoxine) – for energy and nutrient metabolism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None/>
            </a:pPr>
            <a:r>
              <a:rPr lang="en-US" altLang="id-ID" sz="2800" dirty="0" smtClean="0">
                <a:ea typeface="ヒラギノ角ゴ Pro W3"/>
                <a:cs typeface="ヒラギノ角ゴ Pro W3"/>
              </a:rPr>
              <a:t>	   </a:t>
            </a:r>
            <a:r>
              <a:rPr lang="en-US" altLang="id-ID" sz="2800" b="1" dirty="0" smtClean="0">
                <a:ea typeface="ヒラギノ角ゴ Pro W3"/>
                <a:cs typeface="ヒラギノ角ゴ Pro W3"/>
              </a:rPr>
              <a:t>Vitamin C</a:t>
            </a:r>
            <a:r>
              <a:rPr lang="en-US" altLang="id-ID" sz="2800" dirty="0" smtClean="0">
                <a:ea typeface="ヒラギノ角ゴ Pro W3"/>
                <a:cs typeface="ヒラギノ角ゴ Pro W3"/>
              </a:rPr>
              <a:t> – for healthy immune function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None/>
            </a:pPr>
            <a:r>
              <a:rPr lang="en-US" altLang="id-ID" sz="2800" dirty="0" smtClean="0">
                <a:ea typeface="ヒラギノ角ゴ Pro W3"/>
                <a:cs typeface="ヒラギノ角ゴ Pro W3"/>
              </a:rPr>
              <a:t>	   </a:t>
            </a:r>
            <a:r>
              <a:rPr lang="en-US" altLang="id-ID" sz="2800" b="1" dirty="0" smtClean="0">
                <a:ea typeface="ヒラギノ角ゴ Pro W3"/>
                <a:cs typeface="ヒラギノ角ゴ Pro W3"/>
              </a:rPr>
              <a:t>Calcium and vitamin D</a:t>
            </a:r>
            <a:r>
              <a:rPr lang="en-US" altLang="id-ID" sz="2800" dirty="0" smtClean="0">
                <a:ea typeface="ヒラギノ角ゴ Pro W3"/>
                <a:cs typeface="ヒラギノ角ゴ Pro W3"/>
              </a:rPr>
              <a:t> – for strong and healthy bones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None/>
            </a:pPr>
            <a:r>
              <a:rPr lang="en-US" altLang="id-ID" sz="2800" dirty="0" smtClean="0">
                <a:ea typeface="ヒラギノ角ゴ Pro W3"/>
                <a:cs typeface="ヒラギノ角ゴ Pro W3"/>
              </a:rPr>
              <a:t>	   </a:t>
            </a:r>
            <a:r>
              <a:rPr lang="en-US" altLang="id-ID" sz="2800" b="1" dirty="0" smtClean="0">
                <a:ea typeface="ヒラギノ角ゴ Pro W3"/>
                <a:cs typeface="ヒラギノ角ゴ Pro W3"/>
              </a:rPr>
              <a:t>Iron</a:t>
            </a:r>
            <a:r>
              <a:rPr lang="en-US" altLang="id-ID" sz="2800" dirty="0" smtClean="0">
                <a:ea typeface="ヒラギノ角ゴ Pro W3"/>
                <a:cs typeface="ヒラギノ角ゴ Pro W3"/>
              </a:rPr>
              <a:t> – for optimum oxygen delivery to tissues and the prevention of anemia</a:t>
            </a:r>
          </a:p>
          <a:p>
            <a:pPr marL="228600" indent="-228600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None/>
            </a:pPr>
            <a:endParaRPr lang="en-US" altLang="id-ID" sz="2400" dirty="0" smtClean="0">
              <a:ea typeface="ヒラギノ角ゴ Pro W3"/>
              <a:cs typeface="ヒラギノ角ゴ Pro W3"/>
            </a:endParaRPr>
          </a:p>
          <a:p>
            <a:pPr marL="228600" indent="-228600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en-US" altLang="id-ID" sz="3600" b="1" dirty="0" smtClean="0">
                <a:ea typeface="ヒラギノ角ゴ Pro W3"/>
                <a:cs typeface="ヒラギノ角ゴ Pro W3"/>
              </a:rPr>
              <a:t>For extra insurance, consider taking a basic daily multivitamin/mineral supplement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Vitamins &amp; Minerals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listo MT" pitchFamily="18" charset="0"/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listo MT" pitchFamily="18" charset="0"/>
              </a:rPr>
            </a:br>
            <a:r>
              <a:rPr lang="en-US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alisto MT" pitchFamily="18" charset="0"/>
              </a:rPr>
              <a:t>“The Body’s Sparkplugs</a:t>
            </a:r>
            <a:r>
              <a:rPr lang="en-US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”</a:t>
            </a:r>
            <a:endParaRPr lang="en-US" sz="27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19600" y="1752600"/>
            <a:ext cx="4038600" cy="45259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sto MT" pitchFamily="18" charset="0"/>
              </a:rPr>
              <a:t>Vitamins and minerals are small yet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powerful </a:t>
            </a:r>
            <a:r>
              <a:rPr lang="en-US" sz="2400" dirty="0" smtClean="0">
                <a:solidFill>
                  <a:srgbClr val="FF0000"/>
                </a:solidFill>
                <a:latin typeface="Calisto MT" pitchFamily="18" charset="0"/>
              </a:rPr>
              <a:t>nutrients.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atin typeface="Calisto MT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sto MT" pitchFamily="18" charset="0"/>
              </a:rPr>
              <a:t>They do not contain calories, but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help to unlock energy stored in food.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latin typeface="Calisto MT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sto MT" pitchFamily="18" charset="0"/>
              </a:rPr>
              <a:t>Their job is to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protect the body</a:t>
            </a:r>
            <a:r>
              <a:rPr lang="en-US" sz="2400" dirty="0" smtClean="0">
                <a:latin typeface="Calisto MT" pitchFamily="18" charset="0"/>
              </a:rPr>
              <a:t> against disease, and to build strong, healthy bones.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1508" name="Picture 2" descr="C:\Users\Tanya\AppData\Local\Microsoft\Windows\Temporary Internet Files\Content.IE5\S74TH3AT\MC900319466[1]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76400"/>
            <a:ext cx="3465513" cy="3733800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8000"/>
                </a:solidFill>
                <a:latin typeface="Comic Sans MS" pitchFamily="66" charset="0"/>
              </a:rPr>
              <a:t>Confused about what to eat?</a:t>
            </a:r>
          </a:p>
        </p:txBody>
      </p:sp>
      <p:pic>
        <p:nvPicPr>
          <p:cNvPr id="33795" name="Picture 4" descr="Banana-TPor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4077072"/>
            <a:ext cx="2459038" cy="2299916"/>
          </a:xfrm>
          <a:noFill/>
        </p:spPr>
      </p:pic>
      <p:pic>
        <p:nvPicPr>
          <p:cNvPr id="33796" name="Picture 6" descr="jif-peanutbut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28184" y="1412776"/>
            <a:ext cx="2143125" cy="2143125"/>
          </a:xfrm>
          <a:noFill/>
        </p:spPr>
      </p:pic>
      <p:pic>
        <p:nvPicPr>
          <p:cNvPr id="33797" name="Picture 8" descr="Dinner-knif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924800" y="1447800"/>
            <a:ext cx="990600" cy="2057400"/>
          </a:xfrm>
          <a:noFill/>
        </p:spPr>
      </p:pic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762000" y="1447800"/>
            <a:ext cx="57823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0" dirty="0">
                <a:latin typeface="Comic Sans MS" pitchFamily="66" charset="0"/>
              </a:rPr>
              <a:t> </a:t>
            </a:r>
            <a:r>
              <a:rPr lang="en-US" sz="2400" b="0" dirty="0">
                <a:latin typeface="Comic Sans MS" pitchFamily="66" charset="0"/>
              </a:rPr>
              <a:t>Eat more fresh food!</a:t>
            </a:r>
          </a:p>
          <a:p>
            <a:pPr>
              <a:buFontTx/>
              <a:buChar char="•"/>
            </a:pPr>
            <a:endParaRPr lang="en-US" sz="2400" b="0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2400" b="0" dirty="0">
                <a:latin typeface="Comic Sans MS" pitchFamily="66" charset="0"/>
              </a:rPr>
              <a:t> Eat local food when you can!</a:t>
            </a:r>
          </a:p>
          <a:p>
            <a:pPr>
              <a:buFontTx/>
              <a:buChar char="•"/>
            </a:pPr>
            <a:endParaRPr lang="en-US" sz="2400" b="0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2400" b="0" dirty="0">
                <a:latin typeface="Comic Sans MS" pitchFamily="66" charset="0"/>
              </a:rPr>
              <a:t> Complex </a:t>
            </a:r>
            <a:r>
              <a:rPr lang="en-US" sz="2400" b="0" dirty="0" err="1">
                <a:latin typeface="Comic Sans MS" pitchFamily="66" charset="0"/>
              </a:rPr>
              <a:t>carbs</a:t>
            </a:r>
            <a:r>
              <a:rPr lang="en-US" sz="2400" b="0" dirty="0">
                <a:latin typeface="Comic Sans MS" pitchFamily="66" charset="0"/>
              </a:rPr>
              <a:t>, balanced </a:t>
            </a:r>
          </a:p>
          <a:p>
            <a:r>
              <a:rPr lang="en-US" sz="2400" b="0" dirty="0">
                <a:latin typeface="Comic Sans MS" pitchFamily="66" charset="0"/>
              </a:rPr>
              <a:t> wit protein and healthy fats.</a:t>
            </a:r>
          </a:p>
          <a:p>
            <a:endParaRPr lang="en-US" sz="2400" b="0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2400" b="0" dirty="0">
                <a:latin typeface="Comic Sans MS" pitchFamily="66" charset="0"/>
              </a:rPr>
              <a:t> Reduce animal fats and refined sugar</a:t>
            </a:r>
            <a:r>
              <a:rPr lang="en-US" b="0" dirty="0">
                <a:latin typeface="Comic Sans MS" pitchFamily="66" charset="0"/>
              </a:rPr>
              <a:t>.</a:t>
            </a:r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5715000" y="6629400"/>
            <a:ext cx="3429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0">
                <a:latin typeface="Comic Sans MS" pitchFamily="66" charset="0"/>
              </a:rPr>
              <a:t>Image: </a:t>
            </a:r>
            <a:r>
              <a:rPr lang="en-US" sz="1000" b="0">
                <a:latin typeface="Comic Sans MS" pitchFamily="66" charset="0"/>
                <a:hlinkClick r:id="rId6"/>
              </a:rPr>
              <a:t>Edamame</a:t>
            </a:r>
            <a:r>
              <a:rPr lang="en-US" sz="1000" b="0">
                <a:latin typeface="Comic Sans MS" pitchFamily="66" charset="0"/>
              </a:rPr>
              <a:t>, Tammy Green</a:t>
            </a:r>
          </a:p>
        </p:txBody>
      </p:sp>
      <p:pic>
        <p:nvPicPr>
          <p:cNvPr id="33800" name="Picture 12" descr="Edamame_by_Zesmerelda_Tammy-Gre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653136"/>
            <a:ext cx="2438400" cy="17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3" descr="Olive%20Oil%20Ja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755576" y="4581128"/>
            <a:ext cx="2216224" cy="1819672"/>
          </a:xfrm>
          <a:noFill/>
        </p:spPr>
      </p:pic>
      <p:pic>
        <p:nvPicPr>
          <p:cNvPr id="33802" name="Picture 15" descr="avoca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1700808"/>
            <a:ext cx="1206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5"/>
          <p:cNvSpPr txBox="1">
            <a:spLocks noChangeArrowheads="1"/>
          </p:cNvSpPr>
          <p:nvPr/>
        </p:nvSpPr>
        <p:spPr bwMode="auto">
          <a:xfrm>
            <a:off x="0" y="6613525"/>
            <a:ext cx="464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From the </a:t>
            </a:r>
            <a:r>
              <a:rPr lang="en-US" sz="1000">
                <a:latin typeface="Comic Sans MS" pitchFamily="66" charset="0"/>
                <a:hlinkClick r:id="rId10"/>
              </a:rPr>
              <a:t>Virtual Cell Biology Classroom</a:t>
            </a:r>
            <a:r>
              <a:rPr lang="en-US" sz="1000">
                <a:latin typeface="Comic Sans MS" pitchFamily="66" charset="0"/>
              </a:rPr>
              <a:t> on </a:t>
            </a:r>
            <a:r>
              <a:rPr lang="en-US" sz="1000">
                <a:latin typeface="Comic Sans MS" pitchFamily="66" charset="0"/>
                <a:hlinkClick r:id="rId11"/>
              </a:rPr>
              <a:t>ScienceProfOnline.com</a:t>
            </a:r>
            <a:endParaRPr lang="en-US" sz="1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en-US" smtClean="0"/>
              <a:t>Fat Soluble Vitamins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Concepts of Fitness and Wellness 6e</a:t>
            </a: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B2B1BA-3B30-4497-B628-97569B343F6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3251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/>
              <a:t>Consist of Vitamins A, D, E, and K</a:t>
            </a:r>
          </a:p>
          <a:p>
            <a:pPr eaLnBrk="1" hangingPunct="1">
              <a:defRPr/>
            </a:pPr>
            <a:r>
              <a:rPr lang="en-US" smtClean="0"/>
              <a:t>Absorbed at the small intestine in the presence of bile (a fatty substance)</a:t>
            </a:r>
          </a:p>
          <a:p>
            <a:pPr eaLnBrk="1" hangingPunct="1">
              <a:defRPr/>
            </a:pPr>
            <a:r>
              <a:rPr lang="en-US" smtClean="0"/>
              <a:t>Overdoses can be toxic (A and D)</a:t>
            </a:r>
          </a:p>
        </p:txBody>
      </p:sp>
      <p:sp>
        <p:nvSpPr>
          <p:cNvPr id="41990" name="AutoShape 10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838200" cy="6096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04800"/>
            <a:ext cx="83629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271463"/>
            <a:ext cx="84010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84296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125</TotalTime>
  <Words>1278</Words>
  <Application>Microsoft Office PowerPoint</Application>
  <PresentationFormat>On-screen Show (4:3)</PresentationFormat>
  <Paragraphs>248</Paragraphs>
  <Slides>54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Civic</vt:lpstr>
      <vt:lpstr>Clip</vt:lpstr>
      <vt:lpstr>VITAMIN &amp; MINERAL</vt:lpstr>
      <vt:lpstr>Vitamins</vt:lpstr>
      <vt:lpstr>Slide 3</vt:lpstr>
      <vt:lpstr>Vitamins</vt:lpstr>
      <vt:lpstr>Vitamin Guidelines</vt:lpstr>
      <vt:lpstr>Fat Soluble Vitamins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Water Soluble Vitamins</vt:lpstr>
      <vt:lpstr>Slide 23</vt:lpstr>
      <vt:lpstr>Water Soluble Vitamins</vt:lpstr>
      <vt:lpstr>Vitamins</vt:lpstr>
      <vt:lpstr> Vitamin Supplementation?</vt:lpstr>
      <vt:lpstr>Populations Who May Benefit from Supplementation</vt:lpstr>
      <vt:lpstr>Antioxidant All-Stars</vt:lpstr>
      <vt:lpstr>MINERAL</vt:lpstr>
      <vt:lpstr>Minerals</vt:lpstr>
      <vt:lpstr>Slide 31</vt:lpstr>
      <vt:lpstr>Slide 32</vt:lpstr>
      <vt:lpstr>Slide 33</vt:lpstr>
      <vt:lpstr>Calcium</vt:lpstr>
      <vt:lpstr>Calcium Needs</vt:lpstr>
      <vt:lpstr>Slide 36</vt:lpstr>
      <vt:lpstr>Slide 37</vt:lpstr>
      <vt:lpstr>Slide 38</vt:lpstr>
      <vt:lpstr>Slide 39</vt:lpstr>
      <vt:lpstr>Slide 40</vt:lpstr>
      <vt:lpstr>Calcium for a female athlete</vt:lpstr>
      <vt:lpstr>Iron</vt:lpstr>
      <vt:lpstr>Slide 43</vt:lpstr>
      <vt:lpstr>Slide 44</vt:lpstr>
      <vt:lpstr>Slide 45</vt:lpstr>
      <vt:lpstr>Iron Needs</vt:lpstr>
      <vt:lpstr>Iron for a female athlete</vt:lpstr>
      <vt:lpstr>Slide 48</vt:lpstr>
      <vt:lpstr>Slide 49</vt:lpstr>
      <vt:lpstr>Slide 50</vt:lpstr>
      <vt:lpstr>Healthy Eating for Athletes:  Vitamins and Minerals</vt:lpstr>
      <vt:lpstr>Healthy Eating for Athletes:  Vitamins and Minerals</vt:lpstr>
      <vt:lpstr>Vitamins &amp; Minerals “The Body’s Sparkplugs”</vt:lpstr>
      <vt:lpstr>Confused about what to eat?</vt:lpstr>
    </vt:vector>
  </TitlesOfParts>
  <Company>Yogyakarta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</dc:title>
  <dc:creator>Pujiyati</dc:creator>
  <cp:lastModifiedBy>Pujiyati</cp:lastModifiedBy>
  <cp:revision>20</cp:revision>
  <dcterms:created xsi:type="dcterms:W3CDTF">2001-12-31T17:14:14Z</dcterms:created>
  <dcterms:modified xsi:type="dcterms:W3CDTF">2001-12-31T17:09:37Z</dcterms:modified>
</cp:coreProperties>
</file>