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00CC00"/>
    <a:srgbClr val="540844"/>
    <a:srgbClr val="005C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44" d="100"/>
          <a:sy n="44" d="100"/>
        </p:scale>
        <p:origin x="-6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36EAA50-C5CB-4CC4-A517-8E1D9726806F}" type="datetimeFigureOut">
              <a:rPr lang="en-US" smtClean="0"/>
              <a:pPr/>
              <a:t>8/1/2005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CD879D-F3E4-4101-A377-F2A921901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A. Latar Belakang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B. Komisi Bacaan Rakyat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C. Balai Pustaka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D. Sastra Melayu, Jawa, dan Sunda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E. Perkemb. Sastra Melayu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F. Tema Sastra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G. Ciri-ciri Sastra Balai Pustaka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H. Syair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I.   Sastra Terjemahan BP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id-ID" b="1" dirty="0">
                <a:solidFill>
                  <a:srgbClr val="0000FF"/>
                </a:solidFill>
              </a:rPr>
              <a:t>J. Para Sastrawan BP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>
                <a:solidFill>
                  <a:srgbClr val="FF0000"/>
                </a:solidFill>
              </a:rPr>
              <a:t>Sastra Balai Pustaka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>
                <a:solidFill>
                  <a:srgbClr val="0000FF"/>
                </a:solidFill>
              </a:rPr>
              <a:t>Persyaratan BP:  </a:t>
            </a:r>
            <a:endParaRPr lang="en-US" dirty="0" smtClean="0">
              <a:solidFill>
                <a:srgbClr val="0000FF"/>
              </a:solidFill>
            </a:endParaRPr>
          </a:p>
          <a:p>
            <a:pPr marL="635000" indent="-255588"/>
            <a:r>
              <a:rPr lang="id-ID" dirty="0" smtClean="0"/>
              <a:t>a) tidak mengandung unsur-unsur anti-pemerintah Belanda</a:t>
            </a:r>
            <a:endParaRPr lang="en-US" dirty="0" smtClean="0"/>
          </a:p>
          <a:p>
            <a:pPr marL="635000" indent="-255588"/>
            <a:r>
              <a:rPr lang="id-ID" dirty="0" smtClean="0"/>
              <a:t>b) tidak menyinggung perasaan golongan masy. ttt, suku ttt.</a:t>
            </a:r>
            <a:endParaRPr lang="en-US" dirty="0" smtClean="0"/>
          </a:p>
          <a:p>
            <a:pPr marL="635000" indent="-255588"/>
            <a:r>
              <a:rPr lang="id-ID" dirty="0" smtClean="0"/>
              <a:t>c) tidak menyinggung perasaan agama ttt.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4400" dirty="0" smtClean="0">
                <a:solidFill>
                  <a:srgbClr val="FF0000"/>
                </a:solidFill>
              </a:rPr>
              <a:t>BALAI PUSTAKA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bagian</a:t>
            </a:r>
            <a:r>
              <a:rPr lang="en-US" sz="1800" dirty="0" smtClean="0">
                <a:solidFill>
                  <a:srgbClr val="FF0000"/>
                </a:solidFill>
              </a:rPr>
              <a:t> 2)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Sastra BP sebenarnya bukan hanya sastra dalam bahasa Melayu, tetapi juga dalam bahasa Jawa dan Sunda. Bahkan tampaknya justru sastra Jawa lebih subur daripada bahasa Melayu.</a:t>
            </a:r>
            <a:endParaRPr lang="en-US" dirty="0" smtClean="0"/>
          </a:p>
          <a:p>
            <a:pPr lvl="0"/>
            <a:r>
              <a:rPr lang="id-ID" dirty="0" smtClean="0">
                <a:solidFill>
                  <a:srgbClr val="FF0000"/>
                </a:solidFill>
              </a:rPr>
              <a:t>Dari tahun 1920-1940 di Ind. terdapat 6 jalur sastra modern; dua bahasa daerah yakni: a) Jawa, b) Sunda, dan 4 bahasa “Indonesia”: c) Tionghoa, d) BP, e) Pujangga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id-ID" dirty="0" smtClean="0">
                <a:solidFill>
                  <a:srgbClr val="FF0000"/>
                </a:solidFill>
              </a:rPr>
              <a:t>aru, f) Melayu Modern.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lvl="0" algn="ctr"/>
            <a:r>
              <a:rPr lang="id-ID" dirty="0" smtClean="0">
                <a:solidFill>
                  <a:srgbClr val="0000FF"/>
                </a:solidFill>
              </a:rPr>
              <a:t>SASTRA MELAYU, JAWA, DAN SUNDA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d-ID" dirty="0" smtClean="0"/>
              <a:t>Sastra Melayu BP pada mulanya didominasi oleh sastrawan asal Sumatra Barat (1920-1930-an) seperti: </a:t>
            </a:r>
            <a:r>
              <a:rPr lang="id-ID" dirty="0" smtClean="0">
                <a:solidFill>
                  <a:srgbClr val="FF0000"/>
                </a:solidFill>
              </a:rPr>
              <a:t>Merari Siregar, M. Kasim, Marah Rusli, Nur Sutan Iskandar, Adinegoro, Abas Sutan Pamuncak nan Sati, H.M. Zainuddin, Tulis Sutan Sati, Abdul Muis, Suman Hasibuan, dan Sutan Takdir Alisjahbana*, serta Hamka**. </a:t>
            </a:r>
            <a:r>
              <a:rPr lang="id-ID" dirty="0" smtClean="0"/>
              <a:t>Setelah itu, mulailah muncul sastrawan-sastrawan non-Sumatra yang menulis dalam bahasa Melayu seperti dari </a:t>
            </a:r>
            <a:r>
              <a:rPr lang="id-ID" dirty="0" smtClean="0">
                <a:solidFill>
                  <a:srgbClr val="0000FF"/>
                </a:solidFill>
              </a:rPr>
              <a:t>Jawa (R. Soengkana, D. Suradi, Sutomo Jauhar Arifin, dll), Bali (I Gusti Nyoman Panji Tisna), Minahasa (Paulus Supit, M.R. Dayoh), Ambon (S. Wairata), dan Sunda (Ardi Soma).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id-ID" sz="4900" dirty="0" smtClean="0">
                <a:solidFill>
                  <a:srgbClr val="FF0000"/>
                </a:solidFill>
              </a:rPr>
              <a:t>PERKEMB. SASTRA MELAYU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bagian</a:t>
            </a:r>
            <a:r>
              <a:rPr lang="en-US" sz="2200" dirty="0" smtClean="0"/>
              <a:t> 1)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928794" y="6357958"/>
          <a:ext cx="6080760" cy="192786"/>
        </p:xfrm>
        <a:graphic>
          <a:graphicData uri="http://schemas.openxmlformats.org/drawingml/2006/table">
            <a:tbl>
              <a:tblPr/>
              <a:tblGrid>
                <a:gridCol w="3759200"/>
                <a:gridCol w="2321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49" name="Picture 1" descr="File:Bio-stub-i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1436688" cy="1720850"/>
          </a:xfrm>
          <a:prstGeom prst="rect">
            <a:avLst/>
          </a:prstGeom>
          <a:noFill/>
        </p:spPr>
      </p:pic>
      <p:pic>
        <p:nvPicPr>
          <p:cNvPr id="22548" name="Picture 4" descr="image0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71480"/>
            <a:ext cx="1350963" cy="2019300"/>
          </a:xfrm>
          <a:prstGeom prst="rect">
            <a:avLst/>
          </a:prstGeom>
          <a:noFill/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785918" y="6357958"/>
          <a:ext cx="6080760" cy="192786"/>
        </p:xfrm>
        <a:graphic>
          <a:graphicData uri="http://schemas.openxmlformats.org/drawingml/2006/table">
            <a:tbl>
              <a:tblPr/>
              <a:tblGrid>
                <a:gridCol w="3759200"/>
                <a:gridCol w="2321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50" name="Picture 4" descr="siti n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143248"/>
            <a:ext cx="1943100" cy="2486025"/>
          </a:xfrm>
          <a:prstGeom prst="rect">
            <a:avLst/>
          </a:prstGeom>
          <a:noFill/>
        </p:spPr>
      </p:pic>
      <p:pic>
        <p:nvPicPr>
          <p:cNvPr id="2255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357694"/>
            <a:ext cx="1266825" cy="19145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2551" name="Picture 3" descr="image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2786058"/>
            <a:ext cx="1600200" cy="2057400"/>
          </a:xfrm>
          <a:prstGeom prst="rect">
            <a:avLst/>
          </a:prstGeom>
          <a:noFill/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3063240" y="6858000"/>
          <a:ext cx="6080760" cy="192786"/>
        </p:xfrm>
        <a:graphic>
          <a:graphicData uri="http://schemas.openxmlformats.org/drawingml/2006/table">
            <a:tbl>
              <a:tblPr/>
              <a:tblGrid>
                <a:gridCol w="3759200"/>
                <a:gridCol w="2321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Arial Black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Tahom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54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57166"/>
            <a:ext cx="1962150" cy="2228850"/>
          </a:xfrm>
          <a:prstGeom prst="rect">
            <a:avLst/>
          </a:prstGeom>
          <a:noFill/>
        </p:spPr>
      </p:pic>
      <p:pic>
        <p:nvPicPr>
          <p:cNvPr id="22553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2143116"/>
            <a:ext cx="1609725" cy="2085975"/>
          </a:xfrm>
          <a:prstGeom prst="rect">
            <a:avLst/>
          </a:prstGeom>
          <a:noFill/>
        </p:spPr>
      </p:pic>
      <p:pic>
        <p:nvPicPr>
          <p:cNvPr id="22555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5174" y="3429000"/>
            <a:ext cx="1374483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86116" y="6286520"/>
          <a:ext cx="3863340" cy="192786"/>
        </p:xfrm>
        <a:graphic>
          <a:graphicData uri="http://schemas.openxmlformats.org/drawingml/2006/table">
            <a:tbl>
              <a:tblPr/>
              <a:tblGrid>
                <a:gridCol w="1325880"/>
                <a:gridCol w="1257300"/>
                <a:gridCol w="12801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>
                        <a:latin typeface="Tahoma"/>
                        <a:ea typeface="MS Mincho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>
                        <a:latin typeface="Tahoma"/>
                        <a:ea typeface="MS Mincho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100" dirty="0">
                        <a:latin typeface="Tahoma"/>
                        <a:ea typeface="MS Mincho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51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5"/>
            <a:ext cx="1785950" cy="246130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65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357298"/>
            <a:ext cx="1714512" cy="236285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764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714356"/>
            <a:ext cx="1785950" cy="246130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KATAK-HENDAK-JADI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500570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4143380"/>
            <a:ext cx="15001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214818"/>
            <a:ext cx="2000250" cy="1752600"/>
          </a:xfrm>
          <a:prstGeom prst="rect">
            <a:avLst/>
          </a:prstGeom>
          <a:noFill/>
        </p:spPr>
      </p:pic>
      <p:pic>
        <p:nvPicPr>
          <p:cNvPr id="9" name="Picture 100" descr="Nur Sutan Iskandar-ok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0"/>
            <a:ext cx="2643206" cy="384466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28794" y="4000504"/>
            <a:ext cx="1143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?</a:t>
            </a:r>
            <a:endParaRPr kumimoji="0" lang="en-US" altLang="ja-JP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TUGAS WELA\sejarah sastra\panji tis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228601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TUGAS WELA\sejarah sastra\SUKRENI-GADIS-BALI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71876"/>
            <a:ext cx="16430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000760" y="357166"/>
            <a:ext cx="2428892" cy="3628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antum00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36" y="428604"/>
            <a:ext cx="30384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:\suman 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828900"/>
            <a:ext cx="2928958" cy="35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000496" y="3857628"/>
            <a:ext cx="857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MS Mincho" pitchFamily="49" charset="-128"/>
                <a:cs typeface="Tahoma" pitchFamily="34" charset="0"/>
              </a:rPr>
              <a:t>?</a:t>
            </a:r>
            <a:endParaRPr kumimoji="0" lang="en-US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PERKEMB. SASTRA MELAYU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 err="1" smtClean="0"/>
              <a:t>bagian</a:t>
            </a:r>
            <a:r>
              <a:rPr lang="en-US" sz="1800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id-ID" dirty="0" smtClean="0"/>
              <a:t>Sastra BP berbahasa Melayu berusia sekitar 40 tahun (1920-1940-an). Namun sejumlah karya sastra bercorak BP masih terbit setelah 1940-an seperti: </a:t>
            </a:r>
            <a:r>
              <a:rPr lang="id-ID" i="1" dirty="0" smtClean="0"/>
              <a:t>La Hami</a:t>
            </a:r>
            <a:r>
              <a:rPr lang="id-ID" dirty="0" smtClean="0"/>
              <a:t> (Marah Rusli), </a:t>
            </a:r>
            <a:r>
              <a:rPr lang="id-ID" i="1" dirty="0" smtClean="0"/>
              <a:t>Mutiara </a:t>
            </a:r>
            <a:r>
              <a:rPr lang="id-ID" dirty="0" smtClean="0"/>
              <a:t>(Nur Sutan Iskandar), dan </a:t>
            </a:r>
            <a:r>
              <a:rPr lang="id-ID" i="1" dirty="0" smtClean="0"/>
              <a:t>Surapati </a:t>
            </a:r>
            <a:r>
              <a:rPr lang="id-ID" dirty="0" smtClean="0"/>
              <a:t>(Abdul Muis).</a:t>
            </a:r>
            <a:endParaRPr lang="en-US" dirty="0" smtClean="0"/>
          </a:p>
          <a:p>
            <a:pPr lvl="0"/>
            <a:r>
              <a:rPr lang="id-ID" dirty="0" smtClean="0">
                <a:solidFill>
                  <a:srgbClr val="0000FF"/>
                </a:solidFill>
              </a:rPr>
              <a:t>Setelah Jepang masuk tahun 1942, kegiatan BP beralih untuk kepentingan Jepang. Sastra BP berhenti. Beberapa tahun setelah kemerdekaan masih dijumpai beberapa hasil sastra BP seperti: </a:t>
            </a:r>
            <a:r>
              <a:rPr lang="id-ID" i="1" dirty="0" smtClean="0">
                <a:solidFill>
                  <a:srgbClr val="0000FF"/>
                </a:solidFill>
              </a:rPr>
              <a:t>Mutiara</a:t>
            </a:r>
            <a:r>
              <a:rPr lang="id-ID" dirty="0" smtClean="0">
                <a:solidFill>
                  <a:srgbClr val="0000FF"/>
                </a:solidFill>
              </a:rPr>
              <a:t> dan </a:t>
            </a:r>
            <a:r>
              <a:rPr lang="id-ID" i="1" dirty="0" smtClean="0">
                <a:solidFill>
                  <a:srgbClr val="0000FF"/>
                </a:solidFill>
              </a:rPr>
              <a:t>Jangir Bali</a:t>
            </a:r>
            <a:r>
              <a:rPr lang="id-ID" dirty="0" smtClean="0">
                <a:solidFill>
                  <a:srgbClr val="0000FF"/>
                </a:solidFill>
              </a:rPr>
              <a:t> (keduanya karya Nur Sutan Iskandar, 1946), </a:t>
            </a:r>
            <a:r>
              <a:rPr lang="id-ID" i="1" dirty="0" smtClean="0">
                <a:solidFill>
                  <a:srgbClr val="0000FF"/>
                </a:solidFill>
              </a:rPr>
              <a:t>Dijemput Mamaknya </a:t>
            </a:r>
            <a:r>
              <a:rPr lang="id-ID" dirty="0" smtClean="0">
                <a:solidFill>
                  <a:srgbClr val="0000FF"/>
                </a:solidFill>
              </a:rPr>
              <a:t>(Hamka, 1948), </a:t>
            </a:r>
            <a:r>
              <a:rPr lang="id-ID" i="1" dirty="0" smtClean="0">
                <a:solidFill>
                  <a:srgbClr val="0000FF"/>
                </a:solidFill>
              </a:rPr>
              <a:t>Widiyawati </a:t>
            </a:r>
            <a:r>
              <a:rPr lang="id-ID" dirty="0" smtClean="0">
                <a:solidFill>
                  <a:srgbClr val="0000FF"/>
                </a:solidFill>
              </a:rPr>
              <a:t>(Arti Purbani, 1949). Karya-karya tsb terbit di tengah-tengah terbitnya karya sastra angkatan 45.</a:t>
            </a:r>
            <a:endParaRPr lang="en-US" dirty="0" smtClean="0">
              <a:solidFill>
                <a:srgbClr val="0000FF"/>
              </a:solidFill>
            </a:endParaRPr>
          </a:p>
          <a:p>
            <a:pPr lvl="0"/>
            <a:r>
              <a:rPr lang="id-ID" dirty="0" smtClean="0"/>
              <a:t>Tanggal 1 Mei 1948 BP diambil alih pemerintah RI dan selesailah tugas badan tersebut sebagai bagian alat kolonial Belanda.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IT SMPL"/>
          <p:cNvPicPr/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3481387" y="1933575"/>
            <a:ext cx="21812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pusatbahasa.diknas.go.id/laman/images/tokoh/Abdul_mui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24955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500438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FF0000"/>
                </a:solidFill>
              </a:rPr>
              <a:t>pertentangan kaum muda melawan adat;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FF0000"/>
                </a:solidFill>
              </a:rPr>
              <a:t>kesetiaan pegawai;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FF0000"/>
                </a:solidFill>
              </a:rPr>
              <a:t>anti-nasionalisme;</a:t>
            </a:r>
            <a:endParaRPr lang="en-US" sz="3600" dirty="0" smtClean="0">
              <a:solidFill>
                <a:srgbClr val="FF00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FF0000"/>
                </a:solidFill>
              </a:rPr>
              <a:t>tema sejarah.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d-ID" sz="4000" dirty="0" smtClean="0">
                <a:solidFill>
                  <a:srgbClr val="0000FF"/>
                </a:solidFill>
              </a:rPr>
              <a:t>TEMA SASTRA</a:t>
            </a:r>
            <a:r>
              <a:rPr lang="en-US" sz="4000" dirty="0" smtClean="0">
                <a:solidFill>
                  <a:srgbClr val="0000FF"/>
                </a:solidFill>
              </a:rPr>
              <a:t> BP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dirty="0" smtClean="0">
                <a:solidFill>
                  <a:srgbClr val="0000FF"/>
                </a:solidFill>
              </a:rPr>
              <a:t>Sastra Balai Pustaka (BP) bukanlah hasil ekspresi bangsa (Ind.) secara murni; sastra BP adalah sastra bertendens, punya maksud-maksud praktis ttt → mendidik bgs Ind agar menjadi Peg. Negeri yang patuh dan tidak ambisius untuk menyamai orang-orang Belanda.</a:t>
            </a:r>
            <a:endParaRPr lang="en-US" dirty="0" smtClean="0">
              <a:solidFill>
                <a:srgbClr val="0000FF"/>
              </a:solidFill>
            </a:endParaRPr>
          </a:p>
          <a:p>
            <a:pPr lvl="0"/>
            <a:r>
              <a:rPr lang="id-ID" dirty="0" smtClean="0"/>
              <a:t>Keputusan Kerajaan Belanda 30 Sept 1848 kepada Gub. Jend Bld di Ind. diberi wewenang menggunakan dana £.25.000 per tahun untuk pendidikan guna memenuhi kebutuhan pegawai rendah dan juga untuk mengendalikan pendidikan yang telah dilakukan pihak swasta.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d-ID" dirty="0" smtClean="0">
                <a:solidFill>
                  <a:srgbClr val="FF0000"/>
                </a:solidFill>
              </a:rPr>
              <a:t>LATAR BELAKANG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bagian</a:t>
            </a:r>
            <a:r>
              <a:rPr lang="en-US" sz="2200" dirty="0" smtClean="0"/>
              <a:t> 1)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0000FF"/>
                </a:solidFill>
              </a:rPr>
              <a:t>bersifat kedaerahan;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0000FF"/>
                </a:solidFill>
              </a:rPr>
              <a:t>bersifat romantik-sentimental;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0000FF"/>
                </a:solidFill>
              </a:rPr>
              <a:t>bergaya bahasa Balai Pustaka; </a:t>
            </a:r>
            <a:endParaRPr lang="en-US" sz="3600" dirty="0" smtClean="0">
              <a:solidFill>
                <a:srgbClr val="0000FF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sz="3600" dirty="0" smtClean="0">
                <a:solidFill>
                  <a:srgbClr val="0000FF"/>
                </a:solidFill>
              </a:rPr>
              <a:t>bertema sosial, jarang yang menggarap permasalahan watak, agama, atau politik.</a:t>
            </a:r>
            <a:endParaRPr lang="en-US" sz="3600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 smtClean="0">
                <a:solidFill>
                  <a:srgbClr val="FF0000"/>
                </a:solidFill>
              </a:rPr>
              <a:t>CIRI-CIRI SASTRA BALAI PUSTAKA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Syair-syair yang diterbitkan BP sebenarnya hanya merupakan usaha menulis kembali naskah-naskah lama. Dalam hal ini sastrawan BP “kalah maju” dibandingkan dengan masy. Tionghoa yang dalam kesusastraannya banyak menulis syair-syair dengan bahan cerita aktual.</a:t>
            </a:r>
            <a:endParaRPr lang="en-US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Contoh-contoh syair BP dapat dilihat dalam </a:t>
            </a:r>
            <a:r>
              <a:rPr lang="id-ID" i="1" dirty="0" smtClean="0">
                <a:solidFill>
                  <a:srgbClr val="FF0000"/>
                </a:solidFill>
              </a:rPr>
              <a:t>Lintasan Sastra Indonesia Modern 1 </a:t>
            </a:r>
            <a:r>
              <a:rPr lang="id-ID" dirty="0" smtClean="0">
                <a:solidFill>
                  <a:srgbClr val="FF0000"/>
                </a:solidFill>
              </a:rPr>
              <a:t>hlm 53-54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d-ID" dirty="0" smtClean="0">
                <a:solidFill>
                  <a:srgbClr val="0000FF"/>
                </a:solidFill>
              </a:rPr>
              <a:t>SYAIR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Sastra asing yang diterjemahkan yaitu roman dan drama. Gaya bahasa terjemahan BP dengan sendirinya juga mengikuti gaya sastra BP pada umumnya.</a:t>
            </a:r>
            <a:endParaRPr lang="en-US" dirty="0" smtClean="0"/>
          </a:p>
          <a:p>
            <a:pPr lvl="0"/>
            <a:r>
              <a:rPr lang="id-ID" dirty="0" smtClean="0">
                <a:solidFill>
                  <a:srgbClr val="0000FF"/>
                </a:solidFill>
              </a:rPr>
              <a:t>Data-data sastra terjemahan dapat dilihat dalam </a:t>
            </a:r>
            <a:r>
              <a:rPr lang="id-ID" i="1" dirty="0" smtClean="0">
                <a:solidFill>
                  <a:srgbClr val="0000FF"/>
                </a:solidFill>
              </a:rPr>
              <a:t>Lintasan Sastra Indonesia Modern 1 </a:t>
            </a:r>
            <a:r>
              <a:rPr lang="id-ID" dirty="0" smtClean="0">
                <a:solidFill>
                  <a:srgbClr val="0000FF"/>
                </a:solidFill>
              </a:rPr>
              <a:t>hlm 54-57.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d-ID" dirty="0" smtClean="0">
                <a:solidFill>
                  <a:srgbClr val="FF0000"/>
                </a:solidFill>
              </a:rPr>
              <a:t>SASTRA TERJEMAHAN BP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Merari Siregar (1896-1940)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Marah Rusli (1889-1968)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Mohamad Kasim (1886-?)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>
                <a:solidFill>
                  <a:srgbClr val="FF0000"/>
                </a:solidFill>
              </a:rPr>
              <a:t>Nur Sutan Iskandar</a:t>
            </a:r>
            <a:r>
              <a:rPr lang="id-ID" dirty="0" smtClean="0"/>
              <a:t> (1893-1975) atau </a:t>
            </a:r>
            <a:r>
              <a:rPr lang="id-ID" dirty="0" smtClean="0">
                <a:solidFill>
                  <a:srgbClr val="FF0000"/>
                </a:solidFill>
              </a:rPr>
              <a:t>“Raja Balai Pustaka”</a:t>
            </a:r>
            <a:endParaRPr lang="en-US" dirty="0" smtClean="0">
              <a:solidFill>
                <a:srgbClr val="FF00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Abdul Muis (1890-1959)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Tulis Sutan Sati (1898-1942)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Aman Datuk Madjoindo (1896-1969)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Suman Hs (Hasibuan) (1904-?)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Adinegoro (nama aslinya Djamaluddin) (1904-1966)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>
                <a:solidFill>
                  <a:srgbClr val="FF9900"/>
                </a:solidFill>
              </a:rPr>
              <a:t>Sutan Takdir Alisjahbana (1908-?)</a:t>
            </a:r>
            <a:endParaRPr lang="en-US" dirty="0" smtClean="0">
              <a:solidFill>
                <a:srgbClr val="FF99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>
                <a:solidFill>
                  <a:srgbClr val="FF9900"/>
                </a:solidFill>
              </a:rPr>
              <a:t>Hamka (1908-1981)</a:t>
            </a:r>
            <a:endParaRPr lang="en-US" dirty="0" smtClean="0">
              <a:solidFill>
                <a:srgbClr val="FF990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I Gusti Nyoman Panji Tisna (1908-?)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Haji Said Daeng Muntu 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Marius Ramis Dayoh (1909-?)</a:t>
            </a:r>
            <a:endParaRPr lang="en-US" dirty="0" smtClean="0"/>
          </a:p>
          <a:p>
            <a:pPr marL="624078" lvl="0" indent="-514350">
              <a:buFont typeface="+mj-lt"/>
              <a:buAutoNum type="arabicPeriod"/>
            </a:pPr>
            <a:r>
              <a:rPr lang="id-ID" dirty="0" smtClean="0"/>
              <a:t>dll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d-ID" dirty="0" smtClean="0">
                <a:solidFill>
                  <a:srgbClr val="0000FF"/>
                </a:solidFill>
              </a:rPr>
              <a:t>PARA SASTRAWAN BP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d-ID" dirty="0" smtClean="0"/>
              <a:t>Karya sastra BP yang dianggap bermutu antara lain: </a:t>
            </a:r>
            <a:r>
              <a:rPr lang="id-ID" i="1" dirty="0" smtClean="0"/>
              <a:t>Sitti Nurbaya, Salah Asuhan, Katak Hendak Menjadi Lembu, Salah Pilih, Tenggelamnya Kapal van der Wijck, I Swasta Setahun di Bendahulu, Surapati, </a:t>
            </a:r>
            <a:r>
              <a:rPr lang="id-ID" dirty="0" smtClean="0"/>
              <a:t> dan </a:t>
            </a:r>
            <a:r>
              <a:rPr lang="id-ID" i="1" dirty="0" smtClean="0"/>
              <a:t>Robert Anak Surapati.</a:t>
            </a:r>
            <a:endParaRPr lang="en-US" dirty="0" smtClean="0"/>
          </a:p>
          <a:p>
            <a:pPr lvl="0"/>
            <a:r>
              <a:rPr lang="id-ID" dirty="0" smtClean="0">
                <a:solidFill>
                  <a:srgbClr val="0000FF"/>
                </a:solidFill>
              </a:rPr>
              <a:t>Karya-karya pengarang BP dapat dilihat dalam </a:t>
            </a:r>
            <a:r>
              <a:rPr lang="id-ID" i="1" dirty="0" smtClean="0">
                <a:solidFill>
                  <a:srgbClr val="0000FF"/>
                </a:solidFill>
              </a:rPr>
              <a:t>Lintasan Sastra Indonesia Modern 1 </a:t>
            </a:r>
            <a:r>
              <a:rPr lang="id-ID" dirty="0" smtClean="0">
                <a:solidFill>
                  <a:srgbClr val="0000FF"/>
                </a:solidFill>
              </a:rPr>
              <a:t>hlm 57-61 dan baca ringkasan ceritanya dalam </a:t>
            </a:r>
            <a:r>
              <a:rPr lang="id-ID" i="1" dirty="0" smtClean="0">
                <a:solidFill>
                  <a:srgbClr val="FF0000"/>
                </a:solidFill>
              </a:rPr>
              <a:t>Ringkasan dan Ulasan Novel Ind. Modern </a:t>
            </a:r>
            <a:r>
              <a:rPr lang="id-ID" dirty="0" smtClean="0">
                <a:solidFill>
                  <a:srgbClr val="0000FF"/>
                </a:solidFill>
              </a:rPr>
              <a:t>oleh Maman S.Mahayana dkk (1992).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Karya-karya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Utama</a:t>
            </a:r>
            <a:r>
              <a:rPr lang="en-US" dirty="0" smtClean="0">
                <a:solidFill>
                  <a:srgbClr val="FF0000"/>
                </a:solidFill>
              </a:rPr>
              <a:t> BP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7422" y="35716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pujangga</a:t>
            </a:r>
            <a:r>
              <a:rPr lang="en-US" dirty="0" smtClean="0"/>
              <a:t> yang </a:t>
            </a:r>
            <a:r>
              <a:rPr lang="en-US" dirty="0" err="1" smtClean="0"/>
              <a:t>mengabdikan</a:t>
            </a:r>
            <a:r>
              <a:rPr lang="en-US" dirty="0" smtClean="0"/>
              <a:t> </a:t>
            </a:r>
            <a:r>
              <a:rPr lang="en-US" dirty="0" err="1" smtClean="0"/>
              <a:t>dirinya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sastra</a:t>
            </a:r>
            <a:r>
              <a:rPr lang="en-US" dirty="0" smtClean="0"/>
              <a:t>,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Sutan</a:t>
            </a:r>
            <a:r>
              <a:rPr lang="en-US" dirty="0" smtClean="0"/>
              <a:t> </a:t>
            </a:r>
            <a:r>
              <a:rPr lang="en-US" dirty="0" err="1" smtClean="0"/>
              <a:t>Iskandar</a:t>
            </a:r>
            <a:r>
              <a:rPr lang="en-US" dirty="0" smtClean="0"/>
              <a:t> 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menyumbangkan</a:t>
            </a:r>
            <a:r>
              <a:rPr lang="en-US" dirty="0" smtClean="0"/>
              <a:t> </a:t>
            </a:r>
            <a:r>
              <a:rPr lang="en-US" dirty="0" err="1" smtClean="0"/>
              <a:t>karyanya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80 </a:t>
            </a:r>
            <a:r>
              <a:rPr lang="en-US" dirty="0" err="1" smtClean="0"/>
              <a:t>judul</a:t>
            </a:r>
            <a:r>
              <a:rPr lang="en-US" dirty="0" smtClean="0"/>
              <a:t>. </a:t>
            </a:r>
            <a:r>
              <a:rPr lang="en-US" dirty="0" err="1" smtClean="0"/>
              <a:t>Cipta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sastra</a:t>
            </a:r>
            <a:r>
              <a:rPr lang="en-US" dirty="0" smtClean="0"/>
              <a:t> yang </a:t>
            </a: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/>
              <a:t>Apa</a:t>
            </a:r>
            <a:r>
              <a:rPr lang="en-US" i="1" dirty="0" smtClean="0"/>
              <a:t> </a:t>
            </a:r>
            <a:r>
              <a:rPr lang="en-US" i="1" dirty="0" err="1" smtClean="0"/>
              <a:t>Dayaku</a:t>
            </a:r>
            <a:r>
              <a:rPr lang="en-US" i="1" dirty="0" smtClean="0"/>
              <a:t> </a:t>
            </a:r>
            <a:r>
              <a:rPr lang="en-US" i="1" dirty="0" err="1" smtClean="0"/>
              <a:t>Karena</a:t>
            </a:r>
            <a:r>
              <a:rPr lang="en-US" i="1" dirty="0" smtClean="0"/>
              <a:t> </a:t>
            </a:r>
            <a:r>
              <a:rPr lang="en-US" i="1" dirty="0" err="1" smtClean="0"/>
              <a:t>Aku</a:t>
            </a:r>
            <a:r>
              <a:rPr lang="en-US" i="1" dirty="0" smtClean="0"/>
              <a:t> </a:t>
            </a:r>
            <a:r>
              <a:rPr lang="en-US" i="1" dirty="0" err="1" smtClean="0"/>
              <a:t>Seorang</a:t>
            </a:r>
            <a:r>
              <a:rPr lang="en-US" i="1" dirty="0" smtClean="0"/>
              <a:t> </a:t>
            </a:r>
            <a:r>
              <a:rPr lang="en-US" i="1" dirty="0" err="1" smtClean="0"/>
              <a:t>Perempuan</a:t>
            </a:r>
            <a:r>
              <a:rPr lang="en-US" dirty="0" smtClean="0"/>
              <a:t> (1922), </a:t>
            </a:r>
            <a:r>
              <a:rPr lang="en-US" i="1" dirty="0" err="1" smtClean="0"/>
              <a:t>Cinta</a:t>
            </a:r>
            <a:r>
              <a:rPr lang="en-US" i="1" dirty="0" smtClean="0"/>
              <a:t> </a:t>
            </a:r>
            <a:r>
              <a:rPr lang="en-US" i="1" dirty="0" err="1" smtClean="0"/>
              <a:t>Membawa</a:t>
            </a:r>
            <a:r>
              <a:rPr lang="en-US" i="1" dirty="0" smtClean="0"/>
              <a:t> </a:t>
            </a:r>
            <a:r>
              <a:rPr lang="en-US" i="1" dirty="0" err="1" smtClean="0"/>
              <a:t>Maut</a:t>
            </a:r>
            <a:r>
              <a:rPr lang="en-US" dirty="0" smtClean="0"/>
              <a:t> (BP-1926), </a:t>
            </a:r>
            <a:r>
              <a:rPr lang="en-US" i="1" dirty="0" err="1" smtClean="0"/>
              <a:t>Salah</a:t>
            </a:r>
            <a:r>
              <a:rPr lang="en-US" i="1" dirty="0" smtClean="0"/>
              <a:t> </a:t>
            </a:r>
            <a:r>
              <a:rPr lang="en-US" i="1" dirty="0" err="1" smtClean="0"/>
              <a:t>Pilih</a:t>
            </a:r>
            <a:r>
              <a:rPr lang="en-US" dirty="0" smtClean="0"/>
              <a:t> (BP-1928), </a:t>
            </a:r>
            <a:r>
              <a:rPr lang="en-US" i="1" dirty="0" err="1" smtClean="0"/>
              <a:t>Hulubalang</a:t>
            </a:r>
            <a:r>
              <a:rPr lang="en-US" i="1" dirty="0" smtClean="0"/>
              <a:t> Raja</a:t>
            </a:r>
            <a:r>
              <a:rPr lang="en-US" dirty="0" smtClean="0"/>
              <a:t> (BP-1934), </a:t>
            </a:r>
            <a:r>
              <a:rPr lang="en-US" i="1" dirty="0" err="1" smtClean="0"/>
              <a:t>Neraka</a:t>
            </a:r>
            <a:r>
              <a:rPr lang="en-US" i="1" dirty="0" smtClean="0"/>
              <a:t> </a:t>
            </a:r>
            <a:r>
              <a:rPr lang="en-US" i="1" dirty="0" err="1" smtClean="0"/>
              <a:t>Dunia</a:t>
            </a:r>
            <a:r>
              <a:rPr lang="en-US" i="1" dirty="0" smtClean="0"/>
              <a:t> </a:t>
            </a:r>
            <a:r>
              <a:rPr lang="en-US" dirty="0" smtClean="0"/>
              <a:t>(BP-1938),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err="1" smtClean="0"/>
              <a:t>Mutiara</a:t>
            </a:r>
            <a:r>
              <a:rPr lang="en-US" dirty="0" smtClean="0"/>
              <a:t> (BP-1946). </a:t>
            </a:r>
          </a:p>
          <a:p>
            <a:r>
              <a:rPr lang="en-US" dirty="0" smtClean="0"/>
              <a:t>        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karya-karya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sastrawan</a:t>
            </a:r>
            <a:r>
              <a:rPr lang="en-US" dirty="0" smtClean="0"/>
              <a:t> yang </a:t>
            </a:r>
            <a:r>
              <a:rPr lang="en-US" dirty="0" err="1" smtClean="0"/>
              <a:t>ketika</a:t>
            </a:r>
            <a:r>
              <a:rPr lang="en-US" dirty="0" smtClean="0"/>
              <a:t> 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bernama</a:t>
            </a:r>
            <a:r>
              <a:rPr lang="en-US" dirty="0" smtClean="0"/>
              <a:t> Muhammad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menerje-mahkan</a:t>
            </a:r>
            <a:r>
              <a:rPr lang="en-US" dirty="0" smtClean="0"/>
              <a:t> </a:t>
            </a:r>
            <a:r>
              <a:rPr lang="en-US" dirty="0" err="1" smtClean="0"/>
              <a:t>buku-buku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 </a:t>
            </a:r>
            <a:r>
              <a:rPr lang="en-US" dirty="0" err="1" smtClean="0"/>
              <a:t>negeri</a:t>
            </a:r>
            <a:r>
              <a:rPr lang="en-US" dirty="0" smtClean="0"/>
              <a:t>. </a:t>
            </a:r>
            <a:r>
              <a:rPr lang="en-US" dirty="0" err="1" smtClean="0"/>
              <a:t>Buku-buku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i="1" dirty="0" err="1" smtClean="0"/>
              <a:t>Tiga</a:t>
            </a:r>
            <a:r>
              <a:rPr lang="en-US" i="1" dirty="0" smtClean="0"/>
              <a:t> </a:t>
            </a:r>
            <a:r>
              <a:rPr lang="en-US" i="1" dirty="0" err="1" smtClean="0"/>
              <a:t>Orang</a:t>
            </a:r>
            <a:r>
              <a:rPr lang="en-US" i="1" dirty="0" smtClean="0"/>
              <a:t> </a:t>
            </a:r>
            <a:r>
              <a:rPr lang="en-US" i="1" dirty="0" err="1" smtClean="0"/>
              <a:t>Panglima</a:t>
            </a:r>
            <a:r>
              <a:rPr lang="en-US" i="1" dirty="0" smtClean="0"/>
              <a:t> </a:t>
            </a:r>
            <a:r>
              <a:rPr lang="en-US" i="1" dirty="0" err="1" smtClean="0"/>
              <a:t>Perang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Alexander Dumas (BP-1922), </a:t>
            </a:r>
            <a:r>
              <a:rPr lang="en-US" i="1" dirty="0" err="1" smtClean="0"/>
              <a:t>Dua</a:t>
            </a:r>
            <a:r>
              <a:rPr lang="en-US" i="1" dirty="0" smtClean="0"/>
              <a:t> </a:t>
            </a:r>
            <a:r>
              <a:rPr lang="en-US" i="1" dirty="0" err="1" smtClean="0"/>
              <a:t>Puluh</a:t>
            </a:r>
            <a:r>
              <a:rPr lang="en-US" i="1" dirty="0" smtClean="0"/>
              <a:t> </a:t>
            </a:r>
            <a:r>
              <a:rPr lang="en-US" i="1" dirty="0" err="1" smtClean="0"/>
              <a:t>Tahun</a:t>
            </a:r>
            <a:r>
              <a:rPr lang="en-US" i="1" dirty="0" smtClean="0"/>
              <a:t> </a:t>
            </a:r>
            <a:r>
              <a:rPr lang="en-US" i="1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Alexander Dumas (BP -1925), </a:t>
            </a:r>
            <a:r>
              <a:rPr lang="en-US" i="1" dirty="0" err="1" smtClean="0"/>
              <a:t>Iman</a:t>
            </a:r>
            <a:r>
              <a:rPr lang="en-US" i="1" dirty="0" smtClean="0"/>
              <a:t>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i="1" dirty="0" err="1" smtClean="0"/>
              <a:t>Pengasihan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Sienkiewich</a:t>
            </a:r>
            <a:r>
              <a:rPr lang="en-US" dirty="0" smtClean="0"/>
              <a:t>, 3 </a:t>
            </a:r>
            <a:r>
              <a:rPr lang="en-US" dirty="0" err="1" smtClean="0"/>
              <a:t>jilid</a:t>
            </a:r>
            <a:r>
              <a:rPr lang="en-US" dirty="0" smtClean="0"/>
              <a:t> (BP-1953).</a:t>
            </a:r>
            <a:endParaRPr lang="en-US" dirty="0"/>
          </a:p>
        </p:txBody>
      </p:sp>
      <p:pic>
        <p:nvPicPr>
          <p:cNvPr id="6" name="Picture 100" descr="Nur Sutan Iskandar-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5188" y="1"/>
            <a:ext cx="1964529" cy="2857496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20002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latin typeface="Blackadder ITC" pitchFamily="82" charset="0"/>
              </a:rPr>
              <a:t>Selamat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mempelajari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dan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menikmati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karya-karya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sastra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Balai</a:t>
            </a:r>
            <a:r>
              <a:rPr lang="en-US" sz="6000" dirty="0" smtClean="0">
                <a:latin typeface="Blackadder ITC" pitchFamily="82" charset="0"/>
              </a:rPr>
              <a:t> </a:t>
            </a:r>
            <a:r>
              <a:rPr lang="en-US" sz="6000" dirty="0" err="1" smtClean="0">
                <a:latin typeface="Blackadder ITC" pitchFamily="82" charset="0"/>
              </a:rPr>
              <a:t>Pustaka</a:t>
            </a:r>
            <a:r>
              <a:rPr lang="en-US" sz="6000" dirty="0" smtClean="0">
                <a:latin typeface="Blackadder ITC" pitchFamily="82" charset="0"/>
              </a:rPr>
              <a:t>!</a:t>
            </a:r>
          </a:p>
          <a:p>
            <a:pPr>
              <a:buNone/>
            </a:pPr>
            <a:endParaRPr lang="en-US" sz="6000" dirty="0"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dirty="0" smtClean="0"/>
              <a:t>Kaum terdidik yang haus bacaan tsb bisa membahayakan (spt kasus Inggris di India). Hal itulah yang dijadikan alasan Belanda utk mengontrol bacaan kaum terdidik tsb apalagi sejak 1850-an berdiri surat-surat kabar swasta.</a:t>
            </a:r>
            <a:endParaRPr lang="en-US" dirty="0" smtClean="0"/>
          </a:p>
          <a:p>
            <a:pPr lvl="0"/>
            <a:r>
              <a:rPr lang="id-ID" dirty="0" smtClean="0">
                <a:solidFill>
                  <a:srgbClr val="0000FF"/>
                </a:solidFill>
              </a:rPr>
              <a:t>Tgl 14 Sept 1908 didirikan “Komisi Bacaan Rakyat dan Pendidikan Pribumi (</a:t>
            </a:r>
            <a:r>
              <a:rPr lang="id-ID" i="1" dirty="0" smtClean="0">
                <a:solidFill>
                  <a:srgbClr val="0000FF"/>
                </a:solidFill>
              </a:rPr>
              <a:t>Comissie voor de Inlandsche School-en Volkslectuur</a:t>
            </a:r>
            <a:r>
              <a:rPr lang="id-ID" dirty="0" smtClean="0">
                <a:solidFill>
                  <a:srgbClr val="0000FF"/>
                </a:solidFill>
              </a:rPr>
              <a:t>)” yang diketuai Dr. G.A.J. Hazeu dan 6 org anggota. Tugas komisi ini: memberi pertimbangan kpd Dir. Pendidikan dalam memilih karya-karya yang baik (utk sekolah/rakyat).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FF0000"/>
                </a:solidFill>
              </a:rPr>
              <a:t>LATAR BELAKANG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bagian</a:t>
            </a:r>
            <a:r>
              <a:rPr lang="en-US" sz="2200" dirty="0" smtClean="0"/>
              <a:t> 2)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d-ID" dirty="0" smtClean="0">
                <a:solidFill>
                  <a:srgbClr val="FF0000"/>
                </a:solidFill>
              </a:rPr>
              <a:t>Hingga 1910 komisi ini belum menghasilkan apa-apa. Lalu diangkat Dr. D.A. Rinkes (kemudian dikenal sbg Bapak BP) yang menghasilkan beberapa buku bacaan sbg </a:t>
            </a:r>
            <a:r>
              <a:rPr lang="id-ID" i="1" dirty="0" smtClean="0">
                <a:solidFill>
                  <a:srgbClr val="FF0000"/>
                </a:solidFill>
              </a:rPr>
              <a:t>counter </a:t>
            </a:r>
            <a:r>
              <a:rPr lang="id-ID" dirty="0" smtClean="0">
                <a:solidFill>
                  <a:srgbClr val="FF0000"/>
                </a:solidFill>
              </a:rPr>
              <a:t>atas buku-buku anti-Belanda.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id-ID" dirty="0" smtClean="0"/>
              <a:t>Sejak 22 Sept 1917 Komisi Bacaan Rakyat ini diubah menjadi sebuah badan tetap yang dinamai Balai Pustaka. Selama 6 tahun mereka telah</a:t>
            </a:r>
            <a:r>
              <a:rPr lang="id-ID" dirty="0" smtClean="0">
                <a:solidFill>
                  <a:srgbClr val="FF9900"/>
                </a:solidFill>
              </a:rPr>
              <a:t>: a) mencetak buku-buku bacaan utk anak-anak sekolah dan masy </a:t>
            </a:r>
            <a:r>
              <a:rPr lang="id-ID" dirty="0" smtClean="0"/>
              <a:t>yang terdiri atas </a:t>
            </a:r>
            <a:r>
              <a:rPr lang="id-ID" dirty="0" smtClean="0">
                <a:solidFill>
                  <a:srgbClr val="00CC00"/>
                </a:solidFill>
              </a:rPr>
              <a:t>seri A: </a:t>
            </a:r>
            <a:r>
              <a:rPr lang="id-ID" dirty="0" smtClean="0"/>
              <a:t>bacaan anak-anak, </a:t>
            </a:r>
            <a:r>
              <a:rPr lang="id-ID" dirty="0" smtClean="0">
                <a:solidFill>
                  <a:srgbClr val="00B050"/>
                </a:solidFill>
              </a:rPr>
              <a:t>seri B: </a:t>
            </a:r>
            <a:r>
              <a:rPr lang="id-ID" dirty="0" smtClean="0"/>
              <a:t>buku hiburan dan ilmu penget., </a:t>
            </a:r>
            <a:r>
              <a:rPr lang="id-ID" dirty="0" smtClean="0">
                <a:solidFill>
                  <a:srgbClr val="00B050"/>
                </a:solidFill>
              </a:rPr>
              <a:t>seri C</a:t>
            </a:r>
            <a:r>
              <a:rPr lang="id-ID" dirty="0" smtClean="0"/>
              <a:t>: utk yang sudah lanjut penget.-nya; </a:t>
            </a:r>
            <a:r>
              <a:rPr lang="id-ID" dirty="0" smtClean="0">
                <a:solidFill>
                  <a:srgbClr val="FF9900"/>
                </a:solidFill>
              </a:rPr>
              <a:t>b) membentuk perpus-perpus</a:t>
            </a:r>
            <a:r>
              <a:rPr lang="id-ID" dirty="0" smtClean="0">
                <a:solidFill>
                  <a:srgbClr val="FFC000"/>
                </a:solidFill>
              </a:rPr>
              <a:t> </a:t>
            </a:r>
            <a:r>
              <a:rPr lang="id-ID" dirty="0" smtClean="0"/>
              <a:t>guna lebih menyebarkan bacaan-bacaan tsb. → Taman Pustaka.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d-ID" dirty="0" smtClean="0">
                <a:solidFill>
                  <a:srgbClr val="0000FF"/>
                </a:solidFill>
              </a:rPr>
              <a:t>KOMISI BACAAN RAKYAT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 (</a:t>
            </a:r>
            <a:r>
              <a:rPr lang="en-US" sz="2200" dirty="0" err="1" smtClean="0"/>
              <a:t>bagian</a:t>
            </a:r>
            <a:r>
              <a:rPr lang="en-US" sz="2200" dirty="0" smtClean="0"/>
              <a:t> 1)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Selama 6 th volkslectuur menerima 1033 naskah (legenda, cerita wayang, ringkasan cerita rakyat, terjemahan dll) dari berbagai bahasa seperti:</a:t>
            </a:r>
            <a:endParaRPr lang="en-US" dirty="0" smtClean="0"/>
          </a:p>
          <a:p>
            <a:pPr lvl="0" algn="r"/>
            <a:r>
              <a:rPr lang="id-ID" sz="2000" dirty="0" smtClean="0">
                <a:solidFill>
                  <a:srgbClr val="FF0000"/>
                </a:solidFill>
              </a:rPr>
              <a:t>598 naskah bahasa Jawa      → 117 diterbitkan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/>
            <a:r>
              <a:rPr lang="id-ID" sz="2000" dirty="0" smtClean="0">
                <a:solidFill>
                  <a:srgbClr val="FF0000"/>
                </a:solidFill>
              </a:rPr>
              <a:t>204 naskah bahasa Sunda    → 68  diterbitkan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/>
            <a:r>
              <a:rPr lang="id-ID" sz="2000" dirty="0" smtClean="0">
                <a:solidFill>
                  <a:srgbClr val="FF0000"/>
                </a:solidFill>
              </a:rPr>
              <a:t>96 naskah bahasa Melayu    → 33  diterbitkan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/>
            <a:r>
              <a:rPr lang="id-ID" sz="2000" dirty="0" smtClean="0">
                <a:solidFill>
                  <a:srgbClr val="FF0000"/>
                </a:solidFill>
              </a:rPr>
              <a:t>47 naskah bahasa Madura    → 1 diterbitkan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r"/>
            <a:r>
              <a:rPr lang="id-ID" sz="2000" dirty="0" smtClean="0">
                <a:solidFill>
                  <a:srgbClr val="FF0000"/>
                </a:solidFill>
              </a:rPr>
              <a:t>8 naskah bahasa Batak        → 0 diterbitkan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0000FF"/>
                </a:solidFill>
              </a:rPr>
              <a:t>KOMISI BACAAN RAKYAT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 (</a:t>
            </a:r>
            <a:r>
              <a:rPr lang="en-US" sz="2200" dirty="0" err="1" smtClean="0"/>
              <a:t>bagian</a:t>
            </a:r>
            <a:r>
              <a:rPr lang="en-US" sz="2200" dirty="0" smtClean="0"/>
              <a:t> 2)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Munculnya sastra BP yang kebanyakan berupa </a:t>
            </a:r>
            <a:r>
              <a:rPr lang="id-ID" dirty="0" smtClean="0">
                <a:solidFill>
                  <a:srgbClr val="FFC000"/>
                </a:solidFill>
              </a:rPr>
              <a:t>roman</a:t>
            </a:r>
            <a:r>
              <a:rPr lang="id-ID" dirty="0" smtClean="0"/>
              <a:t> sebenarnya terjadi karena kebetulan; ketika volkslectuur mengalami jalan buntu untuk menerbitkan buku-buku bacaan yang lebih beragam, tidak  hanya penceritaan kembali cerita-cerita lama saja. </a:t>
            </a:r>
            <a:r>
              <a:rPr lang="id-ID" dirty="0" smtClean="0">
                <a:solidFill>
                  <a:srgbClr val="0000FF"/>
                </a:solidFill>
              </a:rPr>
              <a:t>Karya terjemahan </a:t>
            </a:r>
            <a:r>
              <a:rPr lang="id-ID" dirty="0" smtClean="0"/>
              <a:t>dalam BP baru mengalami masa subur pada 1920-an dan 1930-an terutama karya-karya dari bahasa Inggris, Perancis, Belanda, Jerman, Rusia, Amerika, India, dan Arab.</a:t>
            </a:r>
            <a:endParaRPr lang="en-US" dirty="0" smtClean="0"/>
          </a:p>
          <a:p>
            <a:r>
              <a:rPr lang="id-ID" dirty="0" smtClean="0">
                <a:solidFill>
                  <a:srgbClr val="FF0000"/>
                </a:solidFill>
              </a:rPr>
              <a:t>Tersebarnya buku-buku BP disebabkan oleh alasan politis (mengontrol jenis bacaan) sehingga dijual murah.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>
                <a:solidFill>
                  <a:srgbClr val="0000FF"/>
                </a:solidFill>
              </a:rPr>
              <a:t>KOMISI BACAAN RAKYAT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 (</a:t>
            </a:r>
            <a:r>
              <a:rPr lang="en-US" sz="2200" dirty="0" err="1" smtClean="0"/>
              <a:t>bagian</a:t>
            </a:r>
            <a:r>
              <a:rPr lang="en-US" sz="2200" dirty="0" smtClean="0"/>
              <a:t> 3)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 smtClean="0"/>
              <a:t>Organisasi BP terdiri atas 4 bagian: </a:t>
            </a:r>
            <a:r>
              <a:rPr lang="id-ID" dirty="0" smtClean="0">
                <a:solidFill>
                  <a:srgbClr val="FF0000"/>
                </a:solidFill>
              </a:rPr>
              <a:t>redaksi, administrasi, perpus, dan pers; 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id-ID" dirty="0" smtClean="0">
                <a:solidFill>
                  <a:srgbClr val="0000FF"/>
                </a:solidFill>
              </a:rPr>
              <a:t>BP pernah dipimpin oleh: </a:t>
            </a:r>
            <a:r>
              <a:rPr lang="id-ID" dirty="0" smtClean="0">
                <a:solidFill>
                  <a:srgbClr val="FF0000"/>
                </a:solidFill>
              </a:rPr>
              <a:t>Dr. D.A. Rinkes, Dr. G.W.J. Drewes, Dr. K.A. Hidding; 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id-ID" dirty="0" smtClean="0"/>
              <a:t>Tokoh-tokoh sastrawan Ind. yang pernah bekerja di BP antara lain: </a:t>
            </a:r>
            <a:r>
              <a:rPr lang="id-ID" dirty="0" smtClean="0">
                <a:solidFill>
                  <a:srgbClr val="FF0000"/>
                </a:solidFill>
              </a:rPr>
              <a:t>Adinegoro, Sutan Takdir Alisjahbana, Armijn Pane, Nur Sutan Iskandar, dan HB Jassin.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id-ID" dirty="0" smtClean="0">
                <a:solidFill>
                  <a:srgbClr val="FF0000"/>
                </a:solidFill>
              </a:rPr>
              <a:t>BALAI PUSTAKA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bagian</a:t>
            </a:r>
            <a:r>
              <a:rPr lang="en-US" sz="2200" dirty="0" smtClean="0">
                <a:solidFill>
                  <a:srgbClr val="FF0000"/>
                </a:solidFill>
              </a:rPr>
              <a:t> 1)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 descr="Sutan Takdir 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5042" y="3286124"/>
            <a:ext cx="2745982" cy="3216289"/>
          </a:xfrm>
          <a:prstGeom prst="rect">
            <a:avLst/>
          </a:prstGeom>
          <a:noFill/>
        </p:spPr>
      </p:pic>
      <p:pic>
        <p:nvPicPr>
          <p:cNvPr id="1026" name="Picture 100" descr="Nur Sutan Iskandar-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-1"/>
            <a:ext cx="2643206" cy="3844663"/>
          </a:xfrm>
          <a:prstGeom prst="rect">
            <a:avLst/>
          </a:prstGeom>
          <a:noFill/>
        </p:spPr>
      </p:pic>
      <p:pic>
        <p:nvPicPr>
          <p:cNvPr id="102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000372"/>
            <a:ext cx="1819275" cy="26289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476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506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sz="4900" dirty="0" smtClean="0">
                <a:solidFill>
                  <a:srgbClr val="FF0000"/>
                </a:solidFill>
              </a:rPr>
              <a:t>BALAI PUSTAKA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</a:rPr>
              <a:t>bagian</a:t>
            </a:r>
            <a:r>
              <a:rPr lang="en-US" sz="2200" dirty="0" smtClean="0">
                <a:solidFill>
                  <a:srgbClr val="FF0000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id-ID" dirty="0" smtClean="0">
                <a:solidFill>
                  <a:srgbClr val="0000FF"/>
                </a:solidFill>
              </a:rPr>
              <a:t>Jenis-jenis penerbitan BP: </a:t>
            </a:r>
            <a:endParaRPr lang="en-US" dirty="0" smtClean="0">
              <a:solidFill>
                <a:srgbClr val="0000FF"/>
              </a:solidFill>
            </a:endParaRPr>
          </a:p>
          <a:p>
            <a:pPr marL="809625" indent="-360363"/>
            <a:r>
              <a:rPr lang="id-ID" dirty="0" smtClean="0"/>
              <a:t>a) buku-buku, baik sastra, kesehatan, pertanian, dll; </a:t>
            </a:r>
            <a:endParaRPr lang="en-US" dirty="0" smtClean="0"/>
          </a:p>
          <a:p>
            <a:pPr marL="809625" indent="-360363"/>
            <a:r>
              <a:rPr lang="id-ID" dirty="0" smtClean="0">
                <a:solidFill>
                  <a:srgbClr val="FF0000"/>
                </a:solidFill>
              </a:rPr>
              <a:t>b) majalah ( berbahasa Melayu: Sri Pustaka, 1918; lalu diganti Panji Pustaka, 1923; berbahasa Jawa: Kejawen, 1926; berbahasa Sunda: Parahiyangan, 1929);</a:t>
            </a:r>
            <a:endParaRPr lang="en-US" dirty="0" smtClean="0">
              <a:solidFill>
                <a:srgbClr val="FF0000"/>
              </a:solidFill>
            </a:endParaRPr>
          </a:p>
          <a:p>
            <a:pPr marL="809625" indent="-360363"/>
            <a:r>
              <a:rPr lang="id-ID" dirty="0" smtClean="0"/>
              <a:t>c) almanak</a:t>
            </a:r>
            <a:endParaRPr lang="en-US" dirty="0" smtClean="0"/>
          </a:p>
          <a:p>
            <a:pPr lvl="0"/>
            <a:r>
              <a:rPr lang="id-ID" dirty="0" smtClean="0">
                <a:solidFill>
                  <a:srgbClr val="0000FF"/>
                </a:solidFill>
              </a:rPr>
              <a:t>Reaksi para penulis: akhirnya menerima dominasi BP sebagai satu-satunya penerbit yang kuat (karena didanai pemerintah Belanda) sehingga mau tidak mau harus tunduk dengan syarat BP.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357</TotalTime>
  <Words>1462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Sastra Balai Pustaka</vt:lpstr>
      <vt:lpstr>LATAR BELAKANG (bagian 1)</vt:lpstr>
      <vt:lpstr>LATAR BELAKANG (bagian 2)</vt:lpstr>
      <vt:lpstr>KOMISI BACAAN RAKYAT  (bagian 1)</vt:lpstr>
      <vt:lpstr>KOMISI BACAAN RAKYAT  (bagian 2)</vt:lpstr>
      <vt:lpstr>KOMISI BACAAN RAKYAT  (bagian 3)</vt:lpstr>
      <vt:lpstr>BALAI PUSTAKA  (bagian 1)</vt:lpstr>
      <vt:lpstr>Slide 8</vt:lpstr>
      <vt:lpstr>BALAI PUSTAKA  (bagian 2)</vt:lpstr>
      <vt:lpstr>BALAI PUSTAKA  (bagian 2)</vt:lpstr>
      <vt:lpstr>SASTRA MELAYU, JAWA, DAN SUNDA </vt:lpstr>
      <vt:lpstr>PERKEMB. SASTRA MELAYU (bagian 1)</vt:lpstr>
      <vt:lpstr>Slide 13</vt:lpstr>
      <vt:lpstr>Slide 14</vt:lpstr>
      <vt:lpstr>Slide 15</vt:lpstr>
      <vt:lpstr>Slide 16</vt:lpstr>
      <vt:lpstr>PERKEMB. SASTRA MELAYU (bagian 2)</vt:lpstr>
      <vt:lpstr>Slide 18</vt:lpstr>
      <vt:lpstr>TEMA SASTRA BP</vt:lpstr>
      <vt:lpstr>CIRI-CIRI SASTRA BALAI PUSTAKA</vt:lpstr>
      <vt:lpstr>SYAIR</vt:lpstr>
      <vt:lpstr>SASTRA TERJEMAHAN BP</vt:lpstr>
      <vt:lpstr>PARA SASTRAWAN BP</vt:lpstr>
      <vt:lpstr>Karya-karya Utama BP</vt:lpstr>
      <vt:lpstr>Slide 25</vt:lpstr>
      <vt:lpstr>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Sastra Balai Pustaka</dc:title>
  <dc:creator>Windows XP</dc:creator>
  <cp:lastModifiedBy>Windows XP</cp:lastModifiedBy>
  <cp:revision>29</cp:revision>
  <dcterms:created xsi:type="dcterms:W3CDTF">2005-07-31T17:42:03Z</dcterms:created>
  <dcterms:modified xsi:type="dcterms:W3CDTF">2005-07-31T20:58:07Z</dcterms:modified>
</cp:coreProperties>
</file>