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11" r:id="rId2"/>
    <p:sldId id="681" r:id="rId3"/>
    <p:sldId id="682" r:id="rId4"/>
    <p:sldId id="683" r:id="rId5"/>
    <p:sldId id="684" r:id="rId6"/>
    <p:sldId id="685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4" r:id="rId15"/>
    <p:sldId id="693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buClr>
        <a:srgbClr val="FF0000"/>
      </a:buClr>
      <a:buFont typeface="Wingdings" pitchFamily="2" charset="2"/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3300"/>
    <a:srgbClr val="FF0066"/>
    <a:srgbClr val="FFFFFF"/>
    <a:srgbClr val="FF0000"/>
    <a:srgbClr val="F25888"/>
    <a:srgbClr val="006600"/>
    <a:srgbClr val="009900"/>
    <a:srgbClr val="33CC33"/>
    <a:srgbClr val="9E6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3250" autoAdjust="0"/>
  </p:normalViewPr>
  <p:slideViewPr>
    <p:cSldViewPr>
      <p:cViewPr>
        <p:scale>
          <a:sx n="60" d="100"/>
          <a:sy n="60" d="100"/>
        </p:scale>
        <p:origin x="-133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F15AE3C-2D83-4508-9271-428168B6BB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98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F480D-DBDA-46CD-B424-CA0D8A403D2F}" type="datetimeFigureOut">
              <a:rPr lang="en-US" smtClean="0"/>
              <a:t>07-Oct-16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60DDC-DF1F-4270-8DB8-AC1BEB37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92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FontTx/>
              <a:buNone/>
              <a:defRPr/>
            </a:pPr>
            <a:endParaRPr lang="en-US" sz="180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-58738" y="2217738"/>
            <a:ext cx="9334501" cy="18415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58738" y="2401888"/>
            <a:ext cx="9334501" cy="1857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58738" y="2587625"/>
            <a:ext cx="403226" cy="427037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-58738" y="1752600"/>
            <a:ext cx="1211263" cy="558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639763" y="1938338"/>
            <a:ext cx="514350" cy="65087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196850" y="2030413"/>
            <a:ext cx="736600" cy="465137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-96838" y="1752600"/>
            <a:ext cx="477838" cy="558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>
            <a:off x="-96838" y="1752600"/>
            <a:ext cx="588963" cy="83502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 rot="5400000">
            <a:off x="-2058193" y="4594503"/>
            <a:ext cx="4481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AU" sz="1800" b="1" dirty="0">
                <a:solidFill>
                  <a:srgbClr val="D60093"/>
                </a:solidFill>
                <a:latin typeface="Microsoft Sans Serif" pitchFamily="34" charset="0"/>
              </a:rPr>
              <a:t>© Yosa A. Alzuhdy – </a:t>
            </a:r>
            <a:r>
              <a:rPr lang="en-AU" sz="1800" b="1" dirty="0" smtClean="0">
                <a:solidFill>
                  <a:srgbClr val="0000CC"/>
                </a:solidFill>
                <a:latin typeface="Microsoft Sans Serif" pitchFamily="34" charset="0"/>
              </a:rPr>
              <a:t>English Department</a:t>
            </a:r>
            <a:endParaRPr lang="en-AU" sz="1800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60696" y="2819400"/>
            <a:ext cx="8305800" cy="31242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81075" y="304800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738" y="361694"/>
            <a:ext cx="1545288" cy="1562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6D1FC7C1-9F33-409F-A203-949039E53251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>
                <a:alpha val="11000"/>
              </a:srgbClr>
            </a:gs>
            <a:gs pos="25000">
              <a:srgbClr val="FF6633">
                <a:alpha val="41000"/>
              </a:srgbClr>
            </a:gs>
            <a:gs pos="50000">
              <a:srgbClr val="FFFF00">
                <a:alpha val="54000"/>
              </a:srgbClr>
            </a:gs>
            <a:gs pos="75000">
              <a:srgbClr val="01A78F">
                <a:alpha val="50000"/>
              </a:srgbClr>
            </a:gs>
            <a:gs pos="100000">
              <a:srgbClr val="3366FF">
                <a:alpha val="26000"/>
              </a:srgb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186216"/>
            <a:ext cx="8813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400" smtClean="0">
                <a:solidFill>
                  <a:srgbClr val="3333CC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89622C-85FB-4F43-94BA-617888634F5F}" type="slidenum">
              <a:rPr lang="ar-SA"/>
              <a:pPr>
                <a:defRPr/>
              </a:pPr>
              <a:t>‹#›</a:t>
            </a:fld>
            <a:endParaRPr lang="en-AU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052637" y="3722688"/>
            <a:ext cx="4459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AU" sz="1800" b="1" dirty="0" smtClean="0">
                <a:solidFill>
                  <a:srgbClr val="D60093"/>
                </a:solidFill>
                <a:latin typeface="Arial" charset="0"/>
              </a:rPr>
              <a:t>Intermediate Structure – SBI</a:t>
            </a:r>
            <a:r>
              <a:rPr lang="en-AU" sz="1800" b="1" baseline="0" dirty="0" smtClean="0">
                <a:solidFill>
                  <a:srgbClr val="D60093"/>
                </a:solidFill>
                <a:latin typeface="Arial" charset="0"/>
              </a:rPr>
              <a:t> </a:t>
            </a:r>
            <a:r>
              <a:rPr lang="en-AU" sz="1800" b="1" dirty="0" smtClean="0">
                <a:solidFill>
                  <a:srgbClr val="D60093"/>
                </a:solidFill>
                <a:latin typeface="Arial" charset="0"/>
              </a:rPr>
              <a:t>6217</a:t>
            </a:r>
            <a:endParaRPr lang="en-AU" sz="1800" b="1" dirty="0">
              <a:solidFill>
                <a:srgbClr val="D60093"/>
              </a:solidFill>
              <a:latin typeface="Arial" charset="0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279400" y="650544"/>
            <a:ext cx="9144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400" b="1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5B9772DC-CEE0-49DC-8B44-3A4B12FAAFD1}" type="slidenum">
              <a:rPr lang="ar-SA"/>
              <a:pPr>
                <a:defRPr/>
              </a:pPr>
              <a:t>‹#›</a:t>
            </a:fld>
            <a:endParaRPr lang="en-AU"/>
          </a:p>
        </p:txBody>
      </p:sp>
      <p:sp>
        <p:nvSpPr>
          <p:cNvPr id="4116" name="Text Box 20"/>
          <p:cNvSpPr txBox="1">
            <a:spLocks noChangeArrowheads="1"/>
          </p:cNvSpPr>
          <p:nvPr userDrawn="1"/>
        </p:nvSpPr>
        <p:spPr bwMode="auto">
          <a:xfrm rot="5400000">
            <a:off x="-358374" y="6061416"/>
            <a:ext cx="1065997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50000"/>
              </a:spcBef>
              <a:tabLst>
                <a:tab pos="577850" algn="l"/>
                <a:tab pos="1082675" algn="l"/>
                <a:tab pos="4524375" algn="l"/>
                <a:tab pos="5029200" algn="l"/>
              </a:tabLst>
              <a:defRPr/>
            </a:pPr>
            <a:r>
              <a:rPr lang="en-US" sz="1400" b="1" dirty="0" smtClean="0">
                <a:solidFill>
                  <a:srgbClr val="0000CC"/>
                </a:solidFill>
              </a:rPr>
              <a:t>©Yosa-UNY</a:t>
            </a:r>
            <a:endParaRPr lang="en-US" sz="1400" b="1" dirty="0">
              <a:solidFill>
                <a:srgbClr val="0000CC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0" y="83255"/>
            <a:ext cx="767449" cy="775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None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None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13.png"/><Relationship Id="rId9" Type="http://schemas.microsoft.com/office/2007/relationships/hdphoto" Target="../media/hdphoto9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8458200" cy="1470025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rgbClr val="FFFF00"/>
                </a:solidFill>
              </a:rPr>
              <a:t>Intermediate Structure</a:t>
            </a:r>
            <a:r>
              <a:rPr lang="en-US" sz="4000" b="1" dirty="0" smtClean="0">
                <a:solidFill>
                  <a:srgbClr val="FFFF00"/>
                </a:solidFill>
              </a:rPr>
              <a:t> </a:t>
            </a:r>
            <a:r>
              <a:rPr lang="en-US" sz="7200" b="1" dirty="0" smtClean="0"/>
              <a:t>Nouns</a:t>
            </a:r>
            <a:endParaRPr lang="id-ID" sz="5400" b="1" dirty="0" smtClean="0">
              <a:solidFill>
                <a:srgbClr val="FF0066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743200"/>
            <a:ext cx="8496300" cy="3733800"/>
          </a:xfrm>
          <a:solidFill>
            <a:schemeClr val="accent5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dirty="0" smtClean="0">
                <a:solidFill>
                  <a:srgbClr val="0000CC"/>
                </a:solidFill>
              </a:rPr>
              <a:t>Special Semester 2015-2016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1400" i="1" dirty="0" smtClean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Font typeface="Wingdings" pitchFamily="2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dirty="0" smtClean="0">
                <a:solidFill>
                  <a:schemeClr val="tx2"/>
                </a:solidFill>
                <a:sym typeface="Wingdings"/>
              </a:rPr>
              <a:t>        </a:t>
            </a:r>
            <a:r>
              <a:rPr lang="en-US" dirty="0" smtClean="0">
                <a:solidFill>
                  <a:schemeClr val="tx2"/>
                </a:solidFill>
              </a:rPr>
              <a:t>0815 7887 1437 | </a:t>
            </a:r>
            <a:r>
              <a:rPr lang="en-US" dirty="0">
                <a:solidFill>
                  <a:schemeClr val="tx2"/>
                </a:solidFill>
                <a:sym typeface="Wingdings"/>
              </a:rPr>
              <a:t> </a:t>
            </a:r>
            <a:r>
              <a:rPr lang="en-US" dirty="0" smtClean="0">
                <a:solidFill>
                  <a:schemeClr val="tx2"/>
                </a:solidFill>
              </a:rPr>
              <a:t>0811 2545 567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</a:pPr>
            <a:r>
              <a:rPr lang="en-US" dirty="0" smtClean="0">
                <a:solidFill>
                  <a:schemeClr val="tx2"/>
                </a:solidFill>
                <a:sym typeface="Wingdings"/>
              </a:rPr>
              <a:t> </a:t>
            </a:r>
            <a:r>
              <a:rPr lang="en-US" dirty="0" smtClean="0">
                <a:solidFill>
                  <a:srgbClr val="0000CC"/>
                </a:solidFill>
                <a:sym typeface="Wingdings"/>
              </a:rPr>
              <a:t>yosa@uny.ac.id</a:t>
            </a:r>
            <a:endParaRPr lang="en-US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CC3300"/>
                </a:solidFill>
              </a:rPr>
              <a:t>English Language and Literature Study Program</a:t>
            </a:r>
            <a:endParaRPr lang="en-US" sz="3200" b="1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006600"/>
                </a:solidFill>
              </a:rPr>
              <a:t>English Department</a:t>
            </a:r>
            <a:endParaRPr lang="en-US" sz="32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A20202"/>
                </a:solidFill>
              </a:rPr>
              <a:t>State University of Yogyakarta </a:t>
            </a:r>
            <a:endParaRPr lang="id-ID" b="1" dirty="0" smtClean="0">
              <a:solidFill>
                <a:srgbClr val="A2020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338686" cy="338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938" y="4273264"/>
            <a:ext cx="299262" cy="29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9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10</a:t>
            </a:fld>
            <a:endParaRPr lang="en-A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50006"/>
            <a:ext cx="9115425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648897" y="2008496"/>
            <a:ext cx="623455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637772" y="2498230"/>
            <a:ext cx="351924" cy="334818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59853" y="2970852"/>
            <a:ext cx="515252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124452" y="3442648"/>
            <a:ext cx="515252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286000" y="3898900"/>
            <a:ext cx="623455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163497" y="4405004"/>
            <a:ext cx="623455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542520" y="4889500"/>
            <a:ext cx="515252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2988488" y="5355581"/>
            <a:ext cx="685801" cy="40513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757684" y="5821689"/>
            <a:ext cx="623455" cy="40513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819382" y="6337300"/>
            <a:ext cx="387116" cy="368300"/>
          </a:xfrm>
          <a:prstGeom prst="ellipse">
            <a:avLst/>
          </a:prstGeom>
          <a:solidFill>
            <a:srgbClr val="FF0000">
              <a:alpha val="40000"/>
            </a:srgbClr>
          </a:solidFill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None/>
              <a:tabLst>
                <a:tab pos="577850" algn="l"/>
                <a:tab pos="1082675" algn="l"/>
                <a:tab pos="4524375" algn="l"/>
                <a:tab pos="5029200" algn="l"/>
              </a:tabLst>
            </a:pPr>
            <a:endParaRPr kumimoji="0" lang="en-US" sz="2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11</a:t>
            </a:fld>
            <a:endParaRPr lang="en-A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" y="1121392"/>
            <a:ext cx="9042083" cy="5144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55097" y="4105134"/>
            <a:ext cx="101526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galaxy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850408" y="4589630"/>
            <a:ext cx="822908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pinch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850408" y="5068438"/>
            <a:ext cx="80207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ream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850408" y="5539286"/>
            <a:ext cx="80367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grain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995131" y="4101152"/>
            <a:ext cx="99923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bushel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995131" y="4589630"/>
            <a:ext cx="64337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pair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995131" y="5074126"/>
            <a:ext cx="869396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scoop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5995131" y="5552934"/>
            <a:ext cx="72833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drop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12</a:t>
            </a:fld>
            <a:endParaRPr lang="en-A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457200"/>
            <a:ext cx="9063038" cy="6359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34599" y="2575034"/>
            <a:ext cx="603298" cy="2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cow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34599" y="2962134"/>
            <a:ext cx="1016872" cy="2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woman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34599" y="3374666"/>
            <a:ext cx="822908" cy="2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vixen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63761" y="3762702"/>
            <a:ext cx="963973" cy="2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prince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56898" y="4165568"/>
            <a:ext cx="127655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emperor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552995" y="4562334"/>
            <a:ext cx="80207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52995" y="4956470"/>
            <a:ext cx="92069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sister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552995" y="5369002"/>
            <a:ext cx="89825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queen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56898" y="5768398"/>
            <a:ext cx="911074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drake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56898" y="6178300"/>
            <a:ext cx="1034505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wizard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5397064" y="2565368"/>
            <a:ext cx="85657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actor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322063" y="2901700"/>
            <a:ext cx="1302207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waitress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322063" y="3245068"/>
            <a:ext cx="697874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wife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322063" y="3587500"/>
            <a:ext cx="822908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niece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397064" y="3921202"/>
            <a:ext cx="810084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uncle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97064" y="4257534"/>
            <a:ext cx="1069771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gander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80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9115425" cy="684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213132" y="2352534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88932" y="3253798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924800" y="3251168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096000" y="3695232"/>
            <a:ext cx="14163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7023536" y="4136666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055722" y="5035300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73668" y="5670332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222532" y="6117866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358190" y="6127532"/>
            <a:ext cx="29071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‘s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95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8"/>
            <a:ext cx="9144000" cy="680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1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 smtClean="0"/>
              <a:t>            PRACTICE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makes</a:t>
            </a:r>
          </a:p>
          <a:p>
            <a:pPr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PERFECT</a:t>
            </a:r>
          </a:p>
          <a:p>
            <a:pPr algn="ctr">
              <a:buNone/>
            </a:pPr>
            <a:endParaRPr lang="en-US" sz="2800" b="1" dirty="0" smtClean="0">
              <a:solidFill>
                <a:srgbClr val="0000C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04801" y="609600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15</a:t>
            </a:fld>
            <a:endParaRPr lang="en-AU" sz="1600" b="1" dirty="0"/>
          </a:p>
        </p:txBody>
      </p:sp>
      <p:sp>
        <p:nvSpPr>
          <p:cNvPr id="20" name="Rectangle 19"/>
          <p:cNvSpPr/>
          <p:nvPr/>
        </p:nvSpPr>
        <p:spPr>
          <a:xfrm>
            <a:off x="1143000" y="1281752"/>
            <a:ext cx="3486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PERFECT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84496" y="457822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0000CC"/>
                </a:solidFill>
              </a:rPr>
              <a:t>So, repeat </a:t>
            </a:r>
            <a:r>
              <a:rPr lang="en-US" sz="4000" b="1" dirty="0">
                <a:solidFill>
                  <a:srgbClr val="FF0000"/>
                </a:solidFill>
              </a:rPr>
              <a:t>(perfectly) </a:t>
            </a:r>
            <a:r>
              <a:rPr lang="en-US" sz="4000" b="1" dirty="0" smtClean="0">
                <a:solidFill>
                  <a:srgbClr val="0000CC"/>
                </a:solidFill>
              </a:rPr>
              <a:t>again      </a:t>
            </a:r>
            <a:r>
              <a:rPr lang="en-US" sz="3600" b="1" dirty="0">
                <a:solidFill>
                  <a:srgbClr val="0000CC"/>
                </a:solidFill>
              </a:rPr>
              <a:t>at </a:t>
            </a:r>
            <a:r>
              <a:rPr lang="en-US" sz="3600" b="1" dirty="0" smtClean="0">
                <a:solidFill>
                  <a:srgbClr val="0000CC"/>
                </a:solidFill>
              </a:rPr>
              <a:t>your leisure time several </a:t>
            </a:r>
            <a:r>
              <a:rPr lang="en-US" sz="3600" b="1" dirty="0">
                <a:solidFill>
                  <a:srgbClr val="0000CC"/>
                </a:solidFill>
              </a:rPr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141666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 112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981075"/>
            <a:ext cx="9020175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6612368" y="4623851"/>
            <a:ext cx="2406002" cy="2409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861198" y="4890551"/>
            <a:ext cx="2406002" cy="240904"/>
          </a:xfrm>
          <a:prstGeom prst="rect">
            <a:avLst/>
          </a:prstGeom>
          <a:solidFill>
            <a:srgbClr val="FF0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894321" y="5156596"/>
            <a:ext cx="5157479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59269" y="5423296"/>
            <a:ext cx="4971531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984501" y="5931296"/>
            <a:ext cx="5448300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204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40" y="27296"/>
            <a:ext cx="67897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" y="4335440"/>
            <a:ext cx="90868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009900" y="48975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Rectangular Callout 7"/>
          <p:cNvSpPr/>
          <p:nvPr/>
        </p:nvSpPr>
        <p:spPr bwMode="auto">
          <a:xfrm>
            <a:off x="2910373" y="4419670"/>
            <a:ext cx="823427" cy="246221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stories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6762750" y="5611957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6524625" y="5163979"/>
            <a:ext cx="1015787" cy="246221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eruption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74763" y="6393007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883888" y="5924550"/>
            <a:ext cx="935637" cy="246221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capitols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23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4</a:t>
            </a:fld>
            <a:endParaRPr lang="en-AU" sz="1600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9916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333875"/>
            <a:ext cx="699561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893663" y="4792737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Rectangular Callout 7"/>
          <p:cNvSpPr/>
          <p:nvPr/>
        </p:nvSpPr>
        <p:spPr bwMode="auto">
          <a:xfrm>
            <a:off x="1752600" y="4248150"/>
            <a:ext cx="972505" cy="246221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96863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children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066009" y="5343334"/>
            <a:ext cx="6273636" cy="1474250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2974975" algn="l"/>
                <a:tab pos="4572000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Some other nouns to consider: 	</a:t>
            </a: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species	species</a:t>
            </a:r>
          </a:p>
          <a:p>
            <a:pPr>
              <a:tabLst>
                <a:tab pos="2974975" algn="l"/>
                <a:tab pos="4572000" algn="l"/>
              </a:tabLst>
            </a:pP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   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(singular and plural) </a:t>
            </a:r>
            <a:r>
              <a:rPr lang="en-US" b="1" dirty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means	means</a:t>
            </a:r>
          </a:p>
          <a:p>
            <a:pPr>
              <a:tabLst>
                <a:tab pos="2974975" algn="l"/>
                <a:tab pos="4572000" algn="l"/>
              </a:tabLst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medium	media</a:t>
            </a:r>
          </a:p>
          <a:p>
            <a:pPr>
              <a:tabLst>
                <a:tab pos="2974975" algn="l"/>
                <a:tab pos="4572000" algn="l"/>
              </a:tabLst>
            </a:pPr>
            <a:r>
              <a:rPr lang="en-US" b="1" dirty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	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phenomenon	phenomena</a:t>
            </a:r>
            <a:endParaRPr lang="en-US" b="1" dirty="0" smtClean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29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5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15417"/>
            <a:ext cx="9067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55944"/>
            <a:ext cx="86026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38" y="2133600"/>
            <a:ext cx="89154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4" y="457200"/>
            <a:ext cx="899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78283" y="32211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81000" y="2813506"/>
            <a:ext cx="1219368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information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150008" y="6351276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505075" y="5905500"/>
            <a:ext cx="1735535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detective stories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511300" y="1485900"/>
            <a:ext cx="1493938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63112" y="1765300"/>
            <a:ext cx="3202388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101601" y="4305300"/>
            <a:ext cx="6629399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700521" y="4584700"/>
            <a:ext cx="4262379" cy="240904"/>
          </a:xfrm>
          <a:prstGeom prst="rect">
            <a:avLst/>
          </a:prstGeom>
          <a:solidFill>
            <a:srgbClr val="00B05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ular Callout 18"/>
          <p:cNvSpPr/>
          <p:nvPr/>
        </p:nvSpPr>
        <p:spPr bwMode="auto">
          <a:xfrm>
            <a:off x="2204112" y="5433182"/>
            <a:ext cx="6466317" cy="295466"/>
          </a:xfrm>
          <a:prstGeom prst="wedgeRectCallout">
            <a:avLst>
              <a:gd name="adj1" fmla="val -16198"/>
              <a:gd name="adj2" fmla="val -44406"/>
            </a:avLst>
          </a:prstGeom>
          <a:solidFill>
            <a:srgbClr val="FFFF00">
              <a:alpha val="22000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18288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1882775" algn="l"/>
                <a:tab pos="3479800" algn="l"/>
                <a:tab pos="5145088" algn="l"/>
              </a:tabLst>
            </a:pP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bank </a:t>
            </a:r>
            <a:r>
              <a:rPr lang="en-US" sz="1800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managers	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toy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factories	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human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beings	</a:t>
            </a:r>
            <a:r>
              <a:rPr lang="en-US" b="1" dirty="0" smtClean="0">
                <a:solidFill>
                  <a:srgbClr val="0000CC"/>
                </a:solidFill>
                <a:latin typeface="Arial Narrow" pitchFamily="34" charset="0"/>
              </a:rPr>
              <a:t>car </a:t>
            </a:r>
            <a:r>
              <a:rPr lang="en-US" b="1" dirty="0" smtClean="0">
                <a:solidFill>
                  <a:srgbClr val="C00000"/>
                </a:solidFill>
                <a:latin typeface="Arial Narrow" pitchFamily="34" charset="0"/>
                <a:sym typeface="Wingdings" pitchFamily="2" charset="2"/>
              </a:rPr>
              <a:t>designers</a:t>
            </a:r>
            <a:endParaRPr lang="en-US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83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-334095" y="759004"/>
            <a:ext cx="914401" cy="625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6</a:t>
            </a:fld>
            <a:endParaRPr lang="en-AU" sz="1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48225"/>
            <a:ext cx="89154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9067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4683533" y="5316682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" name="Rectangular Callout 7"/>
          <p:cNvSpPr/>
          <p:nvPr/>
        </p:nvSpPr>
        <p:spPr bwMode="auto">
          <a:xfrm>
            <a:off x="4561011" y="4909006"/>
            <a:ext cx="696789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4-year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68733" y="6132201"/>
            <a:ext cx="419100" cy="207818"/>
          </a:xfrm>
          <a:prstGeom prst="flowChartSummingJunction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0" name="Rectangular Callout 9"/>
          <p:cNvSpPr/>
          <p:nvPr/>
        </p:nvSpPr>
        <p:spPr bwMode="auto">
          <a:xfrm>
            <a:off x="286512" y="5686425"/>
            <a:ext cx="1123188" cy="215444"/>
          </a:xfrm>
          <a:prstGeom prst="wedgeRectCallout">
            <a:avLst>
              <a:gd name="adj1" fmla="val -18640"/>
              <a:gd name="adj2" fmla="val 84608"/>
            </a:avLst>
          </a:prstGeom>
          <a:solidFill>
            <a:srgbClr val="FFFF99">
              <a:alpha val="50196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Thousands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36800" y="2681450"/>
            <a:ext cx="4292600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53659" y="2932346"/>
            <a:ext cx="722641" cy="240904"/>
          </a:xfrm>
          <a:prstGeom prst="rect">
            <a:avLst/>
          </a:prstGeom>
          <a:solidFill>
            <a:srgbClr val="00B0F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235200" y="2945046"/>
            <a:ext cx="4419600" cy="240904"/>
          </a:xfrm>
          <a:prstGeom prst="rect">
            <a:avLst/>
          </a:prstGeom>
          <a:solidFill>
            <a:srgbClr val="FF66CC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166620" y="3200400"/>
            <a:ext cx="4526280" cy="240904"/>
          </a:xfrm>
          <a:prstGeom prst="rect">
            <a:avLst/>
          </a:prstGeom>
          <a:solidFill>
            <a:srgbClr val="FFC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240973" y="3467496"/>
            <a:ext cx="3588327" cy="240904"/>
          </a:xfrm>
          <a:prstGeom prst="rect">
            <a:avLst/>
          </a:prstGeom>
          <a:solidFill>
            <a:srgbClr val="FFC000">
              <a:alpha val="34902"/>
            </a:srgbClr>
          </a:solidFill>
          <a:ln w="9525" cap="flat" cmpd="sng" algn="ctr">
            <a:solidFill>
              <a:srgbClr val="0000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9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7</a:t>
            </a:fld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7" y="990600"/>
            <a:ext cx="8783147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76400" y="3190875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856193" y="3173104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549049" y="3186752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990600" y="3724134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710752" y="3737782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7704334" y="3724987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641144" y="4307291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072585" y="4321792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858000" y="4333734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440824" y="4317810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2538919" y="4871116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243248" y="4306438"/>
            <a:ext cx="322772" cy="202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anose="02020904090505020303" pitchFamily="18" charset="0"/>
              </a:rPr>
              <a:t>P</a:t>
            </a:r>
            <a:endParaRPr lang="en-US" sz="2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anose="02020904090505020303" pitchFamily="18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944120" y="4777286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893640" y="4880782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7396649" y="4880782"/>
            <a:ext cx="28590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996639" y="5451144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5597856" y="5449438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1738952" y="6037430"/>
            <a:ext cx="23620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7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8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852848" cy="588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86200" y="2743200"/>
            <a:ext cx="119159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dresses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912897" y="2729552"/>
            <a:ext cx="101687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babies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02040" y="3227696"/>
            <a:ext cx="127655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giraffes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794000" y="3231678"/>
            <a:ext cx="97840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hippos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816897" y="3751430"/>
            <a:ext cx="152823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kangaroos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65801" y="4257534"/>
            <a:ext cx="71711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feet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06104" y="4765344"/>
            <a:ext cx="129258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monkeys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69259" y="4763638"/>
            <a:ext cx="129258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monkeys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57311" y="5275430"/>
            <a:ext cx="91908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boxes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4102096" y="5267470"/>
            <a:ext cx="927104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sticks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58914" y="5781534"/>
            <a:ext cx="917486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ladies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015729" y="5773574"/>
            <a:ext cx="1255719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watches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35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6D1FC7C1-9F33-409F-A203-949039E53251}" type="slidenum">
              <a:rPr lang="ar-SA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4" y="912495"/>
            <a:ext cx="9021128" cy="556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241811" y="2719886"/>
            <a:ext cx="931913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crowd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7318011" y="3200400"/>
            <a:ext cx="914280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bunch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48078" y="4128448"/>
            <a:ext cx="723522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49640" y="4087504"/>
            <a:ext cx="1622807" cy="174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slices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pieces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58796" y="4953000"/>
            <a:ext cx="1880890" cy="20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pieces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/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squares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077078" y="5513696"/>
            <a:ext cx="826115" cy="23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36000" tIns="36000" rIns="36000" bIns="0">
            <a:spAutoFit/>
          </a:bodyPr>
          <a:lstStyle/>
          <a:p>
            <a:pPr>
              <a:lnSpc>
                <a:spcPct val="45000"/>
              </a:lnSpc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piece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0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beginning: English Sounds&amp;quot;&quot;/&gt;&lt;property id=&quot;20307&quot; value=&quot;460&quot;/&gt;&lt;/object&gt;&lt;object type=&quot;3&quot; unique_id=&quot;10005&quot;&gt;&lt;property id=&quot;20148&quot; value=&quot;5&quot;/&gt;&lt;property id=&quot;20300&quot; value=&quot;Slide 2 - &amp;quot;2 other groups of English Sounds&amp;quot;&quot;/&gt;&lt;property id=&quot;20307&quot; value=&quot;461&quot;/&gt;&lt;/object&gt;&lt;object type=&quot;3&quot; unique_id=&quot;10006&quot;&gt;&lt;property id=&quot;20148&quot; value=&quot;5&quot;/&gt;&lt;property id=&quot;20300&quot; value=&quot;Slide 3 - &amp;quot;Voiced &amp;amp; Voiceless (Unvoiced) Sounds&amp;quot;&quot;/&gt;&lt;property id=&quot;20307&quot; value=&quot;462&quot;/&gt;&lt;/object&gt;&lt;object type=&quot;3&quot; unique_id=&quot;10013&quot;&gt;&lt;property id=&quot;20148&quot; value=&quot;5&quot;/&gt;&lt;property id=&quot;20300&quot; value=&quot;Slide 4 - &amp;quot;Exc-1. Spelling: Abbreviation&amp;quot;&quot;/&gt;&lt;property id=&quot;20307&quot; value=&quot;465&quot;/&gt;&lt;/object&gt;&lt;object type=&quot;3&quot; unique_id=&quot;10014&quot;&gt;&lt;property id=&quot;20148&quot; value=&quot;5&quot;/&gt;&lt;property id=&quot;20300&quot; value=&quot;Slide 5 - &amp;quot;Exercise 2: Spelling&amp;quot;&quot;/&gt;&lt;property id=&quot;20307&quot; value=&quot;466&quot;/&gt;&lt;/object&gt;&lt;object type=&quot;3&quot; unique_id=&quot;10015&quot;&gt;&lt;property id=&quot;20148&quot; value=&quot;5&quot;/&gt;&lt;property id=&quot;20300&quot; value=&quot;Slide 6 - &amp;quot;Numbers:  TEENS and TENS&amp;quot;&quot;/&gt;&lt;property id=&quot;20307&quot; value=&quot;458&quot;/&gt;&lt;/object&gt;&lt;object type=&quot;3&quot; unique_id=&quot;10016&quot;&gt;&lt;property id=&quot;20148&quot; value=&quot;5&quot;/&gt;&lt;property id=&quot;20300&quot; value=&quot;Slide 7 - &amp;quot;Exercise 4: Numbers in Puzzle &amp;quot;&quot;/&gt;&lt;property id=&quot;20307&quot; value=&quot;467&quot;/&gt;&lt;/object&gt;&lt;object type=&quot;3&quot; unique_id=&quot;10017&quot;&gt;&lt;property id=&quot;20148&quot; value=&quot;5&quot;/&gt;&lt;property id=&quot;20300&quot; value=&quot;Slide 8 - &amp;quot;Telephone Numbers&amp;quot;&quot;/&gt;&lt;property id=&quot;20307&quot; value=&quot;480&quot;/&gt;&lt;/object&gt;&lt;object type=&quot;3&quot; unique_id=&quot;10018&quot;&gt;&lt;property id=&quot;20148&quot; value=&quot;5&quot;/&gt;&lt;property id=&quot;20300&quot; value=&quot;Slide 9 - &amp;quot;Exc-6. What’s the Address?&amp;quot;&quot;/&gt;&lt;property id=&quot;20307&quot; value=&quot;475&quot;/&gt;&lt;/object&gt;&lt;object type=&quot;3&quot; unique_id=&quot;10022&quot;&gt;&lt;property id=&quot;20148&quot; value=&quot;5&quot;/&gt;&lt;property id=&quot;20300&quot; value=&quot;Slide 17&quot;/&gt;&lt;property id=&quot;20307&quot; value=&quot;468&quot;/&gt;&lt;/object&gt;&lt;object type=&quot;3&quot; unique_id=&quot;10636&quot;&gt;&lt;property id=&quot;20148&quot; value=&quot;5&quot;/&gt;&lt;property id=&quot;20300&quot; value=&quot;Slide 15 - &amp;quot;Following Directions&amp;quot;&quot;/&gt;&lt;property id=&quot;20307&quot; value=&quot;487&quot;/&gt;&lt;/object&gt;&lt;object type=&quot;3&quot; unique_id=&quot;10737&quot;&gt;&lt;property id=&quot;20148&quot; value=&quot;5&quot;/&gt;&lt;property id=&quot;20300&quot; value=&quot;Slide 10 - &amp;quot;Exercise 7: TIME&amp;quot;&quot;/&gt;&lt;property id=&quot;20307&quot; value=&quot;488&quot;/&gt;&lt;/object&gt;&lt;object type=&quot;3&quot; unique_id=&quot;10738&quot;&gt;&lt;property id=&quot;20148&quot; value=&quot;5&quot;/&gt;&lt;property id=&quot;20300&quot; value=&quot;Slide 11 - &amp;quot;Exc.8: Marathon Race Interview&amp;quot;&quot;/&gt;&lt;property id=&quot;20307&quot; value=&quot;489&quot;/&gt;&lt;/object&gt;&lt;object type=&quot;3&quot; unique_id=&quot;10739&quot;&gt;&lt;property id=&quot;20148&quot; value=&quot;5&quot;/&gt;&lt;property id=&quot;20300&quot; value=&quot;Slide 12 - &amp;quot;Exercise 9: MONEY: Price and Costs&amp;quot;&quot;/&gt;&lt;property id=&quot;20307&quot; value=&quot;490&quot;/&gt;&lt;/object&gt;&lt;object type=&quot;3&quot; unique_id=&quot;10932&quot;&gt;&lt;property id=&quot;20148&quot; value=&quot;5&quot;/&gt;&lt;property id=&quot;20300&quot; value=&quot;Slide 16 - &amp;quot;A Route Map&amp;quot;&quot;/&gt;&lt;property id=&quot;20307&quot; value=&quot;491&quot;/&gt;&lt;/object&gt;&lt;object type=&quot;3&quot; unique_id=&quot;10933&quot;&gt;&lt;property id=&quot;20148&quot; value=&quot;5&quot;/&gt;&lt;property id=&quot;20300&quot; value=&quot;Slide 13 - &amp;quot;Exc.10: Comprehension&amp;quot;&quot;/&gt;&lt;property id=&quot;20307&quot; value=&quot;494&quot;/&gt;&lt;/object&gt;&lt;object type=&quot;3&quot; unique_id=&quot;11074&quot;&gt;&lt;property id=&quot;20148&quot; value=&quot;5&quot;/&gt;&lt;property id=&quot;20300&quot; value=&quot;Slide 14 - &amp;quot;Exc.10: Comprehension (2)&amp;quot;&quot;/&gt;&lt;property id=&quot;20307&quot; value=&quot;4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5888"/>
        </a:solidFill>
        <a:ln w="9525" cap="flat" cmpd="sng" algn="ctr">
          <a:solidFill>
            <a:srgbClr val="4B2B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>
            <a:tab pos="577850" algn="l"/>
            <a:tab pos="1082675" algn="l"/>
            <a:tab pos="4524375" algn="l"/>
            <a:tab pos="5029200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25888"/>
        </a:solidFill>
        <a:ln w="9525" cap="flat" cmpd="sng" algn="ctr">
          <a:solidFill>
            <a:srgbClr val="4B2B2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10000"/>
          </a:spcBef>
          <a:spcAft>
            <a:spcPct val="0"/>
          </a:spcAft>
          <a:buClr>
            <a:srgbClr val="FF0000"/>
          </a:buClr>
          <a:buSzTx/>
          <a:buFont typeface="Wingdings" pitchFamily="2" charset="2"/>
          <a:buNone/>
          <a:tabLst>
            <a:tab pos="577850" algn="l"/>
            <a:tab pos="1082675" algn="l"/>
            <a:tab pos="4524375" algn="l"/>
            <a:tab pos="5029200" algn="l"/>
          </a:tabLst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26607</TotalTime>
  <Words>166</Words>
  <Application>Microsoft Office PowerPoint</Application>
  <PresentationFormat>On-screen Show 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Yosa A. Alzuhdy</vt:lpstr>
      <vt:lpstr>Intermediate Structure Nouns</vt:lpstr>
      <vt:lpstr>Page  112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562</cp:revision>
  <dcterms:created xsi:type="dcterms:W3CDTF">2006-10-15T19:30:25Z</dcterms:created>
  <dcterms:modified xsi:type="dcterms:W3CDTF">2016-10-06T18:04:15Z</dcterms:modified>
</cp:coreProperties>
</file>