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813" r:id="rId2"/>
    <p:sldId id="863" r:id="rId3"/>
    <p:sldId id="864" r:id="rId4"/>
    <p:sldId id="865" r:id="rId5"/>
    <p:sldId id="866" r:id="rId6"/>
    <p:sldId id="867" r:id="rId7"/>
    <p:sldId id="868" r:id="rId8"/>
    <p:sldId id="869" r:id="rId9"/>
    <p:sldId id="870" r:id="rId10"/>
    <p:sldId id="871" r:id="rId11"/>
    <p:sldId id="872" r:id="rId12"/>
    <p:sldId id="873" r:id="rId13"/>
    <p:sldId id="874" r:id="rId14"/>
    <p:sldId id="875" r:id="rId15"/>
    <p:sldId id="876" r:id="rId16"/>
    <p:sldId id="814" r:id="rId1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FFFF00"/>
    <a:srgbClr val="006600"/>
    <a:srgbClr val="8E001B"/>
    <a:srgbClr val="FA0000"/>
    <a:srgbClr val="FF0000"/>
    <a:srgbClr val="FFFFFF"/>
    <a:srgbClr val="FF66CC"/>
    <a:srgbClr val="61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8" autoAdjust="0"/>
    <p:restoredTop sz="94508" autoAdjust="0"/>
  </p:normalViewPr>
  <p:slideViewPr>
    <p:cSldViewPr>
      <p:cViewPr varScale="1">
        <p:scale>
          <a:sx n="60" d="100"/>
          <a:sy n="60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9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3553061-2293-43A7-B947-BB9437B5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8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5D062DCD-6D5B-445F-93A8-061AB542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21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96838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1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822" y="2843"/>
              <a:ext cx="196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© Yosa A. Alzuhdy – </a:t>
              </a:r>
              <a:r>
                <a:rPr lang="en-AU" sz="1900" b="1" dirty="0" smtClean="0">
                  <a:solidFill>
                    <a:srgbClr val="0000CC"/>
                  </a:solidFill>
                  <a:latin typeface="Microsoft Sans Serif" pitchFamily="34" charset="0"/>
                </a:rPr>
                <a:t>English Dept.</a:t>
              </a:r>
              <a:endParaRPr lang="en-AU" sz="19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WordArt 21"/>
          <p:cNvSpPr>
            <a:spLocks noChangeArrowheads="1" noChangeShapeType="1" noTextEdit="1"/>
          </p:cNvSpPr>
          <p:nvPr userDrawn="1"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 userDrawn="1"/>
        </p:nvSpPr>
        <p:spPr bwMode="auto">
          <a:xfrm>
            <a:off x="44450" y="89079"/>
            <a:ext cx="1066800" cy="3060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505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505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  <p:bldP spid="20" grpId="23"/>
      <p:bldP spid="20" grpId="24"/>
      <p:bldP spid="20" grpId="25"/>
      <p:bldP spid="20" grpId="26"/>
      <p:bldP spid="20" grpId="27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3AC9-F051-440F-A054-0C3855545D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8E2F17B-35EF-4339-96AF-4DE3DA4707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5888"/>
            <a:ext cx="21907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41985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3BB9-77E7-4D17-88AD-F1510B01C2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3F2727D-DCC7-45AC-83AE-E779AA4FEE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5B8D-5BF6-471F-8C52-C07E2B2F68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334095" y="759004"/>
            <a:ext cx="914401" cy="625475"/>
          </a:xfrm>
        </p:spPr>
        <p:txBody>
          <a:bodyPr/>
          <a:lstStyle>
            <a:lvl1pPr>
              <a:defRPr sz="7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‹#›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95F-42C6-4B24-B212-038E171AC0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86931" y="648237"/>
            <a:ext cx="504825" cy="457200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0C75A260-20DB-46F2-8C65-16CBA7A23BE1}" type="slidenum">
              <a:rPr lang="en-AU" sz="1400" smtClean="0"/>
              <a:pPr>
                <a:defRPr/>
              </a:pPr>
              <a:t>‹#›</a:t>
            </a:fld>
            <a:endParaRPr lang="en-AU" sz="14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DDBF-7578-4780-BA2F-9371B09EA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-112689" y="661116"/>
            <a:ext cx="504825" cy="457200"/>
          </a:xfrm>
        </p:spPr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 sz="1600" dirty="0" smtClean="0"/>
          </a:p>
          <a:p>
            <a:pPr>
              <a:defRPr/>
            </a:pPr>
            <a:fld id="{09ED9FF8-674A-4A3E-BA5D-57D2E674D5E2}" type="slidenum">
              <a:rPr lang="en-AU" sz="1600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DA99-CE6C-425B-AC77-6DA33CC3EB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375F13E-9E56-4DE0-A180-238B02D2F6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547-306D-47B9-AE97-DF858A8E25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8DED882-3382-4FEA-9E16-05BD07EE97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BD38-0C24-4F4D-A17C-EB1E1EBD49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3ECE34D-DA64-4B58-AD13-C80CCC5D96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85A6-BB67-4469-96B6-1A3DC35C1E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251C355-2630-4345-8CD5-EF1F6B95E7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6173-2FA3-45FC-83BB-1179DED637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BCC6D6A-67D3-4726-B2E9-0D32FC1E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67000"/>
              </a:srgbClr>
            </a:gs>
            <a:gs pos="17999">
              <a:srgbClr val="99CCFF">
                <a:alpha val="24000"/>
              </a:srgbClr>
            </a:gs>
            <a:gs pos="36000">
              <a:srgbClr val="9966FF">
                <a:alpha val="22000"/>
              </a:srgbClr>
            </a:gs>
            <a:gs pos="61000">
              <a:srgbClr val="CC99FF">
                <a:alpha val="37000"/>
              </a:srgbClr>
            </a:gs>
            <a:gs pos="82001">
              <a:srgbClr val="99CCFF">
                <a:alpha val="62000"/>
              </a:srgbClr>
            </a:gs>
            <a:gs pos="100000">
              <a:srgbClr val="CCCC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13">
              <a:lum bright="-35000" contrast="-4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12B75FBF-C9C8-41B3-A0BC-19F6FA086E3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14575" y="3533775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AU" b="1" dirty="0">
              <a:solidFill>
                <a:srgbClr val="D60093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4052" y="863958"/>
            <a:ext cx="504825" cy="2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/>
            </a:lvl1pPr>
          </a:lstStyle>
          <a:p>
            <a:pPr>
              <a:defRPr/>
            </a:pPr>
            <a:fld id="{99C25317-4D8B-4904-B18A-E8C15F1D6AA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rot="5400000">
            <a:off x="-608806" y="5493544"/>
            <a:ext cx="1479550" cy="1825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AU" sz="1000" dirty="0">
                <a:solidFill>
                  <a:schemeClr val="bg1"/>
                </a:solidFill>
              </a:rPr>
              <a:t>©</a:t>
            </a:r>
            <a:r>
              <a:rPr lang="en-AU" sz="900" dirty="0">
                <a:solidFill>
                  <a:schemeClr val="bg1"/>
                </a:solidFill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</a:rPr>
              <a:t>UNY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44450" y="77272"/>
            <a:ext cx="1066800" cy="33176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61FF69"/>
                  </a:solidFill>
                  <a:miter lim="800000"/>
                  <a:headEnd/>
                  <a:tailEnd/>
                </a:ln>
                <a:solidFill>
                  <a:srgbClr val="8E001B"/>
                </a:soli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61FF69"/>
                </a:solidFill>
                <a:miter lim="800000"/>
                <a:headEnd/>
                <a:tailEnd/>
              </a:ln>
              <a:solidFill>
                <a:srgbClr val="8E001B"/>
              </a:solidFill>
              <a:effectLst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3" presetClass="emph" presetSubtype="0" repeatCount="indefinite" fill="remove" grpId="2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7" grpId="1"/>
      <p:bldP spid="4117" grpId="2"/>
      <p:bldP spid="4117" grpId="3"/>
      <p:bldP spid="4117" grpId="4"/>
      <p:bldP spid="4117" grpId="5"/>
      <p:bldP spid="4117" grpId="6"/>
      <p:bldP spid="4117" grpId="8"/>
      <p:bldP spid="4117" grpId="9"/>
      <p:bldP spid="4117" grpId="10"/>
      <p:bldP spid="4117" grpId="11"/>
      <p:bldP spid="4117" grpId="12"/>
      <p:bldP spid="4117" grpId="13"/>
      <p:bldP spid="4117" grpId="14"/>
      <p:bldP spid="4117" grpId="15"/>
      <p:bldP spid="4117" grpId="16"/>
      <p:bldP spid="4117" grpId="17"/>
      <p:bldP spid="4117" grpId="18"/>
      <p:bldP spid="4117" grpId="19"/>
      <p:bldP spid="4117" grpId="20"/>
      <p:bldP spid="4117" grpId="21"/>
      <p:bldP spid="4117" grpId="22"/>
      <p:bldP spid="4117" grpId="23"/>
      <p:bldP spid="4117" grpId="24"/>
      <p:bldP spid="4117" grpId="25"/>
      <p:bldP spid="4117" grpId="26"/>
      <p:bldP spid="4117" grpId="27"/>
      <p:bldP spid="4117" grpId="28"/>
      <p:bldP spid="4117" grpId="29"/>
      <p:bldP spid="4117" grpId="30"/>
      <p:bldP spid="4117" grpId="31"/>
      <p:bldP spid="4117" grpId="32"/>
      <p:bldP spid="4117" grpId="36"/>
      <p:bldP spid="4117" grpId="37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/>
      <p:bldP spid="20" grpId="29"/>
      <p:bldP spid="20" grpId="30"/>
      <p:bldP spid="20" grpId="31"/>
      <p:bldP spid="20" grpId="32"/>
      <p:bldP spid="20" grpId="36"/>
      <p:bldP spid="20" grpId="37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ÿ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Intro-%20Basic%20Sentences.pptx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8305800" cy="1470025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82E9FE"/>
                </a:solidFill>
              </a:rPr>
              <a:t>20  Verbs</a:t>
            </a:r>
            <a:endParaRPr lang="id-ID" sz="48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496300" cy="34290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500" i="1" dirty="0" smtClean="0">
                <a:solidFill>
                  <a:srgbClr val="FFFF00"/>
                </a:solidFill>
              </a:rPr>
              <a:t>Section 2: Structure &amp; Written Expression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4400" b="1" dirty="0" smtClean="0">
                <a:solidFill>
                  <a:srgbClr val="0000A4"/>
                </a:solidFill>
              </a:rPr>
              <a:t>TOEFL Preparation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i="1" dirty="0" smtClean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© Yosa A. Alzuhdy, M.Hum.</a:t>
            </a:r>
            <a:endParaRPr lang="en-US" sz="2000" b="1" i="1" dirty="0" smtClean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yosa@uny.ac.id</a:t>
            </a:r>
            <a:endParaRPr lang="en-US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English Literature Study Program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A20202"/>
                </a:solidFill>
              </a:rPr>
              <a:t>State University of Yogyakarta</a:t>
            </a:r>
            <a:endParaRPr lang="id-ID" b="1" dirty="0">
              <a:solidFill>
                <a:srgbClr val="A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3793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Irregular Verbs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10</a:t>
            </a:fld>
            <a:endParaRPr lang="en-AU" sz="1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0"/>
            <a:ext cx="9017000" cy="1257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51810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-0.8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11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" y="71438"/>
            <a:ext cx="8915400" cy="678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5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" y="2532085"/>
            <a:ext cx="9105008" cy="231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105400" y="3048000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ular Callout 7"/>
          <p:cNvSpPr/>
          <p:nvPr/>
        </p:nvSpPr>
        <p:spPr bwMode="auto">
          <a:xfrm>
            <a:off x="3517900" y="3106579"/>
            <a:ext cx="1603171" cy="246221"/>
          </a:xfrm>
          <a:prstGeom prst="wedgeRectCallout">
            <a:avLst>
              <a:gd name="adj1" fmla="val 62389"/>
              <a:gd name="adj2" fmla="val -151921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past:Vb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past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553200" y="3771900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6553200" y="2997200"/>
            <a:ext cx="1219200" cy="492443"/>
          </a:xfrm>
          <a:prstGeom prst="wedgeRectCallout">
            <a:avLst>
              <a:gd name="adj1" fmla="val -46986"/>
              <a:gd name="adj2" fmla="val 80187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modal+Vb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strike="dbl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uFill>
                  <a:solidFill>
                    <a:srgbClr val="0000CC"/>
                  </a:solidFill>
                </a:uFill>
                <a:latin typeface="Verdana" pitchFamily="34" charset="0"/>
                <a:cs typeface="Times New Roman" pitchFamily="18" charset="0"/>
              </a:rPr>
              <a:t> to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reach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597400" y="444038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495800" y="3975100"/>
            <a:ext cx="609600" cy="246221"/>
          </a:xfrm>
          <a:prstGeom prst="wedgeRectCallout">
            <a:avLst>
              <a:gd name="adj1" fmla="val 3014"/>
              <a:gd name="adj2" fmla="val 85345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does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5067300" y="4282182"/>
            <a:ext cx="3721100" cy="213618"/>
          </a:xfrm>
          <a:prstGeom prst="wedgeRectCallout">
            <a:avLst>
              <a:gd name="adj1" fmla="val 18027"/>
              <a:gd name="adj2" fmla="val -43604"/>
            </a:avLst>
          </a:prstGeom>
          <a:solidFill>
            <a:srgbClr val="FFFF00">
              <a:alpha val="76863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Auxiliary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used instead of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be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228600" y="4645038"/>
            <a:ext cx="5214257" cy="246221"/>
          </a:xfrm>
          <a:prstGeom prst="wedgeRectCallout">
            <a:avLst>
              <a:gd name="adj1" fmla="val 18027"/>
              <a:gd name="adj2" fmla="val -43604"/>
            </a:avLst>
          </a:prstGeom>
          <a:solidFill>
            <a:srgbClr val="FFFF00">
              <a:alpha val="94902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Compare: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Dextrose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not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sweet as table sugar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2195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143000"/>
            <a:ext cx="8813800" cy="5486400"/>
          </a:xfrm>
        </p:spPr>
        <p:txBody>
          <a:bodyPr/>
          <a:lstStyle/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sentence of comparisons can have 3 possible structures:</a:t>
            </a:r>
          </a:p>
          <a:p>
            <a:pPr marL="0" indent="0">
              <a:spcBef>
                <a:spcPts val="0"/>
              </a:spcBef>
              <a:buNone/>
              <a:tabLst>
                <a:tab pos="566738" algn="l"/>
                <a:tab pos="1539875" algn="l"/>
              </a:tabLst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subject+auxiliary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auxiliary+subject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  <a:tabLst>
                <a:tab pos="566738" algn="l"/>
                <a:tab pos="1539875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 houses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than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 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(houses </a:t>
            </a:r>
            <a:r>
              <a:rPr lang="en-US" sz="20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must be compared to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house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)</a:t>
            </a:r>
            <a:endParaRPr lang="en-U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than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house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 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en-US" sz="2000" b="1" dirty="0" err="1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subj+aux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)</a:t>
            </a:r>
            <a:endParaRPr lang="en-US" sz="2000" b="1" dirty="0">
              <a:latin typeface="Arial Narrow" panose="020B060602020203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than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house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 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en-US" sz="2000" b="1" dirty="0" err="1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aux+subj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houses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than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 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(object)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cats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caught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mice than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cat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cat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kite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flies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than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does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 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(kites </a:t>
            </a:r>
            <a:r>
              <a:rPr lang="en-US" sz="2000" b="1" dirty="0" smtClean="0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cannot </a:t>
            </a:r>
            <a:r>
              <a:rPr lang="en-US" sz="2000" b="1" dirty="0">
                <a:solidFill>
                  <a:srgbClr val="0000CC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be compared to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people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  <a:sym typeface="Wingdings"/>
              </a:rPr>
              <a:t>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flies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than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man’s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Sometimes, a motorcycle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expensive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Sometimes, a motorcycle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expensive than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Sometimes, a motorcycle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expensive than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566738" algn="l"/>
                <a:tab pos="1539875" algn="l"/>
              </a:tabLst>
            </a:pP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that morality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important than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has predicted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Jokowi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voters than 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Prabowo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</a:t>
            </a:r>
            <a:endParaRPr lang="en-US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predicted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Jokowi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voters than </a:t>
            </a:r>
            <a:r>
              <a:rPr lang="en-US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</a:t>
            </a:r>
            <a:r>
              <a:rPr lang="en-US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Prabowo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12</a:t>
            </a:fld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96679010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 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13</a:t>
            </a:fld>
            <a:endParaRPr lang="en-A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2400"/>
            <a:ext cx="902017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122674" y="1289018"/>
            <a:ext cx="355478" cy="311182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648444" y="1676400"/>
            <a:ext cx="520456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377165" y="2082800"/>
            <a:ext cx="430129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13300" y="2489200"/>
            <a:ext cx="520456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50661" y="3162900"/>
            <a:ext cx="692727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17108" y="3581400"/>
            <a:ext cx="430129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70371" y="3975700"/>
            <a:ext cx="430129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456664" y="4394200"/>
            <a:ext cx="473142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23301" y="4800600"/>
            <a:ext cx="692727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60571" y="5207600"/>
            <a:ext cx="430129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540622" y="5601300"/>
            <a:ext cx="355478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63072" y="6287100"/>
            <a:ext cx="692727" cy="3423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393700" y="1066800"/>
            <a:ext cx="5117871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Field of study (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Physics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/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Economics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/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Statistics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singular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1600200" y="1495234"/>
            <a:ext cx="3165413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Subject (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The first bridge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singular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1016492" y="1888934"/>
            <a:ext cx="2628408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Subject: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two types…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plural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800592" y="2320734"/>
            <a:ext cx="3494029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Subject: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George Gershwin…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singular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1268471" y="2981134"/>
            <a:ext cx="2809547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Subject: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the player…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singular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468371" y="3387534"/>
            <a:ext cx="2955420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Subject: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Earth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and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Pluto 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plural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534437" y="3819334"/>
            <a:ext cx="3110463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A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number of +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plural noun 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plural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533400" y="4200334"/>
            <a:ext cx="5343895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Each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/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Every +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singular noun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/ of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plural noun 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singular 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verb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585237" y="4619434"/>
            <a:ext cx="2798326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Subject: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The battery 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singular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596900" y="5013134"/>
            <a:ext cx="2696311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Teeth (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plural of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tooth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) 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plural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1080537" y="5444934"/>
            <a:ext cx="3853102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Subject: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rhythmic succession…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singular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571500" y="6108700"/>
            <a:ext cx="3538913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The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number of +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plural noun 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singular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5108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Page  94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5334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14</a:t>
            </a:fld>
            <a:endParaRPr lang="en-AU" sz="16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1" y="1066800"/>
            <a:ext cx="8924570" cy="236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09538"/>
            <a:ext cx="8924925" cy="667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ular Callout 9"/>
          <p:cNvSpPr/>
          <p:nvPr/>
        </p:nvSpPr>
        <p:spPr bwMode="auto">
          <a:xfrm>
            <a:off x="1799496" y="425259"/>
            <a:ext cx="4067904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meaning:passive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(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tobe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+ Vb</a:t>
            </a:r>
            <a:r>
              <a:rPr lang="en-US" sz="1600" b="1" dirty="0" smtClean="0">
                <a:solidFill>
                  <a:srgbClr val="006600"/>
                </a:solidFill>
                <a:latin typeface="Arial Narrow" pitchFamily="34" charset="0"/>
              </a:rPr>
              <a:t>3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are…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shipped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19301" y="152400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476375" y="888809"/>
            <a:ext cx="3705626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meaning:passive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(past tense)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was built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301003" y="587375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305060" y="1038225"/>
            <a:ext cx="190240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03748" y="2028634"/>
            <a:ext cx="1477452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has +Vb</a:t>
            </a:r>
            <a:r>
              <a:rPr lang="en-US" sz="1600" b="1" dirty="0" smtClean="0">
                <a:solidFill>
                  <a:srgbClr val="0000CC"/>
                </a:solidFill>
                <a:latin typeface="Arial Narrow" pitchFamily="34" charset="0"/>
              </a:rPr>
              <a:t>3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worn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304800" y="1479550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1480172" y="2435034"/>
            <a:ext cx="4473464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meaning:active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(perfect tense)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has </a:t>
            </a:r>
            <a:r>
              <a:rPr lang="en-US" sz="1800" b="1" strike="dblStrike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been</a:t>
            </a:r>
            <a:r>
              <a:rPr lang="en-US" b="1" strike="dblStrike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grown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304800" y="2152650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4514509" y="2876359"/>
            <a:ext cx="4537584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comparison:parallel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(</a:t>
            </a:r>
            <a:r>
              <a:rPr lang="en-US" b="1" dirty="0" smtClean="0">
                <a:solidFill>
                  <a:srgbClr val="8E001B"/>
                </a:solidFill>
                <a:latin typeface="Arial Narrow" pitchFamily="34" charset="0"/>
              </a:rPr>
              <a:t>termites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cause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…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fire 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does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304800" y="2590800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6081808" y="3308308"/>
            <a:ext cx="2833592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are played</a:t>
            </a:r>
            <a:r>
              <a:rPr lang="en-US" b="1" dirty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meaning:passive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304800" y="3016399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3" name="Rectangular Callout 22"/>
          <p:cNvSpPr/>
          <p:nvPr/>
        </p:nvSpPr>
        <p:spPr bwMode="auto">
          <a:xfrm>
            <a:off x="2209800" y="3343084"/>
            <a:ext cx="3227866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was 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Time: </a:t>
            </a:r>
            <a:r>
              <a:rPr lang="en-US" sz="1600" b="1" dirty="0" smtClean="0">
                <a:solidFill>
                  <a:srgbClr val="0000CC"/>
                </a:solidFill>
                <a:latin typeface="Arial Narrow" pitchFamily="34" charset="0"/>
              </a:rPr>
              <a:t>until …20</a:t>
            </a:r>
            <a:r>
              <a:rPr lang="en-US" sz="1600" b="1" baseline="30000" dirty="0" smtClean="0">
                <a:solidFill>
                  <a:srgbClr val="0000CC"/>
                </a:solidFill>
                <a:latin typeface="Arial Narrow" pitchFamily="34" charset="0"/>
              </a:rPr>
              <a:t>th</a:t>
            </a:r>
            <a:r>
              <a:rPr lang="en-US" sz="1600" b="1" dirty="0" smtClean="0">
                <a:solidFill>
                  <a:srgbClr val="0000CC"/>
                </a:solidFill>
                <a:latin typeface="Arial Narrow" pitchFamily="34" charset="0"/>
              </a:rPr>
              <a:t> century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(past)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" name="Rectangular Callout 23"/>
          <p:cNvSpPr/>
          <p:nvPr/>
        </p:nvSpPr>
        <p:spPr bwMode="auto">
          <a:xfrm>
            <a:off x="304800" y="3452333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5" name="Rectangular Callout 24"/>
          <p:cNvSpPr/>
          <p:nvPr/>
        </p:nvSpPr>
        <p:spPr bwMode="auto">
          <a:xfrm>
            <a:off x="2787789" y="4335900"/>
            <a:ext cx="2386290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Time:in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1846 (past)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came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6" name="Rectangular Callout 25"/>
          <p:cNvSpPr/>
          <p:nvPr/>
        </p:nvSpPr>
        <p:spPr bwMode="auto">
          <a:xfrm>
            <a:off x="304800" y="4072566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7" name="Rectangular Callout 26"/>
          <p:cNvSpPr/>
          <p:nvPr/>
        </p:nvSpPr>
        <p:spPr bwMode="auto">
          <a:xfrm>
            <a:off x="304800" y="4697267"/>
            <a:ext cx="190240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C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8" name="Rectangular Callout 27"/>
          <p:cNvSpPr/>
          <p:nvPr/>
        </p:nvSpPr>
        <p:spPr bwMode="auto">
          <a:xfrm>
            <a:off x="3133725" y="5019675"/>
            <a:ext cx="3208695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Logic of sentence (past tense)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ran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9" name="Rectangular Callout 28"/>
          <p:cNvSpPr/>
          <p:nvPr/>
        </p:nvSpPr>
        <p:spPr bwMode="auto">
          <a:xfrm>
            <a:off x="304800" y="5128733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0" name="Rectangular Callout 29"/>
          <p:cNvSpPr/>
          <p:nvPr/>
        </p:nvSpPr>
        <p:spPr bwMode="auto">
          <a:xfrm>
            <a:off x="2009775" y="6086475"/>
            <a:ext cx="2872064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Predicate (plural </a:t>
            </a: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Subj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contain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1" name="Rectangular Callout 30"/>
          <p:cNvSpPr/>
          <p:nvPr/>
        </p:nvSpPr>
        <p:spPr bwMode="auto">
          <a:xfrm>
            <a:off x="304800" y="5803900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2" name="Rectangular Callout 31"/>
          <p:cNvSpPr/>
          <p:nvPr/>
        </p:nvSpPr>
        <p:spPr bwMode="auto">
          <a:xfrm>
            <a:off x="1352550" y="6505575"/>
            <a:ext cx="3950885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b="1" dirty="0" err="1" smtClean="0">
                <a:solidFill>
                  <a:srgbClr val="0000CC"/>
                </a:solidFill>
                <a:latin typeface="Arial Narrow" pitchFamily="34" charset="0"/>
              </a:rPr>
              <a:t>meaning:passive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 (to be+Vb</a:t>
            </a:r>
            <a:r>
              <a:rPr lang="en-US" sz="1600" b="1" dirty="0" smtClean="0">
                <a:solidFill>
                  <a:srgbClr val="0000CC"/>
                </a:solidFill>
                <a:latin typeface="Arial Narrow" pitchFamily="34" charset="0"/>
              </a:rPr>
              <a:t>3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)</a:t>
            </a:r>
            <a:r>
              <a:rPr lang="en-US" sz="12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were chosen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3" name="Rectangular Callout 32"/>
          <p:cNvSpPr/>
          <p:nvPr/>
        </p:nvSpPr>
        <p:spPr bwMode="auto">
          <a:xfrm>
            <a:off x="304800" y="6229350"/>
            <a:ext cx="195049" cy="276999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0000CC"/>
                </a:solidFill>
                <a:latin typeface="+mj-lt"/>
              </a:rPr>
              <a:t>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1356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4" y="80962"/>
            <a:ext cx="8901112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17" y="2952750"/>
            <a:ext cx="8924925" cy="398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5888"/>
            <a:ext cx="2971799" cy="722312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Page  95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15</a:t>
            </a:fld>
            <a:endParaRPr lang="en-AU" sz="1600" b="1" dirty="0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799056" y="3348978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588468" y="3066212"/>
            <a:ext cx="257566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==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735556" y="4624034"/>
            <a:ext cx="1713093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Active of Passive?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938012" y="5360634"/>
            <a:ext cx="3715244" cy="428835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lnSpc>
                <a:spcPts val="1600"/>
              </a:lnSpc>
              <a:tabLst>
                <a:tab pos="566738" algn="l"/>
                <a:tab pos="153987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find – </a:t>
            </a:r>
            <a:r>
              <a:rPr lang="en-US" sz="1800" b="1" dirty="0" smtClean="0">
                <a:solidFill>
                  <a:srgbClr val="0000CC"/>
                </a:solidFill>
                <a:latin typeface="Arial Narrow" pitchFamily="34" charset="0"/>
                <a:sym typeface="Wingdings" pitchFamily="2" charset="2"/>
              </a:rPr>
              <a:t>found </a:t>
            </a:r>
            <a:r>
              <a:rPr lang="en-US" sz="18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– found </a:t>
            </a:r>
            <a:r>
              <a:rPr lang="en-US" sz="14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1800" b="1" dirty="0" err="1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menemukan</a:t>
            </a:r>
            <a:endParaRPr lang="en-US" sz="1800" b="1" dirty="0" smtClean="0">
              <a:solidFill>
                <a:srgbClr val="8E001B"/>
              </a:solidFill>
              <a:latin typeface="Arial Narrow" pitchFamily="34" charset="0"/>
              <a:sym typeface="Wingdings" pitchFamily="2" charset="2"/>
            </a:endParaRPr>
          </a:p>
          <a:p>
            <a:pPr marL="1154113" indent="-1154113">
              <a:lnSpc>
                <a:spcPts val="1600"/>
              </a:lnSpc>
              <a:tabLst>
                <a:tab pos="566738" algn="l"/>
                <a:tab pos="1539875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 Narrow" pitchFamily="34" charset="0"/>
                <a:cs typeface="Times New Roman" pitchFamily="18" charset="0"/>
                <a:sym typeface="Wingdings" pitchFamily="2" charset="2"/>
              </a:rPr>
              <a:t>found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cs typeface="Times New Roman" pitchFamily="18" charset="0"/>
                <a:sym typeface="Wingdings" pitchFamily="2" charset="2"/>
              </a:rPr>
              <a:t>–founded – founded </a:t>
            </a:r>
            <a:r>
              <a:rPr lang="en-US" sz="1400" b="1" dirty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8E001B"/>
                </a:solidFill>
                <a:latin typeface="Arial Narrow" pitchFamily="34" charset="0"/>
                <a:sym typeface="Wingdings" pitchFamily="2" charset="2"/>
              </a:rPr>
              <a:t>mendirikan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E001B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1156" y="5190916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815056" y="6372016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ular Callout 17"/>
          <p:cNvSpPr/>
          <p:nvPr/>
        </p:nvSpPr>
        <p:spPr bwMode="auto">
          <a:xfrm>
            <a:off x="1744956" y="5957534"/>
            <a:ext cx="2613980" cy="215444"/>
          </a:xfrm>
          <a:prstGeom prst="wedgeRectCallout">
            <a:avLst>
              <a:gd name="adj1" fmla="val 39732"/>
              <a:gd name="adj2" fmla="val 83871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"/>
                <a:cs typeface="Times New Roman" pitchFamily="18" charset="0"/>
              </a:rPr>
              <a:t>once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no Pro Light Display" pitchFamily="18" charset="0"/>
                <a:cs typeface="Times New Roman" pitchFamily="18" charset="0"/>
              </a:rPr>
              <a:t>(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no Pro Light Display" pitchFamily="18" charset="0"/>
                <a:cs typeface="Times New Roman" pitchFamily="18" charset="0"/>
              </a:rPr>
              <a:t>pernah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no Pro Light Display" pitchFamily="18" charset="0"/>
                <a:cs typeface="Times New Roman" pitchFamily="18" charset="0"/>
              </a:rPr>
              <a:t>)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past: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Vb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lived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7523390" y="3930250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ular Callout 19"/>
          <p:cNvSpPr/>
          <p:nvPr/>
        </p:nvSpPr>
        <p:spPr bwMode="auto">
          <a:xfrm>
            <a:off x="5177778" y="2893468"/>
            <a:ext cx="1533556" cy="215444"/>
          </a:xfrm>
          <a:prstGeom prst="wedgeRectCallout">
            <a:avLst>
              <a:gd name="adj1" fmla="val -26188"/>
              <a:gd name="adj2" fmla="val 95661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Past tense:Vb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2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855934" y="5101698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ular Callout 21"/>
          <p:cNvSpPr/>
          <p:nvPr/>
        </p:nvSpPr>
        <p:spPr bwMode="auto">
          <a:xfrm>
            <a:off x="4885678" y="5306468"/>
            <a:ext cx="3679978" cy="215444"/>
          </a:xfrm>
          <a:prstGeom prst="wedgeRectCallout">
            <a:avLst>
              <a:gd name="adj1" fmla="val -15841"/>
              <a:gd name="adj2" fmla="val -210869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</a:rPr>
              <a:t>comparison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:subj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plural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E001B"/>
                </a:solidFill>
                <a:effectLst/>
                <a:latin typeface="Verdana" pitchFamily="34" charset="0"/>
                <a:cs typeface="Times New Roman" pitchFamily="18" charset="0"/>
              </a:rPr>
              <a:t>gases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)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do</a:t>
            </a:r>
          </a:p>
        </p:txBody>
      </p:sp>
      <p:sp>
        <p:nvSpPr>
          <p:cNvPr id="33" name="Rectangular Callout 32"/>
          <p:cNvSpPr/>
          <p:nvPr/>
        </p:nvSpPr>
        <p:spPr bwMode="auto">
          <a:xfrm>
            <a:off x="1164634" y="3307512"/>
            <a:ext cx="1621722" cy="215444"/>
          </a:xfrm>
          <a:prstGeom prst="wedgeRectCallout">
            <a:avLst>
              <a:gd name="adj1" fmla="val 22351"/>
              <a:gd name="adj2" fmla="val -104764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lang="en-US" sz="1400" b="1" dirty="0" err="1" smtClean="0">
                <a:solidFill>
                  <a:srgbClr val="0000CC"/>
                </a:solidFill>
                <a:latin typeface="+mj-lt"/>
                <a:cs typeface="Times New Roman" pitchFamily="18" charset="0"/>
              </a:rPr>
              <a:t>modal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+mj-lt"/>
                <a:cs typeface="Times New Roman" pitchFamily="18" charset="0"/>
              </a:rPr>
              <a:t>+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simple</a:t>
            </a:r>
            <a:r>
              <a:rPr kumimoji="0" lang="en-US" sz="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Times New Roman" pitchFamily="18" charset="0"/>
              </a:rPr>
              <a:t>Vb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4085071" y="5791200"/>
            <a:ext cx="5005661" cy="861774"/>
          </a:xfrm>
          <a:prstGeom prst="wedgeRectCallout">
            <a:avLst>
              <a:gd name="adj1" fmla="val 15611"/>
              <a:gd name="adj2" fmla="val 41084"/>
            </a:avLst>
          </a:prstGeom>
          <a:solidFill>
            <a:srgbClr val="FFFF00">
              <a:alpha val="72157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Do the rest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(+additional questions)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for your exercise </a:t>
            </a:r>
            <a:r>
              <a:rPr lang="en-US" sz="2800" b="1" dirty="0" smtClean="0">
                <a:solidFill>
                  <a:srgbClr val="660066"/>
                </a:solidFill>
                <a:latin typeface="Arial Narrow" pitchFamily="34" charset="0"/>
              </a:rPr>
              <a:t>as a quiz </a:t>
            </a:r>
            <a:r>
              <a:rPr lang="en-US" sz="2800" b="1" dirty="0" smtClean="0">
                <a:latin typeface="Arial Narrow" pitchFamily="34" charset="0"/>
              </a:rPr>
              <a:t>ONLINE</a:t>
            </a: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9888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Please review again at home,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and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CC"/>
                </a:solidFill>
              </a:rPr>
              <a:t>do the quiz/exercise </a:t>
            </a:r>
            <a:r>
              <a:rPr lang="en-US" sz="4800" b="1" dirty="0" smtClean="0">
                <a:solidFill>
                  <a:srgbClr val="006600"/>
                </a:solidFill>
              </a:rPr>
              <a:t>online.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See you next time…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16</a:t>
            </a:fld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427948770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Page  90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</a:t>
            </a:fld>
            <a:endParaRPr lang="en-AU" sz="1600" b="1" dirty="0"/>
          </a:p>
        </p:txBody>
      </p:sp>
      <p:pic>
        <p:nvPicPr>
          <p:cNvPr id="1026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4" y="900752"/>
            <a:ext cx="8991600" cy="343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8" y="4419600"/>
            <a:ext cx="8978617" cy="235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8752" y="3733800"/>
            <a:ext cx="4262379" cy="26499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476500" y="5016500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1866900" y="5029200"/>
            <a:ext cx="631160" cy="246221"/>
          </a:xfrm>
          <a:prstGeom prst="wedgeRectCallout">
            <a:avLst>
              <a:gd name="adj1" fmla="val 58074"/>
              <a:gd name="adj2" fmla="val -1416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exist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5957" y="4457700"/>
            <a:ext cx="4161845" cy="224677"/>
          </a:xfrm>
          <a:prstGeom prst="rect">
            <a:avLst/>
          </a:prstGeom>
          <a:solidFill>
            <a:srgbClr val="FFFF00">
              <a:alpha val="72941"/>
            </a:srgbClr>
          </a:solidFill>
          <a:ln>
            <a:noFill/>
          </a:ln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Subject: 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Minerals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plural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Vb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tanpa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s/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es</a:t>
            </a:r>
            <a:endParaRPr lang="en-US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4839543" y="5880100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94244" y="5346700"/>
            <a:ext cx="3687356" cy="224677"/>
          </a:xfrm>
          <a:prstGeom prst="rect">
            <a:avLst/>
          </a:prstGeom>
          <a:solidFill>
            <a:srgbClr val="FFFF00">
              <a:alpha val="72941"/>
            </a:srgbClr>
          </a:solidFill>
          <a:ln>
            <a:noFill/>
          </a:ln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Subject: 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Bowling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singular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tobe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is</a:t>
            </a:r>
            <a:endParaRPr lang="en-US" sz="1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411172" y="3733800"/>
            <a:ext cx="4068635" cy="264994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15357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Rules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3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" y="228600"/>
            <a:ext cx="8967788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492456" y="676702"/>
            <a:ext cx="5673227" cy="26499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2455" y="1452350"/>
            <a:ext cx="4120487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70848" y="2718180"/>
            <a:ext cx="7758752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52899" y="3733800"/>
            <a:ext cx="1444205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96664" y="5004180"/>
            <a:ext cx="4380136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6298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115888"/>
            <a:ext cx="7902575" cy="722312"/>
          </a:xfrm>
        </p:spPr>
        <p:txBody>
          <a:bodyPr/>
          <a:lstStyle/>
          <a:p>
            <a:r>
              <a:rPr lang="en-US" sz="2800" dirty="0" smtClean="0"/>
              <a:t>See </a:t>
            </a:r>
            <a:r>
              <a:rPr lang="en-US" sz="2800" b="1" dirty="0" smtClean="0"/>
              <a:t>p.43 </a:t>
            </a:r>
            <a:r>
              <a:rPr lang="en-US" sz="2800" dirty="0" smtClean="0"/>
              <a:t> </a:t>
            </a:r>
            <a:r>
              <a:rPr lang="en-US" dirty="0" smtClean="0"/>
              <a:t>Irregular PLURAL NOUN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4</a:t>
            </a:fld>
            <a:endParaRPr lang="en-A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2" y="13648"/>
            <a:ext cx="8915401" cy="684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33400" y="95196"/>
            <a:ext cx="3981468" cy="2096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76881" y="947044"/>
            <a:ext cx="4379615" cy="2096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6974" y="1431540"/>
            <a:ext cx="4817577" cy="2096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79521" y="2256092"/>
            <a:ext cx="5402831" cy="2096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07408" y="2955540"/>
            <a:ext cx="5402831" cy="2096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99448" y="3774404"/>
            <a:ext cx="4911665" cy="2096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0914" y="4348748"/>
            <a:ext cx="7910285" cy="2096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4909444"/>
            <a:ext cx="6947848" cy="2096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2857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115888"/>
            <a:ext cx="7978775" cy="722312"/>
          </a:xfrm>
        </p:spPr>
        <p:txBody>
          <a:bodyPr/>
          <a:lstStyle/>
          <a:p>
            <a:r>
              <a:rPr lang="en-US" sz="3600" dirty="0" smtClean="0"/>
              <a:t>p.</a:t>
            </a:r>
            <a:r>
              <a:rPr lang="en-US" sz="3600" b="1" dirty="0" smtClean="0"/>
              <a:t>43</a:t>
            </a:r>
            <a:r>
              <a:rPr lang="en-US" dirty="0" smtClean="0"/>
              <a:t>   UNCOUNTABLE 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5</a:t>
            </a:fld>
            <a:endParaRPr lang="en-A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3" y="54592"/>
            <a:ext cx="88582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98505" y="973940"/>
            <a:ext cx="730087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19952" y="1232848"/>
            <a:ext cx="548525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88623" y="3847532"/>
            <a:ext cx="3354739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29952" y="5205484"/>
            <a:ext cx="971748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685901" y="5818496"/>
            <a:ext cx="663716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863541" y="4324064"/>
            <a:ext cx="498659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3660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4267200" y="1295400"/>
            <a:ext cx="4773304" cy="1600200"/>
          </a:xfrm>
          <a:prstGeom prst="roundRect">
            <a:avLst/>
          </a:prstGeom>
          <a:solidFill>
            <a:srgbClr val="FFFF00">
              <a:alpha val="2509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anything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everything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something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nothing		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-76200" y="6248400"/>
            <a:ext cx="381000" cy="476250"/>
          </a:xfrm>
          <a:noFill/>
        </p:spPr>
        <p:txBody>
          <a:bodyPr/>
          <a:lstStyle/>
          <a:p>
            <a:endParaRPr lang="en-AU" b="0" dirty="0" smtClean="0"/>
          </a:p>
          <a:p>
            <a:fld id="{8131A509-AB26-42FB-92D4-6966C32E87A1}" type="slidenum">
              <a:rPr lang="en-AU" smtClean="0"/>
              <a:pPr/>
              <a:t>6</a:t>
            </a:fld>
            <a:endParaRPr lang="en-AU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15888"/>
            <a:ext cx="7924800" cy="72231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Expressions of Singular Subjects</a:t>
            </a:r>
            <a:endParaRPr lang="en-US" sz="3200" dirty="0" smtClean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3856" y="2971800"/>
            <a:ext cx="8776648" cy="3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020763" lvl="0" indent="-10207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kern="0" dirty="0" smtClean="0">
                <a:solidFill>
                  <a:srgbClr val="0000CC"/>
                </a:solidFill>
                <a:latin typeface="+mn-lt"/>
                <a:sym typeface="Wingdings" pitchFamily="2" charset="2"/>
              </a:rPr>
              <a:t>is</a:t>
            </a:r>
            <a:r>
              <a:rPr lang="en-US" sz="2400" kern="0" dirty="0" smtClean="0">
                <a:solidFill>
                  <a:srgbClr val="0000CC"/>
                </a:solidFill>
                <a:latin typeface="+mn-lt"/>
                <a:sym typeface="Wingdings" pitchFamily="2" charset="2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expected to do their </a:t>
            </a:r>
            <a:r>
              <a:rPr lang="en-US" sz="2400" b="0" kern="0" dirty="0" smtClean="0">
                <a:latin typeface="+mn-lt"/>
                <a:cs typeface="+mn-cs"/>
              </a:rPr>
              <a:t>own assignments.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20763" lvl="0" indent="-10207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b="0" kern="0" dirty="0" smtClean="0">
                <a:solidFill>
                  <a:srgbClr val="CC0000"/>
                </a:solidFill>
                <a:latin typeface="+mn-lt"/>
              </a:rPr>
              <a:t>Somebody </a:t>
            </a:r>
            <a:r>
              <a:rPr lang="en-US" sz="2400" b="1" kern="0" dirty="0" smtClean="0">
                <a:solidFill>
                  <a:srgbClr val="0000CC"/>
                </a:solidFill>
                <a:latin typeface="+mn-lt"/>
                <a:sym typeface="Wingdings" pitchFamily="2" charset="2"/>
              </a:rPr>
              <a:t>has </a:t>
            </a:r>
            <a:r>
              <a:rPr lang="en-US" sz="2400" b="0" kern="0" dirty="0" smtClean="0">
                <a:latin typeface="+mn-lt"/>
              </a:rPr>
              <a:t>to clean the whiteboard every morning.</a:t>
            </a:r>
          </a:p>
          <a:p>
            <a:pPr marL="1020763" indent="-1020763">
              <a:spcBef>
                <a:spcPts val="3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>
                <a:solidFill>
                  <a:srgbClr val="CC0000"/>
                </a:solidFill>
              </a:rPr>
              <a:t>Each </a:t>
            </a:r>
            <a:r>
              <a:rPr lang="en-US" sz="2400" b="1" kern="0" dirty="0">
                <a:solidFill>
                  <a:srgbClr val="CC0000"/>
                </a:solidFill>
              </a:rPr>
              <a:t>room</a:t>
            </a:r>
            <a:r>
              <a:rPr lang="en-US" sz="2400" kern="0" dirty="0">
                <a:solidFill>
                  <a:srgbClr val="CC0000"/>
                </a:solidFill>
              </a:rPr>
              <a:t> </a:t>
            </a:r>
            <a:r>
              <a:rPr lang="en-US" sz="2400" kern="0" dirty="0"/>
              <a:t>in this building </a:t>
            </a:r>
            <a:r>
              <a:rPr lang="en-US" sz="2400" b="1" kern="0" dirty="0">
                <a:solidFill>
                  <a:srgbClr val="0000CC"/>
                </a:solidFill>
                <a:sym typeface="Wingdings" pitchFamily="2" charset="2"/>
              </a:rPr>
              <a:t>is </a:t>
            </a:r>
            <a:r>
              <a:rPr lang="en-US" sz="2400" kern="0" dirty="0"/>
              <a:t>equipped with an LCD projector.</a:t>
            </a:r>
          </a:p>
          <a:p>
            <a:pPr marL="1020763" indent="-10207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b="0" kern="0" dirty="0" smtClean="0">
                <a:solidFill>
                  <a:srgbClr val="CC0000"/>
                </a:solidFill>
                <a:latin typeface="+mn-lt"/>
              </a:rPr>
              <a:t>Each of the </a:t>
            </a:r>
            <a:r>
              <a:rPr lang="en-US" sz="2400" b="1" kern="0" dirty="0" smtClean="0">
                <a:solidFill>
                  <a:srgbClr val="CC0000"/>
                </a:solidFill>
                <a:latin typeface="+mn-lt"/>
              </a:rPr>
              <a:t>rooms</a:t>
            </a:r>
            <a:r>
              <a:rPr lang="en-US" sz="2400" kern="0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400" b="1" kern="0" dirty="0" smtClean="0">
                <a:solidFill>
                  <a:srgbClr val="0000CC"/>
                </a:solidFill>
                <a:latin typeface="+mn-lt"/>
                <a:sym typeface="Wingdings" pitchFamily="2" charset="2"/>
              </a:rPr>
              <a:t>is </a:t>
            </a:r>
            <a:r>
              <a:rPr lang="en-US" sz="2400" b="0" kern="0" dirty="0" smtClean="0">
                <a:latin typeface="+mn-lt"/>
              </a:rPr>
              <a:t>also equipped with an air conditioner.</a:t>
            </a:r>
          </a:p>
          <a:p>
            <a:pPr marL="1020763" indent="-10207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b="0" kern="0" dirty="0" smtClean="0">
                <a:solidFill>
                  <a:srgbClr val="CC0000"/>
                </a:solidFill>
                <a:latin typeface="+mn-lt"/>
              </a:rPr>
              <a:t>Nothing in this world </a:t>
            </a:r>
            <a:r>
              <a:rPr lang="en-US" sz="2400" b="1" kern="0" dirty="0" smtClean="0">
                <a:solidFill>
                  <a:srgbClr val="0000CC"/>
                </a:solidFill>
                <a:latin typeface="+mn-lt"/>
                <a:sym typeface="Wingdings" pitchFamily="2" charset="2"/>
              </a:rPr>
              <a:t>is </a:t>
            </a:r>
            <a:r>
              <a:rPr lang="en-US" sz="2400" kern="0" dirty="0" smtClean="0">
                <a:latin typeface="+mn-lt"/>
                <a:sym typeface="Wingdings" pitchFamily="2" charset="2"/>
              </a:rPr>
              <a:t>allowed to t</a:t>
            </a:r>
            <a:r>
              <a:rPr lang="en-US" sz="2400" b="0" kern="0" dirty="0" smtClean="0">
                <a:latin typeface="+mn-lt"/>
              </a:rPr>
              <a:t>ake her away from m</a:t>
            </a:r>
            <a:r>
              <a:rPr lang="en-US" sz="2400" kern="0" dirty="0" smtClean="0">
                <a:latin typeface="+mn-lt"/>
              </a:rPr>
              <a:t>e</a:t>
            </a:r>
            <a:r>
              <a:rPr lang="en-US" sz="2400" b="0" kern="0" dirty="0" smtClean="0">
                <a:latin typeface="+mn-lt"/>
              </a:rPr>
              <a:t>.</a:t>
            </a:r>
          </a:p>
          <a:p>
            <a:pPr marL="1020763" indent="-10207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b="0" kern="0" dirty="0" smtClean="0">
                <a:solidFill>
                  <a:srgbClr val="CC0000"/>
                </a:solidFill>
                <a:latin typeface="+mn-lt"/>
              </a:rPr>
              <a:t>Everybody </a:t>
            </a:r>
            <a:r>
              <a:rPr lang="en-US" sz="2400" b="1" kern="0" dirty="0" smtClean="0">
                <a:solidFill>
                  <a:srgbClr val="0000CC"/>
                </a:solidFill>
                <a:latin typeface="+mn-lt"/>
                <a:sym typeface="Wingdings" pitchFamily="2" charset="2"/>
              </a:rPr>
              <a:t>knows </a:t>
            </a:r>
            <a:r>
              <a:rPr lang="en-US" sz="2400" b="0" kern="0" dirty="0" smtClean="0">
                <a:latin typeface="+mn-lt"/>
              </a:rPr>
              <a:t>the rule, but </a:t>
            </a:r>
            <a:r>
              <a:rPr lang="en-US" sz="2400" b="0" kern="0" dirty="0" smtClean="0">
                <a:solidFill>
                  <a:srgbClr val="CC0000"/>
                </a:solidFill>
                <a:latin typeface="+mn-lt"/>
              </a:rPr>
              <a:t>somebody</a:t>
            </a:r>
            <a:r>
              <a:rPr lang="en-US" sz="2400" kern="0" dirty="0" smtClean="0">
                <a:solidFill>
                  <a:srgbClr val="0000CC"/>
                </a:solidFill>
                <a:latin typeface="+mn-lt"/>
                <a:sym typeface="Wingdings" pitchFamily="2" charset="2"/>
              </a:rPr>
              <a:t> </a:t>
            </a:r>
            <a:r>
              <a:rPr lang="en-US" sz="2400" b="1" kern="0" dirty="0" smtClean="0">
                <a:solidFill>
                  <a:srgbClr val="0000CC"/>
                </a:solidFill>
                <a:latin typeface="+mn-lt"/>
                <a:sym typeface="Wingdings" pitchFamily="2" charset="2"/>
              </a:rPr>
              <a:t>has </a:t>
            </a:r>
            <a:r>
              <a:rPr lang="en-US" sz="2400" b="0" kern="0" dirty="0" smtClean="0">
                <a:latin typeface="+mn-lt"/>
              </a:rPr>
              <a:t>just broken it.</a:t>
            </a:r>
          </a:p>
          <a:p>
            <a:pPr marL="1020763" indent="-1020763">
              <a:spcBef>
                <a:spcPts val="3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>
                <a:solidFill>
                  <a:srgbClr val="CC0000"/>
                </a:solidFill>
              </a:rPr>
              <a:t>Each </a:t>
            </a:r>
            <a:r>
              <a:rPr lang="en-US" sz="2400" b="1" kern="0" dirty="0">
                <a:solidFill>
                  <a:srgbClr val="CC0000"/>
                </a:solidFill>
              </a:rPr>
              <a:t>student</a:t>
            </a:r>
            <a:r>
              <a:rPr lang="en-US" sz="2400" kern="0" dirty="0">
                <a:solidFill>
                  <a:srgbClr val="CC0000"/>
                </a:solidFill>
              </a:rPr>
              <a:t> </a:t>
            </a:r>
            <a:r>
              <a:rPr lang="en-US" sz="2400" b="1" kern="0" dirty="0">
                <a:solidFill>
                  <a:srgbClr val="0000CC"/>
                </a:solidFill>
                <a:sym typeface="Wingdings" pitchFamily="2" charset="2"/>
              </a:rPr>
              <a:t>is </a:t>
            </a:r>
            <a:r>
              <a:rPr lang="en-US" sz="2400" kern="0" dirty="0"/>
              <a:t>suggested to have an account on </a:t>
            </a:r>
            <a:r>
              <a:rPr lang="en-US" sz="2400" b="1" kern="0" dirty="0" err="1"/>
              <a:t>BeSmart</a:t>
            </a:r>
            <a:r>
              <a:rPr lang="en-US" sz="2400" kern="0" dirty="0"/>
              <a:t>.</a:t>
            </a:r>
          </a:p>
          <a:p>
            <a:pPr marL="1020763" indent="-1020763">
              <a:spcBef>
                <a:spcPts val="3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 smtClean="0">
                <a:solidFill>
                  <a:srgbClr val="CC0000"/>
                </a:solidFill>
              </a:rPr>
              <a:t>Each </a:t>
            </a:r>
            <a:r>
              <a:rPr lang="en-US" sz="2400" kern="0" dirty="0">
                <a:solidFill>
                  <a:srgbClr val="CC0000"/>
                </a:solidFill>
              </a:rPr>
              <a:t>of the LCD </a:t>
            </a:r>
            <a:r>
              <a:rPr lang="en-US" sz="2400" b="1" kern="0" dirty="0">
                <a:solidFill>
                  <a:srgbClr val="CC0000"/>
                </a:solidFill>
              </a:rPr>
              <a:t>projectors</a:t>
            </a:r>
            <a:r>
              <a:rPr lang="en-US" sz="2400" kern="0" dirty="0">
                <a:solidFill>
                  <a:srgbClr val="CC0000"/>
                </a:solidFill>
              </a:rPr>
              <a:t> </a:t>
            </a:r>
            <a:r>
              <a:rPr lang="en-US" sz="2400" b="1" kern="0" dirty="0">
                <a:solidFill>
                  <a:srgbClr val="0000CC"/>
                </a:solidFill>
                <a:sym typeface="Wingdings" pitchFamily="2" charset="2"/>
              </a:rPr>
              <a:t>has </a:t>
            </a:r>
            <a:r>
              <a:rPr lang="en-US" sz="2400" kern="0" dirty="0"/>
              <a:t>been checked and registered.</a:t>
            </a:r>
          </a:p>
          <a:p>
            <a:pPr marL="1020763" indent="-1020763">
              <a:spcBef>
                <a:spcPts val="300"/>
              </a:spcBef>
              <a:buClr>
                <a:srgbClr val="FF0000"/>
              </a:buClr>
              <a:tabLst>
                <a:tab pos="574675" algn="l"/>
                <a:tab pos="681038" algn="l"/>
              </a:tabLst>
            </a:pPr>
            <a:r>
              <a:rPr lang="en-US" sz="2400" kern="0" dirty="0" smtClean="0">
                <a:solidFill>
                  <a:srgbClr val="CC0000"/>
                </a:solidFill>
              </a:rPr>
              <a:t>Every one of the </a:t>
            </a:r>
            <a:r>
              <a:rPr lang="en-US" sz="2400" b="1" kern="0" dirty="0" smtClean="0">
                <a:solidFill>
                  <a:srgbClr val="CC0000"/>
                </a:solidFill>
              </a:rPr>
              <a:t>children </a:t>
            </a:r>
            <a:r>
              <a:rPr lang="en-US" sz="2400" b="1" kern="0" dirty="0" smtClean="0">
                <a:solidFill>
                  <a:srgbClr val="0000CC"/>
                </a:solidFill>
                <a:sym typeface="Wingdings" pitchFamily="2" charset="2"/>
              </a:rPr>
              <a:t>was </a:t>
            </a:r>
            <a:r>
              <a:rPr lang="en-US" sz="2400" kern="0" dirty="0" smtClean="0"/>
              <a:t>given a present in the party.</a:t>
            </a:r>
          </a:p>
          <a:p>
            <a:pPr marL="1020763" marR="0" lvl="0" indent="-1020763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4675" algn="l"/>
                <a:tab pos="681038" algn="l"/>
              </a:tabLst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1470" y="1295400"/>
            <a:ext cx="3935730" cy="1600200"/>
          </a:xfrm>
          <a:prstGeom prst="roundRect">
            <a:avLst/>
          </a:prstGeom>
          <a:solidFill>
            <a:srgbClr val="D1CC00">
              <a:alpha val="2509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anybody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everybody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somebody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nobody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147248" y="1295400"/>
            <a:ext cx="4260174" cy="1600200"/>
          </a:xfrm>
          <a:prstGeom prst="roundRect">
            <a:avLst/>
          </a:prstGeom>
          <a:solidFill>
            <a:srgbClr val="FFFF00">
              <a:alpha val="25098"/>
            </a:srgbClr>
          </a:solidFill>
          <a:ln w="9525" cap="flat" cmpd="sng" algn="ctr">
            <a:solidFill>
              <a:srgbClr val="B4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anyone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rPr>
              <a:t>everyone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someone</a:t>
            </a:r>
          </a:p>
          <a:p>
            <a:pPr marL="1882775" marR="0" indent="-1787525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882775" algn="l"/>
              </a:tabLst>
            </a:pP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one		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35404" y="1244600"/>
            <a:ext cx="2872096" cy="15875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4113" indent="-1154113">
              <a:spcAft>
                <a:spcPts val="600"/>
              </a:spcAft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each + N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sg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1154113" marR="0" indent="-1154113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 typeface="Wingdings" pitchFamily="2" charset="2"/>
              <a:buNone/>
              <a:tabLst>
                <a:tab pos="566738" algn="l"/>
                <a:tab pos="1539875" algn="l"/>
              </a:tabLst>
            </a:pP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each of +N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(pl)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every + N </a:t>
            </a: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sg</a:t>
            </a:r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every of </a:t>
            </a:r>
            <a:r>
              <a:rPr lang="en-US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 N 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pl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4313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Rules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7</a:t>
            </a:fld>
            <a:endParaRPr lang="en-A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" y="876300"/>
            <a:ext cx="8939284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865496" y="1452350"/>
            <a:ext cx="4047699" cy="267268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08872" y="2528248"/>
            <a:ext cx="4532536" cy="253620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059304" y="2524836"/>
            <a:ext cx="2037488" cy="257032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72470" y="2804616"/>
            <a:ext cx="2241237" cy="257032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936040" y="4142096"/>
            <a:ext cx="1265120" cy="257032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868104" y="5202072"/>
            <a:ext cx="1265120" cy="257032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5020423"/>
            <a:ext cx="6317883" cy="224677"/>
          </a:xfrm>
          <a:prstGeom prst="rect">
            <a:avLst/>
          </a:prstGeom>
          <a:solidFill>
            <a:srgbClr val="FFFF00">
              <a:alpha val="72941"/>
            </a:srgbClr>
          </a:solidFill>
          <a:ln>
            <a:noFill/>
          </a:ln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The children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, accompanied by </a:t>
            </a:r>
            <a:r>
              <a:rPr lang="en-US" sz="14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their father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are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waiting outside.</a:t>
            </a:r>
            <a:endParaRPr lang="en-US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5673" y="4372723"/>
            <a:ext cx="5857822" cy="224677"/>
          </a:xfrm>
          <a:prstGeom prst="rect">
            <a:avLst/>
          </a:prstGeom>
          <a:solidFill>
            <a:srgbClr val="FFFF00">
              <a:alpha val="72941"/>
            </a:srgbClr>
          </a:solidFill>
          <a:ln>
            <a:noFill/>
          </a:ln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The man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, accompanied </a:t>
            </a:r>
            <a:r>
              <a:rPr lang="en-US" sz="1400" b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by </a:t>
            </a:r>
            <a:r>
              <a:rPr lang="en-US" sz="1400" b="1" dirty="0">
                <a:solidFill>
                  <a:srgbClr val="C00000"/>
                </a:solidFill>
                <a:latin typeface="Verdana" pitchFamily="34" charset="0"/>
                <a:cs typeface="Times New Roman" pitchFamily="18" charset="0"/>
              </a:rPr>
              <a:t>his children</a:t>
            </a:r>
            <a:r>
              <a:rPr lang="en-US" sz="1400" b="1" dirty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,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is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waiting outside.</a:t>
            </a:r>
            <a:endParaRPr lang="en-US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7200" y="5229141"/>
            <a:ext cx="3225800" cy="216290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1115" y="3872552"/>
            <a:ext cx="1530795" cy="257032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6089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225" y="115888"/>
            <a:ext cx="7826375" cy="722312"/>
          </a:xfrm>
        </p:spPr>
        <p:txBody>
          <a:bodyPr/>
          <a:lstStyle/>
          <a:p>
            <a:r>
              <a:rPr lang="en-US" dirty="0" err="1" smtClean="0"/>
              <a:t>Subj+Verb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Irregularities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8</a:t>
            </a:fld>
            <a:endParaRPr lang="en-AU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"/>
            <a:ext cx="8953500" cy="675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93692" y="756746"/>
            <a:ext cx="1640075" cy="228135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22711" y="990599"/>
            <a:ext cx="1952250" cy="210403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13096" y="2335369"/>
            <a:ext cx="1804083" cy="228135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24624" y="3353265"/>
            <a:ext cx="1355434" cy="228135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5800" y="3581865"/>
            <a:ext cx="1355434" cy="228135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73989" y="4330217"/>
            <a:ext cx="1490977" cy="228135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78587" y="4572465"/>
            <a:ext cx="1640075" cy="228135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43011" y="5410665"/>
            <a:ext cx="1232213" cy="228135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57600" y="5826921"/>
            <a:ext cx="1018358" cy="228135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7374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9</a:t>
            </a:fld>
            <a:endParaRPr lang="en-AU" sz="16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6200"/>
            <a:ext cx="89630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02943" y="926806"/>
            <a:ext cx="2531325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3552" y="2383603"/>
            <a:ext cx="2149522" cy="250415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9904" y="3616656"/>
            <a:ext cx="2531325" cy="248141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45100"/>
            <a:ext cx="8896350" cy="158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5842000" y="569768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5638800" y="5232400"/>
            <a:ext cx="825500" cy="246221"/>
          </a:xfrm>
          <a:prstGeom prst="wedgeRectCallout">
            <a:avLst>
              <a:gd name="adj1" fmla="val -34486"/>
              <a:gd name="adj2" fmla="val 90503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occurs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3370" y="5257800"/>
            <a:ext cx="4687630" cy="224677"/>
          </a:xfrm>
          <a:prstGeom prst="rect">
            <a:avLst/>
          </a:prstGeom>
          <a:solidFill>
            <a:srgbClr val="FFFF00">
              <a:alpha val="72941"/>
            </a:srgbClr>
          </a:solidFill>
          <a:ln>
            <a:noFill/>
          </a:ln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General truth/fact: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simple present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Subj+Vb</a:t>
            </a:r>
            <a:r>
              <a:rPr lang="en-US" sz="12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1</a:t>
            </a:r>
            <a:endParaRPr lang="en-US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3186370" y="643428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ular Callout 16"/>
          <p:cNvSpPr/>
          <p:nvPr/>
        </p:nvSpPr>
        <p:spPr bwMode="auto">
          <a:xfrm>
            <a:off x="2044700" y="6522879"/>
            <a:ext cx="1262320" cy="246221"/>
          </a:xfrm>
          <a:prstGeom prst="wedgeRectCallout">
            <a:avLst>
              <a:gd name="adj1" fmla="val 58074"/>
              <a:gd name="adj2" fmla="val -14160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have risen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370" y="5922123"/>
            <a:ext cx="4801443" cy="224677"/>
          </a:xfrm>
          <a:prstGeom prst="rect">
            <a:avLst/>
          </a:prstGeom>
          <a:solidFill>
            <a:srgbClr val="FFFF00">
              <a:alpha val="72941"/>
            </a:srgbClr>
          </a:solidFill>
          <a:ln>
            <a:noFill/>
          </a:ln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…since 1945: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present perfect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Subj+have+Vb</a:t>
            </a:r>
            <a:r>
              <a:rPr lang="en-US" sz="12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3</a:t>
            </a:r>
            <a:endParaRPr lang="en-US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907505" y="937339"/>
            <a:ext cx="3118630" cy="225112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1826" y="1181551"/>
            <a:ext cx="3271030" cy="225112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729275" y="1183944"/>
            <a:ext cx="3598133" cy="225112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24400" y="2403144"/>
            <a:ext cx="3598133" cy="225112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734218" y="3633792"/>
            <a:ext cx="3271030" cy="225112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29904" y="3870352"/>
            <a:ext cx="2234158" cy="225112"/>
          </a:xfrm>
          <a:prstGeom prst="rect">
            <a:avLst/>
          </a:prstGeom>
          <a:solidFill>
            <a:srgbClr val="0000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59301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49382</TotalTime>
  <Words>770</Words>
  <Application>Microsoft Office PowerPoint</Application>
  <PresentationFormat>On-screen Show (4:3)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Yosa A. Alzuhdy</vt:lpstr>
      <vt:lpstr>20  Verbs</vt:lpstr>
      <vt:lpstr>Page  90</vt:lpstr>
      <vt:lpstr>Some Rules (1)</vt:lpstr>
      <vt:lpstr>See p.43  Irregular PLURAL NOUN</vt:lpstr>
      <vt:lpstr>p.43   UNCOUNTABLE NOUNS</vt:lpstr>
      <vt:lpstr>Expressions of Singular Subjects</vt:lpstr>
      <vt:lpstr>Some Rules (2)</vt:lpstr>
      <vt:lpstr>Subj+Verb  Irregularities</vt:lpstr>
      <vt:lpstr>PowerPoint Presentation</vt:lpstr>
      <vt:lpstr>Irregular Verbs</vt:lpstr>
      <vt:lpstr>PowerPoint Presentation</vt:lpstr>
      <vt:lpstr>Comparison</vt:lpstr>
      <vt:lpstr>Page  93</vt:lpstr>
      <vt:lpstr>Page  94</vt:lpstr>
      <vt:lpstr>Page  95</vt:lpstr>
      <vt:lpstr>PowerPoint Presentation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A. Alzuhdy</dc:creator>
  <cp:lastModifiedBy>Yosa A. Alzuhdy</cp:lastModifiedBy>
  <cp:revision>655</cp:revision>
  <dcterms:created xsi:type="dcterms:W3CDTF">2006-10-15T19:30:25Z</dcterms:created>
  <dcterms:modified xsi:type="dcterms:W3CDTF">2016-10-06T13:14:34Z</dcterms:modified>
</cp:coreProperties>
</file>