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9" r:id="rId4"/>
    <p:sldId id="262" r:id="rId5"/>
    <p:sldId id="276" r:id="rId6"/>
    <p:sldId id="270" r:id="rId7"/>
    <p:sldId id="271" r:id="rId8"/>
    <p:sldId id="268" r:id="rId9"/>
    <p:sldId id="269" r:id="rId10"/>
    <p:sldId id="277" r:id="rId11"/>
    <p:sldId id="279" r:id="rId12"/>
    <p:sldId id="275" r:id="rId13"/>
    <p:sldId id="272" r:id="rId14"/>
    <p:sldId id="273" r:id="rId15"/>
    <p:sldId id="263" r:id="rId16"/>
    <p:sldId id="264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619E8-9185-4F9F-BF93-4045B28870C5}" type="datetimeFigureOut">
              <a:rPr lang="id-ID" smtClean="0"/>
              <a:t>08/09/2014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856D8-1303-483B-90BC-C04BA098780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0428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3C495C-6A77-4C05-9CB0-DB8DB2AD5BEB}" type="slidenum">
              <a:rPr lang="id-ID"/>
              <a:pPr/>
              <a:t>4</a:t>
            </a:fld>
            <a:endParaRPr lang="id-ID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E129ED-3744-41D0-B737-82CA5CDB964E}" type="slidenum">
              <a:rPr lang="id-ID"/>
              <a:pPr/>
              <a:t>11</a:t>
            </a:fld>
            <a:endParaRPr lang="id-ID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18CB-09D0-4E92-AF83-555F673191C5}" type="datetimeFigureOut">
              <a:rPr lang="id-ID" smtClean="0"/>
              <a:t>08/09/2014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CF53F-A5C7-4A41-8B59-DAB5C09F2134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18CB-09D0-4E92-AF83-555F673191C5}" type="datetimeFigureOut">
              <a:rPr lang="id-ID" smtClean="0"/>
              <a:t>08/09/2014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CF53F-A5C7-4A41-8B59-DAB5C09F213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18CB-09D0-4E92-AF83-555F673191C5}" type="datetimeFigureOut">
              <a:rPr lang="id-ID" smtClean="0"/>
              <a:t>08/09/2014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CF53F-A5C7-4A41-8B59-DAB5C09F213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18CB-09D0-4E92-AF83-555F673191C5}" type="datetimeFigureOut">
              <a:rPr lang="id-ID" smtClean="0"/>
              <a:t>08/09/2014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CF53F-A5C7-4A41-8B59-DAB5C09F213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18CB-09D0-4E92-AF83-555F673191C5}" type="datetimeFigureOut">
              <a:rPr lang="id-ID" smtClean="0"/>
              <a:t>08/09/2014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CF53F-A5C7-4A41-8B59-DAB5C09F2134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18CB-09D0-4E92-AF83-555F673191C5}" type="datetimeFigureOut">
              <a:rPr lang="id-ID" smtClean="0"/>
              <a:t>08/09/2014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CF53F-A5C7-4A41-8B59-DAB5C09F213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18CB-09D0-4E92-AF83-555F673191C5}" type="datetimeFigureOut">
              <a:rPr lang="id-ID" smtClean="0"/>
              <a:t>08/09/2014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CF53F-A5C7-4A41-8B59-DAB5C09F213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18CB-09D0-4E92-AF83-555F673191C5}" type="datetimeFigureOut">
              <a:rPr lang="id-ID" smtClean="0"/>
              <a:t>08/09/2014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CF53F-A5C7-4A41-8B59-DAB5C09F213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18CB-09D0-4E92-AF83-555F673191C5}" type="datetimeFigureOut">
              <a:rPr lang="id-ID" smtClean="0"/>
              <a:t>08/09/2014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CF53F-A5C7-4A41-8B59-DAB5C09F213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18CB-09D0-4E92-AF83-555F673191C5}" type="datetimeFigureOut">
              <a:rPr lang="id-ID" smtClean="0"/>
              <a:t>08/09/2014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CF53F-A5C7-4A41-8B59-DAB5C09F213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18CB-09D0-4E92-AF83-555F673191C5}" type="datetimeFigureOut">
              <a:rPr lang="id-ID" smtClean="0"/>
              <a:t>08/09/2014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29CF53F-A5C7-4A41-8B59-DAB5C09F2134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8218CB-09D0-4E92-AF83-555F673191C5}" type="datetimeFigureOut">
              <a:rPr lang="id-ID" smtClean="0"/>
              <a:t>08/09/2014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9CF53F-A5C7-4A41-8B59-DAB5C09F2134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Pertemuan 1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6600" dirty="0" smtClean="0"/>
              <a:t>Pendahuluan </a:t>
            </a:r>
            <a:endParaRPr lang="id-ID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/>
              <a:t>Pengujian</a:t>
            </a:r>
            <a:r>
              <a:rPr lang="en-US" b="1" dirty="0"/>
              <a:t> </a:t>
            </a:r>
            <a:r>
              <a:rPr lang="en-US" b="1" dirty="0" err="1"/>
              <a:t>Hipotesis</a:t>
            </a:r>
            <a:r>
              <a:rPr lang="en-US" b="1" dirty="0"/>
              <a:t> </a:t>
            </a:r>
            <a:r>
              <a:rPr lang="en-US" b="1" dirty="0" err="1" smtClean="0"/>
              <a:t>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statistika</a:t>
            </a:r>
            <a:r>
              <a:rPr lang="en-US" dirty="0"/>
              <a:t>,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/ </a:t>
            </a:r>
            <a:r>
              <a:rPr lang="en-US" dirty="0" err="1"/>
              <a:t>penolakan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95</a:t>
            </a:r>
            <a:r>
              <a:rPr lang="en-US" dirty="0" smtClean="0"/>
              <a:t>%,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taraf</a:t>
            </a:r>
            <a:r>
              <a:rPr lang="en-US" dirty="0"/>
              <a:t> </a:t>
            </a:r>
            <a:r>
              <a:rPr lang="en-US" dirty="0" err="1"/>
              <a:t>signifikansi</a:t>
            </a:r>
            <a:r>
              <a:rPr lang="en-US" dirty="0"/>
              <a:t> 5%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smtClean="0"/>
              <a:t>0,05</a:t>
            </a:r>
          </a:p>
          <a:p>
            <a:r>
              <a:rPr lang="en-US" dirty="0"/>
              <a:t>Wilayah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searah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smtClean="0"/>
              <a:t>i </a:t>
            </a:r>
            <a:r>
              <a:rPr lang="en-US" dirty="0" err="1"/>
              <a:t>sisi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penerimaaan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95 % </a:t>
            </a:r>
            <a:r>
              <a:rPr lang="en-US" dirty="0" err="1"/>
              <a:t>dan</a:t>
            </a:r>
            <a:r>
              <a:rPr lang="en-US" dirty="0"/>
              <a:t> 5%nya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,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berarah</a:t>
            </a:r>
            <a:r>
              <a:rPr lang="en-US" dirty="0"/>
              <a:t>,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menerimaannya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5%nya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0,25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05279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Freeform 6"/>
          <p:cNvSpPr>
            <a:spLocks/>
          </p:cNvSpPr>
          <p:nvPr/>
        </p:nvSpPr>
        <p:spPr bwMode="auto">
          <a:xfrm>
            <a:off x="615950" y="2901835"/>
            <a:ext cx="3581400" cy="1447800"/>
          </a:xfrm>
          <a:custGeom>
            <a:avLst/>
            <a:gdLst/>
            <a:ahLst/>
            <a:cxnLst>
              <a:cxn ang="0">
                <a:pos x="0" y="912"/>
              </a:cxn>
              <a:cxn ang="0">
                <a:pos x="288" y="816"/>
              </a:cxn>
              <a:cxn ang="0">
                <a:pos x="576" y="528"/>
              </a:cxn>
              <a:cxn ang="0">
                <a:pos x="864" y="192"/>
              </a:cxn>
              <a:cxn ang="0">
                <a:pos x="1152" y="0"/>
              </a:cxn>
              <a:cxn ang="0">
                <a:pos x="1440" y="192"/>
              </a:cxn>
              <a:cxn ang="0">
                <a:pos x="1728" y="528"/>
              </a:cxn>
              <a:cxn ang="0">
                <a:pos x="2016" y="816"/>
              </a:cxn>
              <a:cxn ang="0">
                <a:pos x="2256" y="912"/>
              </a:cxn>
            </a:cxnLst>
            <a:rect l="0" t="0" r="r" b="b"/>
            <a:pathLst>
              <a:path w="2256" h="912">
                <a:moveTo>
                  <a:pt x="0" y="912"/>
                </a:moveTo>
                <a:cubicBezTo>
                  <a:pt x="96" y="896"/>
                  <a:pt x="192" y="880"/>
                  <a:pt x="288" y="816"/>
                </a:cubicBezTo>
                <a:cubicBezTo>
                  <a:pt x="384" y="752"/>
                  <a:pt x="480" y="632"/>
                  <a:pt x="576" y="528"/>
                </a:cubicBezTo>
                <a:cubicBezTo>
                  <a:pt x="672" y="424"/>
                  <a:pt x="768" y="280"/>
                  <a:pt x="864" y="192"/>
                </a:cubicBezTo>
                <a:cubicBezTo>
                  <a:pt x="960" y="104"/>
                  <a:pt x="1056" y="0"/>
                  <a:pt x="1152" y="0"/>
                </a:cubicBezTo>
                <a:cubicBezTo>
                  <a:pt x="1248" y="0"/>
                  <a:pt x="1344" y="104"/>
                  <a:pt x="1440" y="192"/>
                </a:cubicBezTo>
                <a:cubicBezTo>
                  <a:pt x="1536" y="280"/>
                  <a:pt x="1632" y="424"/>
                  <a:pt x="1728" y="528"/>
                </a:cubicBezTo>
                <a:cubicBezTo>
                  <a:pt x="1824" y="632"/>
                  <a:pt x="1928" y="752"/>
                  <a:pt x="2016" y="816"/>
                </a:cubicBezTo>
                <a:cubicBezTo>
                  <a:pt x="2104" y="880"/>
                  <a:pt x="2180" y="896"/>
                  <a:pt x="2256" y="912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395817" y="1746134"/>
            <a:ext cx="42200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FF0066"/>
                </a:solidFill>
              </a:rPr>
              <a:t>Pengujian</a:t>
            </a:r>
            <a:r>
              <a:rPr lang="en-US" b="1" dirty="0">
                <a:solidFill>
                  <a:srgbClr val="FF0066"/>
                </a:solidFill>
              </a:rPr>
              <a:t> </a:t>
            </a:r>
            <a:r>
              <a:rPr lang="en-US" b="1" dirty="0" smtClean="0">
                <a:solidFill>
                  <a:srgbClr val="FF0066"/>
                </a:solidFill>
              </a:rPr>
              <a:t> </a:t>
            </a:r>
            <a:r>
              <a:rPr lang="en-US" b="1" dirty="0" err="1" smtClean="0">
                <a:solidFill>
                  <a:srgbClr val="FF0066"/>
                </a:solidFill>
              </a:rPr>
              <a:t>signifikansi</a:t>
            </a:r>
            <a:r>
              <a:rPr lang="en-US" b="1" dirty="0" smtClean="0">
                <a:solidFill>
                  <a:srgbClr val="FF0066"/>
                </a:solidFill>
              </a:rPr>
              <a:t>  </a:t>
            </a:r>
            <a:r>
              <a:rPr lang="en-US" b="1" dirty="0" err="1" smtClean="0">
                <a:solidFill>
                  <a:srgbClr val="FF0066"/>
                </a:solidFill>
              </a:rPr>
              <a:t>satu</a:t>
            </a:r>
            <a:r>
              <a:rPr lang="en-US" b="1" dirty="0" smtClean="0">
                <a:solidFill>
                  <a:srgbClr val="FF0066"/>
                </a:solidFill>
              </a:rPr>
              <a:t> </a:t>
            </a:r>
            <a:r>
              <a:rPr lang="en-US" b="1" dirty="0" err="1" smtClean="0">
                <a:solidFill>
                  <a:srgbClr val="FF0066"/>
                </a:solidFill>
              </a:rPr>
              <a:t>arah</a:t>
            </a:r>
            <a:endParaRPr lang="en-US" b="1" dirty="0" smtClean="0">
              <a:solidFill>
                <a:srgbClr val="FF0066"/>
              </a:solidFill>
            </a:endParaRP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533400" y="4343400"/>
            <a:ext cx="35814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 flipV="1">
            <a:off x="3733800" y="4114800"/>
            <a:ext cx="0" cy="2286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1143000" y="4343400"/>
            <a:ext cx="2149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Daerah penerimaan hipotesis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3546475" y="4343400"/>
            <a:ext cx="9207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>
                <a:solidFill>
                  <a:srgbClr val="FF0066"/>
                </a:solidFill>
              </a:rPr>
              <a:t>Daerah </a:t>
            </a:r>
          </a:p>
          <a:p>
            <a:pPr algn="ctr"/>
            <a:r>
              <a:rPr lang="en-US" sz="1200">
                <a:solidFill>
                  <a:srgbClr val="FF0066"/>
                </a:solidFill>
              </a:rPr>
              <a:t>penolakan </a:t>
            </a:r>
          </a:p>
          <a:p>
            <a:pPr algn="ctr"/>
            <a:r>
              <a:rPr lang="en-US" sz="1200">
                <a:solidFill>
                  <a:srgbClr val="FF0066"/>
                </a:solidFill>
              </a:rPr>
              <a:t>hipotesis</a:t>
            </a: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3733800" y="3962400"/>
            <a:ext cx="463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0066"/>
                </a:solidFill>
              </a:rPr>
              <a:t>5%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4552255" y="1748138"/>
            <a:ext cx="37632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6600CC"/>
                </a:solidFill>
              </a:rPr>
              <a:t>Pengujian</a:t>
            </a:r>
            <a:r>
              <a:rPr lang="en-US" b="1" dirty="0">
                <a:solidFill>
                  <a:srgbClr val="6600CC"/>
                </a:solidFill>
              </a:rPr>
              <a:t> </a:t>
            </a:r>
            <a:r>
              <a:rPr lang="en-US" b="1" dirty="0" err="1">
                <a:solidFill>
                  <a:srgbClr val="6600CC"/>
                </a:solidFill>
              </a:rPr>
              <a:t>signifikansi</a:t>
            </a:r>
            <a:r>
              <a:rPr lang="en-US" b="1" dirty="0">
                <a:solidFill>
                  <a:srgbClr val="6600CC"/>
                </a:solidFill>
              </a:rPr>
              <a:t> </a:t>
            </a:r>
            <a:r>
              <a:rPr lang="en-US" b="1" dirty="0" err="1">
                <a:solidFill>
                  <a:srgbClr val="6600CC"/>
                </a:solidFill>
              </a:rPr>
              <a:t>dua</a:t>
            </a:r>
            <a:r>
              <a:rPr lang="en-US" b="1" dirty="0">
                <a:solidFill>
                  <a:srgbClr val="6600CC"/>
                </a:solidFill>
              </a:rPr>
              <a:t> </a:t>
            </a:r>
            <a:r>
              <a:rPr lang="en-US" b="1" dirty="0" smtClean="0">
                <a:solidFill>
                  <a:srgbClr val="6600CC"/>
                </a:solidFill>
              </a:rPr>
              <a:t> </a:t>
            </a:r>
            <a:r>
              <a:rPr lang="en-US" b="1" dirty="0" err="1" smtClean="0">
                <a:solidFill>
                  <a:srgbClr val="6600CC"/>
                </a:solidFill>
              </a:rPr>
              <a:t>arah</a:t>
            </a:r>
            <a:r>
              <a:rPr lang="en-US" dirty="0" smtClean="0">
                <a:solidFill>
                  <a:srgbClr val="6600CC"/>
                </a:solidFill>
              </a:rPr>
              <a:t> </a:t>
            </a:r>
            <a:endParaRPr lang="en-US" dirty="0">
              <a:solidFill>
                <a:srgbClr val="6600CC"/>
              </a:solidFill>
            </a:endParaRPr>
          </a:p>
        </p:txBody>
      </p:sp>
      <p:sp>
        <p:nvSpPr>
          <p:cNvPr id="34836" name="Freeform 20"/>
          <p:cNvSpPr>
            <a:spLocks/>
          </p:cNvSpPr>
          <p:nvPr/>
        </p:nvSpPr>
        <p:spPr bwMode="auto">
          <a:xfrm>
            <a:off x="4724400" y="2819400"/>
            <a:ext cx="3581400" cy="1447800"/>
          </a:xfrm>
          <a:custGeom>
            <a:avLst/>
            <a:gdLst/>
            <a:ahLst/>
            <a:cxnLst>
              <a:cxn ang="0">
                <a:pos x="0" y="912"/>
              </a:cxn>
              <a:cxn ang="0">
                <a:pos x="288" y="816"/>
              </a:cxn>
              <a:cxn ang="0">
                <a:pos x="576" y="528"/>
              </a:cxn>
              <a:cxn ang="0">
                <a:pos x="864" y="192"/>
              </a:cxn>
              <a:cxn ang="0">
                <a:pos x="1152" y="0"/>
              </a:cxn>
              <a:cxn ang="0">
                <a:pos x="1440" y="192"/>
              </a:cxn>
              <a:cxn ang="0">
                <a:pos x="1728" y="528"/>
              </a:cxn>
              <a:cxn ang="0">
                <a:pos x="2016" y="816"/>
              </a:cxn>
              <a:cxn ang="0">
                <a:pos x="2256" y="912"/>
              </a:cxn>
            </a:cxnLst>
            <a:rect l="0" t="0" r="r" b="b"/>
            <a:pathLst>
              <a:path w="2256" h="912">
                <a:moveTo>
                  <a:pt x="0" y="912"/>
                </a:moveTo>
                <a:cubicBezTo>
                  <a:pt x="96" y="896"/>
                  <a:pt x="192" y="880"/>
                  <a:pt x="288" y="816"/>
                </a:cubicBezTo>
                <a:cubicBezTo>
                  <a:pt x="384" y="752"/>
                  <a:pt x="480" y="632"/>
                  <a:pt x="576" y="528"/>
                </a:cubicBezTo>
                <a:cubicBezTo>
                  <a:pt x="672" y="424"/>
                  <a:pt x="768" y="280"/>
                  <a:pt x="864" y="192"/>
                </a:cubicBezTo>
                <a:cubicBezTo>
                  <a:pt x="960" y="104"/>
                  <a:pt x="1056" y="0"/>
                  <a:pt x="1152" y="0"/>
                </a:cubicBezTo>
                <a:cubicBezTo>
                  <a:pt x="1248" y="0"/>
                  <a:pt x="1344" y="104"/>
                  <a:pt x="1440" y="192"/>
                </a:cubicBezTo>
                <a:cubicBezTo>
                  <a:pt x="1536" y="280"/>
                  <a:pt x="1632" y="424"/>
                  <a:pt x="1728" y="528"/>
                </a:cubicBezTo>
                <a:cubicBezTo>
                  <a:pt x="1824" y="632"/>
                  <a:pt x="1928" y="752"/>
                  <a:pt x="2016" y="816"/>
                </a:cubicBezTo>
                <a:cubicBezTo>
                  <a:pt x="2104" y="880"/>
                  <a:pt x="2180" y="896"/>
                  <a:pt x="2256" y="912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>
            <a:off x="4724400" y="4343400"/>
            <a:ext cx="3581400" cy="0"/>
          </a:xfrm>
          <a:prstGeom prst="line">
            <a:avLst/>
          </a:prstGeom>
          <a:noFill/>
          <a:ln w="12700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 flipV="1">
            <a:off x="5181600" y="4114800"/>
            <a:ext cx="0" cy="2286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 flipV="1">
            <a:off x="7924800" y="4114800"/>
            <a:ext cx="0" cy="2286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5546725" y="4343400"/>
            <a:ext cx="2149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Daerah penerimaan hipotesis</a:t>
            </a: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4419600" y="4343400"/>
            <a:ext cx="9207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>
                <a:solidFill>
                  <a:srgbClr val="800080"/>
                </a:solidFill>
              </a:rPr>
              <a:t>Daerah </a:t>
            </a:r>
          </a:p>
          <a:p>
            <a:pPr algn="ctr"/>
            <a:r>
              <a:rPr lang="en-US" sz="1200">
                <a:solidFill>
                  <a:srgbClr val="800080"/>
                </a:solidFill>
              </a:rPr>
              <a:t>penolakan </a:t>
            </a:r>
          </a:p>
          <a:p>
            <a:pPr algn="ctr"/>
            <a:r>
              <a:rPr lang="en-US" sz="1200">
                <a:solidFill>
                  <a:srgbClr val="800080"/>
                </a:solidFill>
              </a:rPr>
              <a:t>hipotesis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7766050" y="4343400"/>
            <a:ext cx="9207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>
                <a:solidFill>
                  <a:srgbClr val="800080"/>
                </a:solidFill>
              </a:rPr>
              <a:t>Daerah </a:t>
            </a:r>
          </a:p>
          <a:p>
            <a:pPr algn="ctr"/>
            <a:r>
              <a:rPr lang="en-US" sz="1200">
                <a:solidFill>
                  <a:srgbClr val="800080"/>
                </a:solidFill>
              </a:rPr>
              <a:t>penolakan </a:t>
            </a:r>
          </a:p>
          <a:p>
            <a:pPr algn="ctr"/>
            <a:r>
              <a:rPr lang="en-US" sz="1200">
                <a:solidFill>
                  <a:srgbClr val="800080"/>
                </a:solidFill>
              </a:rPr>
              <a:t>hipotesis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4648200" y="3962400"/>
            <a:ext cx="608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800080"/>
                </a:solidFill>
              </a:rPr>
              <a:t>2.5%</a:t>
            </a: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7926388" y="3962400"/>
            <a:ext cx="608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800080"/>
                </a:solidFill>
              </a:rPr>
              <a:t>2.5%</a:t>
            </a:r>
          </a:p>
        </p:txBody>
      </p:sp>
    </p:spTree>
    <p:extLst>
      <p:ext uri="{BB962C8B-B14F-4D97-AF65-F5344CB8AC3E}">
        <p14:creationId xmlns:p14="http://schemas.microsoft.com/office/powerpoint/2010/main" val="186204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143932" cy="857256"/>
          </a:xfrm>
        </p:spPr>
        <p:txBody>
          <a:bodyPr>
            <a:normAutofit/>
          </a:bodyPr>
          <a:lstStyle/>
          <a:p>
            <a:r>
              <a:rPr lang="id-ID" dirty="0" smtClean="0"/>
              <a:t>Macam-macam Statistik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286808" cy="5286412"/>
          </a:xfrm>
        </p:spPr>
        <p:txBody>
          <a:bodyPr>
            <a:normAutofit/>
          </a:bodyPr>
          <a:lstStyle/>
          <a:p>
            <a:r>
              <a:rPr lang="id-ID" dirty="0" smtClean="0"/>
              <a:t>Diskriptif &amp; Inferensi</a:t>
            </a:r>
          </a:p>
          <a:p>
            <a:pPr lvl="1"/>
            <a:r>
              <a:rPr lang="id-ID" dirty="0" smtClean="0"/>
              <a:t>Analisis deskriptif adalah analisis dimana kesimpulan yang didapat hanya diberlakukan pada data tersebut, tanpa melakukan generalisasi pada lingkup data yang lebih Luas</a:t>
            </a:r>
          </a:p>
          <a:p>
            <a:pPr lvl="1"/>
            <a:r>
              <a:rPr lang="id-ID" i="1" dirty="0" smtClean="0"/>
              <a:t>Inference Analysis, adalah analisis dimana kesimpulan yang didapat </a:t>
            </a:r>
            <a:r>
              <a:rPr lang="sv-SE" dirty="0" smtClean="0"/>
              <a:t>(dari sampel) digunakan untuk melakukan generalisasi pada lingkup</a:t>
            </a:r>
            <a:r>
              <a:rPr lang="id-ID" dirty="0" smtClean="0"/>
              <a:t> </a:t>
            </a:r>
            <a:r>
              <a:rPr lang="pt-BR" dirty="0" smtClean="0"/>
              <a:t>data yang lebih luas (populasi) pada suatu </a:t>
            </a:r>
            <a:r>
              <a:rPr lang="pt-BR" i="1" dirty="0" smtClean="0"/>
              <a:t>survey.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60670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Parametrik &amp;  Non parametrik</a:t>
            </a:r>
          </a:p>
          <a:p>
            <a:pPr lvl="1"/>
            <a:r>
              <a:rPr lang="id-ID" i="1" dirty="0"/>
              <a:t>Parametric Analysis, analisis yang dilakukan untuk menguji </a:t>
            </a:r>
            <a:r>
              <a:rPr lang="sv-SE" dirty="0"/>
              <a:t>parameter/berdasarkan asumsi-asumsi tertentu</a:t>
            </a:r>
            <a:endParaRPr lang="id-ID" dirty="0"/>
          </a:p>
          <a:p>
            <a:pPr lvl="1"/>
            <a:r>
              <a:rPr lang="id-ID" i="1" dirty="0"/>
              <a:t>Nonparametric Analysis, analisis yang dilakukan tidak untuk menguji </a:t>
            </a:r>
            <a:r>
              <a:rPr lang="id-ID" dirty="0"/>
              <a:t>parameter/tidak berdasarkan asumsi-asumsi tertentu.asumsinya adalah normalitas distribusi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8316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/>
              <a:t>Univariat, Bivariat, dan Multivariat</a:t>
            </a:r>
          </a:p>
          <a:p>
            <a:pPr lvl="1"/>
            <a:r>
              <a:rPr lang="id-ID" i="1" dirty="0"/>
              <a:t>Univariate Analysis, adalah analisis yang dilakukan untuk satu </a:t>
            </a:r>
            <a:r>
              <a:rPr lang="id-ID" dirty="0"/>
              <a:t>variabel atau per variabel.</a:t>
            </a:r>
          </a:p>
          <a:p>
            <a:pPr lvl="1"/>
            <a:r>
              <a:rPr lang="id-ID" i="1" dirty="0"/>
              <a:t>Bivariate Analysis, adalah analisis yang dilakukan untuk menganalisis </a:t>
            </a:r>
            <a:r>
              <a:rPr lang="id-ID" dirty="0"/>
              <a:t>hubungan dua variabel.</a:t>
            </a:r>
          </a:p>
          <a:p>
            <a:pPr lvl="1"/>
            <a:r>
              <a:rPr lang="id-ID" i="1" dirty="0"/>
              <a:t>Multivariate Analysis, adalah analisis yang dilakukan untuk </a:t>
            </a:r>
            <a:r>
              <a:rPr lang="id-ID" dirty="0"/>
              <a:t>menganalisis hubungan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tergantungnya</a:t>
            </a:r>
            <a:r>
              <a:rPr lang="id-ID" dirty="0"/>
              <a:t> lebih dari dua variabel.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5731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229600" cy="1143000"/>
          </a:xfrm>
        </p:spPr>
        <p:txBody>
          <a:bodyPr/>
          <a:lstStyle/>
          <a:p>
            <a:r>
              <a:rPr lang="id-ID" dirty="0" smtClean="0"/>
              <a:t>Populasi dan Sampel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58204" cy="4252922"/>
          </a:xfrm>
        </p:spPr>
        <p:txBody>
          <a:bodyPr/>
          <a:lstStyle/>
          <a:p>
            <a:r>
              <a:rPr lang="id-ID" b="1" dirty="0" smtClean="0"/>
              <a:t>Statistik dan Parameter</a:t>
            </a:r>
          </a:p>
          <a:p>
            <a:pPr lvl="1"/>
            <a:r>
              <a:rPr lang="id-ID" i="1" dirty="0" smtClean="0"/>
              <a:t>Statistic, adalah ukuran yang berlaku bagi sampel.</a:t>
            </a:r>
          </a:p>
          <a:p>
            <a:pPr lvl="1"/>
            <a:r>
              <a:rPr lang="id-ID" i="1" dirty="0" smtClean="0"/>
              <a:t>Parameter, adalah ukuran yang berlaku bagi populasi.</a:t>
            </a:r>
          </a:p>
          <a:p>
            <a:r>
              <a:rPr lang="de-DE" b="1" dirty="0" smtClean="0"/>
              <a:t>Populasi Tak Hingga, Terhingga, Terjangkau, dan Tersedia</a:t>
            </a:r>
            <a:endParaRPr lang="id-ID" b="1" dirty="0" smtClean="0"/>
          </a:p>
          <a:p>
            <a:r>
              <a:rPr lang="id-ID" b="1" dirty="0" smtClean="0"/>
              <a:t> Sampel Random dan Non Random</a:t>
            </a:r>
            <a:endParaRPr lang="id-ID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Teknik Sampling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Simple random sampling</a:t>
            </a:r>
          </a:p>
          <a:p>
            <a:r>
              <a:rPr lang="id-ID" dirty="0" smtClean="0"/>
              <a:t>Systematic random sampling</a:t>
            </a:r>
          </a:p>
          <a:p>
            <a:r>
              <a:rPr lang="id-ID" dirty="0" smtClean="0"/>
              <a:t>Stratified random sampling</a:t>
            </a:r>
          </a:p>
          <a:p>
            <a:r>
              <a:rPr lang="id-ID" dirty="0" smtClean="0"/>
              <a:t>Cluster  random sampling</a:t>
            </a:r>
          </a:p>
          <a:p>
            <a:r>
              <a:rPr lang="id-ID" dirty="0" smtClean="0"/>
              <a:t>Multistage random sampling</a:t>
            </a:r>
          </a:p>
        </p:txBody>
      </p:sp>
    </p:spTree>
    <p:extLst>
      <p:ext uri="{BB962C8B-B14F-4D97-AF65-F5344CB8AC3E}">
        <p14:creationId xmlns:p14="http://schemas.microsoft.com/office/powerpoint/2010/main" val="308051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Pokok Bahasan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329642" cy="5038740"/>
          </a:xfrm>
        </p:spPr>
        <p:txBody>
          <a:bodyPr>
            <a:normAutofit/>
          </a:bodyPr>
          <a:lstStyle/>
          <a:p>
            <a:r>
              <a:rPr lang="id-ID" dirty="0" smtClean="0"/>
              <a:t>Pengertian Statistik</a:t>
            </a:r>
          </a:p>
          <a:p>
            <a:r>
              <a:rPr lang="id-ID" dirty="0" smtClean="0"/>
              <a:t>Hipotesis Penelitian</a:t>
            </a:r>
          </a:p>
          <a:p>
            <a:r>
              <a:rPr lang="id-ID" dirty="0" smtClean="0"/>
              <a:t>Macam-macam Statistik</a:t>
            </a:r>
          </a:p>
          <a:p>
            <a:pPr lvl="1"/>
            <a:r>
              <a:rPr lang="id-ID" dirty="0" smtClean="0"/>
              <a:t>Diskriptif &amp; Inferensi</a:t>
            </a:r>
          </a:p>
          <a:p>
            <a:pPr lvl="1"/>
            <a:r>
              <a:rPr lang="id-ID" dirty="0" smtClean="0"/>
              <a:t>Parametrik &amp;  Non parametrik</a:t>
            </a:r>
          </a:p>
          <a:p>
            <a:pPr lvl="1"/>
            <a:r>
              <a:rPr lang="id-ID" dirty="0" smtClean="0"/>
              <a:t>Univariat, bivariat, multivariat</a:t>
            </a:r>
          </a:p>
          <a:p>
            <a:r>
              <a:rPr lang="id-ID" dirty="0" smtClean="0"/>
              <a:t>Langkah-langkah Statistik</a:t>
            </a:r>
          </a:p>
          <a:p>
            <a:r>
              <a:rPr lang="id-ID" dirty="0" smtClean="0"/>
              <a:t>Populasi dan Sampel</a:t>
            </a:r>
          </a:p>
          <a:p>
            <a:pPr lvl="1"/>
            <a:r>
              <a:rPr lang="id-ID" dirty="0" smtClean="0"/>
              <a:t>Statistik &amp; Parameter</a:t>
            </a:r>
          </a:p>
          <a:p>
            <a:pPr lvl="1"/>
            <a:r>
              <a:rPr lang="id-ID" dirty="0" smtClean="0"/>
              <a:t>Macam-macam populasi</a:t>
            </a:r>
          </a:p>
          <a:p>
            <a:pPr lvl="1"/>
            <a:r>
              <a:rPr lang="id-ID" dirty="0" smtClean="0"/>
              <a:t>Macam-macam sampel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15370" cy="1500198"/>
          </a:xfrm>
        </p:spPr>
        <p:txBody>
          <a:bodyPr>
            <a:normAutofit/>
          </a:bodyPr>
          <a:lstStyle/>
          <a:p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</a:rPr>
              <a:t>Statistik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</a:rPr>
              <a:t>merupakan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</a:rPr>
              <a:t>kegiatan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</a:rPr>
              <a:t>untuk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 :</a:t>
            </a:r>
            <a:endParaRPr lang="id-ID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58204" cy="3824294"/>
          </a:xfrm>
        </p:spPr>
        <p:txBody>
          <a:bodyPr/>
          <a:lstStyle/>
          <a:p>
            <a:pPr>
              <a:buFontTx/>
              <a:buNone/>
            </a:pPr>
            <a:endParaRPr lang="id-ID" dirty="0" smtClean="0">
              <a:solidFill>
                <a:srgbClr val="FF0000"/>
              </a:solidFill>
            </a:endParaRPr>
          </a:p>
          <a:p>
            <a:r>
              <a:rPr lang="id-ID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</a:rPr>
              <a:t>mengumpulkan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data</a:t>
            </a:r>
          </a:p>
          <a:p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</a:rPr>
              <a:t>menyajikan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data </a:t>
            </a:r>
          </a:p>
          <a:p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</a:rPr>
              <a:t>menganalisis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data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</a:rPr>
              <a:t>dengan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</a:rPr>
              <a:t>metode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</a:rPr>
              <a:t>tertentu</a:t>
            </a:r>
            <a:endParaRPr lang="en-US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</a:rPr>
              <a:t>menginterpretasikan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</a:rPr>
              <a:t>hasil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</a:rPr>
              <a:t>analisis</a:t>
            </a:r>
            <a:endParaRPr lang="en-US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28596" y="3429000"/>
            <a:ext cx="6405562" cy="685800"/>
          </a:xfrm>
          <a:prstGeom prst="rect">
            <a:avLst/>
          </a:pr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257800" y="228600"/>
            <a:ext cx="3076611" cy="36933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 err="1" smtClean="0"/>
              <a:t>Statistika</a:t>
            </a:r>
            <a:r>
              <a:rPr lang="en-US" sz="1800" b="1" dirty="0" smtClean="0"/>
              <a:t> </a:t>
            </a:r>
            <a:r>
              <a:rPr lang="en-US" sz="1800" b="1" dirty="0"/>
              <a:t>&amp; </a:t>
            </a:r>
            <a:r>
              <a:rPr lang="en-US" sz="1800" b="1" dirty="0" err="1"/>
              <a:t>Metode</a:t>
            </a:r>
            <a:r>
              <a:rPr lang="en-US" sz="1800" b="1" dirty="0"/>
              <a:t> </a:t>
            </a:r>
            <a:r>
              <a:rPr lang="en-US" sz="1800" b="1" dirty="0" err="1" smtClean="0"/>
              <a:t>Ilmah</a:t>
            </a:r>
            <a:endParaRPr lang="en-US" sz="1800" b="1" dirty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57200" y="838200"/>
            <a:ext cx="6477000" cy="83502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33CC"/>
                </a:solidFill>
              </a:rPr>
              <a:t>METODE ILMIAH :</a:t>
            </a:r>
          </a:p>
          <a:p>
            <a:r>
              <a:rPr lang="en-US" dirty="0" err="1">
                <a:solidFill>
                  <a:srgbClr val="0033CC"/>
                </a:solidFill>
              </a:rPr>
              <a:t>Adalah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 err="1">
                <a:solidFill>
                  <a:srgbClr val="0033CC"/>
                </a:solidFill>
              </a:rPr>
              <a:t>salah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 err="1">
                <a:solidFill>
                  <a:srgbClr val="0033CC"/>
                </a:solidFill>
              </a:rPr>
              <a:t>satu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 err="1">
                <a:solidFill>
                  <a:srgbClr val="0033CC"/>
                </a:solidFill>
              </a:rPr>
              <a:t>cara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 err="1">
                <a:solidFill>
                  <a:srgbClr val="0033CC"/>
                </a:solidFill>
              </a:rPr>
              <a:t>mencari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 err="1">
                <a:solidFill>
                  <a:srgbClr val="0033CC"/>
                </a:solidFill>
              </a:rPr>
              <a:t>kebenaran</a:t>
            </a:r>
            <a:r>
              <a:rPr lang="en-US" dirty="0">
                <a:solidFill>
                  <a:srgbClr val="0033CC"/>
                </a:solidFill>
              </a:rPr>
              <a:t> yang </a:t>
            </a:r>
            <a:r>
              <a:rPr lang="en-US" dirty="0" err="1">
                <a:solidFill>
                  <a:srgbClr val="0033CC"/>
                </a:solidFill>
              </a:rPr>
              <a:t>bila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 err="1">
                <a:solidFill>
                  <a:srgbClr val="0033CC"/>
                </a:solidFill>
              </a:rPr>
              <a:t>ditinjau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 err="1">
                <a:solidFill>
                  <a:srgbClr val="0033CC"/>
                </a:solidFill>
              </a:rPr>
              <a:t>dari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 err="1">
                <a:solidFill>
                  <a:srgbClr val="0033CC"/>
                </a:solidFill>
              </a:rPr>
              <a:t>segi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 err="1">
                <a:solidFill>
                  <a:srgbClr val="0033CC"/>
                </a:solidFill>
              </a:rPr>
              <a:t>penerapannya</a:t>
            </a:r>
            <a:r>
              <a:rPr lang="en-US" dirty="0">
                <a:solidFill>
                  <a:srgbClr val="0033CC"/>
                </a:solidFill>
              </a:rPr>
              <a:t>, </a:t>
            </a:r>
            <a:r>
              <a:rPr lang="en-US" dirty="0" err="1">
                <a:solidFill>
                  <a:srgbClr val="0033CC"/>
                </a:solidFill>
              </a:rPr>
              <a:t>resiko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 err="1">
                <a:solidFill>
                  <a:srgbClr val="0033CC"/>
                </a:solidFill>
              </a:rPr>
              <a:t>untuk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 err="1">
                <a:solidFill>
                  <a:srgbClr val="0033CC"/>
                </a:solidFill>
              </a:rPr>
              <a:t>keliru</a:t>
            </a:r>
            <a:r>
              <a:rPr lang="en-US" dirty="0">
                <a:solidFill>
                  <a:srgbClr val="0033CC"/>
                </a:solidFill>
              </a:rPr>
              <a:t> paling </a:t>
            </a:r>
            <a:r>
              <a:rPr lang="en-US" dirty="0" err="1">
                <a:solidFill>
                  <a:srgbClr val="0033CC"/>
                </a:solidFill>
              </a:rPr>
              <a:t>kecil</a:t>
            </a:r>
            <a:r>
              <a:rPr lang="en-US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41325" y="1889125"/>
            <a:ext cx="6492875" cy="230187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b="1" dirty="0">
                <a:solidFill>
                  <a:srgbClr val="0033CC"/>
                </a:solidFill>
              </a:rPr>
              <a:t>LANGKAH-LANGKAH DALAM METODE ILMIAH :</a:t>
            </a:r>
          </a:p>
          <a:p>
            <a:pPr marL="457200" indent="-457200">
              <a:buFontTx/>
              <a:buAutoNum type="arabicPeriod"/>
            </a:pPr>
            <a:r>
              <a:rPr lang="en-US" dirty="0" err="1">
                <a:solidFill>
                  <a:srgbClr val="0033CC"/>
                </a:solidFill>
              </a:rPr>
              <a:t>Merumuskan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 err="1">
                <a:solidFill>
                  <a:srgbClr val="0033CC"/>
                </a:solidFill>
              </a:rPr>
              <a:t>masalah</a:t>
            </a:r>
            <a:endParaRPr lang="en-US" dirty="0">
              <a:solidFill>
                <a:srgbClr val="0033CC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dirty="0" err="1">
                <a:solidFill>
                  <a:srgbClr val="0033CC"/>
                </a:solidFill>
              </a:rPr>
              <a:t>Melakukan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 err="1">
                <a:solidFill>
                  <a:srgbClr val="0033CC"/>
                </a:solidFill>
              </a:rPr>
              <a:t>studi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 err="1">
                <a:solidFill>
                  <a:srgbClr val="0033CC"/>
                </a:solidFill>
              </a:rPr>
              <a:t>literatur</a:t>
            </a:r>
            <a:endParaRPr lang="en-US" dirty="0">
              <a:solidFill>
                <a:srgbClr val="0033CC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dirty="0" err="1">
                <a:solidFill>
                  <a:srgbClr val="0033CC"/>
                </a:solidFill>
              </a:rPr>
              <a:t>Membuat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 err="1">
                <a:solidFill>
                  <a:srgbClr val="0033CC"/>
                </a:solidFill>
              </a:rPr>
              <a:t>dugaan-dugaan</a:t>
            </a:r>
            <a:r>
              <a:rPr lang="en-US" dirty="0">
                <a:solidFill>
                  <a:srgbClr val="0033CC"/>
                </a:solidFill>
              </a:rPr>
              <a:t>, </a:t>
            </a:r>
            <a:r>
              <a:rPr lang="en-US" dirty="0" err="1">
                <a:solidFill>
                  <a:srgbClr val="0033CC"/>
                </a:solidFill>
              </a:rPr>
              <a:t>pertanyaan-pertanyaan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 err="1">
                <a:solidFill>
                  <a:srgbClr val="0033CC"/>
                </a:solidFill>
              </a:rPr>
              <a:t>atau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 err="1">
                <a:solidFill>
                  <a:srgbClr val="0033CC"/>
                </a:solidFill>
              </a:rPr>
              <a:t>hipotesis</a:t>
            </a:r>
            <a:endParaRPr lang="en-US" dirty="0">
              <a:solidFill>
                <a:srgbClr val="0033CC"/>
              </a:solidFill>
            </a:endParaRPr>
          </a:p>
          <a:p>
            <a:pPr marL="457200" indent="-457200"/>
            <a:endParaRPr lang="en-US" dirty="0">
              <a:solidFill>
                <a:srgbClr val="0033CC"/>
              </a:solidFill>
            </a:endParaRPr>
          </a:p>
          <a:p>
            <a:pPr marL="457200" indent="-457200">
              <a:buFontTx/>
              <a:buAutoNum type="arabicPeriod" startAt="4"/>
            </a:pPr>
            <a:r>
              <a:rPr lang="en-US" b="1" dirty="0" err="1">
                <a:solidFill>
                  <a:srgbClr val="FF0000"/>
                </a:solidFill>
              </a:rPr>
              <a:t>Mengumpulkan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mengolah</a:t>
            </a:r>
            <a:r>
              <a:rPr lang="en-US" b="1" dirty="0">
                <a:solidFill>
                  <a:srgbClr val="FF0000"/>
                </a:solidFill>
              </a:rPr>
              <a:t> data, </a:t>
            </a:r>
            <a:r>
              <a:rPr lang="en-US" b="1" dirty="0" err="1">
                <a:solidFill>
                  <a:srgbClr val="FF0000"/>
                </a:solidFill>
              </a:rPr>
              <a:t>menguji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hipotesis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atau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menjawab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pertanyaan</a:t>
            </a:r>
            <a:endParaRPr lang="en-US" b="1" dirty="0">
              <a:solidFill>
                <a:srgbClr val="FF0000"/>
              </a:solidFill>
            </a:endParaRPr>
          </a:p>
          <a:p>
            <a:pPr marL="457200" indent="-457200"/>
            <a:endParaRPr lang="en-US" b="1" dirty="0">
              <a:solidFill>
                <a:srgbClr val="0033CC"/>
              </a:solidFill>
            </a:endParaRPr>
          </a:p>
          <a:p>
            <a:pPr marL="457200" indent="-457200">
              <a:buFontTx/>
              <a:buAutoNum type="arabicPeriod" startAt="5"/>
            </a:pPr>
            <a:r>
              <a:rPr lang="en-US" dirty="0" err="1">
                <a:solidFill>
                  <a:srgbClr val="0033CC"/>
                </a:solidFill>
              </a:rPr>
              <a:t>Mengambil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 err="1">
                <a:solidFill>
                  <a:srgbClr val="0033CC"/>
                </a:solidFill>
              </a:rPr>
              <a:t>kesimpulan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 flipV="1">
            <a:off x="7000892" y="3429000"/>
            <a:ext cx="1066800" cy="1604962"/>
          </a:xfrm>
          <a:custGeom>
            <a:avLst/>
            <a:gdLst>
              <a:gd name="G0" fmla="+- 10350 0 0"/>
              <a:gd name="G1" fmla="+- 17807 0 0"/>
              <a:gd name="G2" fmla="+- 10350 0 0"/>
              <a:gd name="G3" fmla="*/ 10350 1 2"/>
              <a:gd name="G4" fmla="+- G3 10800 0"/>
              <a:gd name="G5" fmla="+- 21600 10350 17807"/>
              <a:gd name="G6" fmla="+- 17807 10350 0"/>
              <a:gd name="G7" fmla="*/ G6 1 2"/>
              <a:gd name="G8" fmla="*/ 17807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7807 1 2"/>
              <a:gd name="G15" fmla="+- G5 0 G4"/>
              <a:gd name="G16" fmla="+- G0 0 G4"/>
              <a:gd name="G17" fmla="*/ G2 G15 G16"/>
              <a:gd name="T0" fmla="*/ 15975 w 21600"/>
              <a:gd name="T1" fmla="*/ 0 h 21600"/>
              <a:gd name="T2" fmla="*/ 10350 w 21600"/>
              <a:gd name="T3" fmla="*/ 10350 h 21600"/>
              <a:gd name="T4" fmla="*/ 0 w 21600"/>
              <a:gd name="T5" fmla="*/ 19378 h 21600"/>
              <a:gd name="T6" fmla="*/ 8904 w 21600"/>
              <a:gd name="T7" fmla="*/ 21600 h 21600"/>
              <a:gd name="T8" fmla="*/ 17807 w 21600"/>
              <a:gd name="T9" fmla="*/ 17078 h 21600"/>
              <a:gd name="T10" fmla="*/ 21600 w 21600"/>
              <a:gd name="T11" fmla="*/ 1035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975" y="0"/>
                </a:moveTo>
                <a:lnTo>
                  <a:pt x="10350" y="10350"/>
                </a:lnTo>
                <a:lnTo>
                  <a:pt x="14143" y="10350"/>
                </a:lnTo>
                <a:lnTo>
                  <a:pt x="14143" y="17156"/>
                </a:lnTo>
                <a:lnTo>
                  <a:pt x="0" y="17156"/>
                </a:lnTo>
                <a:lnTo>
                  <a:pt x="0" y="21600"/>
                </a:lnTo>
                <a:lnTo>
                  <a:pt x="17807" y="21600"/>
                </a:lnTo>
                <a:lnTo>
                  <a:pt x="17807" y="10350"/>
                </a:lnTo>
                <a:lnTo>
                  <a:pt x="21600" y="10350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562600" y="4953000"/>
            <a:ext cx="2849563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PERAN STATISTIKA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357554" y="4286256"/>
            <a:ext cx="1519246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INSTRUMEN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3657600" y="4724401"/>
            <a:ext cx="1058416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SAMPEL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276601" y="5638800"/>
            <a:ext cx="1439416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VARIABEL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276600" y="5181600"/>
            <a:ext cx="1439416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SIFAT DATA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667000" y="6096000"/>
            <a:ext cx="2209800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METODE ANALISIS</a:t>
            </a:r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5181600" y="4419600"/>
            <a:ext cx="0" cy="1828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 flipH="1">
            <a:off x="5181600" y="5181600"/>
            <a:ext cx="381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 flipH="1">
            <a:off x="4572000" y="44196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flipH="1">
            <a:off x="4572000" y="48768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 flipH="1">
            <a:off x="4572000" y="53340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 flipH="1">
            <a:off x="4572000" y="57912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 flipH="1">
            <a:off x="4572000" y="62484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id-ID" dirty="0" smtClean="0"/>
              <a:t>Hipotesis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58204" cy="4857784"/>
          </a:xfrm>
        </p:spPr>
        <p:txBody>
          <a:bodyPr>
            <a:normAutofit/>
          </a:bodyPr>
          <a:lstStyle/>
          <a:p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dugaan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dugaan</a:t>
            </a:r>
            <a:r>
              <a:rPr lang="en-US" dirty="0"/>
              <a:t> yang </a:t>
            </a:r>
            <a:r>
              <a:rPr lang="en-US" dirty="0" err="1"/>
              <a:t>diungkapkan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yang </a:t>
            </a:r>
            <a:r>
              <a:rPr lang="en-US" dirty="0" err="1"/>
              <a:t>kebenarannya</a:t>
            </a:r>
            <a:r>
              <a:rPr lang="en-US" dirty="0"/>
              <a:t> 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 smtClean="0"/>
              <a:t>dibuktikan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b="1" dirty="0" smtClean="0"/>
          </a:p>
          <a:p>
            <a:pPr lvl="1"/>
            <a:r>
              <a:rPr lang="id-ID" b="1" dirty="0" smtClean="0"/>
              <a:t>Hipotesis </a:t>
            </a:r>
            <a:r>
              <a:rPr lang="id-ID" b="1" dirty="0" smtClean="0"/>
              <a:t>Nol dan Hipotesis </a:t>
            </a:r>
            <a:r>
              <a:rPr lang="id-ID" b="1" dirty="0" smtClean="0"/>
              <a:t>Alternatif</a:t>
            </a:r>
            <a:endParaRPr lang="id-ID" b="1" dirty="0" smtClean="0"/>
          </a:p>
          <a:p>
            <a:pPr lvl="1"/>
            <a:r>
              <a:rPr lang="id-ID" b="1" dirty="0" smtClean="0"/>
              <a:t>Hipotesis Penelitian dan Hipotesis Statistik</a:t>
            </a:r>
          </a:p>
          <a:p>
            <a:pPr lvl="1"/>
            <a:r>
              <a:rPr lang="id-ID" b="1" dirty="0" smtClean="0"/>
              <a:t>Hipotesis </a:t>
            </a:r>
            <a:r>
              <a:rPr lang="en-US" b="1" dirty="0" err="1"/>
              <a:t>s</a:t>
            </a:r>
            <a:r>
              <a:rPr lang="en-US" b="1" dirty="0" err="1" smtClean="0"/>
              <a:t>earah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dua</a:t>
            </a:r>
            <a:r>
              <a:rPr lang="en-US" b="1" dirty="0" smtClean="0"/>
              <a:t> </a:t>
            </a:r>
            <a:r>
              <a:rPr lang="en-US" b="1" dirty="0" err="1" smtClean="0"/>
              <a:t>arah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8340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Hipotesis Nol dan Hipotesis </a:t>
            </a:r>
            <a:r>
              <a:rPr lang="id-ID" b="1" dirty="0" smtClean="0"/>
              <a:t>Alternatif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88840"/>
            <a:ext cx="8640960" cy="4752528"/>
          </a:xfrm>
        </p:spPr>
        <p:txBody>
          <a:bodyPr>
            <a:normAutofit/>
          </a:bodyPr>
          <a:lstStyle/>
          <a:p>
            <a:pPr lvl="1"/>
            <a:r>
              <a:rPr lang="id-ID" b="1" i="1" dirty="0"/>
              <a:t>Hipotesis nol disingkat H0 (baca: Ha Nol), merupakan suatu </a:t>
            </a:r>
            <a:r>
              <a:rPr lang="nn-NO" dirty="0"/>
              <a:t>dugaan utama yang akan diuji.</a:t>
            </a:r>
            <a:r>
              <a:rPr lang="id-ID" dirty="0"/>
              <a:t> Hipotesis memiliki ciri utama yaitu mengandung kata-kata ”tidak ada” atau”tidak terdapat</a:t>
            </a:r>
            <a:r>
              <a:rPr lang="id-ID" dirty="0" smtClean="0"/>
              <a:t>”</a:t>
            </a:r>
            <a:endParaRPr lang="en-US" dirty="0" smtClean="0"/>
          </a:p>
          <a:p>
            <a:pPr lvl="1"/>
            <a:r>
              <a:rPr lang="id-ID" b="1" i="1" dirty="0" smtClean="0"/>
              <a:t>Hipotesis </a:t>
            </a:r>
            <a:r>
              <a:rPr lang="id-ID" b="1" i="1" dirty="0"/>
              <a:t>alternatif disingkat HA atau menggunakan lambang</a:t>
            </a:r>
            <a:r>
              <a:rPr lang="id-ID" dirty="0"/>
              <a:t> </a:t>
            </a:r>
            <a:r>
              <a:rPr lang="fi-FI" dirty="0"/>
              <a:t>angka seperti H1, H2, H</a:t>
            </a:r>
            <a:r>
              <a:rPr lang="fi-FI" b="1" dirty="0"/>
              <a:t>..., merupakan semua kemungkinan lainnya.</a:t>
            </a:r>
            <a:r>
              <a:rPr lang="id-ID" b="1" dirty="0"/>
              <a:t> </a:t>
            </a:r>
            <a:r>
              <a:rPr lang="id-ID" dirty="0"/>
              <a:t>memiliki ciri utama yaitu mengandung kata-kata ”ada” atau ”terdapat</a:t>
            </a:r>
            <a:r>
              <a:rPr lang="id-ID" dirty="0" smtClean="0"/>
              <a:t>”</a:t>
            </a:r>
            <a:endParaRPr lang="en-US" dirty="0" smtClean="0"/>
          </a:p>
          <a:p>
            <a:pPr lvl="1"/>
            <a:r>
              <a:rPr lang="en-US" dirty="0"/>
              <a:t>Ha = </a:t>
            </a:r>
            <a:r>
              <a:rPr lang="en-US" b="1" dirty="0"/>
              <a:t>Ada</a:t>
            </a:r>
            <a:r>
              <a:rPr lang="en-US" dirty="0"/>
              <a:t> </a:t>
            </a:r>
            <a:r>
              <a:rPr lang="en-US" b="1" dirty="0" err="1"/>
              <a:t>beda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verbal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wanita</a:t>
            </a:r>
            <a:endParaRPr lang="id-ID" dirty="0"/>
          </a:p>
          <a:p>
            <a:pPr lvl="1"/>
            <a:r>
              <a:rPr lang="en-US" dirty="0"/>
              <a:t>Ho =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beda</a:t>
            </a:r>
            <a:r>
              <a:rPr lang="en-US" b="1" dirty="0"/>
              <a:t> </a:t>
            </a:r>
            <a:r>
              <a:rPr lang="en-US" dirty="0" err="1"/>
              <a:t>kemampuan</a:t>
            </a:r>
            <a:r>
              <a:rPr lang="en-US" dirty="0"/>
              <a:t> verbal </a:t>
            </a:r>
            <a:r>
              <a:rPr lang="en-US" dirty="0" err="1"/>
              <a:t>antara</a:t>
            </a:r>
            <a:r>
              <a:rPr lang="en-US" dirty="0"/>
              <a:t>  </a:t>
            </a:r>
            <a:r>
              <a:rPr lang="en-US" dirty="0" err="1"/>
              <a:t>pria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wanita</a:t>
            </a:r>
            <a:endParaRPr lang="id-ID" dirty="0"/>
          </a:p>
          <a:p>
            <a:pPr lvl="1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63668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Hipotesis</a:t>
            </a:r>
            <a:r>
              <a:rPr lang="en-US" b="1" dirty="0"/>
              <a:t> </a:t>
            </a:r>
            <a:r>
              <a:rPr lang="en-US" b="1" dirty="0" err="1"/>
              <a:t>Terarah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 smtClean="0"/>
              <a:t>Terarah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435280" cy="4896544"/>
          </a:xfrm>
        </p:spPr>
        <p:txBody>
          <a:bodyPr/>
          <a:lstStyle/>
          <a:p>
            <a:pPr lvl="0"/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/>
              <a:t>terarah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yang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yang </a:t>
            </a:r>
            <a:r>
              <a:rPr lang="en-US" dirty="0" err="1"/>
              <a:t>mengarah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yang lain. 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ekor</a:t>
            </a: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terarah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keterkaitan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lain.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ekor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77385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/>
              <a:t>Contoh</a:t>
            </a:r>
            <a:r>
              <a:rPr lang="en-US" sz="3600" dirty="0"/>
              <a:t> </a:t>
            </a:r>
            <a:r>
              <a:rPr lang="en-US" sz="3600" dirty="0" err="1"/>
              <a:t>variabel</a:t>
            </a:r>
            <a:r>
              <a:rPr lang="en-US" sz="3600" dirty="0"/>
              <a:t> </a:t>
            </a:r>
            <a:r>
              <a:rPr lang="en-US" sz="3600" dirty="0" err="1"/>
              <a:t>satu</a:t>
            </a:r>
            <a:r>
              <a:rPr lang="en-US" sz="3600" dirty="0"/>
              <a:t> </a:t>
            </a:r>
            <a:r>
              <a:rPr lang="en-US" sz="3600" dirty="0" err="1"/>
              <a:t>arah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dua</a:t>
            </a:r>
            <a:r>
              <a:rPr lang="en-US" sz="3600" dirty="0"/>
              <a:t> </a:t>
            </a:r>
            <a:r>
              <a:rPr lang="en-US" sz="3600" dirty="0" err="1"/>
              <a:t>arah</a:t>
            </a:r>
            <a:r>
              <a:rPr lang="en-US" sz="3600" dirty="0"/>
              <a:t>  </a:t>
            </a:r>
            <a:r>
              <a:rPr lang="en-US" sz="3600" dirty="0" err="1"/>
              <a:t>pada</a:t>
            </a:r>
            <a:r>
              <a:rPr lang="en-US" sz="3600" dirty="0"/>
              <a:t> </a:t>
            </a:r>
            <a:r>
              <a:rPr lang="en-US" sz="3600" dirty="0" err="1"/>
              <a:t>hipotesis</a:t>
            </a:r>
            <a:r>
              <a:rPr lang="en-US" sz="3600" dirty="0"/>
              <a:t> </a:t>
            </a:r>
            <a:r>
              <a:rPr lang="en-US" sz="3600" dirty="0" err="1"/>
              <a:t>penelitian</a:t>
            </a:r>
            <a:r>
              <a:rPr lang="en-US" sz="3600" dirty="0"/>
              <a:t> (Ha)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36853"/>
              </p:ext>
            </p:extLst>
          </p:nvPr>
        </p:nvGraphicFramePr>
        <p:xfrm>
          <a:off x="395533" y="1916831"/>
          <a:ext cx="8424938" cy="4392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12469"/>
                <a:gridCol w="4212469"/>
              </a:tblGrid>
              <a:tr h="5969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Hipotesis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dua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arah</a:t>
                      </a:r>
                      <a:endParaRPr lang="id-ID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Hipotesis satu arah</a:t>
                      </a:r>
                      <a:endParaRPr lang="id-ID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6518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Ada </a:t>
                      </a:r>
                      <a:r>
                        <a:rPr lang="en-US" sz="2400" dirty="0" err="1">
                          <a:effectLst/>
                        </a:rPr>
                        <a:t>perbedaan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kecerdasan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antara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laki</a:t>
                      </a:r>
                      <a:r>
                        <a:rPr lang="en-US" sz="2400" dirty="0">
                          <a:effectLst/>
                        </a:rPr>
                        <a:t>- </a:t>
                      </a:r>
                      <a:r>
                        <a:rPr lang="en-US" sz="2400" dirty="0" err="1">
                          <a:effectLst/>
                        </a:rPr>
                        <a:t>dlaki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perempuan</a:t>
                      </a:r>
                      <a:endParaRPr lang="id-ID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Kecerdasan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pria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lebih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tinggi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daripada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wanita</a:t>
                      </a:r>
                      <a:endParaRPr lang="id-ID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6518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Ada </a:t>
                      </a:r>
                      <a:r>
                        <a:rPr lang="en-US" sz="2400" dirty="0" err="1">
                          <a:effectLst/>
                        </a:rPr>
                        <a:t>perbedaan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keberanian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antara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remaja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dan</a:t>
                      </a:r>
                      <a:r>
                        <a:rPr lang="en-US" sz="2400" dirty="0">
                          <a:effectLst/>
                        </a:rPr>
                        <a:t> orang </a:t>
                      </a:r>
                      <a:r>
                        <a:rPr lang="en-US" sz="2400" dirty="0" err="1">
                          <a:effectLst/>
                        </a:rPr>
                        <a:t>tua</a:t>
                      </a:r>
                      <a:endParaRPr lang="id-ID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Remaja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lebih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berani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daripada</a:t>
                      </a:r>
                      <a:r>
                        <a:rPr lang="en-US" sz="2400" dirty="0">
                          <a:effectLst/>
                        </a:rPr>
                        <a:t> orang </a:t>
                      </a:r>
                      <a:r>
                        <a:rPr lang="en-US" sz="2400" dirty="0" err="1">
                          <a:effectLst/>
                        </a:rPr>
                        <a:t>tua</a:t>
                      </a:r>
                      <a:endParaRPr lang="id-ID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6518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Ada perbedaan semangat gotong royong penduduk desa dan kota</a:t>
                      </a:r>
                      <a:endParaRPr lang="id-ID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Penduduk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desa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lebih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semangat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bergotong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royong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dibanding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penduduk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kota</a:t>
                      </a:r>
                      <a:endParaRPr lang="id-ID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682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err="1"/>
              <a:t>Contoh</a:t>
            </a:r>
            <a:r>
              <a:rPr lang="en-US" sz="4000" dirty="0"/>
              <a:t> </a:t>
            </a:r>
            <a:r>
              <a:rPr lang="en-US" sz="4000" dirty="0" err="1"/>
              <a:t>variabel</a:t>
            </a:r>
            <a:r>
              <a:rPr lang="en-US" sz="4000" dirty="0"/>
              <a:t> </a:t>
            </a:r>
            <a:r>
              <a:rPr lang="en-US" sz="4000" dirty="0" err="1"/>
              <a:t>satu</a:t>
            </a:r>
            <a:r>
              <a:rPr lang="en-US" sz="4000" dirty="0"/>
              <a:t> </a:t>
            </a:r>
            <a:r>
              <a:rPr lang="en-US" sz="4000" dirty="0" err="1"/>
              <a:t>arah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dua</a:t>
            </a:r>
            <a:r>
              <a:rPr lang="en-US" sz="4000" dirty="0"/>
              <a:t> </a:t>
            </a:r>
            <a:r>
              <a:rPr lang="en-US" sz="4000" dirty="0" err="1"/>
              <a:t>arah</a:t>
            </a:r>
            <a:r>
              <a:rPr lang="en-US" sz="4000" dirty="0"/>
              <a:t>  </a:t>
            </a:r>
            <a:r>
              <a:rPr lang="en-US" sz="4000" dirty="0" err="1"/>
              <a:t>pada</a:t>
            </a:r>
            <a:r>
              <a:rPr lang="en-US" sz="4000" dirty="0"/>
              <a:t> </a:t>
            </a:r>
            <a:r>
              <a:rPr lang="en-US" sz="4000" dirty="0" err="1"/>
              <a:t>hipotesis</a:t>
            </a:r>
            <a:r>
              <a:rPr lang="en-US" sz="4000" dirty="0"/>
              <a:t> </a:t>
            </a:r>
            <a:r>
              <a:rPr lang="en-US" sz="4000" dirty="0" err="1" smtClean="0"/>
              <a:t>nol</a:t>
            </a:r>
            <a:r>
              <a:rPr lang="en-US" sz="4000" dirty="0" smtClean="0"/>
              <a:t> </a:t>
            </a:r>
            <a:r>
              <a:rPr lang="en-US" sz="4000" dirty="0"/>
              <a:t>(</a:t>
            </a:r>
            <a:r>
              <a:rPr lang="en-US" sz="4000" dirty="0" smtClean="0"/>
              <a:t>Ho)</a:t>
            </a:r>
            <a:endParaRPr lang="id-ID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649420"/>
              </p:ext>
            </p:extLst>
          </p:nvPr>
        </p:nvGraphicFramePr>
        <p:xfrm>
          <a:off x="323528" y="1700808"/>
          <a:ext cx="8640962" cy="49758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1"/>
                <a:gridCol w="4320481"/>
              </a:tblGrid>
              <a:tr h="51499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Hipotesis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dua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arah</a:t>
                      </a:r>
                      <a:endParaRPr lang="id-ID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Hipotesis satu arah</a:t>
                      </a:r>
                      <a:endParaRPr lang="id-ID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382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Tidak ada perbedaan kecerdasan antara laki-laki dan perempuan</a:t>
                      </a:r>
                      <a:endParaRPr lang="id-ID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Kecerdasan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pria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lebih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tidak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lebih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tinggi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daripada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wanita</a:t>
                      </a:r>
                      <a:endParaRPr lang="id-ID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382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Tidak ada perbedaan keberanian antara remaja dan orang tua</a:t>
                      </a:r>
                      <a:endParaRPr lang="id-ID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Remaja tida lebih berani daripada orang tua</a:t>
                      </a:r>
                      <a:endParaRPr lang="id-ID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8434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Tidak ada perbedaan semangat gotong royong penduduk desa dan kota</a:t>
                      </a:r>
                      <a:endParaRPr lang="id-ID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Penduduk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desa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tidak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lebih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bersemangat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bergotong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royong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dibanding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penduduk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kota</a:t>
                      </a:r>
                      <a:endParaRPr lang="id-ID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954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275</TotalTime>
  <Words>770</Words>
  <Application>Microsoft Office PowerPoint</Application>
  <PresentationFormat>On-screen Show (4:3)</PresentationFormat>
  <Paragraphs>115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Pertemuan 1</vt:lpstr>
      <vt:lpstr>Pokok Bahasan</vt:lpstr>
      <vt:lpstr>Statistik merupakan kegiatan untuk :</vt:lpstr>
      <vt:lpstr>PowerPoint Presentation</vt:lpstr>
      <vt:lpstr>Hipotesis </vt:lpstr>
      <vt:lpstr>Hipotesis Nol dan Hipotesis Alternatif</vt:lpstr>
      <vt:lpstr>Hipotesis Terarah dan Tidak Terarah</vt:lpstr>
      <vt:lpstr>Contoh variabel satu arah dan dua arah  pada hipotesis penelitian (Ha)</vt:lpstr>
      <vt:lpstr>Contoh variabel satu arah dan dua arah  pada hipotesis nol (Ho)</vt:lpstr>
      <vt:lpstr>Pengujian Hipotesis Penelitian</vt:lpstr>
      <vt:lpstr>PowerPoint Presentation</vt:lpstr>
      <vt:lpstr>Macam-macam Statistik</vt:lpstr>
      <vt:lpstr>PowerPoint Presentation</vt:lpstr>
      <vt:lpstr>PowerPoint Presentation</vt:lpstr>
      <vt:lpstr>Populasi dan Sampel</vt:lpstr>
      <vt:lpstr>Teknik Sampling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</dc:title>
  <dc:creator>Windows XP</dc:creator>
  <cp:lastModifiedBy>Farida Agus S</cp:lastModifiedBy>
  <cp:revision>25</cp:revision>
  <dcterms:created xsi:type="dcterms:W3CDTF">2011-06-26T22:52:14Z</dcterms:created>
  <dcterms:modified xsi:type="dcterms:W3CDTF">2014-09-08T02:00:16Z</dcterms:modified>
</cp:coreProperties>
</file>