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6" r:id="rId2"/>
    <p:sldId id="271" r:id="rId3"/>
    <p:sldId id="266" r:id="rId4"/>
    <p:sldId id="268" r:id="rId5"/>
    <p:sldId id="275" r:id="rId6"/>
    <p:sldId id="287" r:id="rId7"/>
    <p:sldId id="307" r:id="rId8"/>
    <p:sldId id="280" r:id="rId9"/>
    <p:sldId id="321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85" r:id="rId20"/>
    <p:sldId id="282" r:id="rId21"/>
    <p:sldId id="284" r:id="rId22"/>
    <p:sldId id="289" r:id="rId23"/>
    <p:sldId id="290" r:id="rId24"/>
    <p:sldId id="302" r:id="rId25"/>
    <p:sldId id="303" r:id="rId26"/>
    <p:sldId id="308" r:id="rId27"/>
    <p:sldId id="309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DC"/>
    <a:srgbClr val="FFE5E5"/>
    <a:srgbClr val="BCEBFA"/>
    <a:srgbClr val="FFE07D"/>
    <a:srgbClr val="BCF0FA"/>
    <a:srgbClr val="FFE181"/>
    <a:srgbClr val="99FFCC"/>
    <a:srgbClr val="7BEBF1"/>
    <a:srgbClr val="86DBF6"/>
    <a:srgbClr val="EAF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86" autoAdjust="0"/>
    <p:restoredTop sz="98167" autoAdjust="0"/>
  </p:normalViewPr>
  <p:slideViewPr>
    <p:cSldViewPr>
      <p:cViewPr>
        <p:scale>
          <a:sx n="30" d="100"/>
          <a:sy n="30" d="100"/>
        </p:scale>
        <p:origin x="-25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5BC6C-F507-4791-8CDC-FF9BA47427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E93CF5-0176-4B2B-9FEB-A855F39D6AE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04EED8-EE16-4C61-9C0D-4A295266479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9C672-33FB-4EB7-9963-1E5D9AA795C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E23F94-A127-4A8D-A416-E742F4B6749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5477E8-A0B6-4091-A870-9EF41C8BE05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14B05-D39B-4B34-A4EA-9CC9259B434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CE6F4-F4CD-4220-86D0-E2ADEB49374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979DB-B6F7-44E9-B9FE-300B8BCFB86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ED667-3EB8-449A-BC7B-E57E239F137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F8CFC-C0C8-4202-AE12-E92E369F102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44AF2E-A1BB-496B-BDAD-2D213ADEC59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53ECA-6D26-41A4-A020-A51220FEFDF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EFD8B-BEB0-4E80-9A66-CFA6BF97A45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9B5963-F1E1-46FD-B8B6-AACEE608DCA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8AEF-566D-42E0-AF2B-1285D163BD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65EB69-54E0-404E-9296-B36398F92CD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017A-2DBB-44B2-A9B4-49CEC9D86E20}" type="datetime1">
              <a:rPr lang="en-US" smtClean="0"/>
              <a:t>7/24/2014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2B07-7EEB-4B41-8E9D-D95832293111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B898-224D-4E5F-A2A2-3B8374C1FBD9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7618CC-D04C-4E91-AB52-287F4E8A7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F93703-FE72-4CB5-BCBC-DFC5A3193B85}" type="datetime1">
              <a:rPr lang="en-US" smtClean="0"/>
              <a:t>7/24/2014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0BAA-0237-402C-A5DA-ADD63A39AE26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C369-7F0F-4466-BFF9-B47DEBCF3B75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DD38-4476-4A91-9FA2-0E83CF433B6D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0D5F-6AAC-4B62-8090-00E76CEFE9C9}" type="datetime1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A13B-F99E-48B6-AED6-1D673A74238B}" type="datetime1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CC7F-CD10-4935-9E3E-280F791DE807}" type="datetime1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DFC-6F39-439A-A4FE-6DDB3A2CBE3E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641C-CF63-4329-B236-C5732A82F9E0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53B797-5164-4832-9848-A1AA9B62C899}" type="datetime1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Arif Rohman E-mail: arif_rohman@uny.ac.id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 descr="j0240719"/>
          <p:cNvPicPr>
            <a:picLocks noChangeAspect="1" noChangeArrowheads="1"/>
          </p:cNvPicPr>
          <p:nvPr/>
        </p:nvPicPr>
        <p:blipFill>
          <a:blip r:embed="rId3" cstate="print"/>
          <a:srcRect l="44560" t="16749" r="32097" b="26302"/>
          <a:stretch>
            <a:fillRect/>
          </a:stretch>
        </p:blipFill>
        <p:spPr bwMode="auto">
          <a:xfrm>
            <a:off x="2514600" y="2667000"/>
            <a:ext cx="2434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j0216724"/>
          <p:cNvPicPr>
            <a:picLocks noChangeAspect="1" noChangeArrowheads="1"/>
          </p:cNvPicPr>
          <p:nvPr/>
        </p:nvPicPr>
        <p:blipFill>
          <a:blip r:embed="rId4" cstate="print"/>
          <a:srcRect l="41134" t="6139" r="17314" b="10756"/>
          <a:stretch>
            <a:fillRect/>
          </a:stretch>
        </p:blipFill>
        <p:spPr bwMode="auto">
          <a:xfrm>
            <a:off x="4419600" y="15240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77724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b="1" spc="-150" dirty="0" smtClean="0">
                <a:solidFill>
                  <a:srgbClr val="FFFF00"/>
                </a:solidFill>
              </a:rPr>
              <a:t>P E N D I D I 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5181600" cy="1066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4400" b="1" dirty="0" err="1" smtClean="0"/>
              <a:t>Siapakah</a:t>
            </a:r>
            <a:r>
              <a:rPr lang="en-US" sz="4400" b="1" dirty="0" smtClean="0"/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400" b="1" dirty="0" err="1" smtClean="0"/>
              <a:t>Pendidik</a:t>
            </a:r>
            <a:r>
              <a:rPr lang="en-US" sz="4400" b="1" dirty="0" smtClean="0"/>
              <a:t>?</a:t>
            </a:r>
          </a:p>
        </p:txBody>
      </p:sp>
      <p:pic>
        <p:nvPicPr>
          <p:cNvPr id="3076" name="Picture 5" descr="watermark_300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05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5257800" cy="5943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66"/>
                </a:solidFill>
              </a:rPr>
              <a:t>GURU :</a:t>
            </a:r>
            <a:r>
              <a:rPr lang="en-US" sz="4000" b="1" dirty="0" smtClean="0">
                <a:solidFill>
                  <a:srgbClr val="CC3300"/>
                </a:solidFill>
              </a:rPr>
              <a:t> </a:t>
            </a:r>
            <a:r>
              <a:rPr lang="en-US" sz="40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/>
              <a:t>Pendidik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Profesional</a:t>
            </a:r>
            <a:r>
              <a:rPr lang="en-US" sz="3600" b="1" dirty="0" smtClean="0"/>
              <a:t> dg </a:t>
            </a:r>
            <a:r>
              <a:rPr lang="en-US" sz="3600" b="1" dirty="0" err="1" smtClean="0"/>
              <a:t>Tugas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Utama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Mendidik</a:t>
            </a:r>
            <a:r>
              <a:rPr lang="en-US" sz="3600" b="1" dirty="0" smtClean="0">
                <a:solidFill>
                  <a:schemeClr val="tx2"/>
                </a:solidFill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</a:rPr>
              <a:t>Mengajar</a:t>
            </a:r>
            <a:r>
              <a:rPr lang="en-US" sz="3600" b="1" dirty="0" smtClean="0">
                <a:solidFill>
                  <a:schemeClr val="tx2"/>
                </a:solidFill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</a:rPr>
              <a:t>Membimb</a:t>
            </a:r>
            <a:r>
              <a:rPr lang="en-US" sz="3600" b="1" dirty="0" smtClean="0">
                <a:solidFill>
                  <a:schemeClr val="tx2"/>
                </a:solidFill>
              </a:rPr>
              <a:t>, Me-</a:t>
            </a:r>
            <a:r>
              <a:rPr lang="en-US" sz="3600" b="1" dirty="0" err="1" smtClean="0">
                <a:solidFill>
                  <a:schemeClr val="tx2"/>
                </a:solidFill>
              </a:rPr>
              <a:t>ngarahkan</a:t>
            </a:r>
            <a:r>
              <a:rPr lang="en-US" sz="3600" b="1" dirty="0" smtClean="0">
                <a:solidFill>
                  <a:schemeClr val="tx2"/>
                </a:solidFill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</a:rPr>
              <a:t>Melatih</a:t>
            </a:r>
            <a:r>
              <a:rPr lang="en-US" sz="3600" b="1" dirty="0" smtClean="0">
                <a:solidFill>
                  <a:schemeClr val="tx2"/>
                </a:solidFill>
              </a:rPr>
              <a:t>, Me-</a:t>
            </a:r>
            <a:r>
              <a:rPr lang="en-US" sz="3600" b="1" dirty="0" err="1" smtClean="0">
                <a:solidFill>
                  <a:schemeClr val="tx2"/>
                </a:solidFill>
              </a:rPr>
              <a:t>nilai</a:t>
            </a:r>
            <a:r>
              <a:rPr lang="en-US" sz="3600" b="1" dirty="0" smtClean="0">
                <a:solidFill>
                  <a:schemeClr val="tx2"/>
                </a:solidFill>
              </a:rPr>
              <a:t>, &amp; </a:t>
            </a:r>
            <a:r>
              <a:rPr lang="en-US" sz="3600" b="1" dirty="0" err="1" smtClean="0">
                <a:solidFill>
                  <a:schemeClr val="tx2"/>
                </a:solidFill>
              </a:rPr>
              <a:t>Mengevaluasi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jalur</a:t>
            </a:r>
            <a:r>
              <a:rPr lang="en-US" sz="3600" b="1" dirty="0" smtClean="0"/>
              <a:t> Pend Formal, </a:t>
            </a:r>
            <a:r>
              <a:rPr lang="en-US" sz="3600" b="1" dirty="0" err="1" smtClean="0"/>
              <a:t>serta</a:t>
            </a:r>
            <a:r>
              <a:rPr lang="en-US" sz="3600" b="1" dirty="0" smtClean="0"/>
              <a:t> pd </a:t>
            </a:r>
            <a:r>
              <a:rPr lang="en-US" sz="3600" b="1" dirty="0" err="1" smtClean="0"/>
              <a:t>Jenjang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pendas</a:t>
            </a:r>
            <a:r>
              <a:rPr lang="en-US" sz="3600" b="1" dirty="0" smtClean="0"/>
              <a:t> &amp; Penmen, </a:t>
            </a:r>
            <a:r>
              <a:rPr lang="en-US" sz="3600" b="1" dirty="0" err="1" smtClean="0"/>
              <a:t>termasuk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Paud</a:t>
            </a:r>
            <a:r>
              <a:rPr lang="en-US" sz="3600" b="1" dirty="0" smtClean="0"/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FF66"/>
                </a:solidFill>
              </a:rPr>
              <a:t>(UU14/2005: Guru-</a:t>
            </a:r>
            <a:r>
              <a:rPr lang="en-US" sz="3200" b="1" dirty="0" err="1" smtClean="0">
                <a:solidFill>
                  <a:srgbClr val="FFFF66"/>
                </a:solidFill>
              </a:rPr>
              <a:t>Dosen</a:t>
            </a:r>
            <a:r>
              <a:rPr lang="en-US" sz="3200" b="1" dirty="0" smtClean="0">
                <a:solidFill>
                  <a:srgbClr val="FFFF66"/>
                </a:solidFill>
              </a:rPr>
              <a:t>)</a:t>
            </a:r>
          </a:p>
        </p:txBody>
      </p:sp>
      <p:pic>
        <p:nvPicPr>
          <p:cNvPr id="16389" name="Picture 5" descr="E:\FOTO\Picture\Picture 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91200" y="1066800"/>
            <a:ext cx="29718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04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SYARAT GURU PROFEIONAL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990600"/>
            <a:ext cx="60198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   </a:t>
            </a:r>
            <a:r>
              <a:rPr lang="en-US" b="1" dirty="0" err="1" smtClean="0">
                <a:solidFill>
                  <a:srgbClr val="FFFF00"/>
                </a:solidFill>
                <a:latin typeface="Lucida Sans Unicode" pitchFamily="34" charset="0"/>
              </a:rPr>
              <a:t>Menurut</a:t>
            </a:r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 UU 14/2005, </a:t>
            </a:r>
            <a:r>
              <a:rPr lang="en-US" b="1" dirty="0" err="1" smtClean="0">
                <a:solidFill>
                  <a:srgbClr val="B9FFDC"/>
                </a:solidFill>
                <a:latin typeface="Lucida Sans Unicode" pitchFamily="34" charset="0"/>
              </a:rPr>
              <a:t>Kualifikasi</a:t>
            </a:r>
            <a:r>
              <a:rPr lang="en-US" b="1" dirty="0" smtClean="0">
                <a:solidFill>
                  <a:srgbClr val="B9FFDC"/>
                </a:solidFill>
                <a:latin typeface="Lucida Sans Unicode" pitchFamily="34" charset="0"/>
              </a:rPr>
              <a:t> </a:t>
            </a:r>
            <a:r>
              <a:rPr lang="en-US" b="1" dirty="0" err="1" smtClean="0">
                <a:solidFill>
                  <a:srgbClr val="B9FFDC"/>
                </a:solidFill>
                <a:latin typeface="Lucida Sans Unicode" pitchFamily="34" charset="0"/>
              </a:rPr>
              <a:t>Akademik</a:t>
            </a:r>
            <a:r>
              <a:rPr lang="en-US" b="1" dirty="0" smtClean="0">
                <a:solidFill>
                  <a:srgbClr val="B9FFDC"/>
                </a:solidFill>
                <a:latin typeface="Lucida Sans Unicode" pitchFamily="34" charset="0"/>
              </a:rPr>
              <a:t> &amp; </a:t>
            </a:r>
            <a:r>
              <a:rPr lang="en-US" b="1" dirty="0" err="1" smtClean="0">
                <a:solidFill>
                  <a:srgbClr val="B9FFDC"/>
                </a:solidFill>
                <a:latin typeface="Lucida Sans Unicode" pitchFamily="34" charset="0"/>
              </a:rPr>
              <a:t>Kompetensi</a:t>
            </a:r>
            <a:r>
              <a:rPr lang="en-US" b="1" dirty="0" smtClean="0">
                <a:solidFill>
                  <a:srgbClr val="B9FFDC"/>
                </a:solidFill>
                <a:latin typeface="Lucida Sans Unicode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	</a:t>
            </a:r>
            <a:r>
              <a:rPr lang="en-US" b="1" dirty="0" err="1" smtClean="0">
                <a:latin typeface="Lucida Sans Unicode" pitchFamily="34" charset="0"/>
              </a:rPr>
              <a:t>Kualifikasi</a:t>
            </a:r>
            <a:r>
              <a:rPr lang="en-US" b="1" dirty="0" smtClean="0">
                <a:latin typeface="Lucida Sans Unicode" pitchFamily="34" charset="0"/>
              </a:rPr>
              <a:t> </a:t>
            </a:r>
            <a:r>
              <a:rPr lang="en-US" b="1" dirty="0" err="1" smtClean="0">
                <a:latin typeface="Lucida Sans Unicode" pitchFamily="34" charset="0"/>
              </a:rPr>
              <a:t>Akademik</a:t>
            </a:r>
            <a:r>
              <a:rPr lang="en-US" b="1" dirty="0" smtClean="0">
                <a:latin typeface="Lucida Sans Unicode" pitchFamily="34" charset="0"/>
              </a:rPr>
              <a:t> </a:t>
            </a:r>
            <a:r>
              <a:rPr lang="en-US" b="1" dirty="0" err="1" smtClean="0">
                <a:latin typeface="Lucida Sans Unicode" pitchFamily="34" charset="0"/>
              </a:rPr>
              <a:t>dan</a:t>
            </a:r>
            <a:r>
              <a:rPr lang="en-US" b="1" dirty="0" smtClean="0">
                <a:latin typeface="Lucida Sans Unicode" pitchFamily="34" charset="0"/>
              </a:rPr>
              <a:t> 4 </a:t>
            </a:r>
            <a:r>
              <a:rPr lang="en-US" b="1" dirty="0" err="1" smtClean="0">
                <a:latin typeface="Lucida Sans Unicode" pitchFamily="34" charset="0"/>
              </a:rPr>
              <a:t>Bidang</a:t>
            </a:r>
            <a:r>
              <a:rPr lang="en-US" b="1" dirty="0" smtClean="0">
                <a:latin typeface="Lucida Sans Unicode" pitchFamily="34" charset="0"/>
              </a:rPr>
              <a:t> </a:t>
            </a:r>
            <a:r>
              <a:rPr lang="en-US" b="1" dirty="0" err="1" smtClean="0">
                <a:latin typeface="Lucida Sans Unicode" pitchFamily="34" charset="0"/>
              </a:rPr>
              <a:t>Kompetensi</a:t>
            </a:r>
            <a:r>
              <a:rPr lang="en-US" b="1" dirty="0" smtClean="0">
                <a:latin typeface="Lucida Sans Unicode" pitchFamily="34" charset="0"/>
              </a:rPr>
              <a:t>:  </a:t>
            </a:r>
          </a:p>
          <a:p>
            <a:pPr lvl="1" eaLnBrk="1" hangingPunct="1">
              <a:lnSpc>
                <a:spcPct val="95000"/>
              </a:lnSpc>
              <a:spcBef>
                <a:spcPts val="1800"/>
              </a:spcBef>
              <a:defRPr/>
            </a:pPr>
            <a:r>
              <a:rPr lang="en-US" sz="2800" b="1" dirty="0" err="1" smtClean="0">
                <a:latin typeface="Lucida Sans Unicode" pitchFamily="34" charset="0"/>
              </a:rPr>
              <a:t>Kualifikasi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akademik</a:t>
            </a:r>
            <a:r>
              <a:rPr lang="en-US" sz="2800" b="1" dirty="0" smtClean="0">
                <a:latin typeface="Lucida Sans Unicode" pitchFamily="34" charset="0"/>
              </a:rPr>
              <a:t> Guru (D4/S1). </a:t>
            </a:r>
            <a:r>
              <a:rPr lang="en-US" sz="2800" b="1" dirty="0" err="1" smtClean="0">
                <a:latin typeface="Lucida Sans Unicode" pitchFamily="34" charset="0"/>
              </a:rPr>
              <a:t>Dosen</a:t>
            </a:r>
            <a:r>
              <a:rPr lang="en-US" sz="2800" b="1" dirty="0" smtClean="0">
                <a:latin typeface="Lucida Sans Unicode" pitchFamily="34" charset="0"/>
              </a:rPr>
              <a:t> (S2)</a:t>
            </a:r>
          </a:p>
          <a:p>
            <a:pPr lvl="1" eaLnBrk="1" hangingPunct="1">
              <a:lnSpc>
                <a:spcPct val="95000"/>
              </a:lnSpc>
              <a:spcBef>
                <a:spcPts val="1800"/>
              </a:spcBef>
              <a:defRPr/>
            </a:pPr>
            <a:r>
              <a:rPr lang="en-US" sz="2800" b="1" dirty="0" err="1" smtClean="0">
                <a:latin typeface="Lucida Sans Unicode" pitchFamily="34" charset="0"/>
              </a:rPr>
              <a:t>Kompetensi</a:t>
            </a:r>
            <a:r>
              <a:rPr lang="en-US" sz="2800" b="1" dirty="0" smtClean="0">
                <a:latin typeface="Lucida Sans Unicode" pitchFamily="34" charset="0"/>
              </a:rPr>
              <a:t> Guru: </a:t>
            </a:r>
            <a:r>
              <a:rPr lang="en-US" sz="2800" b="1" dirty="0" err="1" smtClean="0">
                <a:latin typeface="Lucida Sans Unicode" pitchFamily="34" charset="0"/>
              </a:rPr>
              <a:t>pedagogik</a:t>
            </a:r>
            <a:r>
              <a:rPr lang="en-US" sz="2800" b="1" dirty="0" smtClean="0">
                <a:latin typeface="Lucida Sans Unicode" pitchFamily="34" charset="0"/>
              </a:rPr>
              <a:t>, </a:t>
            </a:r>
            <a:r>
              <a:rPr lang="en-US" sz="2800" b="1" dirty="0" err="1" smtClean="0">
                <a:latin typeface="Lucida Sans Unicode" pitchFamily="34" charset="0"/>
              </a:rPr>
              <a:t>profesional</a:t>
            </a:r>
            <a:r>
              <a:rPr lang="en-US" sz="2800" b="1" dirty="0" smtClean="0">
                <a:latin typeface="Lucida Sans Unicode" pitchFamily="34" charset="0"/>
              </a:rPr>
              <a:t>, </a:t>
            </a:r>
            <a:r>
              <a:rPr lang="en-US" sz="2800" b="1" dirty="0" err="1" smtClean="0">
                <a:latin typeface="Lucida Sans Unicode" pitchFamily="34" charset="0"/>
              </a:rPr>
              <a:t>kepribadian</a:t>
            </a:r>
            <a:r>
              <a:rPr lang="en-US" sz="2800" b="1" dirty="0" smtClean="0">
                <a:latin typeface="Lucida Sans Unicode" pitchFamily="34" charset="0"/>
              </a:rPr>
              <a:t>, </a:t>
            </a:r>
            <a:r>
              <a:rPr lang="en-US" sz="2800" b="1" dirty="0" err="1" smtClean="0">
                <a:latin typeface="Lucida Sans Unicode" pitchFamily="34" charset="0"/>
              </a:rPr>
              <a:t>dan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sosial</a:t>
            </a:r>
            <a:r>
              <a:rPr lang="en-US" sz="2800" b="1" dirty="0" smtClean="0">
                <a:latin typeface="Lucida Sans Unicode" pitchFamily="34" charset="0"/>
              </a:rPr>
              <a:t>. </a:t>
            </a:r>
            <a:r>
              <a:rPr lang="en-US" sz="2800" b="1" dirty="0" err="1" smtClean="0">
                <a:latin typeface="Lucida Sans Unicode" pitchFamily="34" charset="0"/>
              </a:rPr>
              <a:t>Sedang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dosen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ditambah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pelaksanaan</a:t>
            </a:r>
            <a:r>
              <a:rPr lang="en-US" sz="2800" b="1" dirty="0" smtClean="0">
                <a:latin typeface="Lucida Sans Unicode" pitchFamily="34" charset="0"/>
              </a:rPr>
              <a:t> </a:t>
            </a:r>
            <a:r>
              <a:rPr lang="en-US" sz="2800" b="1" dirty="0" err="1" smtClean="0">
                <a:latin typeface="Lucida Sans Unicode" pitchFamily="34" charset="0"/>
              </a:rPr>
              <a:t>Tridharma</a:t>
            </a:r>
            <a:r>
              <a:rPr lang="en-US" sz="2800" b="1" dirty="0" smtClean="0">
                <a:latin typeface="Lucida Sans Unicode" pitchFamily="34" charset="0"/>
              </a:rPr>
              <a:t> PT 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17412" name="Picture 4" descr="E:\FOTO\Picture\Picture 022.jpg"/>
          <p:cNvPicPr>
            <a:picLocks noChangeAspect="1" noChangeArrowheads="1"/>
          </p:cNvPicPr>
          <p:nvPr/>
        </p:nvPicPr>
        <p:blipFill>
          <a:blip r:embed="rId3" cstate="print"/>
          <a:srcRect l="6522" r="4348" b="6109"/>
          <a:stretch>
            <a:fillRect/>
          </a:stretch>
        </p:blipFill>
        <p:spPr bwMode="auto">
          <a:xfrm flipH="1">
            <a:off x="5715000" y="1752600"/>
            <a:ext cx="3276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PRINSIP PROFESIONALITAS PENDIDIK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600200"/>
            <a:ext cx="8991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endParaRPr lang="en-US" sz="2800" dirty="0" smtClean="0">
              <a:latin typeface="Lucida Sans Unicode" pitchFamily="34" charset="0"/>
            </a:endParaRPr>
          </a:p>
          <a:p>
            <a:pPr marL="828000"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Berdasar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bakat</a:t>
            </a:r>
            <a:r>
              <a:rPr lang="en-US" sz="3200" b="1" dirty="0" smtClean="0">
                <a:latin typeface="Lucida Sans Unicode" pitchFamily="34" charset="0"/>
              </a:rPr>
              <a:t>, </a:t>
            </a:r>
            <a:r>
              <a:rPr lang="en-US" sz="3200" b="1" dirty="0" err="1" smtClean="0">
                <a:latin typeface="Lucida Sans Unicode" pitchFamily="34" charset="0"/>
              </a:rPr>
              <a:t>minat</a:t>
            </a:r>
            <a:r>
              <a:rPr lang="en-US" sz="3200" b="1" dirty="0" smtClean="0">
                <a:latin typeface="Lucida Sans Unicode" pitchFamily="34" charset="0"/>
              </a:rPr>
              <a:t>, </a:t>
            </a:r>
            <a:r>
              <a:rPr lang="en-US" sz="3200" b="1" dirty="0" err="1" smtClean="0">
                <a:latin typeface="Lucida Sans Unicode" pitchFamily="34" charset="0"/>
              </a:rPr>
              <a:t>panggilan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jiwa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dan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idealisme</a:t>
            </a:r>
            <a:r>
              <a:rPr lang="en-US" sz="3200" b="1" dirty="0" smtClean="0">
                <a:latin typeface="Lucida Sans Unicode" pitchFamily="34" charset="0"/>
              </a:rPr>
              <a:t>.</a:t>
            </a:r>
          </a:p>
          <a:p>
            <a:pPr marL="828000"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Komitmen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thd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mutu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pendidikan</a:t>
            </a:r>
            <a:r>
              <a:rPr lang="en-US" sz="3200" b="1" dirty="0" smtClean="0">
                <a:latin typeface="Lucida Sans Unicode" pitchFamily="34" charset="0"/>
              </a:rPr>
              <a:t>, </a:t>
            </a:r>
            <a:r>
              <a:rPr lang="en-US" sz="3200" b="1" dirty="0" err="1" smtClean="0">
                <a:latin typeface="Lucida Sans Unicode" pitchFamily="34" charset="0"/>
              </a:rPr>
              <a:t>iman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takwa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dan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akhlak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mulia</a:t>
            </a:r>
            <a:endParaRPr lang="en-US" sz="3200" b="1" dirty="0" smtClean="0">
              <a:latin typeface="Lucida Sans Unicode" pitchFamily="34" charset="0"/>
            </a:endParaRPr>
          </a:p>
          <a:p>
            <a:pPr marL="828000"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Kualifikasi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akademik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dan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latarbelakang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pendidikan</a:t>
            </a:r>
            <a:r>
              <a:rPr lang="en-US" sz="3200" b="1" dirty="0" smtClean="0">
                <a:latin typeface="Lucida Sans Unicode" pitchFamily="34" charset="0"/>
              </a:rPr>
              <a:t> yang </a:t>
            </a:r>
            <a:r>
              <a:rPr lang="en-US" sz="3200" b="1" dirty="0" err="1" smtClean="0">
                <a:latin typeface="Lucida Sans Unicode" pitchFamily="34" charset="0"/>
              </a:rPr>
              <a:t>relevan</a:t>
            </a:r>
            <a:r>
              <a:rPr lang="en-US" sz="3200" b="1" dirty="0" smtClean="0">
                <a:latin typeface="Lucida Sans Unicode" pitchFamily="34" charset="0"/>
              </a:rPr>
              <a:t>.</a:t>
            </a:r>
          </a:p>
          <a:p>
            <a:pPr marL="828000"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Kompetensi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sesuai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dengan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bidang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tugasnya</a:t>
            </a:r>
            <a:endParaRPr lang="en-US" sz="3200" b="1" dirty="0" smtClean="0">
              <a:latin typeface="Lucida Sans Unicode" pitchFamily="34" charset="0"/>
            </a:endParaRPr>
          </a:p>
          <a:p>
            <a:pPr marL="828000"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Bertanggungjawab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atas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tugas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perofesinya</a:t>
            </a:r>
            <a:endParaRPr lang="en-US" sz="3200" b="1" dirty="0" smtClean="0">
              <a:latin typeface="Lucida Sans Unicode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778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PRINSIP PROFESIONALITAS PENDIDIK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752600"/>
            <a:ext cx="5638800" cy="46482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Penghasilan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yg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sesuai</a:t>
            </a:r>
            <a:r>
              <a:rPr lang="en-US" sz="3200" b="1" dirty="0" smtClean="0">
                <a:latin typeface="Lucida Sans Unicode" pitchFamily="34" charset="0"/>
              </a:rPr>
              <a:t>  dg </a:t>
            </a:r>
            <a:r>
              <a:rPr lang="en-US" sz="3200" b="1" dirty="0" err="1" smtClean="0">
                <a:latin typeface="Lucida Sans Unicode" pitchFamily="34" charset="0"/>
              </a:rPr>
              <a:t>prestasi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kerjanya</a:t>
            </a:r>
            <a:endParaRPr lang="en-US" sz="3200" b="1" dirty="0" smtClean="0">
              <a:latin typeface="Lucida Sans Unicode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err="1" smtClean="0">
                <a:latin typeface="Lucida Sans Unicode" pitchFamily="34" charset="0"/>
              </a:rPr>
              <a:t>Kesempatan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utk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pengembangan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keprofesionalan</a:t>
            </a:r>
            <a:r>
              <a:rPr lang="en-US" sz="3200" b="1" dirty="0" smtClean="0">
                <a:latin typeface="Lucida Sans Unicode" pitchFamily="34" charset="0"/>
              </a:rPr>
              <a:t> sec </a:t>
            </a:r>
            <a:r>
              <a:rPr lang="en-US" sz="3200" b="1" dirty="0" err="1" smtClean="0">
                <a:latin typeface="Lucida Sans Unicode" pitchFamily="34" charset="0"/>
              </a:rPr>
              <a:t>berkesinambungan</a:t>
            </a:r>
            <a:endParaRPr lang="en-US" sz="3200" b="1" dirty="0" smtClean="0">
              <a:latin typeface="Lucida Sans Unicode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Blip>
                <a:blip r:embed="rId3"/>
              </a:buBlip>
              <a:defRPr/>
            </a:pP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Jaminan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perlindungan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hukum</a:t>
            </a:r>
            <a:r>
              <a:rPr lang="en-US" sz="3200" b="1" dirty="0" smtClean="0">
                <a:latin typeface="Lucida Sans Unicode" pitchFamily="34" charset="0"/>
              </a:rPr>
              <a:t> &amp; </a:t>
            </a:r>
            <a:r>
              <a:rPr lang="en-US" sz="3200" b="1" dirty="0" err="1" smtClean="0">
                <a:latin typeface="Lucida Sans Unicode" pitchFamily="34" charset="0"/>
              </a:rPr>
              <a:t>asosiasi</a:t>
            </a:r>
            <a:r>
              <a:rPr lang="en-US" sz="3200" b="1" dirty="0" smtClean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profesi</a:t>
            </a:r>
            <a:r>
              <a:rPr lang="en-US" sz="3200" b="1" dirty="0" smtClean="0">
                <a:latin typeface="Lucida Sans Unicode" pitchFamily="34" charset="0"/>
              </a:rPr>
              <a:t>.</a:t>
            </a:r>
            <a:endParaRPr lang="en-US" sz="3200" b="1" dirty="0" smtClean="0"/>
          </a:p>
        </p:txBody>
      </p:sp>
      <p:pic>
        <p:nvPicPr>
          <p:cNvPr id="19460" name="Picture 4" descr="F:\0299 BP arif UNY\banner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752391"/>
            <a:ext cx="3200400" cy="495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spc="-150" dirty="0" smtClean="0">
                <a:solidFill>
                  <a:srgbClr val="FFFF00"/>
                </a:solidFill>
              </a:rPr>
              <a:t>SYARAT KOMPETENSI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648200" cy="5181600"/>
          </a:xfrm>
        </p:spPr>
        <p:txBody>
          <a:bodyPr>
            <a:noAutofit/>
          </a:bodyPr>
          <a:lstStyle/>
          <a:p>
            <a:pPr marL="228600" indent="-2286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28600" indent="-228600" eaLnBrk="1" hangingPunct="1">
              <a:spcBef>
                <a:spcPts val="600"/>
              </a:spcBef>
              <a:buNone/>
              <a:defRPr/>
            </a:pP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seperangkat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penget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keteramp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dimiliki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dihayati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dikuasai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guru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melaks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keprofesionalan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4" name="Picture 4" descr="smallteacher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752600"/>
            <a:ext cx="3962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KOMPETENSI PROFESIONAL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486400" cy="4800600"/>
          </a:xfrm>
        </p:spPr>
        <p:txBody>
          <a:bodyPr/>
          <a:lstStyle/>
          <a:p>
            <a:pPr marL="292100" indent="-2921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nl-NL" sz="2800" smtClean="0"/>
              <a:t>Memiliki pengetahuan yang luas dan mendalam bidang studi yang akan di ajarkan dan metodologinya.</a:t>
            </a:r>
          </a:p>
          <a:p>
            <a:pPr marL="292100" indent="-2921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nl-NL" sz="2800" smtClean="0"/>
              <a:t>Memiliki pengetahuan  fundamental tentang pendidikan.</a:t>
            </a:r>
          </a:p>
          <a:p>
            <a:pPr marL="292100" indent="-2921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nl-NL" sz="2800" smtClean="0"/>
              <a:t>Memiliki keterampilan yang vital bagi dirinya untuk memilih dan menggunakan berbagai sertategi yg tepat dlm proses pembelj.</a:t>
            </a:r>
            <a:r>
              <a:rPr lang="en-US" sz="2800" smtClean="0"/>
              <a:t> </a:t>
            </a:r>
          </a:p>
        </p:txBody>
      </p:sp>
      <p:pic>
        <p:nvPicPr>
          <p:cNvPr id="20487" name="Picture 7" descr="F:\0299 BP arif UNY\1_803337983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447800"/>
            <a:ext cx="3352800" cy="47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KOMPETENSI PERSONAL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486400" cy="4800600"/>
          </a:xfrm>
        </p:spPr>
        <p:txBody>
          <a:bodyPr>
            <a:normAutofit/>
          </a:bodyPr>
          <a:lstStyle/>
          <a:p>
            <a:pPr marL="292100" indent="-292100" eaLnBrk="1" hangingPunct="1">
              <a:buFontTx/>
              <a:buChar char="•"/>
              <a:defRPr/>
            </a:pPr>
            <a:r>
              <a:rPr lang="nl-NL" sz="3600" dirty="0" smtClean="0">
                <a:latin typeface="Arial" pitchFamily="34" charset="0"/>
                <a:cs typeface="Arial" pitchFamily="34" charset="0"/>
              </a:rPr>
              <a:t>Memiliki kepribadian yang mantap, </a:t>
            </a:r>
          </a:p>
          <a:p>
            <a:pPr marL="292100" indent="-292100" eaLnBrk="1" hangingPunct="1">
              <a:buFontTx/>
              <a:buChar char="•"/>
              <a:defRPr/>
            </a:pPr>
            <a:r>
              <a:rPr lang="nl-NL" sz="3600" dirty="0" smtClean="0">
                <a:latin typeface="Arial" pitchFamily="34" charset="0"/>
                <a:cs typeface="Arial" pitchFamily="34" charset="0"/>
              </a:rPr>
              <a:t>Mampu menjadi sumber identifikasi khususnya bagi peserta didik dan umumnya bagi sesama manusia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509" name="Picture 5" descr="F:\0299 BP arif UNY\edi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66217" y="1371600"/>
            <a:ext cx="254438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KOMPETENSI SOSIAL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876800" cy="4800600"/>
          </a:xfrm>
        </p:spPr>
        <p:txBody>
          <a:bodyPr/>
          <a:lstStyle/>
          <a:p>
            <a:pPr marL="457200" indent="-457200" eaLnBrk="1" hangingPunct="1">
              <a:buFontTx/>
              <a:buChar char="•"/>
              <a:defRPr/>
            </a:pPr>
            <a:r>
              <a:rPr lang="nl-NL" smtClean="0"/>
              <a:t>Memiliki kemampuan berkomunikasi dengan orang lain.</a:t>
            </a:r>
          </a:p>
          <a:p>
            <a:pPr marL="457200" indent="-457200" eaLnBrk="1" hangingPunct="1">
              <a:buFontTx/>
              <a:buChar char="•"/>
              <a:defRPr/>
            </a:pPr>
            <a:r>
              <a:rPr lang="nl-NL" smtClean="0"/>
              <a:t>Terhadap peserta didiknya, sesama guru, pemimpinnya, dan dengan masyarakat luas. </a:t>
            </a:r>
            <a:endParaRPr lang="en-US" smtClean="0"/>
          </a:p>
        </p:txBody>
      </p:sp>
      <p:pic>
        <p:nvPicPr>
          <p:cNvPr id="22533" name="Picture 5" descr="F:\0299 BP arif UNY\130274294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1701231"/>
            <a:ext cx="3295650" cy="416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b="1" smtClean="0">
                <a:solidFill>
                  <a:srgbClr val="FFFF00"/>
                </a:solidFill>
                <a:latin typeface="Lucida Sans Unicode" pitchFamily="34" charset="0"/>
              </a:rPr>
              <a:t>EMPAT KOMPETENSI </a:t>
            </a:r>
            <a:br>
              <a:rPr lang="en-US" sz="3400" b="1" smtClean="0">
                <a:solidFill>
                  <a:srgbClr val="FFFF00"/>
                </a:solidFill>
                <a:latin typeface="Lucida Sans Unicode" pitchFamily="34" charset="0"/>
              </a:rPr>
            </a:br>
            <a:r>
              <a:rPr lang="en-US" sz="3400" b="1" smtClean="0">
                <a:solidFill>
                  <a:srgbClr val="FFFF00"/>
                </a:solidFill>
                <a:latin typeface="Lucida Sans Unicode" pitchFamily="34" charset="0"/>
              </a:rPr>
              <a:t>TUNTUTAN UU 14/2005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Lucida Sans Unicode" pitchFamily="34" charset="0"/>
              </a:rPr>
              <a:t>   </a:t>
            </a:r>
          </a:p>
        </p:txBody>
      </p:sp>
      <p:graphicFrame>
        <p:nvGraphicFramePr>
          <p:cNvPr id="23612" name="Group 60"/>
          <p:cNvGraphicFramePr>
            <a:graphicFrameLocks noGrp="1"/>
          </p:cNvGraphicFramePr>
          <p:nvPr>
            <p:ph type="tbl" idx="1"/>
          </p:nvPr>
        </p:nvGraphicFramePr>
        <p:xfrm>
          <a:off x="228600" y="1371600"/>
          <a:ext cx="8701405" cy="4877308"/>
        </p:xfrm>
        <a:graphic>
          <a:graphicData uri="http://schemas.openxmlformats.org/drawingml/2006/table">
            <a:tbl>
              <a:tblPr/>
              <a:tblGrid>
                <a:gridCol w="1947863"/>
                <a:gridCol w="6545262"/>
                <a:gridCol w="208280"/>
              </a:tblGrid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Kompetensi Paedagogik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Pemahaman dan Pengembangan Potensi Peserta Didik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Perencanaan dan Pelaksanaan  Pembelajaran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Sistem Evaluasi Pembelajaran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Kompetensi Kepribadian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Kemantapan pribadi dan akhlak mulia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Kedewasaan dan Kearifan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Keteladanan dan Kewibawaan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Kompetensi Profesional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Penguasaan materi keilmuan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Penguasaan kurikulum dan silabus sekolah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Metode khusus pembelajaran bid studi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Wawasan etika dan pengembangan profesi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Kompetensi  Sosial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Kemampuan berkomunikasi dan komputer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Pengetahuan Umum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6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Siapakah</a:t>
            </a:r>
            <a:r>
              <a:rPr lang="en-US" sz="5400" dirty="0" smtClean="0">
                <a:solidFill>
                  <a:srgbClr val="FFFF00"/>
                </a:solidFill>
              </a:rPr>
              <a:t> Guru 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 descr="E:\FOTO\Aksi\DSCN0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599"/>
            <a:ext cx="16764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FOTO\Aksi\DSCN03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715202"/>
            <a:ext cx="1828800" cy="216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1447800"/>
            <a:ext cx="5715000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nl-NL" sz="3600" b="1" dirty="0" smtClean="0"/>
              <a:t>    Pendidik profesional dg tugas utama </a:t>
            </a:r>
            <a:r>
              <a:rPr lang="nl-NL" sz="3600" b="1" dirty="0" smtClean="0">
                <a:solidFill>
                  <a:srgbClr val="FFE5E5"/>
                </a:solidFill>
              </a:rPr>
              <a:t>mendidik</a:t>
            </a:r>
            <a:r>
              <a:rPr lang="nl-NL" sz="3600" b="1" dirty="0" smtClean="0"/>
              <a:t>, </a:t>
            </a:r>
            <a:r>
              <a:rPr lang="nl-NL" sz="3600" b="1" dirty="0" smtClean="0">
                <a:solidFill>
                  <a:srgbClr val="FFFF00"/>
                </a:solidFill>
              </a:rPr>
              <a:t>mengajar</a:t>
            </a:r>
            <a:r>
              <a:rPr lang="nl-NL" sz="3600" b="1" dirty="0" smtClean="0"/>
              <a:t>, </a:t>
            </a:r>
            <a:r>
              <a:rPr lang="nl-NL" sz="3600" b="1" dirty="0" smtClean="0">
                <a:solidFill>
                  <a:srgbClr val="BCEBFA"/>
                </a:solidFill>
              </a:rPr>
              <a:t>membimbing</a:t>
            </a:r>
            <a:r>
              <a:rPr lang="nl-NL" sz="3600" b="1" dirty="0" smtClean="0"/>
              <a:t>, </a:t>
            </a:r>
            <a:r>
              <a:rPr lang="nl-NL" sz="3600" b="1" dirty="0" smtClean="0">
                <a:solidFill>
                  <a:srgbClr val="FFE181"/>
                </a:solidFill>
              </a:rPr>
              <a:t>mengarahkan</a:t>
            </a:r>
            <a:r>
              <a:rPr lang="nl-NL" sz="3600" b="1" dirty="0" smtClean="0"/>
              <a:t>, </a:t>
            </a:r>
            <a:r>
              <a:rPr lang="nl-NL" sz="3600" b="1" dirty="0" smtClean="0">
                <a:solidFill>
                  <a:srgbClr val="FFE5E5"/>
                </a:solidFill>
              </a:rPr>
              <a:t>melatih</a:t>
            </a:r>
            <a:r>
              <a:rPr lang="nl-NL" sz="3600" b="1" dirty="0" smtClean="0"/>
              <a:t>, </a:t>
            </a:r>
            <a:r>
              <a:rPr lang="nl-NL" sz="3600" b="1" dirty="0" smtClean="0">
                <a:solidFill>
                  <a:srgbClr val="FFFF00"/>
                </a:solidFill>
              </a:rPr>
              <a:t>menilai</a:t>
            </a:r>
            <a:r>
              <a:rPr lang="nl-NL" sz="3600" b="1" dirty="0" smtClean="0"/>
              <a:t>, dan </a:t>
            </a:r>
            <a:r>
              <a:rPr lang="nl-NL" sz="3600" b="1" dirty="0" smtClean="0">
                <a:solidFill>
                  <a:srgbClr val="BCEBFA"/>
                </a:solidFill>
              </a:rPr>
              <a:t>mengevaluasi</a:t>
            </a:r>
            <a:r>
              <a:rPr lang="nl-NL" sz="3600" b="1" dirty="0" smtClean="0"/>
              <a:t> peserta didik pd pend anak usia dini jalur pend formal, pend dasar, dan pend menengah</a:t>
            </a:r>
            <a:endParaRPr lang="en-US" sz="3600" b="1" dirty="0"/>
          </a:p>
        </p:txBody>
      </p:sp>
      <p:pic>
        <p:nvPicPr>
          <p:cNvPr id="7" name="Picture 7" descr="F:\0299 BP arif UNY\edit7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2124" r="13670"/>
          <a:stretch>
            <a:fillRect/>
          </a:stretch>
        </p:blipFill>
        <p:spPr bwMode="auto">
          <a:xfrm>
            <a:off x="1600200" y="4114800"/>
            <a:ext cx="2057400" cy="25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 O S O K   P E N D I D I K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t="27260" b="11903"/>
          <a:stretch>
            <a:fillRect/>
          </a:stretch>
        </p:blipFill>
        <p:spPr bwMode="auto">
          <a:xfrm>
            <a:off x="543165" y="1143000"/>
            <a:ext cx="80674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600" b="1" dirty="0" smtClean="0"/>
              <a:t>    </a:t>
            </a:r>
            <a:r>
              <a:rPr lang="en-US" sz="3600" b="1" dirty="0" err="1" smtClean="0"/>
              <a:t>Pendidik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profesional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ilmuwan</a:t>
            </a:r>
            <a:r>
              <a:rPr lang="en-US" sz="3600" b="1" dirty="0" smtClean="0"/>
              <a:t> dg </a:t>
            </a:r>
            <a:r>
              <a:rPr lang="en-US" sz="3600" b="1" dirty="0" err="1" smtClean="0"/>
              <a:t>tugas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utama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E07D"/>
                </a:solidFill>
              </a:rPr>
              <a:t>mentransformasikan</a:t>
            </a:r>
            <a:r>
              <a:rPr lang="en-US" sz="3600" b="1" dirty="0" smtClean="0"/>
              <a:t>, </a:t>
            </a:r>
            <a:r>
              <a:rPr lang="en-US" sz="3600" b="1" dirty="0" err="1" smtClean="0">
                <a:solidFill>
                  <a:srgbClr val="BCF0FA"/>
                </a:solidFill>
              </a:rPr>
              <a:t>mengembangkan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E5E5"/>
                </a:solidFill>
              </a:rPr>
              <a:t>menyebarluaskan</a:t>
            </a:r>
            <a:r>
              <a:rPr lang="en-US" sz="3600" b="1" dirty="0" smtClean="0">
                <a:solidFill>
                  <a:srgbClr val="FFE5E5"/>
                </a:solidFill>
              </a:rPr>
              <a:t> </a:t>
            </a:r>
            <a:r>
              <a:rPr lang="en-US" sz="3600" b="1" dirty="0" err="1" smtClean="0">
                <a:solidFill>
                  <a:srgbClr val="FFE5E5"/>
                </a:solidFill>
              </a:rPr>
              <a:t>ipteks</a:t>
            </a:r>
            <a:r>
              <a:rPr lang="en-US" sz="3600" b="1" dirty="0" smtClean="0">
                <a:solidFill>
                  <a:srgbClr val="FFE5E5"/>
                </a:solidFill>
              </a:rPr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penelitian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pengabdian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kpd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masy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6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Siapakah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Dosen</a:t>
            </a:r>
            <a:r>
              <a:rPr lang="en-US" sz="5400" dirty="0" smtClean="0">
                <a:solidFill>
                  <a:srgbClr val="FFFF00"/>
                </a:solidFill>
              </a:rPr>
              <a:t> 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F:\0299 BP arif UNY\38615571852631m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676400"/>
            <a:ext cx="2971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47800"/>
            <a:ext cx="57150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600" b="1" dirty="0" smtClean="0"/>
              <a:t>    </a:t>
            </a:r>
            <a:r>
              <a:rPr lang="en-US" sz="3600" b="1" dirty="0" err="1" smtClean="0"/>
              <a:t>Orang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memberikan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bimbingan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kpd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berkembang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bermasalah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menyelesaikan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sendiri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6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Siapakah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Konselor</a:t>
            </a:r>
            <a:r>
              <a:rPr lang="en-US" sz="5400" dirty="0" smtClean="0">
                <a:solidFill>
                  <a:srgbClr val="FFFF00"/>
                </a:solidFill>
              </a:rPr>
              <a:t> 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F:\0299 BP arif UNY\38615571852631m[1].jpg"/>
          <p:cNvPicPr>
            <a:picLocks noChangeAspect="1" noChangeArrowheads="1"/>
          </p:cNvPicPr>
          <p:nvPr/>
        </p:nvPicPr>
        <p:blipFill>
          <a:blip r:embed="rId3"/>
          <a:srcRect l="18000" b="16917"/>
          <a:stretch>
            <a:fillRect/>
          </a:stretch>
        </p:blipFill>
        <p:spPr bwMode="auto">
          <a:xfrm>
            <a:off x="381000" y="1752600"/>
            <a:ext cx="2971800" cy="434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KEWIBAAN PENDIDIK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6388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 smtClean="0"/>
              <a:t>Langeveld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syarat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Penting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kewibawaan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(</a:t>
            </a:r>
            <a:r>
              <a:rPr lang="en-US" sz="3200" b="1" i="1" dirty="0" err="1" smtClean="0"/>
              <a:t>Gezag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Drager</a:t>
            </a:r>
            <a:r>
              <a:rPr lang="en-US" sz="3200" b="1" i="1" dirty="0" smtClean="0"/>
              <a:t>)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Kewibawaan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 smtClean="0"/>
              <a:t>	</a:t>
            </a:r>
            <a:r>
              <a:rPr lang="en-US" sz="3200" b="1" dirty="0" err="1" smtClean="0">
                <a:solidFill>
                  <a:srgbClr val="BCEBFA"/>
                </a:solidFill>
              </a:rPr>
              <a:t>P</a:t>
            </a:r>
            <a:r>
              <a:rPr lang="en-US" sz="3200" b="1" dirty="0" err="1" smtClean="0">
                <a:solidFill>
                  <a:schemeClr val="tx2"/>
                </a:solidFill>
              </a:rPr>
              <a:t>ancaran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batin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yg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dapat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menimbulkan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pihak</a:t>
            </a:r>
            <a:r>
              <a:rPr lang="en-US" sz="3200" b="1" dirty="0" smtClean="0">
                <a:solidFill>
                  <a:schemeClr val="tx2"/>
                </a:solidFill>
              </a:rPr>
              <a:t> lain </a:t>
            </a:r>
            <a:r>
              <a:rPr lang="en-US" sz="3200" b="1" dirty="0" err="1" smtClean="0">
                <a:solidFill>
                  <a:schemeClr val="tx2"/>
                </a:solidFill>
              </a:rPr>
              <a:t>sikap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mengakui</a:t>
            </a:r>
            <a:r>
              <a:rPr lang="en-US" sz="3200" b="1" dirty="0" smtClean="0">
                <a:solidFill>
                  <a:schemeClr val="tx2"/>
                </a:solidFill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</a:rPr>
              <a:t>menerima</a:t>
            </a:r>
            <a:r>
              <a:rPr lang="en-US" sz="3200" b="1" dirty="0" smtClean="0">
                <a:solidFill>
                  <a:schemeClr val="tx2"/>
                </a:solidFill>
              </a:rPr>
              <a:t> &amp; </a:t>
            </a:r>
            <a:r>
              <a:rPr lang="en-US" sz="3200" b="1" dirty="0" err="1" smtClean="0">
                <a:solidFill>
                  <a:schemeClr val="tx2"/>
                </a:solidFill>
              </a:rPr>
              <a:t>menuruti</a:t>
            </a:r>
            <a:r>
              <a:rPr lang="en-US" sz="3200" b="1" dirty="0" smtClean="0">
                <a:solidFill>
                  <a:schemeClr val="tx2"/>
                </a:solidFill>
              </a:rPr>
              <a:t> dg </a:t>
            </a:r>
            <a:r>
              <a:rPr lang="en-US" sz="3200" b="1" dirty="0" err="1" smtClean="0">
                <a:solidFill>
                  <a:schemeClr val="tx2"/>
                </a:solidFill>
              </a:rPr>
              <a:t>penuh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pengertian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Kewibawaan</a:t>
            </a:r>
            <a:r>
              <a:rPr lang="en-US" sz="3200" b="1" dirty="0" smtClean="0">
                <a:solidFill>
                  <a:srgbClr val="FFFF00"/>
                </a:solidFill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dimiliki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orang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dewasa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0" name="Picture 2" descr="F:\0299 BP arif UNY\banner5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1512" y="1371600"/>
            <a:ext cx="3398775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KEWIBAWAAN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200" b="1" dirty="0" err="1" smtClean="0"/>
              <a:t>Bagaimana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membentuk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memelihara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kewibawaan</a:t>
            </a:r>
            <a:r>
              <a:rPr lang="en-US" sz="3200" b="1" dirty="0" smtClean="0"/>
              <a:t>?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Langeveld</a:t>
            </a:r>
            <a:r>
              <a:rPr lang="en-US" sz="3200" b="1" dirty="0" smtClean="0">
                <a:solidFill>
                  <a:srgbClr val="FFFF00"/>
                </a:solidFill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menyebut</a:t>
            </a:r>
            <a:r>
              <a:rPr lang="en-US" sz="3200" b="1" dirty="0" smtClean="0">
                <a:solidFill>
                  <a:srgbClr val="FFFF00"/>
                </a:solidFill>
              </a:rPr>
              <a:t> 3 </a:t>
            </a:r>
            <a:r>
              <a:rPr lang="en-US" sz="3200" b="1" dirty="0" err="1" smtClean="0">
                <a:solidFill>
                  <a:srgbClr val="FFFF00"/>
                </a:solidFill>
              </a:rPr>
              <a:t>sendi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kewi-bawaan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CCECFF"/>
                </a:solidFill>
              </a:rPr>
              <a:t>Kepercayaan</a:t>
            </a:r>
            <a:endParaRPr lang="en-US" sz="3200" b="1" dirty="0" smtClean="0">
              <a:solidFill>
                <a:srgbClr val="CCEC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3200" b="1" dirty="0" smtClean="0"/>
              <a:t>	(</a:t>
            </a:r>
            <a:r>
              <a:rPr lang="en-US" sz="3200" b="1" dirty="0" err="1" smtClean="0"/>
              <a:t>Kepercayaan</a:t>
            </a:r>
            <a:r>
              <a:rPr lang="en-US" sz="3200" b="1" dirty="0" smtClean="0"/>
              <a:t> pd </a:t>
            </a:r>
            <a:r>
              <a:rPr lang="en-US" sz="3200" b="1" dirty="0" err="1" smtClean="0"/>
              <a:t>diri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CCECFF"/>
                </a:solidFill>
              </a:rPr>
              <a:t>Kasih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Sayang</a:t>
            </a:r>
            <a:endParaRPr lang="en-US" sz="3200" b="1" dirty="0" smtClean="0">
              <a:solidFill>
                <a:srgbClr val="CCEC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3200" b="1" dirty="0" smtClean="0"/>
              <a:t>	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makna</a:t>
            </a:r>
            <a:r>
              <a:rPr lang="en-US" sz="3200" b="1" dirty="0" smtClean="0"/>
              <a:t>: (1) </a:t>
            </a:r>
            <a:r>
              <a:rPr lang="en-US" sz="3200" b="1" dirty="0" err="1" smtClean="0"/>
              <a:t>Penyerahan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diri</a:t>
            </a:r>
            <a:r>
              <a:rPr lang="en-US" sz="3200" b="1" dirty="0" smtClean="0"/>
              <a:t>, (2) </a:t>
            </a:r>
            <a:r>
              <a:rPr lang="en-US" sz="3200" b="1" dirty="0" err="1" smtClean="0"/>
              <a:t>pengendalian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disayangi</a:t>
            </a:r>
            <a:r>
              <a:rPr lang="en-US" sz="3200" b="1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CCECFF"/>
                </a:solidFill>
              </a:rPr>
              <a:t>Kemampuan</a:t>
            </a:r>
            <a:r>
              <a:rPr lang="en-US" sz="2400" b="1" dirty="0" smtClean="0">
                <a:solidFill>
                  <a:srgbClr val="CCECFF"/>
                </a:solidFill>
              </a:rPr>
              <a:t>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Lucida Sans Unicode" pitchFamily="34" charset="0"/>
              </a:rPr>
              <a:t>PP No.19/2005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1"/>
            <a:ext cx="8915400" cy="5410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</a:rPr>
              <a:t>Standar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</a:rPr>
              <a:t>Pendidikan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</a:rPr>
              <a:t>menurut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</a:rPr>
              <a:t> PP 19/2005 </a:t>
            </a:r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</a:rPr>
              <a:t>meliputi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Lucida Sans Unicode" pitchFamily="34" charset="0"/>
              </a:rPr>
              <a:t>delapan</a:t>
            </a:r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 (8) </a:t>
            </a:r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</a:rPr>
              <a:t>macam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</a:rPr>
              <a:t>:</a:t>
            </a:r>
            <a:endParaRPr lang="en-US" sz="3200" b="1" dirty="0">
              <a:solidFill>
                <a:srgbClr val="FFFF00"/>
              </a:solidFill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Isi</a:t>
            </a:r>
            <a:r>
              <a:rPr lang="en-US" sz="3200" b="1" dirty="0">
                <a:latin typeface="Lucida Sans Unicode" pitchFamily="34" charset="0"/>
              </a:rPr>
              <a:t> </a:t>
            </a: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Proses</a:t>
            </a:r>
            <a:r>
              <a:rPr lang="en-US" sz="3200" b="1" dirty="0">
                <a:latin typeface="Lucida Sans Unicode" pitchFamily="34" charset="0"/>
              </a:rPr>
              <a:t> </a:t>
            </a: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Kompetensi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Lulusan</a:t>
            </a:r>
            <a:endParaRPr lang="en-US" sz="3200" b="1" dirty="0"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Pendidik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smtClean="0">
                <a:latin typeface="Lucida Sans Unicode" pitchFamily="34" charset="0"/>
              </a:rPr>
              <a:t>&amp; </a:t>
            </a:r>
            <a:r>
              <a:rPr lang="en-US" sz="3200" b="1" dirty="0" err="1">
                <a:latin typeface="Lucida Sans Unicode" pitchFamily="34" charset="0"/>
              </a:rPr>
              <a:t>Tenaga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Kependidikan</a:t>
            </a:r>
            <a:endParaRPr lang="en-US" sz="3200" b="1" dirty="0"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Sarana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dan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Prasarana</a:t>
            </a:r>
            <a:endParaRPr lang="en-US" sz="3200" b="1" dirty="0"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Pengelolaan</a:t>
            </a:r>
            <a:endParaRPr lang="en-US" sz="3200" b="1" dirty="0"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Pembiayaan</a:t>
            </a:r>
            <a:endParaRPr lang="en-US" sz="3200" b="1" dirty="0">
              <a:latin typeface="Lucida Sans Unicode" pitchFamily="34" charset="0"/>
            </a:endParaRPr>
          </a:p>
          <a:p>
            <a:pPr lvl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n-US" sz="3200" b="1" dirty="0" err="1">
                <a:latin typeface="Lucida Sans Unicode" pitchFamily="34" charset="0"/>
              </a:rPr>
              <a:t>Standar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>
                <a:latin typeface="Lucida Sans Unicode" pitchFamily="34" charset="0"/>
              </a:rPr>
              <a:t>Penilaian</a:t>
            </a:r>
            <a:r>
              <a:rPr lang="en-US" sz="3200" b="1" dirty="0">
                <a:latin typeface="Lucida Sans Unicode" pitchFamily="34" charset="0"/>
              </a:rPr>
              <a:t> </a:t>
            </a:r>
            <a:r>
              <a:rPr lang="en-US" sz="3200" b="1" dirty="0" err="1" smtClean="0">
                <a:latin typeface="Lucida Sans Unicode" pitchFamily="34" charset="0"/>
              </a:rPr>
              <a:t>Pendidikan</a:t>
            </a:r>
            <a:endParaRPr lang="en-US" sz="3200" b="1" dirty="0" smtClean="0">
              <a:latin typeface="Lucida Sans Unicode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err="1" smtClean="0">
                <a:latin typeface="Lucida Sans Unicode" pitchFamily="34" charset="0"/>
              </a:rPr>
              <a:t>Lembaganya</a:t>
            </a:r>
            <a:r>
              <a:rPr lang="en-US" b="1" dirty="0" smtClean="0">
                <a:latin typeface="Lucida Sans Unicode" pitchFamily="34" charset="0"/>
              </a:rPr>
              <a:t>: BSNP </a:t>
            </a:r>
            <a:r>
              <a:rPr lang="en-US" b="1" dirty="0">
                <a:latin typeface="Lucida Sans Unicode" pitchFamily="34" charset="0"/>
                <a:sym typeface="Wingdings" pitchFamily="2" charset="2"/>
              </a:rPr>
              <a:t> BAN – SM, BAN – PNF  </a:t>
            </a:r>
            <a:r>
              <a:rPr lang="en-US" b="1" dirty="0" err="1">
                <a:latin typeface="Lucida Sans Unicode" pitchFamily="34" charset="0"/>
                <a:sym typeface="Wingdings" pitchFamily="2" charset="2"/>
              </a:rPr>
              <a:t>dan</a:t>
            </a:r>
            <a:r>
              <a:rPr lang="en-US" b="1" dirty="0">
                <a:latin typeface="Lucida Sans Unicode" pitchFamily="34" charset="0"/>
                <a:sym typeface="Wingdings" pitchFamily="2" charset="2"/>
              </a:rPr>
              <a:t> BAN </a:t>
            </a:r>
            <a:r>
              <a:rPr lang="en-US" b="1" dirty="0" smtClean="0">
                <a:latin typeface="Lucida Sans Unicode" pitchFamily="34" charset="0"/>
                <a:sym typeface="Wingdings" pitchFamily="2" charset="2"/>
              </a:rPr>
              <a:t>– 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0487"/>
            <a:ext cx="7772400" cy="823913"/>
          </a:xfrm>
        </p:spPr>
        <p:txBody>
          <a:bodyPr>
            <a:normAutofit/>
          </a:bodyPr>
          <a:lstStyle/>
          <a:p>
            <a:r>
              <a:rPr lang="en-US" sz="4400" spc="-150" dirty="0">
                <a:solidFill>
                  <a:srgbClr val="FFFF00"/>
                </a:solidFill>
              </a:rPr>
              <a:t>UU GURU </a:t>
            </a:r>
            <a:r>
              <a:rPr lang="en-US" sz="4400" spc="-150" dirty="0" err="1">
                <a:solidFill>
                  <a:srgbClr val="FFFF00"/>
                </a:solidFill>
              </a:rPr>
              <a:t>dan</a:t>
            </a:r>
            <a:r>
              <a:rPr lang="en-US" sz="4400" spc="-150" dirty="0">
                <a:solidFill>
                  <a:srgbClr val="FFFF00"/>
                </a:solidFill>
              </a:rPr>
              <a:t> DOSEN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832850" cy="56451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latin typeface="Lucida Sans Unicode" pitchFamily="34" charset="0"/>
              </a:rPr>
              <a:t>UU </a:t>
            </a:r>
            <a:r>
              <a:rPr lang="en-US" sz="2400" dirty="0" err="1" smtClean="0">
                <a:latin typeface="Lucida Sans Unicode" pitchFamily="34" charset="0"/>
              </a:rPr>
              <a:t>sbg</a:t>
            </a:r>
            <a:r>
              <a:rPr lang="en-US" sz="2400" dirty="0" smtClean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produk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proses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politik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 smtClean="0">
                <a:latin typeface="Lucida Sans Unicode" pitchFamily="34" charset="0"/>
              </a:rPr>
              <a:t>bermula</a:t>
            </a:r>
            <a:r>
              <a:rPr lang="en-US" sz="2400" dirty="0" smtClean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dari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idealisme</a:t>
            </a:r>
            <a:r>
              <a:rPr lang="en-US" sz="2400" dirty="0">
                <a:latin typeface="Lucida Sans Unicode" pitchFamily="34" charset="0"/>
              </a:rPr>
              <a:t>, </a:t>
            </a:r>
            <a:r>
              <a:rPr lang="en-US" sz="2400" dirty="0" err="1">
                <a:latin typeface="Lucida Sans Unicode" pitchFamily="34" charset="0"/>
              </a:rPr>
              <a:t>penuh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pertarungan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kepentingan</a:t>
            </a:r>
            <a:r>
              <a:rPr lang="en-US" sz="2400" dirty="0">
                <a:latin typeface="Lucida Sans Unicode" pitchFamily="34" charset="0"/>
              </a:rPr>
              <a:t>, </a:t>
            </a:r>
            <a:r>
              <a:rPr lang="en-US" sz="2400" dirty="0" err="1">
                <a:latin typeface="Lucida Sans Unicode" pitchFamily="34" charset="0"/>
              </a:rPr>
              <a:t>kompromi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dan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spekulasi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ke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masa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depan</a:t>
            </a:r>
            <a:endParaRPr lang="en-US" sz="2400" dirty="0">
              <a:latin typeface="Lucida Sans Unicode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400" dirty="0" err="1">
                <a:latin typeface="Lucida Sans Unicode" pitchFamily="34" charset="0"/>
              </a:rPr>
              <a:t>Prinsip-prinsip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profesionalitas</a:t>
            </a:r>
            <a:r>
              <a:rPr lang="en-US" sz="2400" dirty="0">
                <a:latin typeface="Lucida Sans Unicode" pitchFamily="34" charset="0"/>
              </a:rPr>
              <a:t> guru </a:t>
            </a:r>
            <a:r>
              <a:rPr lang="en-US" sz="2400" dirty="0" err="1">
                <a:latin typeface="Lucida Sans Unicode" pitchFamily="34" charset="0"/>
              </a:rPr>
              <a:t>dan</a:t>
            </a:r>
            <a:r>
              <a:rPr lang="en-US" sz="2400" dirty="0">
                <a:latin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</a:rPr>
              <a:t>dosen</a:t>
            </a:r>
            <a:r>
              <a:rPr lang="en-US" sz="2400" dirty="0">
                <a:latin typeface="Lucida Sans Unicode" pitchFamily="34" charset="0"/>
              </a:rPr>
              <a:t>:</a:t>
            </a: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 smtClean="0">
                <a:latin typeface="Lucida Sans Unicode" pitchFamily="34" charset="0"/>
              </a:rPr>
              <a:t>Bakat</a:t>
            </a:r>
            <a:r>
              <a:rPr lang="en-US" sz="2000" dirty="0">
                <a:latin typeface="Lucida Sans Unicode" pitchFamily="34" charset="0"/>
              </a:rPr>
              <a:t>, </a:t>
            </a:r>
            <a:r>
              <a:rPr lang="en-US" sz="2000" dirty="0" err="1">
                <a:latin typeface="Lucida Sans Unicode" pitchFamily="34" charset="0"/>
              </a:rPr>
              <a:t>minat</a:t>
            </a:r>
            <a:r>
              <a:rPr lang="en-US" sz="2000" dirty="0">
                <a:latin typeface="Lucida Sans Unicode" pitchFamily="34" charset="0"/>
              </a:rPr>
              <a:t>, </a:t>
            </a:r>
            <a:r>
              <a:rPr lang="en-US" sz="2000" dirty="0" err="1">
                <a:latin typeface="Lucida Sans Unicode" pitchFamily="34" charset="0"/>
              </a:rPr>
              <a:t>panggilan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jiwa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idealisme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K</a:t>
            </a:r>
            <a:r>
              <a:rPr lang="en-US" sz="2000" dirty="0" err="1" smtClean="0">
                <a:latin typeface="Lucida Sans Unicode" pitchFamily="34" charset="0"/>
              </a:rPr>
              <a:t>omitmen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thd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mutu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pend</a:t>
            </a:r>
            <a:r>
              <a:rPr lang="en-US" sz="2000" dirty="0" smtClean="0">
                <a:latin typeface="Lucida Sans Unicode" pitchFamily="34" charset="0"/>
              </a:rPr>
              <a:t>, </a:t>
            </a:r>
            <a:r>
              <a:rPr lang="en-US" sz="2000" dirty="0" err="1">
                <a:latin typeface="Lucida Sans Unicode" pitchFamily="34" charset="0"/>
              </a:rPr>
              <a:t>iman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takwa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akhlak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mulia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K</a:t>
            </a:r>
            <a:r>
              <a:rPr lang="en-US" sz="2000" dirty="0" err="1" smtClean="0">
                <a:latin typeface="Lucida Sans Unicode" pitchFamily="34" charset="0"/>
              </a:rPr>
              <a:t>ualifikasi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akademik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latarbelakang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pend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yg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relevan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K</a:t>
            </a:r>
            <a:r>
              <a:rPr lang="en-US" sz="2000" dirty="0" err="1" smtClean="0">
                <a:latin typeface="Lucida Sans Unicode" pitchFamily="34" charset="0"/>
              </a:rPr>
              <a:t>ompetensi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sesuai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dengan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bidang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tugasnya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T</a:t>
            </a:r>
            <a:r>
              <a:rPr lang="en-US" sz="2000" dirty="0" err="1" smtClean="0">
                <a:latin typeface="Lucida Sans Unicode" pitchFamily="34" charset="0"/>
              </a:rPr>
              <a:t>anggungjawab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atas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tugas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perofesinya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P</a:t>
            </a:r>
            <a:r>
              <a:rPr lang="en-US" sz="2000" dirty="0" err="1" smtClean="0">
                <a:latin typeface="Lucida Sans Unicode" pitchFamily="34" charset="0"/>
              </a:rPr>
              <a:t>enghasilan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>
                <a:latin typeface="Lucida Sans Unicode" pitchFamily="34" charset="0"/>
              </a:rPr>
              <a:t>yang </a:t>
            </a:r>
            <a:r>
              <a:rPr lang="en-US" sz="2000" dirty="0" err="1">
                <a:latin typeface="Lucida Sans Unicode" pitchFamily="34" charset="0"/>
              </a:rPr>
              <a:t>sesuai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dengan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prestasi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kerjanya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 </a:t>
            </a:r>
            <a:r>
              <a:rPr lang="en-US" sz="2000" dirty="0" err="1">
                <a:latin typeface="Lucida Sans Unicode" pitchFamily="34" charset="0"/>
              </a:rPr>
              <a:t>K</a:t>
            </a:r>
            <a:r>
              <a:rPr lang="en-US" sz="2000" dirty="0" err="1" smtClean="0">
                <a:latin typeface="Lucida Sans Unicode" pitchFamily="34" charset="0"/>
              </a:rPr>
              <a:t>esempatan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utk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pengembangan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keprofesionalan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secara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>
                <a:latin typeface="Lucida Sans Unicode" pitchFamily="34" charset="0"/>
              </a:rPr>
              <a:t>      </a:t>
            </a:r>
            <a:r>
              <a:rPr lang="en-US" sz="2000" dirty="0" err="1">
                <a:latin typeface="Lucida Sans Unicode" pitchFamily="34" charset="0"/>
              </a:rPr>
              <a:t>berkesinambungan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Jaminan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perlindungan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hukum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dan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asosiasi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>
                <a:latin typeface="Lucida Sans Unicode" pitchFamily="34" charset="0"/>
              </a:rPr>
              <a:t>profesi</a:t>
            </a:r>
            <a:r>
              <a:rPr lang="en-US" sz="2000" dirty="0">
                <a:latin typeface="Lucida Sans Unicode" pitchFamily="34" charset="0"/>
              </a:rPr>
              <a:t> </a:t>
            </a:r>
            <a:r>
              <a:rPr lang="en-US" sz="2000" dirty="0" err="1" smtClean="0">
                <a:latin typeface="Lucida Sans Unicode" pitchFamily="34" charset="0"/>
              </a:rPr>
              <a:t>yg</a:t>
            </a:r>
            <a:r>
              <a:rPr lang="en-US" sz="2000" dirty="0" smtClean="0">
                <a:latin typeface="Lucida Sans Unicode" pitchFamily="34" charset="0"/>
              </a:rPr>
              <a:t> </a:t>
            </a:r>
            <a:endParaRPr lang="en-US" sz="2000" dirty="0">
              <a:latin typeface="Lucida Sans Unicode" pitchFamily="34" charset="0"/>
            </a:endParaRPr>
          </a:p>
          <a:p>
            <a:pPr marL="800100" lvl="1" indent="-34290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>
                <a:latin typeface="Lucida Sans Unicode" pitchFamily="34" charset="0"/>
              </a:rPr>
              <a:t>      </a:t>
            </a:r>
            <a:r>
              <a:rPr lang="en-US" sz="2000" dirty="0" err="1">
                <a:latin typeface="Lucida Sans Unicode" pitchFamily="34" charset="0"/>
              </a:rPr>
              <a:t>mengaturnya</a:t>
            </a:r>
            <a:endParaRPr lang="en-US" sz="2000" dirty="0">
              <a:latin typeface="Lucida Sans Unicode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AP_D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43613" y="4365625"/>
            <a:ext cx="2244725" cy="1727200"/>
          </a:xfrm>
          <a:solidFill>
            <a:srgbClr val="FF0000"/>
          </a:solidFill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Lucida Sans Unicode" pitchFamily="34" charset="0"/>
              </a:rPr>
              <a:t>PERUBAHAN MODEL  </a:t>
            </a:r>
            <a:br>
              <a:rPr lang="en-US" smtClean="0">
                <a:solidFill>
                  <a:srgbClr val="FFFF00"/>
                </a:solidFill>
                <a:latin typeface="Lucida Sans Unicode" pitchFamily="34" charset="0"/>
              </a:rPr>
            </a:br>
            <a:r>
              <a:rPr lang="en-US" sz="2400" smtClean="0">
                <a:solidFill>
                  <a:srgbClr val="FFFF00"/>
                </a:solidFill>
                <a:latin typeface="Lucida Sans Unicode" pitchFamily="34" charset="0"/>
              </a:rPr>
              <a:t>(PRESERVICE TEACHER EDUCATION)</a:t>
            </a:r>
            <a:endParaRPr lang="en-US" smtClean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4292600"/>
            <a:ext cx="1871663" cy="650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S-1 LULUSAN LPTK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750" y="5516563"/>
            <a:ext cx="1870075" cy="650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S-1 LULUSAN NON-LPTK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132138" y="4724400"/>
            <a:ext cx="1871662" cy="1009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PENDIDIKAN </a:t>
            </a:r>
          </a:p>
          <a:p>
            <a:pPr algn="ctr"/>
            <a:r>
              <a:rPr lang="en-US" sz="1800" b="1">
                <a:latin typeface="Arial" charset="0"/>
              </a:rPr>
              <a:t>PROFESI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2651125" y="4652963"/>
            <a:ext cx="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2395538" y="4652963"/>
            <a:ext cx="2555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2411413" y="5805488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651125" y="5229225"/>
            <a:ext cx="481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5084763" y="5013325"/>
            <a:ext cx="790575" cy="431800"/>
          </a:xfrm>
          <a:custGeom>
            <a:avLst/>
            <a:gdLst>
              <a:gd name="T0" fmla="*/ 794296564 w 21600"/>
              <a:gd name="T1" fmla="*/ 0 h 21600"/>
              <a:gd name="T2" fmla="*/ 0 w 21600"/>
              <a:gd name="T3" fmla="*/ 86280046 h 21600"/>
              <a:gd name="T4" fmla="*/ 794296564 w 21600"/>
              <a:gd name="T5" fmla="*/ 172560092 h 21600"/>
              <a:gd name="T6" fmla="*/ 1059062378 w 21600"/>
              <a:gd name="T7" fmla="*/ 862800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39750" y="1773238"/>
            <a:ext cx="19431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D-II / S-1 LULUSAN LPTK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39750" y="2852738"/>
            <a:ext cx="18716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S-1 LULUSAN NON-LPTK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3059113" y="2708275"/>
            <a:ext cx="1871662" cy="1009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PROGRAM</a:t>
            </a:r>
          </a:p>
          <a:p>
            <a:pPr algn="ctr"/>
            <a:r>
              <a:rPr lang="en-US" sz="1800" b="1">
                <a:latin typeface="Arial" charset="0"/>
              </a:rPr>
              <a:t>AKTA 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411413" y="32131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484438" y="2133600"/>
            <a:ext cx="30241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220663" y="3933825"/>
            <a:ext cx="79359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300788" y="6237288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Lucida Sans Unicode" pitchFamily="34" charset="0"/>
              </a:rPr>
              <a:t>SERTIFIKAT PROFESI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4932363" y="32131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6172200" y="3068638"/>
            <a:ext cx="2176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Lucida Sans Unicode" pitchFamily="34" charset="0"/>
              </a:rPr>
              <a:t>DIANGKAT SBG GURU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3184525" y="16478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Sekarang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100388" y="4076700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UUGD  (14/2005</a:t>
            </a:r>
          </a:p>
        </p:txBody>
      </p:sp>
      <p:pic>
        <p:nvPicPr>
          <p:cNvPr id="63511" name="Picture 23" descr="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1557338"/>
            <a:ext cx="24320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2" name="AutoShape 24"/>
          <p:cNvSpPr>
            <a:spLocks noChangeArrowheads="1"/>
          </p:cNvSpPr>
          <p:nvPr/>
        </p:nvSpPr>
        <p:spPr bwMode="auto">
          <a:xfrm flipH="1">
            <a:off x="8093075" y="2492375"/>
            <a:ext cx="858838" cy="2447925"/>
          </a:xfrm>
          <a:custGeom>
            <a:avLst/>
            <a:gdLst>
              <a:gd name="T0" fmla="*/ 950815707 w 21600"/>
              <a:gd name="T1" fmla="*/ 0 h 21600"/>
              <a:gd name="T2" fmla="*/ 950815707 w 21600"/>
              <a:gd name="T3" fmla="*/ 2147483647 h 21600"/>
              <a:gd name="T4" fmla="*/ 203476223 w 21600"/>
              <a:gd name="T5" fmla="*/ 2147483647 h 21600"/>
              <a:gd name="T6" fmla="*/ 1357769584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/>
      <p:bldP spid="63507" grpId="0" animBg="1"/>
      <p:bldP spid="63508" grpId="0"/>
      <p:bldP spid="63509" grpId="0"/>
      <p:bldP spid="63510" grpId="0"/>
      <p:bldP spid="63512" grpId="0" animBg="1"/>
      <p:bldP spid="635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7835900" y="1628775"/>
            <a:ext cx="936625" cy="4033838"/>
          </a:xfrm>
          <a:prstGeom prst="upArrow">
            <a:avLst>
              <a:gd name="adj1" fmla="val 50000"/>
              <a:gd name="adj2" fmla="val 107670"/>
            </a:avLst>
          </a:prstGeom>
          <a:gradFill rotWithShape="1">
            <a:gsLst>
              <a:gs pos="0">
                <a:srgbClr val="0099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2 Alternatif Program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196975"/>
            <a:ext cx="4160837" cy="47466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ALTERNATIF  1</a:t>
            </a:r>
          </a:p>
          <a:p>
            <a:pPr algn="ctr"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b="1" smtClean="0"/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244975" cy="492918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ALTERNATIF  2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971550" y="5300663"/>
            <a:ext cx="3024188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GURU PEMULA (SERTIFIKAT AWAL)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39750" y="3789363"/>
            <a:ext cx="3887788" cy="6508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GURU PROFESIONAL (SERTIFIKAT PENDIDIK)</a:t>
            </a:r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1835150" y="4508500"/>
            <a:ext cx="936625" cy="6477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1835150" y="1916113"/>
            <a:ext cx="936625" cy="1655762"/>
          </a:xfrm>
          <a:prstGeom prst="upArrow">
            <a:avLst>
              <a:gd name="adj1" fmla="val 50000"/>
              <a:gd name="adj2" fmla="val 441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2700338" y="4797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Pengalaman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2700338" y="2492375"/>
            <a:ext cx="187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Berlaku sampai</a:t>
            </a:r>
          </a:p>
          <a:p>
            <a:r>
              <a:rPr lang="en-US" sz="1800" b="1">
                <a:latin typeface="Arial" charset="0"/>
              </a:rPr>
              <a:t>batas usia</a:t>
            </a:r>
          </a:p>
          <a:p>
            <a:r>
              <a:rPr lang="en-US" sz="1800" b="1">
                <a:latin typeface="Arial" charset="0"/>
              </a:rPr>
              <a:t>pensiun</a:t>
            </a:r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468313" y="2420938"/>
            <a:ext cx="1582737" cy="936625"/>
          </a:xfrm>
          <a:prstGeom prst="rightArrowCallout">
            <a:avLst>
              <a:gd name="adj1" fmla="val 25000"/>
              <a:gd name="adj2" fmla="val 25000"/>
              <a:gd name="adj3" fmla="val 28164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PROGRAM</a:t>
            </a:r>
          </a:p>
          <a:p>
            <a:pPr algn="ctr"/>
            <a:r>
              <a:rPr lang="en-US" sz="1400" b="1">
                <a:latin typeface="Arial" charset="0"/>
              </a:rPr>
              <a:t>Inservice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4716463" y="5373688"/>
            <a:ext cx="3024187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GURU PEMULA (SERTIFIKAT LEVEL 1)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4716463" y="4292600"/>
            <a:ext cx="3024187" cy="6508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GURU MUDA (SERTIFIKAT LEVEL 2)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4716463" y="3213100"/>
            <a:ext cx="3024187" cy="650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GURU MADYA (SERTIFIKAT LEVEL 3)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4716463" y="2205038"/>
            <a:ext cx="3024187" cy="6508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GURU UTAMA (SERTIFIKAT LEVEL 4)</a:t>
            </a:r>
          </a:p>
        </p:txBody>
      </p:sp>
      <p:sp>
        <p:nvSpPr>
          <p:cNvPr id="19474" name="AutoShape 17"/>
          <p:cNvSpPr>
            <a:spLocks noChangeArrowheads="1"/>
          </p:cNvSpPr>
          <p:nvPr/>
        </p:nvSpPr>
        <p:spPr bwMode="auto">
          <a:xfrm>
            <a:off x="5867400" y="5013325"/>
            <a:ext cx="576263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5867400" y="2924175"/>
            <a:ext cx="576263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6" name="AutoShape 19"/>
          <p:cNvSpPr>
            <a:spLocks noChangeArrowheads="1"/>
          </p:cNvSpPr>
          <p:nvPr/>
        </p:nvSpPr>
        <p:spPr bwMode="auto">
          <a:xfrm>
            <a:off x="5867400" y="3933825"/>
            <a:ext cx="576263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Tantangan Kualifikasi Guru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74050" cy="4662808"/>
        </p:xfrm>
        <a:graphic>
          <a:graphicData uri="http://schemas.openxmlformats.org/drawingml/2006/table">
            <a:tbl>
              <a:tblPr/>
              <a:tblGrid>
                <a:gridCol w="1352550"/>
                <a:gridCol w="1423988"/>
                <a:gridCol w="1374775"/>
                <a:gridCol w="1374775"/>
                <a:gridCol w="1373187"/>
                <a:gridCol w="137477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Jenjang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Jumlah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≥ S1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≤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TK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137.069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5.318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7.539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124.143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SLB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8.304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3.886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467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3.951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SD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1.234.927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103.116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26.798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495.700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609.189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SMP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466.748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197.621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117.154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99.557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52.416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SMA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230.114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168.167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55.043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4.349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2.531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SMK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147.559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95.161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44.533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2.641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5.297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Jumlah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2.224.721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573.269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243.995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609.786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797.527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Tambahan lama studi untuk ke S1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X 1 thn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X 2 thn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X 3 thn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AGENDA NASIONAL PENINGKATAN</a:t>
            </a:r>
            <a:br>
              <a:rPr lang="en-US" sz="32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MUTU PROFESIONAL GURU DAN DOSEN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800" dirty="0" err="1">
                <a:latin typeface="Lucida Sans Unicode" pitchFamily="34" charset="0"/>
              </a:rPr>
              <a:t>Penyatuvisian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rumusan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Standar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Kompetensi</a:t>
            </a:r>
            <a:r>
              <a:rPr lang="en-US" sz="2800" dirty="0">
                <a:latin typeface="Lucida Sans Unicode" pitchFamily="34" charset="0"/>
              </a:rPr>
              <a:t> Guru </a:t>
            </a:r>
            <a:r>
              <a:rPr lang="en-US" sz="2800" dirty="0" err="1" smtClean="0">
                <a:latin typeface="Lucida Sans Unicode" pitchFamily="34" charset="0"/>
              </a:rPr>
              <a:t>yg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selama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ini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dikembangkan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oleh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berbagai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err="1">
                <a:latin typeface="Lucida Sans Unicode" pitchFamily="34" charset="0"/>
              </a:rPr>
              <a:t>pihak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 BSNP SK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Mendiknas</a:t>
            </a:r>
            <a:endParaRPr lang="en-US" sz="2800" dirty="0">
              <a:latin typeface="Lucida Sans Unicode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Peninjauan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kembali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kurikulum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pendidikan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prajabatan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LPTK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disesuaikan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dg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tuntutan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SKGP 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sertifikasi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awal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/</a:t>
            </a:r>
            <a:r>
              <a:rPr lang="en-US" sz="2800" i="1" dirty="0">
                <a:latin typeface="Lucida Sans Unicode" pitchFamily="34" charset="0"/>
                <a:sym typeface="Wingdings" pitchFamily="2" charset="2"/>
              </a:rPr>
              <a:t>probation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Penyusunan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program-program</a:t>
            </a:r>
            <a:r>
              <a:rPr lang="en-US" sz="2800" i="1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pengembangan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profesi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guru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dlm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jabatan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utk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memantapkan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meningkatkan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kompetensi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guru  </a:t>
            </a:r>
            <a:r>
              <a:rPr lang="en-US" sz="2800" i="1" dirty="0">
                <a:latin typeface="Lucida Sans Unicode" pitchFamily="34" charset="0"/>
                <a:sym typeface="Wingdings" pitchFamily="2" charset="2"/>
              </a:rPr>
              <a:t>diagnostic test, needs analysis, tailor-made 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sinergi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yg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erat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antara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LPMP, LPTK, GDLN, LSM,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Masy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Peduli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Pendidikan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dll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CF0FA"/>
                </a:solidFill>
                <a:latin typeface="Arial Black" pitchFamily="34" charset="0"/>
              </a:rPr>
              <a:t>CONTOH PENDIDIK</a:t>
            </a:r>
            <a:endParaRPr lang="en-US" dirty="0">
              <a:solidFill>
                <a:srgbClr val="BCF0F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181600"/>
            <a:ext cx="7239000" cy="1295400"/>
          </a:xfrm>
        </p:spPr>
        <p:txBody>
          <a:bodyPr>
            <a:normAutofit/>
          </a:bodyPr>
          <a:lstStyle/>
          <a:p>
            <a:pPr marL="115888" indent="20638" algn="ctr"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Sekali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lagi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sipakah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15363" name="Picture 3" descr="F:\FOTO\AKSI\DSCN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953000" cy="3505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10600" cy="5059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800" dirty="0">
              <a:latin typeface="Lucida Sans Unicode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Pilihan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antara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Sertifikasi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Guru (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sekali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untuk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seumur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hidup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) vs.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Sertifikasi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Tergradasi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(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bertahap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: Guru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Pemula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Muda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Madya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Utama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) 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pertimb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.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Kepraktisan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Finansial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Akademik-Profesional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Pengembangan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perluasan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S2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Kependidikan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Lucida Sans Unicode" pitchFamily="34" charset="0"/>
                <a:sym typeface="Wingdings" pitchFamily="2" charset="2"/>
              </a:rPr>
              <a:t>yg</a:t>
            </a:r>
            <a:r>
              <a:rPr lang="en-US" sz="2800" dirty="0" smtClean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menyiapkan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memantapkan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kompetensi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dosen-dosen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S1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LPTK (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a.l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. S2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Pendidikan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Dasar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/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Ke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-SD-an, PAUD, Pend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Bidang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Studi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Pemantapan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Program AA-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Pekerti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, P3AI 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dan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Studi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Lanjut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bagi</a:t>
            </a:r>
            <a:r>
              <a:rPr lang="en-US" sz="2800" dirty="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Lucida Sans Unicode" pitchFamily="34" charset="0"/>
                <a:sym typeface="Wingdings" pitchFamily="2" charset="2"/>
              </a:rPr>
              <a:t>Dosen</a:t>
            </a:r>
            <a:endParaRPr lang="en-US" sz="2800" dirty="0">
              <a:latin typeface="Lucida Sans Unicode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AGENDA NASIONAL PENINGKATAN</a:t>
            </a:r>
            <a:br>
              <a:rPr lang="en-US" sz="32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MUTU PROFESIONAL GURU DAN DOSEN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Arial Narrow" pitchFamily="34" charset="0"/>
              </a:rPr>
              <a:t>Pendidik</a:t>
            </a:r>
            <a:r>
              <a:rPr lang="en-US" sz="6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Arial Narrow" pitchFamily="34" charset="0"/>
              </a:rPr>
              <a:t>Sebagai</a:t>
            </a:r>
            <a:r>
              <a:rPr lang="en-US" sz="6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Arial Narrow" pitchFamily="34" charset="0"/>
              </a:rPr>
              <a:t>Profesi</a:t>
            </a:r>
            <a:endParaRPr lang="en-US" sz="5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7" name="Picture 40" descr="guruban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3276600" cy="2590800"/>
          </a:xfrm>
          <a:prstGeom prst="rect">
            <a:avLst/>
          </a:prstGeom>
          <a:noFill/>
        </p:spPr>
      </p:pic>
      <p:pic>
        <p:nvPicPr>
          <p:cNvPr id="8" name="Picture 37" descr="mawson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b="2637"/>
          <a:stretch>
            <a:fillRect/>
          </a:stretch>
        </p:blipFill>
        <p:spPr bwMode="auto">
          <a:xfrm>
            <a:off x="609600" y="3809999"/>
            <a:ext cx="2097088" cy="22098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11" name="Picture 6" descr="j0240719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3140544" y="3886200"/>
            <a:ext cx="1812456" cy="22098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EAFD8B"/>
            </a:solidFill>
          </a:ln>
        </p:spPr>
      </p:pic>
      <p:pic>
        <p:nvPicPr>
          <p:cNvPr id="13" name="Picture 12" descr="images[88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066800"/>
            <a:ext cx="3505200" cy="25606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4" name="Picture 4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86201"/>
            <a:ext cx="3124200" cy="198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Peran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Pendidik</a:t>
            </a:r>
            <a:r>
              <a:rPr lang="en-US" dirty="0" smtClean="0">
                <a:solidFill>
                  <a:srgbClr val="FFFF00"/>
                </a:solidFill>
              </a:rPr>
              <a:t> (UU 20/2003)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7" descr="maw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2637"/>
          <a:stretch>
            <a:fillRect/>
          </a:stretch>
        </p:blipFill>
        <p:spPr bwMode="auto">
          <a:xfrm>
            <a:off x="7239000" y="2590800"/>
            <a:ext cx="1600200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7" name="Picture 4" descr="Pindahan sementara 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743200"/>
            <a:ext cx="1676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60120" y="1143000"/>
            <a:ext cx="704088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Proses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Sadar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Terencana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2000" y="1676400"/>
            <a:ext cx="838200" cy="990600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91400" y="1676400"/>
            <a:ext cx="838200" cy="914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514600"/>
            <a:ext cx="1447800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suasana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2209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spiritual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keagamaan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35814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kepribadian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2672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kecerdasan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49530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akhlak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638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ketrampilan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28956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86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7818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696199" y="47244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5181600"/>
            <a:ext cx="19812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Berguna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Negara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PENGERTIAN MENURUT AHLI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Pendidik</a:t>
            </a:r>
            <a:r>
              <a:rPr lang="en-US" sz="3200" b="1" dirty="0" smtClean="0">
                <a:solidFill>
                  <a:srgbClr val="FFFF00"/>
                </a:solidFill>
              </a:rPr>
              <a:t>: </a:t>
            </a:r>
            <a:r>
              <a:rPr lang="en-US" sz="3200" b="1" dirty="0" err="1" smtClean="0"/>
              <a:t>Orang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yg</a:t>
            </a:r>
            <a:r>
              <a:rPr lang="en-US" sz="3200" b="1" dirty="0" smtClean="0"/>
              <a:t> dg </a:t>
            </a:r>
            <a:r>
              <a:rPr lang="en-US" sz="3200" b="1" dirty="0" err="1" smtClean="0"/>
              <a:t>sengaja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mem-pengaruhi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orang</a:t>
            </a:r>
            <a:r>
              <a:rPr lang="en-US" sz="3200" b="1" dirty="0" smtClean="0"/>
              <a:t> lain </a:t>
            </a:r>
            <a:r>
              <a:rPr lang="en-US" sz="3200" b="1" dirty="0" err="1" smtClean="0"/>
              <a:t>utk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meningkat-kan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derajat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kemanusiaannya</a:t>
            </a:r>
            <a:r>
              <a:rPr lang="en-US" sz="3200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Dirto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Hadisusanto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dkk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1995)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Pendidik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Orang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yg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bertanggung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jawab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thd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pelaksanaan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pendidikan</a:t>
            </a:r>
            <a:r>
              <a:rPr lang="en-US" sz="3200" b="1" dirty="0" smtClean="0">
                <a:solidFill>
                  <a:srgbClr val="CCECFF"/>
                </a:solidFill>
              </a:rPr>
              <a:t> dg </a:t>
            </a:r>
            <a:r>
              <a:rPr lang="en-US" sz="3200" b="1" dirty="0" err="1" smtClean="0">
                <a:solidFill>
                  <a:srgbClr val="CCECFF"/>
                </a:solidFill>
              </a:rPr>
              <a:t>sasaran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peserta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didik</a:t>
            </a:r>
            <a:r>
              <a:rPr lang="en-US" sz="3200" b="1" dirty="0" smtClean="0">
                <a:solidFill>
                  <a:srgbClr val="CCEC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Umar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Tirtarahardja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1994)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Educator is a person who can transmit societal culture.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 smtClean="0"/>
              <a:t> 	</a:t>
            </a:r>
            <a:r>
              <a:rPr lang="en-US" sz="3200" b="1" dirty="0" smtClean="0">
                <a:solidFill>
                  <a:srgbClr val="FFFF00"/>
                </a:solidFill>
              </a:rPr>
              <a:t>(Young Pay, 1990)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4191000" cy="381000"/>
          </a:xfrm>
        </p:spPr>
        <p:txBody>
          <a:bodyPr/>
          <a:lstStyle/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848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PENGERTIAN </a:t>
            </a:r>
            <a:r>
              <a:rPr lang="en-US" b="1" dirty="0" smtClean="0">
                <a:solidFill>
                  <a:srgbClr val="FFFF00"/>
                </a:solidFill>
              </a:rPr>
              <a:t>PENDIDIK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81600" cy="483552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FFFF"/>
                </a:solidFill>
              </a:rPr>
              <a:t>Pendidik</a:t>
            </a:r>
            <a:r>
              <a:rPr lang="en-US" sz="3600" b="1" dirty="0">
                <a:solidFill>
                  <a:srgbClr val="66FFFF"/>
                </a:solidFill>
              </a:rPr>
              <a:t>: </a:t>
            </a:r>
            <a:r>
              <a:rPr lang="en-US" sz="3600" b="1" dirty="0" err="1">
                <a:solidFill>
                  <a:srgbClr val="66FFFF"/>
                </a:solidFill>
              </a:rPr>
              <a:t>setiap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orang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yg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smtClean="0">
                <a:solidFill>
                  <a:srgbClr val="66FFFF"/>
                </a:solidFill>
              </a:rPr>
              <a:t>dg </a:t>
            </a:r>
            <a:r>
              <a:rPr lang="en-US" sz="3600" b="1" dirty="0" err="1">
                <a:solidFill>
                  <a:srgbClr val="66FFFF"/>
                </a:solidFill>
              </a:rPr>
              <a:t>sengaja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mempengaruhi</a:t>
            </a:r>
            <a:r>
              <a:rPr lang="en-US" sz="3600" b="1" dirty="0">
                <a:solidFill>
                  <a:srgbClr val="66FFFF"/>
                </a:solidFill>
              </a:rPr>
              <a:t> org lain </a:t>
            </a:r>
            <a:r>
              <a:rPr lang="en-US" sz="3600" b="1" dirty="0" err="1">
                <a:solidFill>
                  <a:srgbClr val="66FFFF"/>
                </a:solidFill>
              </a:rPr>
              <a:t>utk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mencapai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tingkat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 smtClean="0">
                <a:solidFill>
                  <a:srgbClr val="66FFFF"/>
                </a:solidFill>
              </a:rPr>
              <a:t>kemanu-siaan</a:t>
            </a:r>
            <a:r>
              <a:rPr lang="en-US" sz="3600" b="1" dirty="0" smtClean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yg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lebih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 err="1">
                <a:solidFill>
                  <a:srgbClr val="66FFFF"/>
                </a:solidFill>
              </a:rPr>
              <a:t>tinggi</a:t>
            </a:r>
            <a:r>
              <a:rPr lang="en-US" sz="3600" b="1" dirty="0">
                <a:solidFill>
                  <a:srgbClr val="66FFFF"/>
                </a:solidFill>
              </a:rPr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Sutari</a:t>
            </a:r>
            <a:r>
              <a:rPr lang="en-US" sz="3600" b="1" dirty="0"/>
              <a:t> Imam </a:t>
            </a:r>
            <a:r>
              <a:rPr lang="en-US" sz="3600" b="1" dirty="0" err="1"/>
              <a:t>Barnadib</a:t>
            </a:r>
            <a:r>
              <a:rPr lang="en-US" sz="3600" b="1" dirty="0"/>
              <a:t>, 1989:44)</a:t>
            </a:r>
          </a:p>
        </p:txBody>
      </p:sp>
      <p:pic>
        <p:nvPicPr>
          <p:cNvPr id="5" name="Picture 9" descr="teropong-utama.gif (30131 bytes)"/>
          <p:cNvPicPr>
            <a:picLocks noChangeAspect="1" noChangeArrowheads="1"/>
          </p:cNvPicPr>
          <p:nvPr/>
        </p:nvPicPr>
        <p:blipFill>
          <a:blip r:embed="rId3"/>
          <a:srcRect l="32497" t="8000" r="12858" b="10000"/>
          <a:stretch>
            <a:fillRect/>
          </a:stretch>
        </p:blipFill>
        <p:spPr bwMode="auto">
          <a:xfrm>
            <a:off x="4970585" y="1600200"/>
            <a:ext cx="402101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PENDIDIK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90160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Pendidik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Tenaga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kepend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berkualifikasi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sbg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B9FFDC"/>
                </a:solidFill>
              </a:rPr>
              <a:t>guru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BCEBFA"/>
                </a:solidFill>
              </a:rPr>
              <a:t>dosen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konselor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B9FFDC"/>
                </a:solidFill>
              </a:rPr>
              <a:t>pamong</a:t>
            </a:r>
            <a:r>
              <a:rPr lang="en-US" sz="3200" b="1" dirty="0" smtClean="0">
                <a:solidFill>
                  <a:srgbClr val="B9FFDC"/>
                </a:solidFill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belajar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widyaiswara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BCEBFA"/>
                </a:solidFill>
              </a:rPr>
              <a:t>tutor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FFE5E5"/>
                </a:solidFill>
              </a:rPr>
              <a:t>instruktur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BCF0FA"/>
                </a:solidFill>
              </a:rPr>
              <a:t>fasilitator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B9FFDC"/>
                </a:solidFill>
              </a:rPr>
              <a:t>sebutan</a:t>
            </a:r>
            <a:r>
              <a:rPr lang="en-US" sz="3200" b="1" dirty="0" smtClean="0">
                <a:solidFill>
                  <a:srgbClr val="B9FFDC"/>
                </a:solidFill>
              </a:rPr>
              <a:t> lain </a:t>
            </a:r>
            <a:r>
              <a:rPr lang="en-US" sz="3200" b="1" dirty="0" err="1" smtClean="0"/>
              <a:t>yg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sesuai</a:t>
            </a:r>
            <a:r>
              <a:rPr lang="en-US" sz="3200" b="1" dirty="0" smtClean="0"/>
              <a:t> dg </a:t>
            </a:r>
            <a:r>
              <a:rPr lang="en-US" sz="3200" b="1" dirty="0" err="1" smtClean="0"/>
              <a:t>kekhususannya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berpartisipasi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dlm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menyelenggarakan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</a:t>
            </a:r>
            <a:r>
              <a:rPr lang="en-US" sz="3200" b="1" dirty="0" smtClean="0"/>
              <a:t>. (UU 14/2005)</a:t>
            </a:r>
          </a:p>
          <a:p>
            <a:r>
              <a:rPr lang="en-US" sz="3200" b="1" dirty="0" err="1" smtClean="0">
                <a:solidFill>
                  <a:srgbClr val="FFFF00"/>
                </a:solidFill>
              </a:rPr>
              <a:t>Tenaga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kepend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anggota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mengabdikan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diangkat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menunjang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penyelengg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</a:t>
            </a:r>
            <a:r>
              <a:rPr lang="en-US" sz="3200" b="1" dirty="0" smtClean="0"/>
              <a:t>. (UU 14/2005)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spc="-150" dirty="0" smtClean="0">
                <a:solidFill>
                  <a:srgbClr val="FFFF00"/>
                </a:solidFill>
              </a:rPr>
              <a:t>SYARAT PENDIDIK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Dirto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Hadisusanto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dkk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/>
              <a:t>Merasa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terpanggil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suci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>
                <a:solidFill>
                  <a:srgbClr val="FFCC66"/>
                </a:solidFill>
              </a:rPr>
              <a:t>Memiliki</a:t>
            </a:r>
            <a:r>
              <a:rPr lang="en-US" sz="3200" b="1" dirty="0" smtClean="0">
                <a:solidFill>
                  <a:srgbClr val="FFCC66"/>
                </a:solidFill>
              </a:rPr>
              <a:t> </a:t>
            </a:r>
            <a:r>
              <a:rPr lang="en-US" sz="3200" b="1" dirty="0" err="1" smtClean="0">
                <a:solidFill>
                  <a:srgbClr val="FFCC66"/>
                </a:solidFill>
              </a:rPr>
              <a:t>pengetahuan</a:t>
            </a:r>
            <a:r>
              <a:rPr lang="en-US" sz="3200" b="1" dirty="0" smtClean="0">
                <a:solidFill>
                  <a:srgbClr val="FFCC66"/>
                </a:solidFill>
              </a:rPr>
              <a:t> </a:t>
            </a:r>
            <a:r>
              <a:rPr lang="en-US" sz="3200" b="1" dirty="0" err="1" smtClean="0">
                <a:solidFill>
                  <a:srgbClr val="FFCC66"/>
                </a:solidFill>
              </a:rPr>
              <a:t>lebih</a:t>
            </a:r>
            <a:endParaRPr lang="en-US" sz="3200" b="1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>
                <a:solidFill>
                  <a:srgbClr val="CCFFCC"/>
                </a:solidFill>
              </a:rPr>
              <a:t>Mencintai</a:t>
            </a:r>
            <a:r>
              <a:rPr lang="en-US" sz="3200" b="1" dirty="0" smtClean="0">
                <a:solidFill>
                  <a:srgbClr val="CCFFCC"/>
                </a:solidFill>
              </a:rPr>
              <a:t> &amp; </a:t>
            </a:r>
            <a:r>
              <a:rPr lang="en-US" sz="3200" b="1" dirty="0" err="1" smtClean="0">
                <a:solidFill>
                  <a:srgbClr val="CCFFCC"/>
                </a:solidFill>
              </a:rPr>
              <a:t>mengasihi</a:t>
            </a:r>
            <a:r>
              <a:rPr lang="en-US" sz="3200" b="1" dirty="0" smtClean="0">
                <a:solidFill>
                  <a:srgbClr val="CCFFCC"/>
                </a:solidFill>
              </a:rPr>
              <a:t> </a:t>
            </a:r>
            <a:r>
              <a:rPr lang="en-US" sz="3200" b="1" dirty="0" err="1" smtClean="0">
                <a:solidFill>
                  <a:srgbClr val="CCFFCC"/>
                </a:solidFill>
              </a:rPr>
              <a:t>peserta</a:t>
            </a:r>
            <a:r>
              <a:rPr lang="en-US" sz="3200" b="1" dirty="0" smtClean="0">
                <a:solidFill>
                  <a:srgbClr val="CCFFCC"/>
                </a:solidFill>
              </a:rPr>
              <a:t> </a:t>
            </a:r>
            <a:r>
              <a:rPr lang="en-US" sz="3200" b="1" dirty="0" err="1" smtClean="0">
                <a:solidFill>
                  <a:srgbClr val="CCFFCC"/>
                </a:solidFill>
              </a:rPr>
              <a:t>didik</a:t>
            </a:r>
            <a:endParaRPr lang="en-US" sz="3200" b="1" dirty="0" smtClean="0">
              <a:solidFill>
                <a:srgbClr val="CCFF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/>
              <a:t>Bertanggung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Jawab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tugasnya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Noeng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Muhadjir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>
                <a:solidFill>
                  <a:srgbClr val="CCFFCC"/>
                </a:solidFill>
              </a:rPr>
              <a:t>Memiliki</a:t>
            </a:r>
            <a:r>
              <a:rPr lang="en-US" sz="3200" b="1" dirty="0" smtClean="0">
                <a:solidFill>
                  <a:srgbClr val="CCFFCC"/>
                </a:solidFill>
              </a:rPr>
              <a:t> </a:t>
            </a:r>
            <a:r>
              <a:rPr lang="en-US" sz="3200" b="1" dirty="0" err="1" smtClean="0">
                <a:solidFill>
                  <a:srgbClr val="CCFFCC"/>
                </a:solidFill>
              </a:rPr>
              <a:t>Pengetahuan</a:t>
            </a:r>
            <a:r>
              <a:rPr lang="en-US" sz="3200" b="1" dirty="0" smtClean="0">
                <a:solidFill>
                  <a:srgbClr val="CCFFCC"/>
                </a:solidFill>
              </a:rPr>
              <a:t> </a:t>
            </a:r>
            <a:r>
              <a:rPr lang="en-US" sz="3200" b="1" dirty="0" err="1" smtClean="0">
                <a:solidFill>
                  <a:srgbClr val="CCFFCC"/>
                </a:solidFill>
              </a:rPr>
              <a:t>Lebih</a:t>
            </a:r>
            <a:endParaRPr lang="en-US" sz="3200" b="1" dirty="0" smtClean="0">
              <a:solidFill>
                <a:srgbClr val="CCFF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mengimplisitkan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nilai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dlm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pengetahuannya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3200" b="1" dirty="0" err="1" smtClean="0">
                <a:solidFill>
                  <a:srgbClr val="CCECFF"/>
                </a:solidFill>
              </a:rPr>
              <a:t>Mampu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menyampaikan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pengetahuan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beserta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nilainya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kepada</a:t>
            </a:r>
            <a:r>
              <a:rPr lang="en-US" sz="3200" b="1" dirty="0" smtClean="0">
                <a:solidFill>
                  <a:srgbClr val="CCECFF"/>
                </a:solidFill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</a:rPr>
              <a:t>pesdik</a:t>
            </a:r>
            <a:r>
              <a:rPr lang="en-US" sz="3200" b="1" dirty="0" smtClean="0">
                <a:solidFill>
                  <a:srgbClr val="CCECFF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 Rohman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1242</TotalTime>
  <Words>1219</Words>
  <Application>Microsoft Office PowerPoint</Application>
  <PresentationFormat>On-screen Show (4:3)</PresentationFormat>
  <Paragraphs>283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P E N D I D I K</vt:lpstr>
      <vt:lpstr>S O S O K   P E N D I D I K</vt:lpstr>
      <vt:lpstr>CONTOH PENDIDIK</vt:lpstr>
      <vt:lpstr>Pendidik Sebagai Profesi</vt:lpstr>
      <vt:lpstr>Peran Pendidik (UU 20/2003)</vt:lpstr>
      <vt:lpstr>PENGERTIAN MENURUT AHLI</vt:lpstr>
      <vt:lpstr>PENGERTIAN PENDIDIK</vt:lpstr>
      <vt:lpstr>PENDIDIK</vt:lpstr>
      <vt:lpstr>SYARAT PENDIDIK</vt:lpstr>
      <vt:lpstr>Slide 10</vt:lpstr>
      <vt:lpstr>SYARAT GURU PROFEIONAL</vt:lpstr>
      <vt:lpstr>PRINSIP PROFESIONALITAS PENDIDIK (1)</vt:lpstr>
      <vt:lpstr>PRINSIP PROFESIONALITAS PENDIDIK (2)</vt:lpstr>
      <vt:lpstr>SYARAT KOMPETENSI</vt:lpstr>
      <vt:lpstr>KOMPETENSI PROFESIONAL</vt:lpstr>
      <vt:lpstr>KOMPETENSI PERSONAL</vt:lpstr>
      <vt:lpstr>KOMPETENSI SOSIAL</vt:lpstr>
      <vt:lpstr>EMPAT KOMPETENSI  TUNTUTAN UU 14/2005</vt:lpstr>
      <vt:lpstr>Siapakah Guru ?</vt:lpstr>
      <vt:lpstr>Siapakah Dosen ?</vt:lpstr>
      <vt:lpstr>Siapakah Konselor ?</vt:lpstr>
      <vt:lpstr>KEWIBAAN PENDIDIK </vt:lpstr>
      <vt:lpstr>KEWIBAWAAN</vt:lpstr>
      <vt:lpstr>PP No.19/2005</vt:lpstr>
      <vt:lpstr>UU GURU dan DOSEN</vt:lpstr>
      <vt:lpstr>PERUBAHAN MODEL   (PRESERVICE TEACHER EDUCATION)</vt:lpstr>
      <vt:lpstr>2 Alternatif Program</vt:lpstr>
      <vt:lpstr>Tantangan Kualifikasi Guru</vt:lpstr>
      <vt:lpstr>AGENDA NASIONAL PENINGKATAN MUTU PROFESIONAL GURU DAN DOSEN</vt:lpstr>
      <vt:lpstr>AGENDA NASIONAL PENINGKATAN MUTU PROFESIONAL GURU DAN DOSEN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Arief</cp:lastModifiedBy>
  <cp:revision>112</cp:revision>
  <dcterms:created xsi:type="dcterms:W3CDTF">2007-09-20T18:20:41Z</dcterms:created>
  <dcterms:modified xsi:type="dcterms:W3CDTF">2014-07-24T06:39:09Z</dcterms:modified>
</cp:coreProperties>
</file>