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386" r:id="rId2"/>
    <p:sldId id="406" r:id="rId3"/>
    <p:sldId id="405" r:id="rId4"/>
    <p:sldId id="408" r:id="rId5"/>
    <p:sldId id="409" r:id="rId6"/>
    <p:sldId id="410" r:id="rId7"/>
    <p:sldId id="429" r:id="rId8"/>
    <p:sldId id="430" r:id="rId9"/>
    <p:sldId id="431" r:id="rId10"/>
    <p:sldId id="411" r:id="rId11"/>
    <p:sldId id="413" r:id="rId12"/>
    <p:sldId id="256" r:id="rId13"/>
    <p:sldId id="375" r:id="rId14"/>
    <p:sldId id="387" r:id="rId15"/>
    <p:sldId id="377" r:id="rId16"/>
    <p:sldId id="417" r:id="rId17"/>
    <p:sldId id="373" r:id="rId18"/>
    <p:sldId id="419" r:id="rId19"/>
    <p:sldId id="404" r:id="rId20"/>
    <p:sldId id="421" r:id="rId21"/>
    <p:sldId id="422" r:id="rId22"/>
    <p:sldId id="425" r:id="rId23"/>
    <p:sldId id="426" r:id="rId24"/>
    <p:sldId id="427" r:id="rId25"/>
    <p:sldId id="428" r:id="rId26"/>
    <p:sldId id="432" r:id="rId27"/>
  </p:sldIdLst>
  <p:sldSz cx="9144000" cy="6858000" type="screen4x3"/>
  <p:notesSz cx="6815138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f Rohman" initials="A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DF7"/>
    <a:srgbClr val="F2FD63"/>
    <a:srgbClr val="9FE8F7"/>
    <a:srgbClr val="D3B5E9"/>
    <a:srgbClr val="9DE3B3"/>
    <a:srgbClr val="0EBED0"/>
    <a:srgbClr val="F9FC7C"/>
    <a:srgbClr val="A7B804"/>
    <a:srgbClr val="A2BC08"/>
    <a:srgbClr val="E7F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222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27E1EC-DA45-48C8-BCFB-3F9523C1AF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F6B1-BFCD-4FE1-B064-435EB2E5F2C8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3E0FD-80B6-4965-9DAB-A10E7C9AA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5B40-4E43-4901-B391-03EBB0A836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7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47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7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7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47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E4C4F-9A14-496B-82CD-96C6A99CC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06D4-EF08-4E6C-A9D1-6EEB697E5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9332-1929-44FA-BD09-1C321DAD4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135441-655C-4C1D-A585-F70D785ED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1F1F5B-30AE-4DE2-AA69-27A6EC4AB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3528D5-8FD3-4E0D-9171-947245F11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201AB-CCDA-468F-9274-2E6C8082C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C43B-0841-49EB-A1FB-8C0022F1A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2DD8-5AAB-4C1F-82DF-FC69F8BF8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CF7F1-F417-4248-9FBE-B9B123E6F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A1B0-9F08-4EFC-AD27-30B36D9B9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55CA-7C15-4180-B9FB-BDD12EFB4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54F9-BF76-4C03-ABA3-D07AFAAE9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DB1A-C534-49FD-B6B0-4177691F3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03001C"/>
            </a:gs>
            <a:gs pos="100000">
              <a:srgbClr val="03001C"/>
            </a:gs>
            <a:gs pos="34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7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37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9D5315-D56B-49F9-BAE0-6D3A76A498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spd="slow"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347_S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828800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600" kern="0" spc="600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Kuliah-2</a:t>
            </a:r>
            <a:endParaRPr kumimoji="0" lang="en-US" sz="11500" u="none" strike="noStrike" kern="0" cap="none" spc="600" normalizeH="0" noProof="0" dirty="0">
              <a:ln>
                <a:noFill/>
              </a:ln>
              <a:solidFill>
                <a:srgbClr val="C2F5F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3124200"/>
          </a:xfrm>
        </p:spPr>
        <p:txBody>
          <a:bodyPr/>
          <a:lstStyle/>
          <a:p>
            <a:r>
              <a:rPr lang="en-US" b="1" spc="-150" dirty="0" smtClean="0">
                <a:solidFill>
                  <a:srgbClr val="FFFF00"/>
                </a:solidFill>
              </a:rPr>
              <a:t>REFLEKSI AWAL               RELASI DEMOKRASI DAN PENDIDIKAN</a:t>
            </a:r>
            <a:endParaRPr lang="en-US" b="1" spc="-15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3"/>
      <p:bldP spid="5" grpId="4"/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838200"/>
            <a:ext cx="4495800" cy="6019800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  <a:spcBef>
                <a:spcPts val="1800"/>
              </a:spcBef>
              <a:buClr>
                <a:srgbClr val="FFFF00"/>
              </a:buClr>
              <a:buSzPct val="94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John Locke 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(1632-1704 M),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sah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adl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bertumpu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konsensus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diperintah</a:t>
            </a:r>
            <a:r>
              <a:rPr lang="en-US" dirty="0" smtClean="0">
                <a:solidFill>
                  <a:srgbClr val="F2FD6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  <a:buClr>
                <a:srgbClr val="FFFF00"/>
              </a:buClr>
              <a:buSzPct val="94000"/>
              <a:buFont typeface="Wingdings" pitchFamily="2" charset="2"/>
              <a:buChar char="v"/>
            </a:pPr>
            <a:r>
              <a:rPr lang="id-ID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Thomas Hobbes </a:t>
            </a:r>
            <a:r>
              <a:rPr lang="id-ID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1588-1679M) 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Perjanjian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sosial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menuju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konsensus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manusia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itu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egois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</p:txBody>
      </p:sp>
      <p:pic>
        <p:nvPicPr>
          <p:cNvPr id="4" name="Picture 2" descr="C:\Documents and Settings\Arif Rohman\Local Settings\Temporary Internet Files\t045947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231" y="609600"/>
            <a:ext cx="3918969" cy="5525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</a:t>
            </a:r>
            <a:r>
              <a:rPr lang="en-US" b="1" dirty="0" err="1" smtClean="0">
                <a:solidFill>
                  <a:srgbClr val="FFFF00"/>
                </a:solidFill>
              </a:rPr>
              <a:t>sbg</a:t>
            </a:r>
            <a:r>
              <a:rPr lang="en-US" b="1" dirty="0" smtClean="0">
                <a:solidFill>
                  <a:srgbClr val="FFFF00"/>
                </a:solidFill>
              </a:rPr>
              <a:t> SOLUSI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 err="1" smtClean="0"/>
              <a:t>Pemikiran</a:t>
            </a:r>
            <a:r>
              <a:rPr lang="en-US" dirty="0" smtClean="0"/>
              <a:t> sis</a:t>
            </a:r>
            <a:r>
              <a:rPr lang="id-ID" dirty="0" smtClean="0"/>
              <a:t>pol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ideal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berpusat</a:t>
            </a:r>
            <a:r>
              <a:rPr lang="en-US" dirty="0" smtClean="0"/>
              <a:t> pd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2FD63"/>
                </a:solidFill>
              </a:rPr>
              <a:t>kedaulatan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tuhan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i="1" dirty="0" smtClean="0">
                <a:solidFill>
                  <a:srgbClr val="F2FD63"/>
                </a:solidFill>
              </a:rPr>
              <a:t>(theocracy)</a:t>
            </a:r>
            <a:r>
              <a:rPr lang="en-US" dirty="0" smtClean="0">
                <a:solidFill>
                  <a:srgbClr val="F2FD63"/>
                </a:solidFill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8DEDF7"/>
                </a:solidFill>
              </a:rPr>
              <a:t>Kedaulatan</a:t>
            </a:r>
            <a:r>
              <a:rPr lang="en-US" dirty="0" smtClean="0">
                <a:solidFill>
                  <a:srgbClr val="8DEDF7"/>
                </a:solidFill>
              </a:rPr>
              <a:t> raja </a:t>
            </a:r>
            <a:r>
              <a:rPr lang="en-US" i="1" dirty="0" smtClean="0">
                <a:solidFill>
                  <a:srgbClr val="8DEDF7"/>
                </a:solidFill>
              </a:rPr>
              <a:t>(</a:t>
            </a:r>
            <a:r>
              <a:rPr lang="en-US" i="1" dirty="0" err="1" smtClean="0">
                <a:solidFill>
                  <a:srgbClr val="8DEDF7"/>
                </a:solidFill>
              </a:rPr>
              <a:t>empirocracy</a:t>
            </a:r>
            <a:r>
              <a:rPr lang="en-US" i="1" dirty="0" smtClean="0">
                <a:solidFill>
                  <a:srgbClr val="8DEDF7"/>
                </a:solidFill>
              </a:rPr>
              <a:t>)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  <a:r>
              <a:rPr lang="en-US" dirty="0" err="1" smtClean="0">
                <a:solidFill>
                  <a:srgbClr val="8DEDF7"/>
                </a:solidFill>
              </a:rPr>
              <a:t>atau</a:t>
            </a:r>
            <a:endParaRPr lang="en-US" dirty="0" smtClean="0">
              <a:solidFill>
                <a:srgbClr val="8DEDF7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8DEDF7"/>
                </a:solidFill>
              </a:rPr>
              <a:t>	</a:t>
            </a:r>
            <a:r>
              <a:rPr lang="en-US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2FD63"/>
                </a:solidFill>
              </a:rPr>
              <a:t>Kedaulatan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bangsawan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i="1" dirty="0" smtClean="0">
                <a:solidFill>
                  <a:srgbClr val="F2FD63"/>
                </a:solidFill>
              </a:rPr>
              <a:t>(aristocracy)</a:t>
            </a:r>
            <a:r>
              <a:rPr lang="en-US" dirty="0" smtClean="0">
                <a:solidFill>
                  <a:srgbClr val="F2FD63"/>
                </a:solidFill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8DEDF7"/>
                </a:solidFill>
              </a:rPr>
              <a:t>	</a:t>
            </a:r>
            <a:r>
              <a:rPr lang="en-US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8DEDF7"/>
                </a:solidFill>
              </a:rPr>
              <a:t>Kedaulatan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pengusaha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i="1" dirty="0" smtClean="0">
                <a:solidFill>
                  <a:srgbClr val="8DEDF7"/>
                </a:solidFill>
              </a:rPr>
              <a:t>(oligarchy)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</a:p>
          <a:p>
            <a:pPr>
              <a:spcBef>
                <a:spcPts val="3000"/>
              </a:spcBef>
            </a:pPr>
            <a:r>
              <a:rPr lang="id-ID" dirty="0" smtClean="0">
                <a:solidFill>
                  <a:srgbClr val="FFFF00"/>
                </a:solidFill>
              </a:rPr>
              <a:t>Lebih dip</a:t>
            </a:r>
            <a:r>
              <a:rPr lang="en-US" dirty="0" err="1" smtClean="0">
                <a:solidFill>
                  <a:srgbClr val="FFFF00"/>
                </a:solidFill>
              </a:rPr>
              <a:t>ilih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sistem </a:t>
            </a:r>
            <a:r>
              <a:rPr lang="id-ID" i="1" dirty="0" smtClean="0"/>
              <a:t>kedaulatan rakyat (democracy).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229600" cy="1828800"/>
          </a:xfrm>
          <a:ln/>
        </p:spPr>
        <p:txBody>
          <a:bodyPr/>
          <a:lstStyle/>
          <a:p>
            <a:pPr>
              <a:lnSpc>
                <a:spcPts val="4700"/>
              </a:lnSpc>
            </a:pP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Persoalan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pokoknya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adalah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apa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yg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disebut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8000" b="1" i="1" dirty="0" err="1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Demokrasi</a:t>
            </a:r>
            <a:r>
              <a:rPr lang="en-GB" sz="8000" b="1" i="1" dirty="0" smtClean="0">
                <a:solidFill>
                  <a:srgbClr val="33CC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27649" name="Picture 1" descr="http://www.pikiran-rakyat.com/cetak/2006/102006/02/07-dem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1000"/>
            <a:ext cx="6400800" cy="4464148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0" y="1752600"/>
            <a:ext cx="2971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?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F:\0299 BP arif UNY\edit7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2000" y="2437934"/>
            <a:ext cx="1635227" cy="213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z="4000" b="1" dirty="0" smtClean="0"/>
              <a:t>SOSOK PEJUANG DEMOKRASI?</a:t>
            </a:r>
            <a:endParaRPr lang="en-US" sz="3200" b="1" dirty="0"/>
          </a:p>
        </p:txBody>
      </p:sp>
      <p:pic>
        <p:nvPicPr>
          <p:cNvPr id="6" name="Picture 35" descr="mataram_0017"/>
          <p:cNvPicPr>
            <a:picLocks noChangeAspect="1" noChangeArrowheads="1"/>
          </p:cNvPicPr>
          <p:nvPr/>
        </p:nvPicPr>
        <p:blipFill>
          <a:blip r:embed="rId4">
            <a:lum bright="6000" contrast="12000"/>
          </a:blip>
          <a:srcRect l="69167" r="5278" b="53160"/>
          <a:stretch>
            <a:fillRect/>
          </a:stretch>
        </p:blipFill>
        <p:spPr bwMode="auto">
          <a:xfrm>
            <a:off x="2286000" y="2144317"/>
            <a:ext cx="1600200" cy="2427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D:\0299 BP arif UNY\0299 BP arif UNY 16R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 l="16330" r="21510" b="33333"/>
          <a:stretch>
            <a:fillRect/>
          </a:stretch>
        </p:blipFill>
        <p:spPr bwMode="auto">
          <a:xfrm>
            <a:off x="6781800" y="1752600"/>
            <a:ext cx="16764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F:\NASKAH\Photo Rumkin\Mas Wafa\751588763s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2514600"/>
            <a:ext cx="1600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F:\ARTIKEL\Direktorat Pembinaan Sekolah Menengah Atas - dikmenum_go_id -_files\zamroni_larg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2133600"/>
            <a:ext cx="16002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FOTO\Demak_Tawangmangu\DSCN0536.jpg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838200" y="990600"/>
            <a:ext cx="7543800" cy="514819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6197025"/>
            <a:ext cx="8534400" cy="584775"/>
          </a:xfrm>
          <a:prstGeom prst="rect">
            <a:avLst/>
          </a:prstGeom>
          <a:noFill/>
          <a:effectLst>
            <a:innerShdw blurRad="1104900" dist="2540000" dir="18900000">
              <a:srgbClr val="000000">
                <a:alpha val="50000"/>
              </a:srgb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Malu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aku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sbg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tokoh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Demokrasi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3200" b="1" i="1" dirty="0" err="1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hihi</a:t>
            </a:r>
            <a:r>
              <a:rPr lang="en-US" sz="3200" b="1" i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en-US" sz="3600" b="1" i="1" dirty="0">
              <a:ln w="12700">
                <a:solidFill>
                  <a:schemeClr val="bg2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048000" y="2411413"/>
            <a:ext cx="3124200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00" b="1" i="0" u="none" strike="noStrike" kern="0" cap="none" spc="0" normalizeH="0" baseline="0" noProof="0" dirty="0" smtClean="0">
                <a:ln>
                  <a:noFill/>
                </a:ln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16600" b="1" i="0" u="none" strike="noStrike" kern="0" cap="none" spc="0" normalizeH="0" baseline="0" noProof="0" dirty="0">
              <a:ln>
                <a:noFill/>
              </a:ln>
              <a:solidFill>
                <a:srgbClr val="C2F5F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2057400"/>
          </a:xfrm>
          <a:solidFill>
            <a:srgbClr val="0070C0"/>
          </a:solidFill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5400" b="1" spc="-300" dirty="0" smtClean="0">
                <a:solidFill>
                  <a:srgbClr val="FFFF00"/>
                </a:solidFill>
              </a:rPr>
              <a:t>PENGERTIAN </a:t>
            </a:r>
            <a:br>
              <a:rPr lang="en-US" sz="5400" b="1" spc="-300" dirty="0" smtClean="0">
                <a:solidFill>
                  <a:srgbClr val="FFFF00"/>
                </a:solidFill>
              </a:rPr>
            </a:br>
            <a:r>
              <a:rPr lang="en-US" sz="5400" b="1" spc="-300" dirty="0" smtClean="0">
                <a:solidFill>
                  <a:srgbClr val="FFFF00"/>
                </a:solidFill>
              </a:rPr>
              <a:t>DEMOKRASI</a:t>
            </a:r>
            <a:endParaRPr lang="en-US" sz="4800" b="1" spc="-3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95800"/>
            <a:ext cx="34290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50" normalizeH="0" baseline="0" noProof="0" dirty="0" smtClean="0">
                <a:ln w="6350">
                  <a:noFill/>
                </a:ln>
                <a:solidFill>
                  <a:schemeClr val="tx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ETIMOLOGIS</a:t>
            </a:r>
            <a:endParaRPr kumimoji="0" lang="en-US" sz="3200" b="1" i="0" u="none" strike="noStrike" kern="1200" cap="none" spc="-150" normalizeH="0" baseline="0" noProof="0" dirty="0">
              <a:ln w="6350">
                <a:noFill/>
              </a:ln>
              <a:solidFill>
                <a:schemeClr val="tx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4495800"/>
            <a:ext cx="3886200" cy="1143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F0"/>
            </a:solidFill>
          </a:ln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50" normalizeH="0" baseline="0" noProof="0" dirty="0" smtClean="0">
                <a:ln w="6350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TERMINOLGIS</a:t>
            </a:r>
            <a:endParaRPr kumimoji="0" lang="en-US" sz="3200" b="1" i="0" u="none" strike="noStrike" kern="1200" cap="none" spc="-150" normalizeH="0" baseline="0" noProof="0" dirty="0">
              <a:ln w="6350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857500" y="2552700"/>
            <a:ext cx="1447800" cy="2286000"/>
          </a:xfrm>
          <a:prstGeom prst="straightConnector1">
            <a:avLst/>
          </a:prstGeom>
          <a:ln w="76200">
            <a:solidFill>
              <a:srgbClr val="B9FF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2971800"/>
            <a:ext cx="2057400" cy="1447800"/>
          </a:xfrm>
          <a:prstGeom prst="straightConnector1">
            <a:avLst/>
          </a:prstGeom>
          <a:ln w="76200">
            <a:solidFill>
              <a:srgbClr val="B9FF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381000"/>
            <a:ext cx="6096000" cy="5943600"/>
          </a:xfrm>
        </p:spPr>
        <p:txBody>
          <a:bodyPr/>
          <a:lstStyle/>
          <a:p>
            <a:pPr>
              <a:lnSpc>
                <a:spcPts val="2900"/>
              </a:lnSpc>
              <a:spcBef>
                <a:spcPts val="600"/>
              </a:spcBef>
              <a:buNone/>
            </a:pPr>
            <a:r>
              <a:rPr lang="en-US" sz="5400" b="1" dirty="0" err="1" smtClean="0">
                <a:solidFill>
                  <a:srgbClr val="C2F5FA"/>
                </a:solidFill>
              </a:rPr>
              <a:t>Etimologis</a:t>
            </a:r>
            <a:r>
              <a:rPr lang="en-US" sz="5400" b="1" dirty="0" smtClean="0">
                <a:solidFill>
                  <a:srgbClr val="C2F5FA"/>
                </a:solidFill>
              </a:rPr>
              <a:t>:</a:t>
            </a:r>
            <a:endParaRPr lang="id-ID" sz="5400" b="1" dirty="0" smtClean="0">
              <a:solidFill>
                <a:srgbClr val="C2F5FA"/>
              </a:solidFill>
            </a:endParaRPr>
          </a:p>
          <a:p>
            <a:pPr>
              <a:lnSpc>
                <a:spcPts val="2900"/>
              </a:lnSpc>
              <a:spcBef>
                <a:spcPts val="600"/>
              </a:spcBef>
              <a:buNone/>
            </a:pPr>
            <a:endParaRPr lang="en-US" sz="1600" b="1" dirty="0" smtClean="0">
              <a:solidFill>
                <a:srgbClr val="C2F5FA"/>
              </a:solidFill>
            </a:endParaRP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dirty="0" err="1" smtClean="0"/>
              <a:t>Yunani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FF00"/>
                </a:solidFill>
              </a:rPr>
              <a:t>δημοκρατία</a:t>
            </a:r>
            <a:r>
              <a:rPr lang="id-ID" dirty="0" smtClean="0">
                <a:solidFill>
                  <a:srgbClr val="FFFF00"/>
                </a:solidFill>
              </a:rPr>
              <a:t> (</a:t>
            </a:r>
            <a:r>
              <a:rPr lang="id-ID" i="1" dirty="0" smtClean="0">
                <a:solidFill>
                  <a:srgbClr val="FFFF00"/>
                </a:solidFill>
              </a:rPr>
              <a:t>dēmokratía</a:t>
            </a:r>
            <a:r>
              <a:rPr lang="id-ID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id-ID" dirty="0" smtClean="0">
                <a:solidFill>
                  <a:srgbClr val="FFFF00"/>
                </a:solidFill>
              </a:rPr>
              <a:t> dibentuk dari kata </a:t>
            </a:r>
            <a:r>
              <a:rPr lang="en-US" dirty="0" err="1" smtClean="0">
                <a:solidFill>
                  <a:srgbClr val="FFFF00"/>
                </a:solidFill>
              </a:rPr>
              <a:t>δῆμος</a:t>
            </a:r>
            <a:r>
              <a:rPr lang="id-ID" dirty="0" smtClean="0">
                <a:solidFill>
                  <a:srgbClr val="FFFF00"/>
                </a:solidFill>
              </a:rPr>
              <a:t> (</a:t>
            </a:r>
            <a:r>
              <a:rPr lang="id-ID" i="1" dirty="0" smtClean="0">
                <a:solidFill>
                  <a:srgbClr val="FFFF00"/>
                </a:solidFill>
              </a:rPr>
              <a:t>dêmos</a:t>
            </a:r>
            <a:r>
              <a:rPr lang="id-ID" dirty="0" smtClean="0">
                <a:solidFill>
                  <a:srgbClr val="FFFF00"/>
                </a:solidFill>
              </a:rPr>
              <a:t>) dan </a:t>
            </a:r>
            <a:r>
              <a:rPr lang="en-US" dirty="0" err="1" smtClean="0">
                <a:solidFill>
                  <a:srgbClr val="FFFF00"/>
                </a:solidFill>
              </a:rPr>
              <a:t>κράτος</a:t>
            </a:r>
            <a:r>
              <a:rPr lang="id-ID" dirty="0" smtClean="0">
                <a:solidFill>
                  <a:srgbClr val="FFFF00"/>
                </a:solidFill>
              </a:rPr>
              <a:t> (</a:t>
            </a:r>
            <a:r>
              <a:rPr lang="id-ID" i="1" dirty="0" smtClean="0">
                <a:solidFill>
                  <a:srgbClr val="FFFF00"/>
                </a:solidFill>
              </a:rPr>
              <a:t>Kratos</a:t>
            </a:r>
            <a:r>
              <a:rPr lang="id-ID" dirty="0" smtClean="0">
                <a:solidFill>
                  <a:srgbClr val="FFFF00"/>
                </a:solidFill>
              </a:rPr>
              <a:t>).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i="1" dirty="0" smtClean="0"/>
              <a:t> </a:t>
            </a:r>
            <a:r>
              <a:rPr lang="id-ID" i="1" dirty="0" smtClean="0"/>
              <a:t>Dêmos</a:t>
            </a:r>
            <a:r>
              <a:rPr lang="id-ID" dirty="0" smtClean="0"/>
              <a:t> </a:t>
            </a:r>
            <a:r>
              <a:rPr lang="en-US" dirty="0" smtClean="0"/>
              <a:t>= </a:t>
            </a:r>
            <a:r>
              <a:rPr lang="id-ID" dirty="0" smtClean="0"/>
              <a:t>rakyat</a:t>
            </a:r>
            <a:r>
              <a:rPr lang="en-US" dirty="0" smtClean="0"/>
              <a:t>,</a:t>
            </a:r>
            <a:r>
              <a:rPr lang="id-ID" dirty="0" smtClean="0"/>
              <a:t> dan </a:t>
            </a:r>
            <a:r>
              <a:rPr lang="id-ID" i="1" dirty="0" smtClean="0"/>
              <a:t>Kratos</a:t>
            </a:r>
            <a:r>
              <a:rPr lang="id-ID" dirty="0" smtClean="0"/>
              <a:t> </a:t>
            </a:r>
            <a:r>
              <a:rPr lang="en-US" dirty="0" smtClean="0"/>
              <a:t>= </a:t>
            </a:r>
            <a:r>
              <a:rPr lang="id-ID" dirty="0" smtClean="0"/>
              <a:t>kekuasaan. </a:t>
            </a:r>
            <a:endParaRPr lang="en-US" dirty="0" smtClean="0"/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9FE8F7"/>
                </a:solidFill>
              </a:rPr>
              <a:t>D</a:t>
            </a:r>
            <a:r>
              <a:rPr lang="id-ID" dirty="0" smtClean="0">
                <a:solidFill>
                  <a:srgbClr val="9FE8F7"/>
                </a:solidFill>
              </a:rPr>
              <a:t>emokrasi (</a:t>
            </a:r>
            <a:r>
              <a:rPr lang="id-ID" i="1" dirty="0" smtClean="0">
                <a:solidFill>
                  <a:srgbClr val="9FE8F7"/>
                </a:solidFill>
              </a:rPr>
              <a:t>dēmokratía</a:t>
            </a:r>
            <a:r>
              <a:rPr lang="id-ID" dirty="0" smtClean="0">
                <a:solidFill>
                  <a:srgbClr val="9FE8F7"/>
                </a:solidFill>
              </a:rPr>
              <a:t>)</a:t>
            </a:r>
            <a:r>
              <a:rPr lang="en-US" dirty="0" smtClean="0">
                <a:solidFill>
                  <a:srgbClr val="9FE8F7"/>
                </a:solidFill>
              </a:rPr>
              <a:t>=</a:t>
            </a:r>
            <a:r>
              <a:rPr lang="id-ID" dirty="0" smtClean="0">
                <a:solidFill>
                  <a:srgbClr val="9FE8F7"/>
                </a:solidFill>
              </a:rPr>
              <a:t> kekuasaan</a:t>
            </a:r>
            <a:r>
              <a:rPr lang="en-US" dirty="0" smtClean="0">
                <a:solidFill>
                  <a:srgbClr val="9FE8F7"/>
                </a:solidFill>
              </a:rPr>
              <a:t>/</a:t>
            </a:r>
            <a:r>
              <a:rPr lang="id-ID" dirty="0" smtClean="0">
                <a:solidFill>
                  <a:srgbClr val="9FE8F7"/>
                </a:solidFill>
              </a:rPr>
              <a:t> pemerintahan yg dipegang rakyat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2900"/>
              </a:lnSpc>
              <a:spcBef>
                <a:spcPts val="600"/>
              </a:spcBef>
              <a:buNone/>
            </a:pPr>
            <a:r>
              <a:rPr lang="en-US" dirty="0" smtClean="0"/>
              <a:t>	(</a:t>
            </a:r>
            <a:r>
              <a:rPr lang="en-US" i="1" dirty="0" smtClean="0"/>
              <a:t>G</a:t>
            </a:r>
            <a:r>
              <a:rPr lang="fi-FI" i="1" dirty="0" smtClean="0"/>
              <a:t>overment or rule by the people)</a:t>
            </a:r>
            <a:r>
              <a:rPr lang="id-ID" i="1" dirty="0" smtClean="0"/>
              <a:t>.</a:t>
            </a:r>
            <a:r>
              <a:rPr lang="id-ID" b="1" dirty="0" smtClean="0"/>
              <a:t> </a:t>
            </a:r>
            <a:endParaRPr lang="en-US" b="1" dirty="0" smtClean="0"/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</p:txBody>
      </p:sp>
      <p:pic>
        <p:nvPicPr>
          <p:cNvPr id="211972" name="Picture 4" descr="D:\FOTO\DSCN0306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1015" y="3581400"/>
            <a:ext cx="2532185" cy="2678437"/>
          </a:xfrm>
          <a:prstGeom prst="rect">
            <a:avLst/>
          </a:prstGeom>
          <a:noFill/>
        </p:spPr>
      </p:pic>
      <p:pic>
        <p:nvPicPr>
          <p:cNvPr id="5" name="Picture 31" descr="309903806_0f90c6697e_m"/>
          <p:cNvPicPr>
            <a:picLocks noChangeAspect="1" noChangeArrowheads="1"/>
          </p:cNvPicPr>
          <p:nvPr/>
        </p:nvPicPr>
        <p:blipFill>
          <a:blip r:embed="rId4">
            <a:lum bright="30000"/>
          </a:blip>
          <a:stretch>
            <a:fillRect/>
          </a:stretch>
        </p:blipFill>
        <p:spPr bwMode="auto">
          <a:xfrm>
            <a:off x="228600" y="838200"/>
            <a:ext cx="2514600" cy="246610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534400" cy="5410200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en-US" dirty="0" err="1" smtClean="0"/>
              <a:t>Dalam</a:t>
            </a:r>
            <a:r>
              <a:rPr lang="en-US" dirty="0" smtClean="0"/>
              <a:t> Islam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syura</a:t>
            </a:r>
            <a:r>
              <a:rPr lang="en-US" dirty="0" smtClean="0"/>
              <a:t> s</a:t>
            </a:r>
            <a:r>
              <a:rPr lang="id-ID" dirty="0" smtClean="0"/>
              <a:t>bg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</a:p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en-US" dirty="0" err="1" smtClean="0">
                <a:solidFill>
                  <a:srgbClr val="9FE8F7"/>
                </a:solidFill>
              </a:rPr>
              <a:t>Secara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harfiyah</a:t>
            </a:r>
            <a:r>
              <a:rPr lang="en-US" dirty="0" smtClean="0">
                <a:solidFill>
                  <a:srgbClr val="9FE8F7"/>
                </a:solidFill>
              </a:rPr>
              <a:t>, </a:t>
            </a:r>
            <a:r>
              <a:rPr lang="en-US" i="1" dirty="0" err="1" smtClean="0"/>
              <a:t>syura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FE8F7"/>
                </a:solidFill>
              </a:rPr>
              <a:t>berarti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musyawarah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Nilai-nilai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inheren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terkandung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konsep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syura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meliputi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>
              <a:lnSpc>
                <a:spcPts val="3500"/>
              </a:lnSpc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khurriyah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9FE8F7"/>
                </a:solidFill>
              </a:rPr>
              <a:t>kesetaraan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i="1" dirty="0" smtClean="0">
                <a:solidFill>
                  <a:srgbClr val="9FE8F7"/>
                </a:solidFill>
              </a:rPr>
              <a:t>(</a:t>
            </a:r>
            <a:r>
              <a:rPr lang="en-US" i="1" dirty="0" err="1" smtClean="0">
                <a:solidFill>
                  <a:srgbClr val="9FE8F7"/>
                </a:solidFill>
              </a:rPr>
              <a:t>musawa</a:t>
            </a:r>
            <a:r>
              <a:rPr lang="en-US" i="1" dirty="0" smtClean="0">
                <a:solidFill>
                  <a:srgbClr val="9FE8F7"/>
                </a:solidFill>
              </a:rPr>
              <a:t>)</a:t>
            </a:r>
            <a:r>
              <a:rPr lang="en-US" dirty="0" smtClean="0"/>
              <a:t>,  </a:t>
            </a:r>
            <a:r>
              <a:rPr lang="en-US" dirty="0" err="1" smtClean="0">
                <a:solidFill>
                  <a:srgbClr val="FFFF00"/>
                </a:solidFill>
              </a:rPr>
              <a:t>persaudaraan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(</a:t>
            </a:r>
            <a:r>
              <a:rPr lang="en-US" i="1" dirty="0" err="1" smtClean="0">
                <a:solidFill>
                  <a:srgbClr val="FFFF00"/>
                </a:solidFill>
              </a:rPr>
              <a:t>ukhuwah</a:t>
            </a:r>
            <a:r>
              <a:rPr lang="en-US" i="1" dirty="0" smtClean="0">
                <a:solidFill>
                  <a:srgbClr val="FFFF00"/>
                </a:solidFill>
              </a:rPr>
              <a:t>/ fraternity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9FE8F7"/>
                </a:solidFill>
              </a:rPr>
              <a:t>keterwakilan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tasamuh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keadilan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(al-</a:t>
            </a:r>
            <a:r>
              <a:rPr lang="en-US" i="1" dirty="0" err="1" smtClean="0">
                <a:solidFill>
                  <a:srgbClr val="FFFF00"/>
                </a:solidFill>
              </a:rPr>
              <a:t>adl</a:t>
            </a:r>
            <a:r>
              <a:rPr lang="en-US" i="1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FE8F7"/>
                </a:solidFill>
              </a:rPr>
              <a:t>penghargaan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atas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hak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asasi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manusia</a:t>
            </a:r>
            <a:r>
              <a:rPr lang="id-ID" dirty="0" smtClean="0">
                <a:solidFill>
                  <a:srgbClr val="9FE8F7"/>
                </a:solidFill>
              </a:rPr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229600" cy="5603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ARTI TERMINOLOGIS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60198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2900" dirty="0" smtClean="0">
                <a:solidFill>
                  <a:srgbClr val="8DEDF7"/>
                </a:solidFill>
              </a:rPr>
              <a:t>CAROL G. THOMAS,</a:t>
            </a:r>
            <a:r>
              <a:rPr lang="en-US" sz="2900" dirty="0" smtClean="0"/>
              <a:t> </a:t>
            </a:r>
            <a:r>
              <a:rPr lang="en-US" sz="2900" dirty="0" err="1" smtClean="0"/>
              <a:t>Demokrasi</a:t>
            </a:r>
            <a:r>
              <a:rPr lang="en-US" sz="2900" dirty="0" smtClean="0"/>
              <a:t> </a:t>
            </a:r>
            <a:r>
              <a:rPr lang="en-US" sz="2900" dirty="0" err="1" smtClean="0"/>
              <a:t>sbg</a:t>
            </a:r>
            <a:r>
              <a:rPr lang="en-US" sz="2900" dirty="0" smtClean="0"/>
              <a:t> </a:t>
            </a:r>
            <a:r>
              <a:rPr lang="en-US" sz="2900" dirty="0" err="1" smtClean="0"/>
              <a:t>bentuk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pemerintahan</a:t>
            </a:r>
            <a:r>
              <a:rPr lang="en-US" sz="2900" dirty="0" smtClean="0"/>
              <a:t> </a:t>
            </a:r>
            <a:r>
              <a:rPr lang="en-US" sz="2900" dirty="0" err="1" smtClean="0"/>
              <a:t>politik</a:t>
            </a:r>
            <a:r>
              <a:rPr lang="en-US" sz="2900" dirty="0" smtClean="0"/>
              <a:t> </a:t>
            </a:r>
            <a:r>
              <a:rPr lang="en-US" sz="2900" dirty="0" err="1" smtClean="0"/>
              <a:t>yg</a:t>
            </a:r>
            <a:r>
              <a:rPr lang="en-US" sz="2900" dirty="0" smtClean="0"/>
              <a:t> </a:t>
            </a:r>
            <a:r>
              <a:rPr lang="en-US" sz="2900" dirty="0" err="1" smtClean="0"/>
              <a:t>kekuasaan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pemerintahannya</a:t>
            </a:r>
            <a:r>
              <a:rPr lang="en-US" sz="2900" dirty="0" smtClean="0"/>
              <a:t> </a:t>
            </a:r>
            <a:r>
              <a:rPr lang="en-US" sz="2900" dirty="0" err="1" smtClean="0"/>
              <a:t>berasal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rakyat</a:t>
            </a:r>
            <a:r>
              <a:rPr lang="en-US" sz="2900" dirty="0" smtClean="0"/>
              <a:t>, </a:t>
            </a:r>
            <a:r>
              <a:rPr lang="en-US" sz="2900" dirty="0" err="1" smtClean="0"/>
              <a:t>baik</a:t>
            </a:r>
            <a:r>
              <a:rPr lang="en-US" sz="2900" dirty="0" smtClean="0"/>
              <a:t> </a:t>
            </a:r>
            <a:r>
              <a:rPr lang="en-US" sz="2900" dirty="0" err="1" smtClean="0"/>
              <a:t>langsung</a:t>
            </a:r>
            <a:r>
              <a:rPr lang="en-US" sz="2900" dirty="0" smtClean="0"/>
              <a:t> </a:t>
            </a:r>
            <a:r>
              <a:rPr lang="en-US" sz="2900" dirty="0" err="1" smtClean="0"/>
              <a:t>maupun</a:t>
            </a:r>
            <a:r>
              <a:rPr lang="en-US" sz="2900" dirty="0" smtClean="0"/>
              <a:t> </a:t>
            </a:r>
            <a:r>
              <a:rPr lang="en-US" sz="2900" dirty="0" err="1" smtClean="0"/>
              <a:t>perwakilan</a:t>
            </a:r>
            <a:r>
              <a:rPr lang="en-US" sz="2900" dirty="0" smtClean="0"/>
              <a:t> 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fi-FI" sz="2900" dirty="0" smtClean="0">
                <a:solidFill>
                  <a:srgbClr val="F9FC7C"/>
                </a:solidFill>
              </a:rPr>
              <a:t>CARLTON  CLYMER RODEE Dkk:</a:t>
            </a:r>
          </a:p>
          <a:p>
            <a:pPr>
              <a:lnSpc>
                <a:spcPts val="3100"/>
              </a:lnSpc>
              <a:spcBef>
                <a:spcPts val="600"/>
              </a:spcBef>
              <a:buNone/>
            </a:pPr>
            <a:r>
              <a:rPr lang="fi-FI" sz="2900" dirty="0" smtClean="0"/>
              <a:t>	Demokrasi adl sistem pemerintahan yg dipegang oleh banyak orang. 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2900" dirty="0" smtClean="0">
                <a:latin typeface="+mj-lt"/>
              </a:rPr>
              <a:t>GRANT,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Demokrasi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adl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bentuk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tata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kelola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sistem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sosial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yg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memberikan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ruang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bagi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setiap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individu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,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langsung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id-ID" sz="2900" dirty="0" smtClean="0">
                <a:solidFill>
                  <a:srgbClr val="9FE8F7"/>
                </a:solidFill>
                <a:latin typeface="+mj-lt"/>
              </a:rPr>
              <a:t>/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pun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perwakilan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,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utk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berpartisipasi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dlm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id-ID" sz="2900" dirty="0" smtClean="0">
                <a:solidFill>
                  <a:srgbClr val="9FE8F7"/>
                </a:solidFill>
                <a:latin typeface="+mj-lt"/>
              </a:rPr>
              <a:t>m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engambil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keputusan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yg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mempengaruhi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 </a:t>
            </a:r>
            <a:r>
              <a:rPr lang="en-US" sz="2900" dirty="0" err="1" smtClean="0">
                <a:solidFill>
                  <a:srgbClr val="9FE8F7"/>
                </a:solidFill>
                <a:latin typeface="+mj-lt"/>
              </a:rPr>
              <a:t>hidupnya</a:t>
            </a:r>
            <a:r>
              <a:rPr lang="en-US" sz="2900" dirty="0" smtClean="0">
                <a:solidFill>
                  <a:srgbClr val="9FE8F7"/>
                </a:solidFill>
                <a:latin typeface="+mj-lt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675"/>
            <a:ext cx="8001000" cy="529272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9FE8F7"/>
                </a:solidFill>
              </a:rPr>
              <a:t>Abraham Lincoln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“government of the people, by the people, and for the people”</a:t>
            </a:r>
            <a:r>
              <a:rPr lang="en-US" dirty="0" smtClean="0"/>
              <a:t>. 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9FE8F7"/>
                </a:solidFill>
              </a:rPr>
              <a:t>Colin </a:t>
            </a:r>
            <a:r>
              <a:rPr lang="en-US" b="1" dirty="0" err="1" smtClean="0">
                <a:solidFill>
                  <a:srgbClr val="9FE8F7"/>
                </a:solidFill>
              </a:rPr>
              <a:t>Hynson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demokrasi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kekuasaan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dipegang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oleh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rakyat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n-US" b="1" dirty="0" err="1" smtClean="0">
                <a:solidFill>
                  <a:srgbClr val="9FE8F7"/>
                </a:solidFill>
              </a:rPr>
              <a:t>Aristoteles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s</a:t>
            </a:r>
            <a:r>
              <a:rPr lang="id-ID" dirty="0" smtClean="0"/>
              <a:t>bg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menggariskan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id-ID" dirty="0" smtClean="0"/>
              <a:t>byk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spcBef>
                <a:spcPts val="24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229600" cy="7889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ARTI TERMINOLOGIS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2057400"/>
            <a:ext cx="3505200" cy="4876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rgbClr val="F9FC7C"/>
                </a:solidFill>
              </a:rPr>
              <a:t>JOHN DEWEY: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/>
              <a:t>	</a:t>
            </a:r>
            <a:r>
              <a:rPr lang="en-US" sz="2800" b="1" i="1" dirty="0" smtClean="0"/>
              <a:t>Democracy is more than a form of government: it is primarily a mode of associated living</a:t>
            </a:r>
            <a:r>
              <a:rPr lang="en-US" sz="2800" dirty="0" smtClean="0"/>
              <a:t>.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49505" name="Picture 1" descr="D:\FOTO\FOTO SD\IMG_405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8517" y="1600199"/>
            <a:ext cx="4644483" cy="5463931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TRANSFORMASI DEMOKRASI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id-ID" dirty="0" smtClean="0"/>
              <a:t>Awal abad ke-21 dewasa ini, banyak terjadi proses transformasi politik masy.   di banyak kawasan dunia.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id-ID" dirty="0" smtClean="0"/>
              <a:t>Hal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merup</a:t>
            </a:r>
            <a:r>
              <a:rPr lang="en-US" dirty="0" smtClean="0"/>
              <a:t> </a:t>
            </a:r>
            <a:r>
              <a:rPr lang="id-ID" dirty="0" smtClean="0"/>
              <a:t>usaha menuju terwujudnya sistem politik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lebih baik.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S</a:t>
            </a:r>
            <a:r>
              <a:rPr lang="id-ID" dirty="0" smtClean="0"/>
              <a:t>istem politik yg dianggap baik adalah sistem </a:t>
            </a:r>
            <a:r>
              <a:rPr lang="id-ID" i="1" dirty="0" smtClean="0"/>
              <a:t>”kedaulatan rakyat”</a:t>
            </a:r>
            <a:r>
              <a:rPr lang="id-ID" dirty="0" smtClean="0"/>
              <a:t>,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9475"/>
            <a:ext cx="8686800" cy="5368925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fi-FI" dirty="0" smtClean="0"/>
              <a:t>Perspektif  teori </a:t>
            </a:r>
            <a:r>
              <a:rPr lang="fi-FI" i="1" dirty="0" smtClean="0"/>
              <a:t>as-siyasah asy-syar’iyyah</a:t>
            </a:r>
            <a:r>
              <a:rPr lang="fi-FI" dirty="0" smtClean="0"/>
              <a:t> oleh ilmuwan politik islam, </a:t>
            </a:r>
          </a:p>
          <a:p>
            <a:pPr>
              <a:lnSpc>
                <a:spcPts val="3400"/>
              </a:lnSpc>
              <a:spcBef>
                <a:spcPts val="2400"/>
              </a:spcBef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rgbClr val="FFFF00"/>
                </a:solidFill>
                <a:sym typeface="Wingdings" pitchFamily="2" charset="2"/>
              </a:rPr>
              <a:t> D</a:t>
            </a:r>
            <a:r>
              <a:rPr lang="fi-FI" dirty="0" smtClean="0">
                <a:solidFill>
                  <a:srgbClr val="FFFF00"/>
                </a:solidFill>
              </a:rPr>
              <a:t>emokrasi diartikan sbg sistem politik 	yg menempatkan kedaulatan rakyat 	sbg sentrum utama dlm sistem 	pengambilan keputusan publik.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fi-FI" dirty="0" smtClean="0"/>
              <a:t> Samuel </a:t>
            </a:r>
            <a:r>
              <a:rPr lang="id-ID" dirty="0" smtClean="0"/>
              <a:t>P.</a:t>
            </a:r>
            <a:r>
              <a:rPr lang="fi-FI" dirty="0" smtClean="0"/>
              <a:t> Huntington (1997</a:t>
            </a:r>
            <a:r>
              <a:rPr lang="id-ID" dirty="0" smtClean="0"/>
              <a:t>)</a:t>
            </a:r>
            <a:r>
              <a:rPr lang="en-US" dirty="0" smtClean="0"/>
              <a:t>: 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9FE8F7"/>
                </a:solidFill>
              </a:rPr>
              <a:t>Demokrasi ada jika para pembuat keputusan kolektif yg paling kuat dlm sebuah sistem yg dipilih rakyat melalui suatu pemilu yg adil, jujur, &amp; berkala. </a:t>
            </a:r>
            <a:endParaRPr lang="id-ID" dirty="0">
              <a:solidFill>
                <a:srgbClr val="9FE8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3600" b="1" dirty="0" smtClean="0">
                <a:solidFill>
                  <a:srgbClr val="FFFF00"/>
                </a:solidFill>
              </a:rPr>
              <a:t>ANEKA PERSOALAN DAN ISU DEMOKRASI DALAM PENDIDIKAN</a:t>
            </a:r>
            <a:endParaRPr lang="id-ID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382000" cy="48768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it-IT" dirty="0" smtClean="0"/>
              <a:t>John Dewey (2010)</a:t>
            </a:r>
            <a:r>
              <a:rPr lang="id-ID" dirty="0" smtClean="0"/>
              <a:t>:</a:t>
            </a:r>
            <a:r>
              <a:rPr lang="it-IT" dirty="0" smtClean="0">
                <a:solidFill>
                  <a:srgbClr val="8DEDF7"/>
                </a:solidFill>
              </a:rPr>
              <a:t> </a:t>
            </a:r>
            <a:r>
              <a:rPr lang="id-ID" dirty="0" smtClean="0">
                <a:solidFill>
                  <a:srgbClr val="8DEDF7"/>
                </a:solidFill>
              </a:rPr>
              <a:t>N</a:t>
            </a:r>
            <a:r>
              <a:rPr lang="it-IT" dirty="0" smtClean="0">
                <a:solidFill>
                  <a:srgbClr val="8DEDF7"/>
                </a:solidFill>
              </a:rPr>
              <a:t>egara demokratis adl negara yg dpt menyediakan pemerataan pend. dan pemerataan mutu pend bg semua WN secara adil. </a:t>
            </a:r>
            <a:endParaRPr lang="id-ID" dirty="0" smtClean="0">
              <a:solidFill>
                <a:srgbClr val="8DEDF7"/>
              </a:solidFill>
            </a:endParaRP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id-ID" dirty="0" smtClean="0"/>
              <a:t>P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akomodatif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WN-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</a:p>
          <a:p>
            <a:pPr>
              <a:lnSpc>
                <a:spcPts val="3200"/>
              </a:lnSpc>
              <a:spcBef>
                <a:spcPts val="1800"/>
              </a:spcBef>
              <a:buNone/>
            </a:pP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N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r>
              <a:rPr lang="id-ID" dirty="0" smtClean="0">
                <a:solidFill>
                  <a:srgbClr val="FFFF00"/>
                </a:solidFill>
              </a:rPr>
              <a:t>gara me</a:t>
            </a:r>
            <a:r>
              <a:rPr lang="en-US" dirty="0" err="1" smtClean="0">
                <a:solidFill>
                  <a:srgbClr val="FFFF00"/>
                </a:solidFill>
              </a:rPr>
              <a:t>mberi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layanan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bagi </a:t>
            </a:r>
            <a:r>
              <a:rPr lang="en-US" dirty="0" smtClean="0">
                <a:solidFill>
                  <a:srgbClr val="FFFF00"/>
                </a:solidFill>
              </a:rPr>
              <a:t>WN </a:t>
            </a:r>
            <a:r>
              <a:rPr lang="en-US" dirty="0" err="1" smtClean="0">
                <a:solidFill>
                  <a:srgbClr val="FFFF00"/>
                </a:solidFill>
              </a:rPr>
              <a:t>utk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meningkat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kapasitas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kapabilitas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lebih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baik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it-IT" dirty="0" smtClean="0">
              <a:solidFill>
                <a:srgbClr val="8DEDF7"/>
              </a:solidFill>
            </a:endParaRPr>
          </a:p>
          <a:p>
            <a:pPr>
              <a:lnSpc>
                <a:spcPts val="3200"/>
              </a:lnSpc>
              <a:spcBef>
                <a:spcPts val="1800"/>
              </a:spcBef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4200"/>
              </a:spcBef>
            </a:pP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id-ID" dirty="0" smtClean="0"/>
              <a:t>seringkali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melegitimasi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status-quo. </a:t>
            </a:r>
          </a:p>
          <a:p>
            <a:pPr>
              <a:lnSpc>
                <a:spcPts val="3500"/>
              </a:lnSpc>
              <a:spcBef>
                <a:spcPts val="420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Upaya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biasanya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dilakukan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di sekolah </a:t>
            </a:r>
            <a:r>
              <a:rPr lang="en-US" dirty="0" err="1" smtClean="0">
                <a:solidFill>
                  <a:srgbClr val="FFFF00"/>
                </a:solidFill>
              </a:rPr>
              <a:t>melalui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hidden curriculum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  <a:p>
            <a:pPr>
              <a:lnSpc>
                <a:spcPts val="3500"/>
              </a:lnSpc>
              <a:spcBef>
                <a:spcPts val="4200"/>
              </a:spcBef>
            </a:pPr>
            <a:r>
              <a:rPr lang="en-US" dirty="0" smtClean="0"/>
              <a:t>Michael W. </a:t>
            </a:r>
            <a:r>
              <a:rPr lang="en-US" dirty="0" err="1" smtClean="0"/>
              <a:t>Aplle</a:t>
            </a:r>
            <a:r>
              <a:rPr lang="en-US" dirty="0" smtClean="0"/>
              <a:t> (HAR </a:t>
            </a:r>
            <a:r>
              <a:rPr lang="en-US" dirty="0" err="1" smtClean="0"/>
              <a:t>Tilaar</a:t>
            </a:r>
            <a:r>
              <a:rPr lang="en-US" dirty="0" smtClean="0"/>
              <a:t>, 2003)</a:t>
            </a:r>
            <a:r>
              <a:rPr lang="id-ID" dirty="0" smtClean="0"/>
              <a:t>: </a:t>
            </a:r>
            <a:r>
              <a:rPr lang="en-US" dirty="0" smtClean="0"/>
              <a:t> </a:t>
            </a:r>
            <a:r>
              <a:rPr lang="id-ID" dirty="0" smtClean="0"/>
              <a:t>N</a:t>
            </a:r>
            <a:r>
              <a:rPr lang="en-US" dirty="0" err="1" smtClean="0"/>
              <a:t>egara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disalurkan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lembaga2 </a:t>
            </a:r>
            <a:r>
              <a:rPr lang="en-US" dirty="0" err="1" smtClean="0"/>
              <a:t>pend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lnSpc>
                <a:spcPts val="3500"/>
              </a:lnSpc>
              <a:spcBef>
                <a:spcPts val="4200"/>
              </a:spcBef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875"/>
            <a:ext cx="8458200" cy="4911725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id-ID" dirty="0" smtClean="0"/>
              <a:t>K</a:t>
            </a:r>
            <a:r>
              <a:rPr lang="en-US" dirty="0" err="1" smtClean="0"/>
              <a:t>epentingan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charity working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presented servicing</a:t>
            </a:r>
            <a:r>
              <a:rPr lang="en-US" dirty="0" smtClean="0"/>
              <a:t>, 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en-US" dirty="0" err="1" smtClean="0">
                <a:solidFill>
                  <a:srgbClr val="9FE8F7"/>
                </a:solidFill>
              </a:rPr>
              <a:t>Tetapi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negara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juga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menjalankan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peran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terselubung</a:t>
            </a:r>
            <a:r>
              <a:rPr lang="en-US" dirty="0" smtClean="0">
                <a:solidFill>
                  <a:srgbClr val="9FE8F7"/>
                </a:solidFill>
              </a:rPr>
              <a:t>, </a:t>
            </a:r>
            <a:r>
              <a:rPr lang="id-ID" dirty="0" smtClean="0">
                <a:solidFill>
                  <a:srgbClr val="9FE8F7"/>
                </a:solidFill>
              </a:rPr>
              <a:t>diantara</a:t>
            </a:r>
            <a:r>
              <a:rPr lang="en-US" dirty="0" err="1" smtClean="0">
                <a:solidFill>
                  <a:srgbClr val="9FE8F7"/>
                </a:solidFill>
              </a:rPr>
              <a:t>nya</a:t>
            </a:r>
            <a:r>
              <a:rPr lang="id-ID" dirty="0" smtClean="0">
                <a:solidFill>
                  <a:srgbClr val="9FE8F7"/>
                </a:solidFill>
              </a:rPr>
              <a:t>: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menjadikan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pend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sbg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i="1" dirty="0" err="1" smtClean="0">
                <a:solidFill>
                  <a:srgbClr val="9FE8F7"/>
                </a:solidFill>
              </a:rPr>
              <a:t>alat</a:t>
            </a:r>
            <a:r>
              <a:rPr lang="en-US" i="1" dirty="0" smtClean="0">
                <a:solidFill>
                  <a:srgbClr val="9FE8F7"/>
                </a:solidFill>
              </a:rPr>
              <a:t> </a:t>
            </a:r>
            <a:r>
              <a:rPr lang="en-US" i="1" dirty="0" err="1" smtClean="0">
                <a:solidFill>
                  <a:srgbClr val="9FE8F7"/>
                </a:solidFill>
              </a:rPr>
              <a:t>kepentingan</a:t>
            </a:r>
            <a:r>
              <a:rPr lang="en-US" dirty="0" smtClean="0">
                <a:solidFill>
                  <a:srgbClr val="9FE8F7"/>
                </a:solidFill>
              </a:rPr>
              <a:t>. </a:t>
            </a:r>
          </a:p>
          <a:p>
            <a:pPr>
              <a:lnSpc>
                <a:spcPts val="3700"/>
              </a:lnSpc>
              <a:spcBef>
                <a:spcPts val="1800"/>
              </a:spcBef>
              <a:buNone/>
            </a:pPr>
            <a:r>
              <a:rPr lang="id-ID" dirty="0" smtClean="0">
                <a:sym typeface="Wingdings" pitchFamily="2" charset="2"/>
              </a:rPr>
              <a:t>	</a:t>
            </a:r>
            <a:r>
              <a:rPr lang="en-US" dirty="0" smtClean="0">
                <a:solidFill>
                  <a:srgbClr val="FFFF00"/>
                </a:solidFill>
              </a:rPr>
              <a:t>Pend </a:t>
            </a:r>
            <a:r>
              <a:rPr lang="en-US" dirty="0" err="1" smtClean="0">
                <a:solidFill>
                  <a:srgbClr val="FFFF00"/>
                </a:solidFill>
              </a:rPr>
              <a:t>dieksploit</a:t>
            </a:r>
            <a:r>
              <a:rPr lang="id-ID" dirty="0" smtClean="0">
                <a:solidFill>
                  <a:srgbClr val="FFFF00"/>
                </a:solidFill>
              </a:rPr>
              <a:t>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utk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menanamkan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watak</a:t>
            </a:r>
            <a:r>
              <a:rPr lang="en-US" dirty="0" smtClean="0">
                <a:solidFill>
                  <a:srgbClr val="FFFF00"/>
                </a:solidFill>
              </a:rPr>
              <a:t> loyal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patuh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(obedience)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bg</a:t>
            </a:r>
            <a:r>
              <a:rPr lang="en-US" dirty="0" smtClean="0">
                <a:solidFill>
                  <a:srgbClr val="FFFF00"/>
                </a:solidFill>
              </a:rPr>
              <a:t> 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49580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9FE8F7"/>
                </a:solidFill>
              </a:rPr>
              <a:t>Randall Collins (1979):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id-ID" dirty="0" smtClean="0"/>
              <a:t> pend</a:t>
            </a:r>
            <a:r>
              <a:rPr lang="en-US" dirty="0" smtClean="0"/>
              <a:t>, </a:t>
            </a:r>
            <a:r>
              <a:rPr lang="id-ID" dirty="0" smtClean="0"/>
              <a:t>nyatanya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9FE8F7"/>
                </a:solidFill>
              </a:rPr>
              <a:t>Miguel Escobar dkk,1998): </a:t>
            </a:r>
            <a:r>
              <a:rPr lang="id-ID" dirty="0" smtClean="0"/>
              <a:t>P</a:t>
            </a:r>
            <a:r>
              <a:rPr lang="en-US" dirty="0" err="1" smtClean="0"/>
              <a:t>erspektif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hegemoni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id-ID" dirty="0" smtClean="0"/>
              <a:t>negara </a:t>
            </a:r>
            <a:r>
              <a:rPr lang="en-US" dirty="0" smtClean="0"/>
              <a:t>paling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digunakannya</a:t>
            </a:r>
            <a:r>
              <a:rPr lang="en-US" dirty="0" smtClean="0"/>
              <a:t> </a:t>
            </a:r>
            <a:r>
              <a:rPr lang="id-ID" dirty="0" smtClean="0"/>
              <a:t>pend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i="1" dirty="0" err="1" smtClean="0"/>
              <a:t>ideologi</a:t>
            </a:r>
            <a:r>
              <a:rPr lang="en-US" dirty="0" smtClean="0"/>
              <a:t> .</a:t>
            </a:r>
          </a:p>
          <a:p>
            <a:pPr>
              <a:lnSpc>
                <a:spcPts val="3300"/>
              </a:lnSpc>
              <a:spcBef>
                <a:spcPts val="1800"/>
              </a:spcBef>
              <a:buNone/>
            </a:pPr>
            <a:r>
              <a:rPr lang="id-ID" dirty="0" smtClean="0">
                <a:solidFill>
                  <a:srgbClr val="F2FD63"/>
                </a:solidFill>
              </a:rPr>
              <a:t>	</a:t>
            </a:r>
            <a:r>
              <a:rPr lang="id-ID" dirty="0" smtClean="0">
                <a:solidFill>
                  <a:srgbClr val="F2FD63"/>
                </a:solidFill>
                <a:sym typeface="Wingdings" pitchFamily="2" charset="2"/>
              </a:rPr>
              <a:t>D</a:t>
            </a:r>
            <a:r>
              <a:rPr lang="en-US" dirty="0" smtClean="0">
                <a:solidFill>
                  <a:srgbClr val="F2FD63"/>
                </a:solidFill>
              </a:rPr>
              <a:t>g </a:t>
            </a:r>
            <a:r>
              <a:rPr lang="en-US" dirty="0" err="1" smtClean="0">
                <a:solidFill>
                  <a:srgbClr val="F2FD63"/>
                </a:solidFill>
              </a:rPr>
              <a:t>cara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menciptakan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kesadaran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palsu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i="1" dirty="0" smtClean="0">
                <a:solidFill>
                  <a:srgbClr val="F2FD63"/>
                </a:solidFill>
              </a:rPr>
              <a:t>(</a:t>
            </a:r>
            <a:r>
              <a:rPr lang="en-US" i="1" dirty="0" err="1" smtClean="0">
                <a:solidFill>
                  <a:srgbClr val="F2FD63"/>
                </a:solidFill>
              </a:rPr>
              <a:t>falsches</a:t>
            </a:r>
            <a:r>
              <a:rPr lang="en-US" i="1" dirty="0" smtClean="0">
                <a:solidFill>
                  <a:srgbClr val="F2FD63"/>
                </a:solidFill>
              </a:rPr>
              <a:t> </a:t>
            </a:r>
            <a:r>
              <a:rPr lang="en-US" i="1" dirty="0" err="1" smtClean="0">
                <a:solidFill>
                  <a:srgbClr val="F2FD63"/>
                </a:solidFill>
              </a:rPr>
              <a:t>bewusstsein</a:t>
            </a:r>
            <a:r>
              <a:rPr lang="en-US" i="1" dirty="0" smtClean="0">
                <a:solidFill>
                  <a:srgbClr val="F2FD63"/>
                </a:solidFill>
              </a:rPr>
              <a:t>)</a:t>
            </a:r>
            <a:endParaRPr lang="id-ID" dirty="0">
              <a:solidFill>
                <a:srgbClr val="F2FD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6413"/>
            <a:ext cx="8229600" cy="1017587"/>
          </a:xfrm>
        </p:spPr>
        <p:txBody>
          <a:bodyPr/>
          <a:lstStyle/>
          <a:p>
            <a:r>
              <a:rPr lang="en-US" sz="4800" b="1" dirty="0" err="1" smtClean="0">
                <a:solidFill>
                  <a:srgbClr val="FFFF00"/>
                </a:solidFill>
              </a:rPr>
              <a:t>Munculnya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Masalah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Pendidikan</a:t>
            </a:r>
            <a:endParaRPr lang="id-ID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46275"/>
            <a:ext cx="8686800" cy="4530725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:</a:t>
            </a:r>
          </a:p>
          <a:p>
            <a:r>
              <a:rPr lang="en-US" dirty="0" err="1" smtClean="0">
                <a:solidFill>
                  <a:srgbClr val="8DEDF7"/>
                </a:solidFill>
              </a:rPr>
              <a:t>Politisasi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id-ID" dirty="0" smtClean="0">
                <a:solidFill>
                  <a:srgbClr val="8DEDF7"/>
                </a:solidFill>
              </a:rPr>
              <a:t>kurikulum dan guru</a:t>
            </a:r>
            <a:endParaRPr lang="en-US" dirty="0" smtClean="0">
              <a:solidFill>
                <a:srgbClr val="8DEDF7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Penanaman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kesadaran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palsu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8DEDF7"/>
                </a:solidFill>
              </a:rPr>
              <a:t>Kesenjangan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mutu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pendidikan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</a:p>
          <a:p>
            <a:r>
              <a:rPr lang="en-US" dirty="0" err="1" smtClean="0"/>
              <a:t>Elitisme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Kasta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8DEDF7"/>
                </a:solidFill>
              </a:rPr>
              <a:t>Uniformitas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pendidikan</a:t>
            </a:r>
            <a:endParaRPr lang="id-ID" dirty="0" smtClean="0">
              <a:solidFill>
                <a:srgbClr val="8DEDF7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K</a:t>
            </a:r>
            <a:r>
              <a:rPr lang="en-US" dirty="0" err="1" smtClean="0">
                <a:solidFill>
                  <a:srgbClr val="FFFF00"/>
                </a:solidFill>
              </a:rPr>
              <a:t>etidakadilan</a:t>
            </a:r>
            <a:r>
              <a:rPr lang="id-ID" dirty="0" smtClean="0">
                <a:solidFill>
                  <a:srgbClr val="FFFF00"/>
                </a:solidFill>
              </a:rPr>
              <a:t> Pendidikan</a:t>
            </a:r>
            <a:r>
              <a:rPr lang="en-US" dirty="0" smtClean="0">
                <a:solidFill>
                  <a:srgbClr val="8DEDF7"/>
                </a:solidFill>
              </a:rPr>
              <a:t>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877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IDENTIFIKASI HAL-HAL APA DALAM PRAKTEK PENDIDIKAN YANG DIRASA MASIH BELUM/ TIDAK DEMOKRATIS?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BERILAH ARGUMENTASI SINGKAT ATAS HAL TSB.</a:t>
            </a:r>
            <a:endParaRPr lang="id-ID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URGENSI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SISTEM POLITIK DEMOKRASI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3434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id-ID" dirty="0" smtClean="0"/>
              <a:t>Sistem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id-ID" dirty="0" smtClean="0"/>
              <a:t> memberikan dasar kehidupan lebih adil dan humanis bagi setiap orang.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id-ID" dirty="0" smtClean="0">
                <a:solidFill>
                  <a:srgbClr val="9FE8F7"/>
                </a:solidFill>
              </a:rPr>
              <a:t>Demokrasi menekankan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pentingnya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d</a:t>
            </a:r>
            <a:r>
              <a:rPr lang="id-ID" dirty="0" smtClean="0"/>
              <a:t>lm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>
                <a:solidFill>
                  <a:srgbClr val="9FE8F7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menghargai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martabat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rakyat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9FE8F7"/>
                </a:solidFill>
              </a:rPr>
              <a:t>, </a:t>
            </a:r>
            <a:r>
              <a:rPr lang="en-US" dirty="0" err="1" smtClean="0">
                <a:solidFill>
                  <a:srgbClr val="9FE8F7"/>
                </a:solidFill>
              </a:rPr>
              <a:t>melindungi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hak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asasi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  <a:endParaRPr lang="id-ID" dirty="0" smtClean="0">
              <a:solidFill>
                <a:srgbClr val="9FE8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ASAL USUL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SISTEM POLITIK DEMOKRASI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Sis</a:t>
            </a:r>
            <a:r>
              <a:rPr lang="id-ID" dirty="0" smtClean="0"/>
              <a:t>pol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i="1" dirty="0" smtClean="0"/>
              <a:t>societies </a:t>
            </a:r>
            <a:r>
              <a:rPr lang="en-US" i="1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JJ. Rousseau. </a:t>
            </a:r>
          </a:p>
          <a:p>
            <a:pPr>
              <a:spcBef>
                <a:spcPts val="2400"/>
              </a:spcBef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menjamin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hak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milik</a:t>
            </a:r>
            <a:r>
              <a:rPr lang="id-ID" dirty="0" smtClean="0">
                <a:solidFill>
                  <a:srgbClr val="8DEDF7"/>
                </a:solidFill>
              </a:rPr>
              <a:t> individu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2FD63"/>
                </a:solidFill>
              </a:rPr>
              <a:t>kehidupan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id-ID" dirty="0" smtClean="0">
                <a:solidFill>
                  <a:srgbClr val="F2FD63"/>
                </a:solidFill>
              </a:rPr>
              <a:t>kolektif</a:t>
            </a:r>
            <a:r>
              <a:rPr lang="id-ID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8DEDF7"/>
                </a:solidFill>
              </a:rPr>
              <a:t>kebebasan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anggota</a:t>
            </a:r>
            <a:r>
              <a:rPr lang="en-US" dirty="0" smtClean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ASAL USUL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SISTEM POLITIK DEMOKRASI</a:t>
            </a:r>
            <a:endParaRPr lang="id-ID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752600"/>
            <a:ext cx="4572000" cy="51054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id-ID" dirty="0" smtClean="0"/>
              <a:t>&amp;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t</a:t>
            </a:r>
            <a:r>
              <a:rPr lang="id-ID" dirty="0" smtClean="0"/>
              <a:t>sb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cita-citanya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kebaikan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bersama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FFFF00"/>
                </a:solidFill>
              </a:rPr>
              <a:t>public good)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endParaRPr lang="id-ID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0509"/>
          <a:stretch>
            <a:fillRect/>
          </a:stretch>
        </p:blipFill>
        <p:spPr bwMode="auto">
          <a:xfrm>
            <a:off x="228600" y="2057400"/>
            <a:ext cx="40386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9475"/>
            <a:ext cx="4495800" cy="5673725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4200"/>
              </a:spcBef>
            </a:pPr>
            <a:r>
              <a:rPr lang="id-ID" sz="2800" b="1" dirty="0" smtClean="0">
                <a:solidFill>
                  <a:srgbClr val="FFFF00"/>
                </a:solidFill>
              </a:rPr>
              <a:t>Socrates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(470-399 SM), </a:t>
            </a:r>
            <a:r>
              <a:rPr lang="id-ID" sz="2800" dirty="0" smtClean="0"/>
              <a:t>menekankan konsep moral d</a:t>
            </a:r>
            <a:r>
              <a:rPr lang="en-US" sz="2800" dirty="0" smtClean="0"/>
              <a:t>lm</a:t>
            </a:r>
            <a:r>
              <a:rPr lang="id-ID" sz="2800" dirty="0" smtClean="0"/>
              <a:t> sistem 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k</a:t>
            </a:r>
            <a:r>
              <a:rPr lang="id-ID" sz="2800" dirty="0" smtClean="0">
                <a:solidFill>
                  <a:srgbClr val="FFFF00"/>
                </a:solidFill>
              </a:rPr>
              <a:t>ebaikan bersama </a:t>
            </a:r>
            <a:r>
              <a:rPr lang="id-ID" sz="2800" i="1" dirty="0" smtClean="0">
                <a:solidFill>
                  <a:srgbClr val="FFFF00"/>
                </a:solidFill>
              </a:rPr>
              <a:t>(common good</a:t>
            </a:r>
            <a:r>
              <a:rPr lang="id-ID" sz="2800" b="1" i="1" dirty="0" smtClean="0">
                <a:solidFill>
                  <a:srgbClr val="FFFF00"/>
                </a:solidFill>
              </a:rPr>
              <a:t>)</a:t>
            </a:r>
            <a:r>
              <a:rPr lang="id-ID" sz="2800" dirty="0" smtClean="0"/>
              <a:t> atau </a:t>
            </a:r>
            <a:r>
              <a:rPr lang="id-ID" sz="2800" dirty="0" smtClean="0">
                <a:solidFill>
                  <a:srgbClr val="8DEDF7"/>
                </a:solidFill>
              </a:rPr>
              <a:t>keadilan bersama </a:t>
            </a:r>
            <a:r>
              <a:rPr lang="id-ID" sz="2800" i="1" dirty="0" smtClean="0">
                <a:solidFill>
                  <a:srgbClr val="8DEDF7"/>
                </a:solidFill>
              </a:rPr>
              <a:t>(common equity)</a:t>
            </a:r>
            <a:r>
              <a:rPr lang="id-ID" sz="2800" dirty="0" smtClean="0"/>
              <a:t> </a:t>
            </a:r>
            <a:r>
              <a:rPr lang="en-US" sz="2800" dirty="0" err="1" smtClean="0"/>
              <a:t>sbg</a:t>
            </a:r>
            <a:r>
              <a:rPr lang="en-US" sz="2800" dirty="0" smtClean="0"/>
              <a:t> </a:t>
            </a:r>
            <a:r>
              <a:rPr lang="id-ID" sz="2800" dirty="0" smtClean="0"/>
              <a:t>tujuan politik</a:t>
            </a:r>
            <a:r>
              <a:rPr lang="en-US" sz="2800" dirty="0" smtClean="0"/>
              <a:t>.</a:t>
            </a:r>
          </a:p>
          <a:p>
            <a:pPr>
              <a:lnSpc>
                <a:spcPts val="2800"/>
              </a:lnSpc>
              <a:spcBef>
                <a:spcPts val="3000"/>
              </a:spcBef>
            </a:pPr>
            <a:r>
              <a:rPr lang="en-US" sz="2800" b="1" dirty="0" smtClean="0"/>
              <a:t>Plato</a:t>
            </a:r>
            <a:r>
              <a:rPr lang="en-US" sz="2800" b="1" dirty="0" smtClean="0">
                <a:solidFill>
                  <a:srgbClr val="F2FD63"/>
                </a:solidFill>
              </a:rPr>
              <a:t> (</a:t>
            </a:r>
            <a:r>
              <a:rPr lang="en-US" sz="2800" dirty="0" smtClean="0">
                <a:solidFill>
                  <a:srgbClr val="F2FD63"/>
                </a:solidFill>
              </a:rPr>
              <a:t>427-347 SM), </a:t>
            </a:r>
            <a:r>
              <a:rPr lang="en-US" sz="2800" dirty="0" err="1" smtClean="0">
                <a:solidFill>
                  <a:srgbClr val="F2FD63"/>
                </a:solidFill>
              </a:rPr>
              <a:t>mengidealkan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negara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sbg</a:t>
            </a:r>
            <a:r>
              <a:rPr lang="en-US" sz="2800" dirty="0" smtClean="0">
                <a:solidFill>
                  <a:srgbClr val="F2FD63"/>
                </a:solidFill>
              </a:rPr>
              <a:t> sis</a:t>
            </a:r>
            <a:r>
              <a:rPr lang="id-ID" sz="2800" dirty="0" smtClean="0">
                <a:solidFill>
                  <a:srgbClr val="F2FD63"/>
                </a:solidFill>
              </a:rPr>
              <a:t>pol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yg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menjamin</a:t>
            </a:r>
            <a:r>
              <a:rPr lang="en-US" sz="2800" dirty="0" smtClean="0">
                <a:solidFill>
                  <a:srgbClr val="F2FD63"/>
                </a:solidFill>
              </a:rPr>
              <a:t>  </a:t>
            </a:r>
            <a:r>
              <a:rPr lang="en-US" sz="2800" dirty="0" err="1" smtClean="0">
                <a:solidFill>
                  <a:srgbClr val="F2FD63"/>
                </a:solidFill>
              </a:rPr>
              <a:t>keinginan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F2FD63"/>
                </a:solidFill>
              </a:rPr>
              <a:t>antar </a:t>
            </a:r>
            <a:r>
              <a:rPr lang="en-US" sz="2800" dirty="0" err="1" smtClean="0">
                <a:solidFill>
                  <a:srgbClr val="F2FD63"/>
                </a:solidFill>
              </a:rPr>
              <a:t>individu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berbeda</a:t>
            </a:r>
            <a:r>
              <a:rPr lang="en-US" sz="2800" dirty="0" smtClean="0">
                <a:solidFill>
                  <a:srgbClr val="F2FD63"/>
                </a:solidFill>
              </a:rPr>
              <a:t>, </a:t>
            </a:r>
            <a:r>
              <a:rPr lang="en-US" sz="2800" dirty="0" err="1" smtClean="0">
                <a:solidFill>
                  <a:srgbClr val="F2FD63"/>
                </a:solidFill>
              </a:rPr>
              <a:t>utk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kerjasama</a:t>
            </a:r>
            <a:r>
              <a:rPr lang="en-US" sz="2800" dirty="0" smtClean="0">
                <a:solidFill>
                  <a:srgbClr val="F2FD63"/>
                </a:solidFill>
              </a:rPr>
              <a:t>.</a:t>
            </a:r>
            <a:endParaRPr lang="en-US" sz="2800" b="1" dirty="0" smtClean="0">
              <a:solidFill>
                <a:srgbClr val="F2FD63"/>
              </a:solidFill>
              <a:hlinkClick r:id="rId3" tooltip="347 SM"/>
            </a:endParaRPr>
          </a:p>
        </p:txBody>
      </p:sp>
      <p:pic>
        <p:nvPicPr>
          <p:cNvPr id="1027" name="Picture 3" descr="D:\FOTO_AND_VIDEO\GURU_DEMO\TAGIH_JANJI_P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63709" y="1447800"/>
            <a:ext cx="3927891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4013"/>
            <a:ext cx="8229600" cy="78898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2FD63"/>
                </a:solidFill>
              </a:rPr>
              <a:t>KONSEP DEMOKRASI KUNO</a:t>
            </a:r>
            <a:endParaRPr lang="en-US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6324600" cy="52578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9FE8F7"/>
                </a:solidFill>
              </a:rPr>
              <a:t>Plato (429-437 SM) </a:t>
            </a:r>
            <a:r>
              <a:rPr lang="en-US" dirty="0" err="1" smtClean="0">
                <a:solidFill>
                  <a:srgbClr val="9FE8F7"/>
                </a:solidFill>
              </a:rPr>
              <a:t>dan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Aristoteles</a:t>
            </a:r>
            <a:r>
              <a:rPr lang="en-US" dirty="0" smtClean="0">
                <a:solidFill>
                  <a:srgbClr val="9FE8F7"/>
                </a:solidFill>
              </a:rPr>
              <a:t> (384-322 SM), </a:t>
            </a:r>
            <a:r>
              <a:rPr lang="en-US" dirty="0" err="1" smtClean="0">
                <a:solidFill>
                  <a:srgbClr val="F2FD63"/>
                </a:solidFill>
              </a:rPr>
              <a:t>menganggap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demokrasi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sbg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bentuk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pemerintahan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yg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buruk</a:t>
            </a:r>
            <a:r>
              <a:rPr lang="en-US" dirty="0" smtClean="0">
                <a:solidFill>
                  <a:srgbClr val="F2FD63"/>
                </a:solidFill>
              </a:rPr>
              <a:t>.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monarkhi</a:t>
            </a:r>
            <a:r>
              <a:rPr lang="en-US" dirty="0" smtClean="0"/>
              <a:t> dg raja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arif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pPr>
              <a:lnSpc>
                <a:spcPts val="3200"/>
              </a:lnSpc>
              <a:spcBef>
                <a:spcPts val="1800"/>
              </a:spcBef>
              <a:buNone/>
            </a:pPr>
            <a:r>
              <a:rPr lang="en-US" dirty="0" smtClean="0">
                <a:solidFill>
                  <a:srgbClr val="9FE8F7"/>
                </a:solidFill>
              </a:rPr>
              <a:t>	</a:t>
            </a:r>
            <a:r>
              <a:rPr lang="en-US" dirty="0" smtClean="0">
                <a:solidFill>
                  <a:srgbClr val="9FE8F7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9FE8F7"/>
                </a:solidFill>
                <a:sym typeface="Wingdings" pitchFamily="2" charset="2"/>
              </a:rPr>
              <a:t>Seorang</a:t>
            </a:r>
            <a:r>
              <a:rPr lang="en-US" dirty="0" smtClean="0">
                <a:solidFill>
                  <a:srgbClr val="9FE8F7"/>
                </a:solidFill>
                <a:sym typeface="Wingdings" pitchFamily="2" charset="2"/>
              </a:rPr>
              <a:t> r</a:t>
            </a:r>
            <a:r>
              <a:rPr lang="en-US" dirty="0" smtClean="0">
                <a:solidFill>
                  <a:srgbClr val="9FE8F7"/>
                </a:solidFill>
              </a:rPr>
              <a:t>aja </a:t>
            </a:r>
            <a:r>
              <a:rPr lang="en-US" dirty="0" err="1" smtClean="0">
                <a:solidFill>
                  <a:srgbClr val="9FE8F7"/>
                </a:solidFill>
              </a:rPr>
              <a:t>yg</a:t>
            </a:r>
            <a:r>
              <a:rPr lang="en-US" dirty="0" smtClean="0">
                <a:solidFill>
                  <a:srgbClr val="9FE8F7"/>
                </a:solidFill>
              </a:rPr>
              <a:t> </a:t>
            </a:r>
            <a:r>
              <a:rPr lang="en-US" dirty="0" err="1" smtClean="0">
                <a:solidFill>
                  <a:srgbClr val="9FE8F7"/>
                </a:solidFill>
              </a:rPr>
              <a:t>filsuf</a:t>
            </a:r>
            <a:endParaRPr lang="en-US" dirty="0">
              <a:solidFill>
                <a:srgbClr val="9FE8F7"/>
              </a:solidFill>
            </a:endParaRPr>
          </a:p>
        </p:txBody>
      </p:sp>
      <p:pic>
        <p:nvPicPr>
          <p:cNvPr id="1026" name="Picture 2" descr="E:\FOTO\TOKOH_PENTING\ENSTIEN.gif"/>
          <p:cNvPicPr>
            <a:picLocks noChangeAspect="1" noChangeArrowheads="1"/>
          </p:cNvPicPr>
          <p:nvPr/>
        </p:nvPicPr>
        <p:blipFill>
          <a:blip r:embed="rId3"/>
          <a:srcRect l="10526" t="11470" r="15789" b="24339"/>
          <a:stretch>
            <a:fillRect/>
          </a:stretch>
        </p:blipFill>
        <p:spPr bwMode="auto">
          <a:xfrm>
            <a:off x="228600" y="1648691"/>
            <a:ext cx="2286000" cy="3532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685800"/>
            <a:ext cx="6324600" cy="502920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b="1" dirty="0" smtClean="0">
                <a:solidFill>
                  <a:srgbClr val="8DEDF7"/>
                </a:solidFill>
              </a:rPr>
              <a:t>Plato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dpt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menerima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demokrasi</a:t>
            </a:r>
            <a:r>
              <a:rPr lang="en-US" dirty="0" smtClean="0">
                <a:solidFill>
                  <a:srgbClr val="F2FD63"/>
                </a:solidFill>
              </a:rPr>
              <a:t>, </a:t>
            </a:r>
            <a:r>
              <a:rPr lang="en-US" dirty="0" err="1" smtClean="0">
                <a:solidFill>
                  <a:srgbClr val="F2FD63"/>
                </a:solidFill>
              </a:rPr>
              <a:t>asal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suatu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negara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belum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memiliki</a:t>
            </a:r>
            <a:r>
              <a:rPr lang="en-US" dirty="0" smtClean="0">
                <a:solidFill>
                  <a:srgbClr val="F2FD63"/>
                </a:solidFill>
              </a:rPr>
              <a:t> UUD.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b="1" dirty="0" err="1" smtClean="0">
                <a:solidFill>
                  <a:srgbClr val="8DEDF7"/>
                </a:solidFill>
              </a:rPr>
              <a:t>Aristoteles</a:t>
            </a:r>
            <a:r>
              <a:rPr lang="en-US" dirty="0" smtClean="0">
                <a:solidFill>
                  <a:srgbClr val="9DE3B3"/>
                </a:solidFill>
              </a:rPr>
              <a:t>, </a:t>
            </a:r>
            <a:r>
              <a:rPr lang="en-US" dirty="0" err="1" smtClean="0">
                <a:solidFill>
                  <a:srgbClr val="9DE3B3"/>
                </a:solidFill>
              </a:rPr>
              <a:t>menerima</a:t>
            </a:r>
            <a:r>
              <a:rPr lang="en-US" dirty="0" smtClean="0">
                <a:solidFill>
                  <a:srgbClr val="9DE3B3"/>
                </a:solidFill>
              </a:rPr>
              <a:t> </a:t>
            </a:r>
            <a:r>
              <a:rPr lang="en-US" dirty="0" err="1" smtClean="0">
                <a:solidFill>
                  <a:srgbClr val="9DE3B3"/>
                </a:solidFill>
              </a:rPr>
              <a:t>demokrasi</a:t>
            </a:r>
            <a:r>
              <a:rPr lang="en-US" dirty="0" smtClean="0">
                <a:solidFill>
                  <a:srgbClr val="9DE3B3"/>
                </a:solidFill>
              </a:rPr>
              <a:t> </a:t>
            </a:r>
            <a:r>
              <a:rPr lang="en-US" dirty="0" err="1" smtClean="0">
                <a:solidFill>
                  <a:srgbClr val="9DE3B3"/>
                </a:solidFill>
              </a:rPr>
              <a:t>dlm</a:t>
            </a:r>
            <a:r>
              <a:rPr lang="en-US" dirty="0" smtClean="0">
                <a:solidFill>
                  <a:srgbClr val="9DE3B3"/>
                </a:solidFill>
              </a:rPr>
              <a:t> format </a:t>
            </a:r>
            <a:r>
              <a:rPr lang="en-US" dirty="0" err="1" smtClean="0">
                <a:solidFill>
                  <a:srgbClr val="9DE3B3"/>
                </a:solidFill>
              </a:rPr>
              <a:t>negara</a:t>
            </a:r>
            <a:r>
              <a:rPr lang="en-US" dirty="0" smtClean="0">
                <a:solidFill>
                  <a:srgbClr val="9DE3B3"/>
                </a:solidFill>
              </a:rPr>
              <a:t> </a:t>
            </a:r>
            <a:r>
              <a:rPr lang="en-US" dirty="0" err="1" smtClean="0">
                <a:solidFill>
                  <a:srgbClr val="9DE3B3"/>
                </a:solidFill>
              </a:rPr>
              <a:t>politea</a:t>
            </a:r>
            <a:r>
              <a:rPr lang="en-US" dirty="0" smtClean="0">
                <a:solidFill>
                  <a:srgbClr val="9DE3B3"/>
                </a:solidFill>
              </a:rPr>
              <a:t> (</a:t>
            </a:r>
            <a:r>
              <a:rPr lang="en-US" dirty="0" err="1" smtClean="0">
                <a:solidFill>
                  <a:srgbClr val="9DE3B3"/>
                </a:solidFill>
              </a:rPr>
              <a:t>demokrasi</a:t>
            </a:r>
            <a:r>
              <a:rPr lang="en-US" dirty="0" smtClean="0">
                <a:solidFill>
                  <a:srgbClr val="9DE3B3"/>
                </a:solidFill>
              </a:rPr>
              <a:t> dg </a:t>
            </a:r>
            <a:r>
              <a:rPr lang="en-US" dirty="0" err="1" smtClean="0">
                <a:solidFill>
                  <a:srgbClr val="9DE3B3"/>
                </a:solidFill>
              </a:rPr>
              <a:t>aturan</a:t>
            </a:r>
            <a:r>
              <a:rPr lang="en-US" dirty="0" smtClean="0">
                <a:solidFill>
                  <a:srgbClr val="9DE3B3"/>
                </a:solidFill>
              </a:rPr>
              <a:t> </a:t>
            </a:r>
            <a:r>
              <a:rPr lang="en-US" dirty="0" err="1" smtClean="0">
                <a:solidFill>
                  <a:srgbClr val="9DE3B3"/>
                </a:solidFill>
              </a:rPr>
              <a:t>konstitusi</a:t>
            </a:r>
            <a:r>
              <a:rPr lang="en-US" dirty="0" smtClean="0">
                <a:solidFill>
                  <a:srgbClr val="9DE3B3"/>
                </a:solidFill>
              </a:rPr>
              <a:t>).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/>
              <a:t>Abad 16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raja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8DEDF7"/>
                </a:solidFill>
              </a:rPr>
              <a:t>Dari </a:t>
            </a:r>
            <a:r>
              <a:rPr lang="en-US" dirty="0" err="1" smtClean="0">
                <a:solidFill>
                  <a:srgbClr val="8DEDF7"/>
                </a:solidFill>
              </a:rPr>
              <a:t>yg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bersifat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ilahiah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menjadi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bersifat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duniawi</a:t>
            </a:r>
            <a:r>
              <a:rPr lang="id-ID" dirty="0" smtClean="0">
                <a:solidFill>
                  <a:srgbClr val="8DEDF7"/>
                </a:solidFill>
              </a:rPr>
              <a:t>ah</a:t>
            </a:r>
            <a:r>
              <a:rPr lang="en-US" dirty="0" smtClean="0">
                <a:solidFill>
                  <a:srgbClr val="8DEDF7"/>
                </a:solidFill>
              </a:rPr>
              <a:t>.</a:t>
            </a:r>
          </a:p>
        </p:txBody>
      </p:sp>
      <p:pic>
        <p:nvPicPr>
          <p:cNvPr id="1026" name="Picture 2" descr="E:\FOTO\TOKOH_PENTING\ENSTIEN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" y="1713346"/>
            <a:ext cx="2590800" cy="3011054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609600"/>
            <a:ext cx="5029200" cy="601980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dirty="0" smtClean="0"/>
              <a:t>Montesquieu (1689-1755 M) dg </a:t>
            </a:r>
            <a:r>
              <a:rPr lang="en-US" dirty="0" err="1" smtClean="0"/>
              <a:t>trias</a:t>
            </a:r>
            <a:r>
              <a:rPr lang="en-US" dirty="0" smtClean="0"/>
              <a:t> </a:t>
            </a:r>
            <a:r>
              <a:rPr lang="en-US" dirty="0" err="1" smtClean="0"/>
              <a:t>politikanya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i="1" dirty="0" smtClean="0">
                <a:solidFill>
                  <a:srgbClr val="9FE8F7"/>
                </a:solidFill>
              </a:rPr>
              <a:t>in every government there are three sort of power, </a:t>
            </a: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i="1" dirty="0" smtClean="0">
                <a:solidFill>
                  <a:srgbClr val="FFFF00"/>
                </a:solidFill>
              </a:rPr>
              <a:t>the Legislative</a:t>
            </a:r>
            <a:r>
              <a:rPr lang="en-US" i="1" dirty="0" smtClean="0">
                <a:solidFill>
                  <a:srgbClr val="9FE8F7"/>
                </a:solidFill>
              </a:rPr>
              <a:t>, </a:t>
            </a:r>
            <a:r>
              <a:rPr lang="en-US" sz="2800" b="1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the Executive in respect to things depend on the law of nations</a:t>
            </a:r>
            <a:r>
              <a:rPr lang="en-US" i="1" dirty="0" smtClean="0">
                <a:solidFill>
                  <a:srgbClr val="9FE8F7"/>
                </a:solidFill>
              </a:rPr>
              <a:t>, </a:t>
            </a: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i="1" dirty="0" smtClean="0">
                <a:solidFill>
                  <a:srgbClr val="9FE8F7"/>
                </a:solidFill>
              </a:rPr>
              <a:t>and </a:t>
            </a:r>
            <a:r>
              <a:rPr lang="en-US" i="1" dirty="0" smtClean="0">
                <a:solidFill>
                  <a:srgbClr val="F2FD63"/>
                </a:solidFill>
              </a:rPr>
              <a:t>the Executive </a:t>
            </a:r>
            <a:r>
              <a:rPr lang="en-US" i="1" dirty="0" smtClean="0"/>
              <a:t>in regard to matters that depend on the civil law</a:t>
            </a:r>
            <a:r>
              <a:rPr lang="en-US" i="1" dirty="0" smtClean="0">
                <a:solidFill>
                  <a:srgbClr val="9FE8F7"/>
                </a:solidFill>
              </a:rPr>
              <a:t>.</a:t>
            </a:r>
          </a:p>
        </p:txBody>
      </p:sp>
      <p:pic>
        <p:nvPicPr>
          <p:cNvPr id="1026" name="Picture 2" descr="E:\FOTO\TOKOH_PENTING\ENSTIEN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5589" y="1473861"/>
            <a:ext cx="3488211" cy="4469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am">
  <a:themeElements>
    <a:clrScheme name="Beam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3127</TotalTime>
  <Words>841</Words>
  <Application>Microsoft PowerPoint</Application>
  <PresentationFormat>On-screen Show (4:3)</PresentationFormat>
  <Paragraphs>147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Beam</vt:lpstr>
      <vt:lpstr>REFLEKSI AWAL               RELASI DEMOKRASI DAN PENDIDIKAN</vt:lpstr>
      <vt:lpstr>TRANSFORMASI DEMOKRASI</vt:lpstr>
      <vt:lpstr>URGENSI  SISTEM POLITIK DEMOKRASI</vt:lpstr>
      <vt:lpstr>ASAL USUL  SISTEM POLITIK DEMOKRASI</vt:lpstr>
      <vt:lpstr>ASAL USUL  SISTEM POLITIK DEMOKRASI</vt:lpstr>
      <vt:lpstr>Slide 6</vt:lpstr>
      <vt:lpstr>KONSEP DEMOKRASI KUNO</vt:lpstr>
      <vt:lpstr>Slide 8</vt:lpstr>
      <vt:lpstr>Slide 9</vt:lpstr>
      <vt:lpstr>Slide 10</vt:lpstr>
      <vt:lpstr>DEMOKRASI sbg SOLUSI</vt:lpstr>
      <vt:lpstr>Persoalan pokoknya adalah apa yg disebut Demokrasi </vt:lpstr>
      <vt:lpstr>SOSOK PEJUANG DEMOKRASI?</vt:lpstr>
      <vt:lpstr>PENGERTIAN  DEMOKRASI</vt:lpstr>
      <vt:lpstr>Slide 15</vt:lpstr>
      <vt:lpstr>Slide 16</vt:lpstr>
      <vt:lpstr>ARTI TERMINOLOGIS</vt:lpstr>
      <vt:lpstr>Slide 18</vt:lpstr>
      <vt:lpstr>ARTI TERMINOLOGIS</vt:lpstr>
      <vt:lpstr>Slide 20</vt:lpstr>
      <vt:lpstr>ANEKA PERSOALAN DAN ISU DEMOKRASI DALAM PENDIDIKAN</vt:lpstr>
      <vt:lpstr>Slide 22</vt:lpstr>
      <vt:lpstr>Slide 23</vt:lpstr>
      <vt:lpstr>Slide 24</vt:lpstr>
      <vt:lpstr>Munculnya Masalah Pendidikan</vt:lpstr>
      <vt:lpstr>TUGAS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Menjadi Pembelajar Sepanjang Hayat</dc:title>
  <dc:creator>fkip</dc:creator>
  <cp:lastModifiedBy>Arief</cp:lastModifiedBy>
  <cp:revision>430</cp:revision>
  <dcterms:created xsi:type="dcterms:W3CDTF">2004-04-14T02:27:04Z</dcterms:created>
  <dcterms:modified xsi:type="dcterms:W3CDTF">2014-07-24T10:05:31Z</dcterms:modified>
</cp:coreProperties>
</file>