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EFB4-F888-45FE-8A28-715C71968478}" type="datetimeFigureOut">
              <a:rPr lang="id-ID" smtClean="0"/>
              <a:t>20/04/2011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59EE-38CD-4143-894E-8104ABE06B9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786081"/>
          </a:xfrm>
        </p:spPr>
        <p:txBody>
          <a:bodyPr>
            <a:normAutofit fontScale="90000"/>
          </a:bodyPr>
          <a:lstStyle/>
          <a:p>
            <a:r>
              <a:rPr lang="id-ID" sz="8000" b="1" dirty="0" smtClean="0"/>
              <a:t>TEORI INTERTEKSTUAL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id-ID" dirty="0"/>
              <a:t>Karya sastra kapan pun ditulis tidak mungkin lahir dari situasi kekosongan </a:t>
            </a:r>
            <a:r>
              <a:rPr lang="id-ID" dirty="0" smtClean="0"/>
              <a:t>budaya.</a:t>
            </a:r>
          </a:p>
          <a:p>
            <a:r>
              <a:rPr lang="id-ID" dirty="0" smtClean="0"/>
              <a:t>Karya </a:t>
            </a:r>
            <a:r>
              <a:rPr lang="id-ID" dirty="0"/>
              <a:t>sastra akan muncul pada masyarakat yang telah memiliki konvensi, tradisi, </a:t>
            </a:r>
            <a:r>
              <a:rPr lang="id-ID" dirty="0" smtClean="0"/>
              <a:t>pan-dangan </a:t>
            </a:r>
            <a:r>
              <a:rPr lang="id-ID" dirty="0"/>
              <a:t>tentang estetika, tujuan berseni, dan lain-lain, yang kesemuanya dapat dipandang sebagai wujud kebudayaan. </a:t>
            </a:r>
            <a:endParaRPr lang="id-ID" dirty="0" smtClean="0"/>
          </a:p>
          <a:p>
            <a:r>
              <a:rPr lang="id-ID" dirty="0" smtClean="0"/>
              <a:t>Dalam hal </a:t>
            </a:r>
            <a:r>
              <a:rPr lang="id-ID" dirty="0"/>
              <a:t>ini, sastra dipandang sebagai “</a:t>
            </a:r>
            <a:r>
              <a:rPr lang="id-ID" dirty="0" smtClean="0"/>
              <a:t>reka-man</a:t>
            </a:r>
            <a:r>
              <a:rPr lang="id-ID" dirty="0"/>
              <a:t>” terhadap pandangan masyarakat </a:t>
            </a:r>
            <a:r>
              <a:rPr lang="id-ID" dirty="0" smtClean="0"/>
              <a:t>berke-naan </a:t>
            </a:r>
            <a:r>
              <a:rPr lang="id-ID" dirty="0"/>
              <a:t>dengan segala sesuatu yang melingkupi kehidupannya.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5929354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Teori interteks memandang bahwa sebuah teks yang ditulis lebih kemudian mendasarkan diri pada teks-teks lain yang telah ditulis </a:t>
            </a:r>
            <a:r>
              <a:rPr lang="id-ID" dirty="0" smtClean="0"/>
              <a:t>orang sebelumnya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Tidak </a:t>
            </a:r>
            <a:r>
              <a:rPr lang="id-ID" dirty="0"/>
              <a:t>ada sebuah teks pun yang sungguh-sungguh mandiri. </a:t>
            </a:r>
            <a:endParaRPr lang="id-ID" dirty="0" smtClean="0"/>
          </a:p>
          <a:p>
            <a:r>
              <a:rPr lang="id-ID" dirty="0" smtClean="0"/>
              <a:t>Dalam </a:t>
            </a:r>
            <a:r>
              <a:rPr lang="id-ID" dirty="0"/>
              <a:t>arti, proses penciptaan teks selalu dapat dirunut hubungannya dengan teks-teks lain baik langsung maupun tidak langsung. </a:t>
            </a:r>
            <a:endParaRPr lang="id-ID" dirty="0" smtClean="0"/>
          </a:p>
          <a:p>
            <a:r>
              <a:rPr lang="id-ID" dirty="0" smtClean="0"/>
              <a:t>Tidak </a:t>
            </a:r>
            <a:r>
              <a:rPr lang="id-ID" dirty="0"/>
              <a:t>ada teks yang proses penciptaan sekaligus konsekunsi pembacaannya dapat dilakukan tanpa sama sekali berhubungan dengan teks lain yang dijadikan semacam contoh, teladan, kerangka, atau </a:t>
            </a:r>
            <a:r>
              <a:rPr lang="id-ID" dirty="0" smtClean="0"/>
              <a:t>acuan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id-ID" dirty="0"/>
              <a:t>Tujuan kajian interteks itu sendiri adalah untuk memberikan makna secara lebih penuh terhadap karya yang ditelaah. </a:t>
            </a:r>
            <a:endParaRPr lang="id-ID" dirty="0" smtClean="0"/>
          </a:p>
          <a:p>
            <a:r>
              <a:rPr lang="id-ID" dirty="0" smtClean="0"/>
              <a:t>Sebuah </a:t>
            </a:r>
            <a:r>
              <a:rPr lang="id-ID" dirty="0"/>
              <a:t>karya tidak dapat dilepaskan dengan teks-teks lain yang telah ada, sehingga dalam upaya memahami sebuah karya sastra kita juga harus mengenal dan memahami karya atau teks-teks lain yang terkait. </a:t>
            </a:r>
            <a:endParaRPr lang="id-ID" dirty="0" smtClean="0"/>
          </a:p>
          <a:p>
            <a:r>
              <a:rPr lang="id-ID" dirty="0" smtClean="0"/>
              <a:t>Penulisan </a:t>
            </a:r>
            <a:r>
              <a:rPr lang="id-ID" dirty="0"/>
              <a:t>sebuah karya sering ada kaitannya dengan unsur kesejarahan sehingga </a:t>
            </a:r>
            <a:r>
              <a:rPr lang="id-ID" dirty="0" smtClean="0"/>
              <a:t>pembe-rian </a:t>
            </a:r>
            <a:r>
              <a:rPr lang="id-ID" dirty="0"/>
              <a:t>makna akan lebih lengkap jika dikaitkan dengan unsur kesejarahan tersebut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215106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Masalah ada tidaknya hubungan antarteks ada kaitannya dengan niatan pengarang dan tafsiran pembaca. </a:t>
            </a:r>
            <a:endParaRPr lang="id-ID" dirty="0" smtClean="0"/>
          </a:p>
          <a:p>
            <a:r>
              <a:rPr lang="id-ID" dirty="0" smtClean="0"/>
              <a:t>Luxemburg mengartikan </a:t>
            </a:r>
            <a:r>
              <a:rPr lang="id-ID" dirty="0"/>
              <a:t>interteks </a:t>
            </a:r>
            <a:r>
              <a:rPr lang="id-ID" dirty="0" smtClean="0"/>
              <a:t>sebagai</a:t>
            </a:r>
            <a:r>
              <a:rPr lang="id-ID" dirty="0"/>
              <a:t>: kita menulis dan membaca dalam suatu ‘interteks’ suatu tradisi budaya, </a:t>
            </a:r>
            <a:r>
              <a:rPr lang="id-ID" dirty="0" smtClean="0"/>
              <a:t>sosial</a:t>
            </a:r>
            <a:r>
              <a:rPr lang="id-ID" dirty="0"/>
              <a:t>, dan sastra, yang tertuang dalam teks-teks. </a:t>
            </a:r>
            <a:endParaRPr lang="id-ID" dirty="0" smtClean="0"/>
          </a:p>
          <a:p>
            <a:r>
              <a:rPr lang="id-ID" dirty="0" smtClean="0"/>
              <a:t>Setiap </a:t>
            </a:r>
            <a:r>
              <a:rPr lang="id-ID" dirty="0"/>
              <a:t>teks sebagian bertumpu </a:t>
            </a:r>
            <a:r>
              <a:rPr lang="id-ID" dirty="0" smtClean="0"/>
              <a:t>pada </a:t>
            </a:r>
            <a:r>
              <a:rPr lang="id-ID" dirty="0"/>
              <a:t>konvensi sastra dan bahasa dan dipengaruhi oleh teks-teks sebelumnya. </a:t>
            </a:r>
            <a:endParaRPr lang="id-ID" dirty="0" smtClean="0"/>
          </a:p>
          <a:p>
            <a:r>
              <a:rPr lang="id-ID" dirty="0" smtClean="0"/>
              <a:t>Baik kegiatan </a:t>
            </a:r>
            <a:r>
              <a:rPr lang="id-ID" dirty="0"/>
              <a:t>pengarang maupun pembaca akan mendasarkan diri dan mengaitkan dengan teks-teks lain.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id-ID" dirty="0"/>
              <a:t>Inrtekstualitas  berkaitan dengan sikap </a:t>
            </a:r>
            <a:r>
              <a:rPr lang="id-ID" dirty="0" smtClean="0"/>
              <a:t>pem-baca </a:t>
            </a:r>
            <a:r>
              <a:rPr lang="id-ID" dirty="0"/>
              <a:t>dalam membaca teks </a:t>
            </a:r>
            <a:r>
              <a:rPr lang="id-ID" dirty="0" smtClean="0"/>
              <a:t>sastra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Interteks </a:t>
            </a:r>
            <a:r>
              <a:rPr lang="id-ID" dirty="0"/>
              <a:t>dapat memberi bimbingan kepada pembaca untuk memandang teks-teks </a:t>
            </a:r>
            <a:r>
              <a:rPr lang="id-ID" dirty="0" smtClean="0"/>
              <a:t>terda-hulu </a:t>
            </a:r>
            <a:r>
              <a:rPr lang="id-ID" dirty="0"/>
              <a:t>sebagai sumbangan pada sutau kode yang memungkinkan efek siginifikansi yang </a:t>
            </a:r>
            <a:r>
              <a:rPr lang="id-ID" dirty="0" smtClean="0"/>
              <a:t>bermacam-macam.</a:t>
            </a:r>
          </a:p>
          <a:p>
            <a:r>
              <a:rPr lang="id-ID" dirty="0" smtClean="0"/>
              <a:t>Berdasarkan </a:t>
            </a:r>
            <a:r>
              <a:rPr lang="id-ID" dirty="0"/>
              <a:t>pengalaman kesastraan yang </a:t>
            </a:r>
            <a:r>
              <a:rPr lang="id-ID" dirty="0" smtClean="0"/>
              <a:t>di-miliki</a:t>
            </a:r>
            <a:r>
              <a:rPr lang="id-ID" dirty="0"/>
              <a:t>, pembaca akan dapat mengidentifikasi unsur-unsur teks </a:t>
            </a:r>
            <a:r>
              <a:rPr lang="id-ID" dirty="0" smtClean="0"/>
              <a:t>lain </a:t>
            </a:r>
            <a:r>
              <a:rPr lang="id-ID" dirty="0"/>
              <a:t>pada karya yang baru.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id-ID" dirty="0" smtClean="0"/>
              <a:t>Dengan demikian, dalam proses pembacaan-nya, seorang pembaca akan “membongkar” teks-teks yang pernah dikenalnya yang kemu-dian dihubungkan dengan teks yang dihadapi. </a:t>
            </a:r>
          </a:p>
          <a:p>
            <a:r>
              <a:rPr lang="id-ID" dirty="0" smtClean="0"/>
              <a:t>Berhadapan dengan sebuah teks pada haki-katnya pembaca tidak hanya membaca teks yang dibaca saja, melainkan “berdampingan” dengan teks-teks lain sehingga interpretasi terha­dapnya tidak dapat dilepaslkan dari teks-teks lain tersebut.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394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TEORI INTERTEKSTUAL 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INTERTEKSTUAL </dc:title>
  <dc:creator>Toshiba</dc:creator>
  <cp:lastModifiedBy>Toshiba</cp:lastModifiedBy>
  <cp:revision>2</cp:revision>
  <dcterms:created xsi:type="dcterms:W3CDTF">2011-04-20T13:19:40Z</dcterms:created>
  <dcterms:modified xsi:type="dcterms:W3CDTF">2011-04-20T13:43:49Z</dcterms:modified>
</cp:coreProperties>
</file>