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sldIdLst>
    <p:sldId id="323" r:id="rId2"/>
    <p:sldId id="325" r:id="rId3"/>
    <p:sldId id="258" r:id="rId4"/>
    <p:sldId id="301" r:id="rId5"/>
    <p:sldId id="262" r:id="rId6"/>
    <p:sldId id="263" r:id="rId7"/>
    <p:sldId id="264" r:id="rId8"/>
    <p:sldId id="302" r:id="rId9"/>
    <p:sldId id="303" r:id="rId10"/>
    <p:sldId id="265" r:id="rId11"/>
    <p:sldId id="304" r:id="rId12"/>
    <p:sldId id="260" r:id="rId13"/>
    <p:sldId id="290" r:id="rId14"/>
    <p:sldId id="291" r:id="rId15"/>
    <p:sldId id="321" r:id="rId16"/>
    <p:sldId id="300" r:id="rId17"/>
    <p:sldId id="316" r:id="rId18"/>
    <p:sldId id="305" r:id="rId19"/>
    <p:sldId id="292" r:id="rId20"/>
    <p:sldId id="315" r:id="rId21"/>
    <p:sldId id="306" r:id="rId22"/>
    <p:sldId id="307" r:id="rId23"/>
    <p:sldId id="293" r:id="rId24"/>
    <p:sldId id="319" r:id="rId25"/>
    <p:sldId id="318" r:id="rId26"/>
    <p:sldId id="310" r:id="rId27"/>
    <p:sldId id="295" r:id="rId28"/>
    <p:sldId id="309" r:id="rId29"/>
    <p:sldId id="320" r:id="rId30"/>
    <p:sldId id="311" r:id="rId31"/>
    <p:sldId id="297" r:id="rId32"/>
    <p:sldId id="312" r:id="rId33"/>
    <p:sldId id="280" r:id="rId34"/>
    <p:sldId id="281" r:id="rId35"/>
    <p:sldId id="282" r:id="rId36"/>
    <p:sldId id="299" r:id="rId37"/>
    <p:sldId id="322" r:id="rId38"/>
    <p:sldId id="286" r:id="rId39"/>
    <p:sldId id="313" r:id="rId40"/>
    <p:sldId id="314" r:id="rId41"/>
    <p:sldId id="287" r:id="rId42"/>
    <p:sldId id="326" r:id="rId43"/>
  </p:sldIdLst>
  <p:sldSz cx="9144000" cy="6858000" type="screen4x3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9999"/>
    <a:srgbClr val="33CCCC"/>
    <a:srgbClr val="00CC66"/>
    <a:srgbClr val="FF3399"/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0" autoAdjust="0"/>
    <p:restoredTop sz="90940" autoAdjust="0"/>
  </p:normalViewPr>
  <p:slideViewPr>
    <p:cSldViewPr>
      <p:cViewPr>
        <p:scale>
          <a:sx n="53" d="100"/>
          <a:sy n="53" d="100"/>
        </p:scale>
        <p:origin x="-11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8E9B84-A407-4B8D-92D2-634EB419150C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EC073A-6DA4-4658-9929-E65FF0310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D41256-03E4-4A84-BDCB-E36AD1A52DD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DA44D1-95E2-429B-9A8E-8E4D2663F8C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AC56CE-6672-4E21-9A1A-0AE25473574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BE4B71-1E52-4596-BE20-6CB2165AEAF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83189-A506-4543-B9AB-35A2CC7B9AD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7E4BD-41DD-4152-8B11-7609F5CEC6F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F2B3AA-E3B2-49A8-8FAA-67769D34DA4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383189-A506-4543-B9AB-35A2CC7B9AD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0F287-B1CB-4D93-AC01-7043C106776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E0579-87F5-4C55-95A6-4F00581C96C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41F29-023E-44CB-A306-0EB107DD767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0F287-B1CB-4D93-AC01-7043C106776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824BC6-76B1-4A94-A662-FBE45F4B34D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648D6B-1CFF-4C39-90B0-A6E12C31244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8952C2-B362-479C-A1B8-34173903AA2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A40C6C-E6B0-44B1-9096-00F3ADF4EBD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FF6AA2-B06A-431F-B070-E109920E110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E8F29-CDA4-4762-93BF-DCF2F91AC25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41F29-023E-44CB-A306-0EB107DD767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5CDB10-CC61-4892-9C35-54CBE6EE4D9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283F6-1926-4E87-B81B-11D9C4B9A254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C8775F-FD19-41F9-9578-FC807172C71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F7D36D-88E2-416B-859C-20532A9D221C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3D1CE0-6610-4FC8-AB08-1271D808C40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665EA-236A-4EB9-8445-9228482234A1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6F9BF5-A17C-4425-BED2-82957ABF9FD2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0F72F9-3DF0-49DC-B4DA-E966A92B4FD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FC19AB-1486-4F5E-8F83-321C51E32DC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9FC485-F510-47D2-9811-8DFB907DC97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2A27AA-F735-4B59-AC3F-A67B724311A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947FC-B8EE-4412-A6E5-CCFD5C4F944F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01501-7060-4813-A7FB-7FF949129BD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947FC-B8EE-4412-A6E5-CCFD5C4F944F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DAA659-E10B-4014-A9F5-F06662142F3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BBA217-8AC4-41F4-845E-EC6C50CDB5F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ED6D5F-AF4A-46D0-ADAF-F43F7AB1633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EA29DB-4AEA-4BC5-A4FC-2A101EC2188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1FFEF6-9CF7-49EF-BF56-DD36BFE5394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3BB6-0A18-4B50-975E-B07C74A7D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1537E-B7BF-4FF9-9588-6A4A56D0B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D975-5D9B-433D-9E0C-C7E204A74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3185D-A646-4E81-8DA3-FE9F28479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CC44-0D11-417C-9515-75E6C7A4D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400E-47C7-4470-A2E8-E097EE2E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16D7-B47B-468B-9B05-A829006BC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62AB6-6FD1-49B8-A281-11F3FA9C6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410200" y="62484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48400"/>
            <a:ext cx="44196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F4B9-0176-48D4-9FE0-65C6D096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C63BC-6D3D-4A80-A7A4-1A58310E2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643-F792-464F-B9E3-122836880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8C196D-F280-4238-85B1-88CD5AAB0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1</a:t>
            </a:r>
            <a:endParaRPr lang="en-US" sz="199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066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</a:rPr>
              <a:t>The Role of Statistics in Physics Education</a:t>
            </a: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352801"/>
            <a:ext cx="8305800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1-1   The Physics Education Method and Statistical Thinking</a:t>
            </a:r>
          </a:p>
          <a:p>
            <a:r>
              <a:rPr lang="en-US" sz="2200" dirty="0" smtClean="0">
                <a:latin typeface="Calibri" pitchFamily="34" charset="0"/>
              </a:rPr>
              <a:t>1-2   Collecting Physics Education  Data</a:t>
            </a:r>
          </a:p>
          <a:p>
            <a:r>
              <a:rPr lang="en-US" sz="2200" dirty="0" smtClean="0">
                <a:latin typeface="Calibri" pitchFamily="34" charset="0"/>
              </a:rPr>
              <a:t>   1-2.1   Basic Principles</a:t>
            </a:r>
          </a:p>
          <a:p>
            <a:r>
              <a:rPr lang="en-US" sz="2200" dirty="0" smtClean="0">
                <a:latin typeface="Calibri" pitchFamily="34" charset="0"/>
              </a:rPr>
              <a:t>   1-2.2   Retrospective Study</a:t>
            </a:r>
          </a:p>
          <a:p>
            <a:r>
              <a:rPr lang="en-US" sz="2200" dirty="0" smtClean="0">
                <a:latin typeface="Calibri" pitchFamily="34" charset="0"/>
              </a:rPr>
              <a:t>   1-2.3   Observational Study</a:t>
            </a:r>
          </a:p>
          <a:p>
            <a:r>
              <a:rPr lang="en-US" sz="2200" dirty="0" smtClean="0">
                <a:latin typeface="Calibri" pitchFamily="34" charset="0"/>
              </a:rPr>
              <a:t>   1-2.4   Designed Experiments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   1-2.5   Observed Processes over Time</a:t>
            </a:r>
          </a:p>
          <a:p>
            <a:r>
              <a:rPr lang="en-US" sz="2200" dirty="0" smtClean="0">
                <a:latin typeface="Calibri" pitchFamily="34" charset="0"/>
              </a:rPr>
              <a:t>1-3   Mechanistic &amp; Empirical Models</a:t>
            </a:r>
          </a:p>
          <a:p>
            <a:r>
              <a:rPr lang="en-US" sz="2200" dirty="0" smtClean="0">
                <a:latin typeface="Calibri" pitchFamily="34" charset="0"/>
              </a:rPr>
              <a:t>1-4   Probability &amp; Probability Models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165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CHAPTER OUTLINE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6400800"/>
            <a:ext cx="6019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Adapted from© </a:t>
            </a:r>
            <a:r>
              <a:rPr lang="en-US" sz="900" dirty="0" smtClean="0"/>
              <a:t>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8229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Since pull-off force varies or exhibits variability, it is a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random variable</a:t>
            </a:r>
            <a:r>
              <a:rPr lang="en-US" b="1" dirty="0"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A random variable, </a:t>
            </a: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, can be modeled by:</a:t>
            </a:r>
          </a:p>
          <a:p>
            <a:pPr algn="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X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dirty="0">
                <a:latin typeface="Calibri" pitchFamily="34" charset="0"/>
                <a:sym typeface="Symbol" pitchFamily="18" charset="2"/>
              </a:rPr>
              <a:t> +         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           </a:t>
            </a:r>
            <a:r>
              <a:rPr lang="en-US" dirty="0">
                <a:latin typeface="Calibri" pitchFamily="34" charset="0"/>
                <a:sym typeface="Symbol" pitchFamily="18" charset="2"/>
              </a:rPr>
              <a:t>	</a:t>
            </a:r>
            <a:r>
              <a:rPr lang="en-US" sz="3200" dirty="0">
                <a:latin typeface="Calibri" pitchFamily="34" charset="0"/>
                <a:sym typeface="Symbol" pitchFamily="18" charset="2"/>
              </a:rPr>
              <a:t>       </a:t>
            </a:r>
            <a:r>
              <a:rPr lang="en-US" sz="2400" dirty="0" smtClean="0">
                <a:latin typeface="Calibri" pitchFamily="34" charset="0"/>
                <a:sym typeface="Symbol" pitchFamily="18" charset="2"/>
              </a:rPr>
              <a:t>(1-1)</a:t>
            </a:r>
            <a:endParaRPr lang="en-US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  <a:sym typeface="Symbol" pitchFamily="18" charset="2"/>
              </a:rPr>
              <a:t>where  is a constant and  is a random disturbance.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04800" y="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 </a:t>
            </a:r>
            <a:r>
              <a:rPr lang="en-US" sz="3600" b="1" dirty="0" smtClean="0">
                <a:latin typeface="Calibri" pitchFamily="34" charset="0"/>
              </a:rPr>
              <a:t>Physics Education </a:t>
            </a:r>
            <a:r>
              <a:rPr lang="en-US" sz="3600" b="1" dirty="0">
                <a:latin typeface="Calibri" pitchFamily="34" charset="0"/>
              </a:rPr>
              <a:t>Example of Variability-4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2A805F-9AF5-4B06-84EF-C1616B284AD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1-1 The Physics Education Method &amp; Statistical Thinking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04800" y="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Two Directions of </a:t>
            </a:r>
            <a:r>
              <a:rPr lang="en-US" sz="3600" b="1" dirty="0" smtClean="0">
                <a:latin typeface="Calibri" pitchFamily="34" charset="0"/>
              </a:rPr>
              <a:t>Reasoning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2A3518-CE7C-4BE6-9E40-803B4BB47608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1-1 The Physics Education Method &amp; Statistical Thinking</a:t>
            </a:r>
          </a:p>
        </p:txBody>
      </p:sp>
      <p:pic>
        <p:nvPicPr>
          <p:cNvPr id="98306" name="Picture 2" descr="C:\Documents and Settings\rsims\My Documents\Sims Courses\Wiley Slide Development Project\JPEG images from Jenny\Ch01\fig_01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1143000"/>
            <a:ext cx="7179809" cy="3962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5410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Figure 1-4  </a:t>
            </a:r>
            <a:r>
              <a:rPr lang="en-US" sz="2400" dirty="0" smtClean="0">
                <a:latin typeface="Calibri" pitchFamily="34" charset="0"/>
              </a:rPr>
              <a:t>Statistical inference is one type of reasoning.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latin typeface="Calibri" pitchFamily="34" charset="0"/>
              </a:rPr>
              <a:t>Three basic methods for collecting data:</a:t>
            </a:r>
          </a:p>
          <a:p>
            <a:pPr marL="990600" lvl="1" indent="-533400" eaLnBrk="1" hangingPunct="1"/>
            <a:r>
              <a:rPr lang="en-US" dirty="0" smtClean="0">
                <a:latin typeface="Calibri" pitchFamily="34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retrospective</a:t>
            </a:r>
            <a:r>
              <a:rPr lang="en-US" dirty="0" smtClean="0">
                <a:latin typeface="Calibri" pitchFamily="34" charset="0"/>
              </a:rPr>
              <a:t> study using historical data</a:t>
            </a:r>
          </a:p>
          <a:p>
            <a:pPr marL="1390650" lvl="2" indent="-533400" eaLnBrk="1" hangingPunct="1"/>
            <a:r>
              <a:rPr lang="en-US" dirty="0" smtClean="0">
                <a:latin typeface="Calibri" pitchFamily="34" charset="0"/>
              </a:rPr>
              <a:t>Data collected in the past for other purposes.</a:t>
            </a:r>
          </a:p>
          <a:p>
            <a:pPr marL="990600" lvl="1" indent="-533400" eaLnBrk="1" hangingPunct="1"/>
            <a:r>
              <a:rPr lang="en-US" dirty="0" smtClean="0">
                <a:latin typeface="Calibri" pitchFamily="34" charset="0"/>
              </a:rPr>
              <a:t>An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observational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study</a:t>
            </a:r>
          </a:p>
          <a:p>
            <a:pPr marL="1390650" lvl="2" indent="-533400" eaLnBrk="1" hangingPunct="1"/>
            <a:r>
              <a:rPr lang="en-US" dirty="0" smtClean="0">
                <a:latin typeface="Calibri" pitchFamily="34" charset="0"/>
              </a:rPr>
              <a:t>Data, presently collected, by a passive observer.</a:t>
            </a:r>
          </a:p>
          <a:p>
            <a:pPr marL="990600" lvl="1" indent="-533400" eaLnBrk="1" hangingPunct="1"/>
            <a:r>
              <a:rPr lang="en-US" dirty="0" smtClean="0">
                <a:latin typeface="Calibri" pitchFamily="34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designed experiment</a:t>
            </a:r>
          </a:p>
          <a:p>
            <a:pPr marL="1390650" lvl="2" indent="-533400" eaLnBrk="1" hangingPunct="1"/>
            <a:r>
              <a:rPr lang="en-US" dirty="0" smtClean="0">
                <a:latin typeface="Calibri" pitchFamily="34" charset="0"/>
              </a:rPr>
              <a:t>Data collected in response to process input changes.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04800" y="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Basic Types of Studies</a:t>
            </a:r>
          </a:p>
        </p:txBody>
      </p:sp>
      <p:sp>
        <p:nvSpPr>
          <p:cNvPr id="14340" name="Line 8"/>
          <p:cNvSpPr>
            <a:spLocks noChangeShapeType="1"/>
          </p:cNvSpPr>
          <p:nvPr/>
        </p:nvSpPr>
        <p:spPr bwMode="auto">
          <a:xfrm>
            <a:off x="609600" y="6858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DB43CC-0949-4BCC-9668-9292A518BB5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1-2.1 Collecting Physics Education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9400"/>
            <a:ext cx="5105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7"/>
          <p:cNvSpPr txBox="1">
            <a:spLocks noChangeArrowheads="1"/>
          </p:cNvSpPr>
          <p:nvPr/>
        </p:nvSpPr>
        <p:spPr bwMode="auto">
          <a:xfrm>
            <a:off x="152400" y="3048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Hypothesis Tests</a:t>
            </a:r>
          </a:p>
        </p:txBody>
      </p:sp>
      <p:sp>
        <p:nvSpPr>
          <p:cNvPr id="15363" name="Line 1028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7AC7E-6711-45C3-AB89-6CCFF3418C9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457200" y="1752600"/>
            <a:ext cx="815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Hypothesis Test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 statement about a process behavior value.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Compared to a claim about another process value.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Data is gathered to support or refute the claim.</a:t>
            </a:r>
          </a:p>
          <a:p>
            <a:pPr lvl="1"/>
            <a:endParaRPr lang="en-US" sz="20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One-sample hypothesis test: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Example:  Ford </a:t>
            </a:r>
            <a:r>
              <a:rPr lang="en-US" sz="2400" dirty="0" err="1">
                <a:latin typeface="Calibri" pitchFamily="34" charset="0"/>
              </a:rPr>
              <a:t>avg</a:t>
            </a:r>
            <a:r>
              <a:rPr lang="en-US" sz="2400" dirty="0">
                <a:latin typeface="Calibri" pitchFamily="34" charset="0"/>
              </a:rPr>
              <a:t> mpg = 30 vs. </a:t>
            </a:r>
            <a:r>
              <a:rPr lang="en-US" sz="2400" dirty="0" err="1">
                <a:latin typeface="Calibri" pitchFamily="34" charset="0"/>
              </a:rPr>
              <a:t>avg</a:t>
            </a:r>
            <a:r>
              <a:rPr lang="en-US" sz="2400" dirty="0">
                <a:latin typeface="Calibri" pitchFamily="34" charset="0"/>
              </a:rPr>
              <a:t> mpg &lt; 30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Two-sample hypothesis test: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Example:  Ford </a:t>
            </a:r>
            <a:r>
              <a:rPr lang="en-US" sz="2400" dirty="0" err="1">
                <a:latin typeface="Calibri" pitchFamily="34" charset="0"/>
              </a:rPr>
              <a:t>avg</a:t>
            </a:r>
            <a:r>
              <a:rPr lang="en-US" sz="2400" dirty="0">
                <a:latin typeface="Calibri" pitchFamily="34" charset="0"/>
              </a:rPr>
              <a:t> mpg – Chevy </a:t>
            </a:r>
            <a:r>
              <a:rPr lang="en-US" sz="2400" dirty="0" err="1">
                <a:latin typeface="Calibri" pitchFamily="34" charset="0"/>
              </a:rPr>
              <a:t>avg</a:t>
            </a:r>
            <a:r>
              <a:rPr lang="en-US" sz="2400" dirty="0">
                <a:latin typeface="Calibri" pitchFamily="34" charset="0"/>
              </a:rPr>
              <a:t> mpg = 0 vs. &gt; 0.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7"/>
          <p:cNvSpPr txBox="1">
            <a:spLocks noChangeArrowheads="1"/>
          </p:cNvSpPr>
          <p:nvPr/>
        </p:nvSpPr>
        <p:spPr bwMode="auto">
          <a:xfrm>
            <a:off x="457200" y="2286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Example-1</a:t>
            </a:r>
          </a:p>
        </p:txBody>
      </p:sp>
      <p:sp>
        <p:nvSpPr>
          <p:cNvPr id="16387" name="Line 1028"/>
          <p:cNvSpPr>
            <a:spLocks noChangeShapeType="1"/>
          </p:cNvSpPr>
          <p:nvPr/>
        </p:nvSpPr>
        <p:spPr bwMode="auto">
          <a:xfrm>
            <a:off x="533400" y="9144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47B74-847B-47CE-903C-B408F598A40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533400" y="11430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Consider a petroleum distillation column: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Output is acetone concentration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Inputs (factors) are:</a:t>
            </a:r>
          </a:p>
          <a:p>
            <a:pPr marL="1371600" lvl="2" indent="-457200">
              <a:buFont typeface="Times New Roman" pitchFamily="18" charset="0"/>
              <a:buAutoNum type="arabicPeriod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</a:rPr>
              <a:t>Reboil</a:t>
            </a:r>
            <a:r>
              <a:rPr lang="en-US" sz="2400" dirty="0">
                <a:latin typeface="Calibri" pitchFamily="34" charset="0"/>
              </a:rPr>
              <a:t> temperature</a:t>
            </a:r>
          </a:p>
          <a:p>
            <a:pPr marL="1371600" lvl="2" indent="-457200">
              <a:buFont typeface="Times New Roman" pitchFamily="18" charset="0"/>
              <a:buAutoNum type="arabicPeriod"/>
            </a:pPr>
            <a:r>
              <a:rPr lang="en-US" sz="2400" dirty="0">
                <a:latin typeface="Calibri" pitchFamily="34" charset="0"/>
              </a:rPr>
              <a:t> Condensate temperature</a:t>
            </a:r>
          </a:p>
          <a:p>
            <a:pPr marL="1371600" lvl="2" indent="-457200">
              <a:buFont typeface="Times New Roman" pitchFamily="18" charset="0"/>
              <a:buAutoNum type="arabicPeriod"/>
            </a:pPr>
            <a:r>
              <a:rPr lang="en-US" sz="2400" dirty="0">
                <a:latin typeface="Calibri" pitchFamily="34" charset="0"/>
              </a:rPr>
              <a:t> Reflux rate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Output changes as the inputs are changed by experimenter.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Each factor is set at 2 reasonable levels (-1 and +1)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8 (2</a:t>
            </a: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en-US" sz="2400" dirty="0">
                <a:latin typeface="Calibri" pitchFamily="34" charset="0"/>
              </a:rPr>
              <a:t>) runs are made, at every combination of factors, to observe acetone output.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Resultant data is used to create a mathematical model of the process representing cause and effect.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1.2.4 Designed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7"/>
          <p:cNvSpPr txBox="1">
            <a:spLocks noChangeArrowheads="1"/>
          </p:cNvSpPr>
          <p:nvPr/>
        </p:nvSpPr>
        <p:spPr bwMode="auto">
          <a:xfrm>
            <a:off x="304800" y="3048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Example-2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7411" name="Line 1028"/>
          <p:cNvSpPr>
            <a:spLocks noChangeShapeType="1"/>
          </p:cNvSpPr>
          <p:nvPr/>
        </p:nvSpPr>
        <p:spPr bwMode="auto">
          <a:xfrm flipV="1">
            <a:off x="381000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DEED5-2218-4E82-AAD0-BC9B093B998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371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Table 1-1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The Designed Experiment (Factorial Design) for the Distillation Column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05474" name="Picture 2" descr="C:\Documents and Settings\rsims\My Documents\Sims Courses\Wiley Slide Development Project\JPEG images from Jenny\Ch01\table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2362200"/>
            <a:ext cx="805339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Example-3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381000" y="1066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457200" y="52578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1-5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 smtClean="0">
                <a:latin typeface="Calibri" pitchFamily="34" charset="0"/>
              </a:rPr>
              <a:t>The factorial </a:t>
            </a:r>
            <a:r>
              <a:rPr lang="en-US" sz="2400" dirty="0">
                <a:latin typeface="Calibri" pitchFamily="34" charset="0"/>
              </a:rPr>
              <a:t>experiment for the distillation </a:t>
            </a:r>
            <a:r>
              <a:rPr lang="en-US" sz="2400" dirty="0" smtClean="0">
                <a:latin typeface="Calibri" pitchFamily="34" charset="0"/>
              </a:rPr>
              <a:t>column.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46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EBDA2-05CC-4CE2-8E99-8B09363B60E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8181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7"/>
          <p:cNvSpPr txBox="1">
            <a:spLocks noChangeArrowheads="1"/>
          </p:cNvSpPr>
          <p:nvPr/>
        </p:nvSpPr>
        <p:spPr bwMode="auto">
          <a:xfrm>
            <a:off x="304800" y="2286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Example-4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6387" name="Line 1028"/>
          <p:cNvSpPr>
            <a:spLocks noChangeShapeType="1"/>
          </p:cNvSpPr>
          <p:nvPr/>
        </p:nvSpPr>
        <p:spPr bwMode="auto">
          <a:xfrm>
            <a:off x="533400" y="9144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47B74-847B-47CE-903C-B408F598A40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533400" y="12954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Now consider a new design of the </a:t>
            </a:r>
            <a:r>
              <a:rPr lang="en-US" dirty="0">
                <a:latin typeface="Calibri" pitchFamily="34" charset="0"/>
              </a:rPr>
              <a:t>distillation column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endParaRPr lang="en-US" sz="16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Repeat the settings for the new design, obtaining 8 more data observations of acetone concentration.</a:t>
            </a:r>
          </a:p>
          <a:p>
            <a:pPr lvl="1"/>
            <a:endParaRPr lang="en-US" sz="20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Resultant data is used to create a mathematical model of the process representing cause and </a:t>
            </a:r>
            <a:r>
              <a:rPr lang="en-US" sz="2400" dirty="0" smtClean="0">
                <a:latin typeface="Calibri" pitchFamily="34" charset="0"/>
              </a:rPr>
              <a:t>effect of the new process.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The response of the old and new designs can now be compared.</a:t>
            </a: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The most desirable process and its settings are selected as optimal.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1.2.4 Designed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Example-5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81000" y="1066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1-6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A four-factorial experiment for the distillation column 	        	2</a:t>
            </a:r>
            <a:r>
              <a:rPr lang="en-US" sz="2400" baseline="30000" dirty="0"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16 settings.</a:t>
            </a:r>
          </a:p>
        </p:txBody>
      </p:sp>
      <p:sp>
        <p:nvSpPr>
          <p:cNvPr id="204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9F7BE-8DCB-4ACA-B1F3-E8A46BAE6A3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pic>
        <p:nvPicPr>
          <p:cNvPr id="1026" name="Picture 2" descr="C:\Documents and Settings\rsims\My Documents\Sims Courses\Wiley Slide Development Project\JPEG images from Jenny\Ch01\fig_01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76996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7"/>
          <p:cNvSpPr txBox="1">
            <a:spLocks noChangeArrowheads="1"/>
          </p:cNvSpPr>
          <p:nvPr/>
        </p:nvSpPr>
        <p:spPr bwMode="auto">
          <a:xfrm>
            <a:off x="304800" y="5334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Considerations</a:t>
            </a:r>
          </a:p>
        </p:txBody>
      </p:sp>
      <p:sp>
        <p:nvSpPr>
          <p:cNvPr id="21507" name="Line 1028"/>
          <p:cNvSpPr>
            <a:spLocks noChangeShapeType="1"/>
          </p:cNvSpPr>
          <p:nvPr/>
        </p:nvSpPr>
        <p:spPr bwMode="auto">
          <a:xfrm>
            <a:off x="457200" y="11430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97731F-1E95-45A2-8241-35737B6489F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381000" y="1524000"/>
            <a:ext cx="8305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Factor experiments can get too large.  For example, 8 factors  will require 2</a:t>
            </a:r>
            <a:r>
              <a:rPr lang="en-US" baseline="30000" dirty="0">
                <a:latin typeface="Calibri" pitchFamily="34" charset="0"/>
              </a:rPr>
              <a:t>8</a:t>
            </a:r>
            <a:r>
              <a:rPr lang="en-US" dirty="0">
                <a:latin typeface="Calibri" pitchFamily="34" charset="0"/>
              </a:rPr>
              <a:t> = 256 experimental runs of the  distillation column.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Certain combinations of factor levels can be deleted from the experiments without degrading the resultant model.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The result is called a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fractional factorial experiment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r>
              <a:rPr lang="en-US" dirty="0"/>
              <a:t> </a:t>
            </a:r>
            <a:endParaRPr lang="en-US" sz="2400" dirty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32CBA-14DF-4F35-9BD3-9EF009BA65C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4800" y="6172200"/>
            <a:ext cx="4419600" cy="457200"/>
          </a:xfrm>
          <a:noFill/>
        </p:spPr>
        <p:txBody>
          <a:bodyPr/>
          <a:lstStyle/>
          <a:p>
            <a:r>
              <a:rPr lang="en-US" dirty="0" smtClean="0"/>
              <a:t>Chapter 1 Learning Objectives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6627168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Learning Objectives for Chapter 1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371600"/>
            <a:ext cx="8229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After careful study of this chapter, you should be able to do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Identify the role that statistics can play in the Physics Education problem-solving process.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Discuss how variability affects the data collected and used for Physics Education decisions.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Explain the difference between enumerative and analytical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Discuss the different methods that Physicians use to collect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Identify the advantages that designed experiments have in comparison to the other methods of collecting Physics Education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Explain the differences between mechanistic models &amp; empirical models.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Discuss how probability and probability models are used in Physics Education and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Factor Experiment </a:t>
            </a:r>
            <a:r>
              <a:rPr lang="en-US" sz="3600" b="1" dirty="0" smtClean="0">
                <a:latin typeface="Calibri" pitchFamily="34" charset="0"/>
              </a:rPr>
              <a:t>Example-6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81000" y="1066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7200" y="49530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1-7</a:t>
            </a: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A </a:t>
            </a:r>
            <a:r>
              <a:rPr lang="en-US" sz="2400" dirty="0" smtClean="0">
                <a:latin typeface="Calibri" pitchFamily="34" charset="0"/>
              </a:rPr>
              <a:t>fractional factorial </a:t>
            </a:r>
            <a:r>
              <a:rPr lang="en-US" sz="2400" dirty="0">
                <a:latin typeface="Calibri" pitchFamily="34" charset="0"/>
              </a:rPr>
              <a:t>experiment for the distillation column </a:t>
            </a:r>
            <a:r>
              <a:rPr lang="en-US" sz="2400" dirty="0" smtClean="0">
                <a:latin typeface="Calibri" pitchFamily="34" charset="0"/>
              </a:rPr>
              <a:t>(one-half fraction) 	2</a:t>
            </a:r>
            <a:r>
              <a:rPr lang="en-US" sz="2400" baseline="30000" dirty="0" smtClean="0"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/ 2 = 8 circled settings</a:t>
            </a:r>
            <a:r>
              <a:rPr lang="en-US" sz="2400" dirty="0">
                <a:latin typeface="Calibri" pitchFamily="34" charset="0"/>
              </a:rPr>
              <a:t>.</a:t>
            </a:r>
          </a:p>
        </p:txBody>
      </p:sp>
      <p:sp>
        <p:nvSpPr>
          <p:cNvPr id="204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F9F7BE-8DCB-4ACA-B1F3-E8A46BAE6A3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048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1-2.4 Designed Experiments</a:t>
            </a:r>
          </a:p>
        </p:txBody>
      </p:sp>
      <p:pic>
        <p:nvPicPr>
          <p:cNvPr id="2" name="Picture 2" descr="C:\Documents and Settings\rsims\My Documents\Sims Courses\Wiley Slide Development Project\JPEG images from Jenny\Ch01\fig_01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7742353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Distribution of 30 Distillation Column </a:t>
            </a:r>
            <a:r>
              <a:rPr lang="en-US" sz="3600" b="1" dirty="0" smtClean="0">
                <a:latin typeface="Calibri" pitchFamily="34" charset="0"/>
              </a:rPr>
              <a:t>Runs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81000" y="9906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609600" y="10668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Calibri" pitchFamily="34" charset="0"/>
              </a:rPr>
              <a:t>Whenever data are collected over </a:t>
            </a:r>
            <a:r>
              <a:rPr lang="en-US" sz="2400" dirty="0" smtClean="0">
                <a:latin typeface="Calibri" pitchFamily="34" charset="0"/>
              </a:rPr>
              <a:t>time, </a:t>
            </a:r>
            <a:r>
              <a:rPr lang="en-US" sz="2400" dirty="0">
                <a:latin typeface="Calibri" pitchFamily="34" charset="0"/>
              </a:rPr>
              <a:t>it is important to plot the data over time. Phenomena that might affect the system or process often become more visible in a time-oriented plot</a:t>
            </a:r>
          </a:p>
          <a:p>
            <a:pPr eaLnBrk="0" hangingPunct="0"/>
            <a:r>
              <a:rPr lang="en-US" sz="2400" dirty="0">
                <a:latin typeface="Calibri" pitchFamily="34" charset="0"/>
              </a:rPr>
              <a:t>and the concept of stability can be better judged.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838200" y="52578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1-8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The dot diagram illustrates data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centrality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variation</a:t>
            </a:r>
            <a:r>
              <a:rPr lang="en-US" sz="2400" dirty="0">
                <a:latin typeface="Calibri" pitchFamily="34" charset="0"/>
              </a:rPr>
              <a:t>, but does not identify </a:t>
            </a:r>
            <a:r>
              <a:rPr lang="en-US" sz="2400" dirty="0" smtClean="0">
                <a:latin typeface="Calibri" pitchFamily="34" charset="0"/>
              </a:rPr>
              <a:t>any time-oriented </a:t>
            </a:r>
            <a:r>
              <a:rPr lang="en-US" sz="2400" dirty="0">
                <a:latin typeface="Calibri" pitchFamily="34" charset="0"/>
              </a:rPr>
              <a:t>problem.</a:t>
            </a:r>
          </a:p>
        </p:txBody>
      </p:sp>
      <p:sp>
        <p:nvSpPr>
          <p:cNvPr id="2253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08CDE-6610-4BBC-825B-898FAD9BBBC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2050" name="Picture 2" descr="C:\Documents and Settings\rsims\My Documents\Sims Courses\Wiley Slide Development Project\JPEG images from Jenny\Ch01\fig_01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1"/>
            <a:ext cx="7243196" cy="20871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30 Observations, Time </a:t>
            </a:r>
            <a:r>
              <a:rPr lang="en-US" sz="3600" b="1" dirty="0" smtClean="0">
                <a:latin typeface="Calibri" pitchFamily="34" charset="0"/>
              </a:rPr>
              <a:t>Oriented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609600" y="8382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33400" y="52578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1-9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A time series plot of concentration provides more information than a dot diagram – shows a developing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trend</a:t>
            </a:r>
            <a:r>
              <a:rPr lang="en-US" sz="2400" dirty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55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E6241F-BF85-4E52-9627-5EA516CE0A6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3074" name="Picture 2" descr="C:\Documents and Settings\rsims\My Documents\Sims Courses\Wiley Slide Development Project\JPEG images from Jenny\Ch01\fig_01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462363" cy="41903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3FCDE4-AFF4-4417-B2E7-0C9C1DBCFF5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81000" y="1524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An Experiment in Variation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838200"/>
            <a:ext cx="769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381000" y="1295400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W. Edwards Deming, </a:t>
            </a:r>
            <a:r>
              <a:rPr lang="en-US" dirty="0" smtClean="0">
                <a:latin typeface="Calibri" pitchFamily="34" charset="0"/>
              </a:rPr>
              <a:t>a famous </a:t>
            </a:r>
            <a:r>
              <a:rPr lang="en-US" dirty="0">
                <a:latin typeface="Calibri" pitchFamily="34" charset="0"/>
              </a:rPr>
              <a:t>industrial statistician &amp; contributor to the Japanese quality revolution, conducted a illustrative experiment on process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over-control</a:t>
            </a:r>
            <a:r>
              <a:rPr lang="en-US" dirty="0">
                <a:latin typeface="Calibri" pitchFamily="34" charset="0"/>
              </a:rPr>
              <a:t> or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tampering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Let’s look at his apparatus and experimental procedure.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1-2.5 Observing Processes Over Time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F4B9-0176-48D4-9FE0-65C6D096A1A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6858000" cy="7620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Deming’s Experimental Set-up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90600" y="914400"/>
            <a:ext cx="7391400" cy="2362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Marbles were dropped through a funnel onto a target and the location where the marble struck the target was recorded.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Variation was caused by several factors:</a:t>
            </a:r>
          </a:p>
          <a:p>
            <a:pPr lvl="1">
              <a:buNone/>
            </a:pPr>
            <a:r>
              <a:rPr lang="en-US" sz="2000" dirty="0" smtClean="0">
                <a:latin typeface="Calibri" pitchFamily="34" charset="0"/>
              </a:rPr>
              <a:t>Marble placement in funnel &amp; release dynamics, vibration, air currents, measurement errors.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</a:rPr>
              <a:t>Figure 1-10 </a:t>
            </a:r>
            <a:r>
              <a:rPr lang="en-US" sz="2400" dirty="0" smtClean="0">
                <a:latin typeface="Calibri" pitchFamily="34" charset="0"/>
              </a:rPr>
              <a:t>Deming’s Funnel experiment</a:t>
            </a:r>
          </a:p>
          <a:p>
            <a:pPr lvl="1">
              <a:buNone/>
            </a:pPr>
            <a:endParaRPr lang="en-US" sz="2000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838200"/>
            <a:ext cx="800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:\Documents and Settings\rsims\My Documents\Sims Courses\Wiley Slide Development Project\JPEG images from Jenny\Ch01\fig_0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52800"/>
            <a:ext cx="5791201" cy="233005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Deming’s Experimental Procedure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The funnel was aligned with the center of the target.  Marbles were dropped. The distance from the strike point to the target center was measured and recorded</a:t>
            </a:r>
          </a:p>
          <a:p>
            <a:r>
              <a:rPr lang="en-US" sz="2800" u="sng" dirty="0" smtClean="0">
                <a:latin typeface="Calibri" pitchFamily="34" charset="0"/>
              </a:rPr>
              <a:t>Strategy 1</a:t>
            </a:r>
            <a:r>
              <a:rPr lang="en-US" sz="2800" dirty="0" smtClean="0">
                <a:latin typeface="Calibri" pitchFamily="34" charset="0"/>
              </a:rPr>
              <a:t>: The funnel was not moved. Then the process was repeated.</a:t>
            </a:r>
          </a:p>
          <a:p>
            <a:r>
              <a:rPr lang="en-US" sz="2800" u="sng" dirty="0" smtClean="0">
                <a:latin typeface="Calibri" pitchFamily="34" charset="0"/>
              </a:rPr>
              <a:t>Strategy 2</a:t>
            </a:r>
            <a:r>
              <a:rPr lang="en-US" sz="2800" dirty="0" smtClean="0">
                <a:latin typeface="Calibri" pitchFamily="34" charset="0"/>
              </a:rPr>
              <a:t>: The funnel was moved an equal distance in the opposite direction to compensate for the error.  Then the process was repeated.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1-2.5 Observing Processes Over Time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F4B9-0176-48D4-9FE0-65C6D096A1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838200"/>
            <a:ext cx="800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Adjustments Increased </a:t>
            </a:r>
            <a:r>
              <a:rPr lang="en-US" sz="3600" b="1" dirty="0" smtClean="0">
                <a:latin typeface="Calibri" pitchFamily="34" charset="0"/>
              </a:rPr>
              <a:t>Variability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51816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1-11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Adjustments applied to random disturbances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over-controlled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process and </a:t>
            </a:r>
            <a:r>
              <a:rPr lang="en-US" sz="2400" dirty="0" smtClean="0">
                <a:latin typeface="Calibri" pitchFamily="34" charset="0"/>
              </a:rPr>
              <a:t>increased </a:t>
            </a:r>
            <a:r>
              <a:rPr lang="en-US" sz="2400" dirty="0">
                <a:latin typeface="Calibri" pitchFamily="34" charset="0"/>
              </a:rPr>
              <a:t>the deviations from the target.</a:t>
            </a:r>
          </a:p>
        </p:txBody>
      </p:sp>
      <p:sp>
        <p:nvSpPr>
          <p:cNvPr id="2663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BEF8F-DEF1-47CC-A785-C3BCB624EF9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6146" name="Picture 2" descr="C:\Documents and Settings\rsims\My Documents\Sims Courses\Wiley Slide Development Project\JPEG images from Jenny\Ch01\fig_0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1447800"/>
            <a:ext cx="6368801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78039-4CE5-42E9-BF37-1ECB162C44C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81000" y="2286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Calibri" pitchFamily="34" charset="0"/>
              </a:rPr>
              <a:t>Conclusions from the Deming Experiment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7620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381000" y="1143000"/>
            <a:ext cx="8229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lesson of the Deming experiment is that a process should not be adjusted in response to random variation, but only when a clear shift in the process value becomes apparent.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Then a process adjustment should be made to return the process outputs to their normal values.</a:t>
            </a: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To identify when the shift occurs, a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control chart </a:t>
            </a:r>
            <a:r>
              <a:rPr lang="en-US" dirty="0">
                <a:latin typeface="Calibri" pitchFamily="34" charset="0"/>
              </a:rPr>
              <a:t>is used.  Output values, plotted over time along with the outer limits of normal variation, pinpoint when the process leaves normal values and should be adjusted.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Detecting &amp; Correcting the </a:t>
            </a:r>
            <a:r>
              <a:rPr lang="en-US" sz="3600" b="1" dirty="0" smtClean="0">
                <a:latin typeface="Calibri" pitchFamily="34" charset="0"/>
              </a:rPr>
              <a:t>Process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81000" y="9144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Figure 1-12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</a:rPr>
              <a:t>Process mean shift is detected at observation #57, and an adjustment (a decrease of two units) reduces the deviations from target</a:t>
            </a:r>
            <a:r>
              <a:rPr lang="en-US" sz="2400" dirty="0">
                <a:latin typeface="Calibri" pitchFamily="34" charset="0"/>
              </a:rPr>
              <a:t>.</a:t>
            </a:r>
          </a:p>
        </p:txBody>
      </p:sp>
      <p:sp>
        <p:nvSpPr>
          <p:cNvPr id="2867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50BE39-D245-49BD-AB2B-01C0822D5D9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5123" name="Picture 3" descr="C:\Documents and Settings\rsims\My Documents\Sims Courses\Wiley Slide Development Project\JPEG images from Jenny\Ch01\fig_01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7060141" cy="38885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3600" b="1" dirty="0" smtClean="0">
                <a:latin typeface="Calibri" pitchFamily="34" charset="0"/>
              </a:rPr>
              <a:t>How Is the Change Detected?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7244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A </a:t>
            </a: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</a:rPr>
              <a:t>control chart </a:t>
            </a:r>
            <a:r>
              <a:rPr lang="en-US" sz="2800" dirty="0" smtClean="0">
                <a:latin typeface="Calibri" pitchFamily="34" charset="0"/>
              </a:rPr>
              <a:t>is used. Its characteristics are: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Time-oriented horizontal axis, e.g., hours.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Variable-of-interest vertical axis, e.g., % acetone.</a:t>
            </a:r>
          </a:p>
          <a:p>
            <a:r>
              <a:rPr lang="en-US" sz="2800" dirty="0" smtClean="0">
                <a:latin typeface="Calibri" pitchFamily="34" charset="0"/>
              </a:rPr>
              <a:t>Long-term average is plotted as the center-line.</a:t>
            </a:r>
          </a:p>
          <a:p>
            <a:r>
              <a:rPr lang="en-US" sz="2800" dirty="0" smtClean="0">
                <a:latin typeface="Calibri" pitchFamily="34" charset="0"/>
              </a:rPr>
              <a:t>Long-term usual variability is plotted as an upper and lower control limit around the long-term average.</a:t>
            </a:r>
          </a:p>
          <a:p>
            <a:r>
              <a:rPr lang="en-US" sz="2800" dirty="0" smtClean="0">
                <a:latin typeface="Calibri" pitchFamily="34" charset="0"/>
              </a:rPr>
              <a:t>A sample of size n is taken hourly and the averages are plotted over time.  If the plot points are between the control limits, then the process is normal; if not, it needs to be adjusted.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3185D-A646-4E81-8DA3-FE9F28479B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1.2- 5 Observing Processes Over Time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609600" y="1676400"/>
            <a:ext cx="79248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Physicians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is someone who solves problems of interest to society with the efficient application of scientific principles by: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Refining existing products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Designing new products or processes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381000" y="2286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What Do </a:t>
            </a:r>
            <a:r>
              <a:rPr lang="en-US" sz="3600" b="1" dirty="0" smtClean="0">
                <a:latin typeface="Calibri" pitchFamily="34" charset="0"/>
              </a:rPr>
              <a:t>Physicians </a:t>
            </a:r>
            <a:r>
              <a:rPr lang="en-US" sz="3600" b="1" dirty="0">
                <a:latin typeface="Calibri" pitchFamily="34" charset="0"/>
              </a:rPr>
              <a:t>Do?</a:t>
            </a:r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32CBA-14DF-4F35-9BD3-9EF009BA65C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1-1 The Physics Education Method &amp; Statistical Thinking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6627168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How Is the Change </a:t>
            </a:r>
            <a:r>
              <a:rPr lang="en-US" sz="3600" b="1" dirty="0" smtClean="0">
                <a:latin typeface="Calibri" pitchFamily="34" charset="0"/>
              </a:rPr>
              <a:t>Detected Graphically</a:t>
            </a:r>
            <a:r>
              <a:rPr lang="en-US" sz="4000" b="1" dirty="0" smtClean="0">
                <a:latin typeface="Calibri" pitchFamily="34" charset="0"/>
              </a:rPr>
              <a:t>?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81000" y="9144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54102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Calibri" pitchFamily="34" charset="0"/>
              </a:rPr>
              <a:t>Figure 1-13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</a:rPr>
              <a:t>A control chart for the chemical process concentration data</a:t>
            </a:r>
            <a:r>
              <a:rPr lang="en-US" sz="2000" dirty="0" smtClean="0">
                <a:latin typeface="Calibri" pitchFamily="34" charset="0"/>
              </a:rPr>
              <a:t>.  Process steps out at hour 24 &amp;29.  Shut down &amp; adjust process.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97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E426B8-93E0-429F-BD97-B1CFBBEB88B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70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7170" name="Picture 2" descr="C:\Documents and Settings\rsims\My Documents\Sims Courses\Wiley Slide Development Project\JPEG images from Jenny\Ch01\fig_01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6477000" cy="41998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07FF7B-9319-4238-97C0-E74739BE039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Use of Control Charts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914400"/>
            <a:ext cx="807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1143000"/>
            <a:ext cx="82296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Deming contrasted two purposes of control charts: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Enumerative studies</a:t>
            </a:r>
            <a:r>
              <a:rPr lang="en-US" dirty="0">
                <a:latin typeface="Calibri" pitchFamily="34" charset="0"/>
              </a:rPr>
              <a:t>:  Control chart of past production lots.  Used for lot-by-lot acceptance sampling.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Analytic studies</a:t>
            </a:r>
            <a:r>
              <a:rPr lang="en-US" dirty="0">
                <a:latin typeface="Calibri" pitchFamily="34" charset="0"/>
              </a:rPr>
              <a:t>:  Real-time control of a production process.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 Observing Processes 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Visualizing </a:t>
            </a:r>
            <a:r>
              <a:rPr lang="en-US" sz="3600" b="1" dirty="0"/>
              <a:t>Two Control Chart </a:t>
            </a:r>
            <a:r>
              <a:rPr lang="en-US" sz="3600" b="1" dirty="0" smtClean="0"/>
              <a:t>Uses</a:t>
            </a:r>
            <a:endParaRPr lang="en-US" sz="3600" b="1" dirty="0"/>
          </a:p>
        </p:txBody>
      </p:sp>
      <p:sp>
        <p:nvSpPr>
          <p:cNvPr id="31747" name="Line 6"/>
          <p:cNvSpPr>
            <a:spLocks noChangeShapeType="1"/>
          </p:cNvSpPr>
          <p:nvPr/>
        </p:nvSpPr>
        <p:spPr bwMode="auto">
          <a:xfrm>
            <a:off x="381000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533400" y="5410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1-14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Enumerative versus analytic study.</a:t>
            </a:r>
          </a:p>
        </p:txBody>
      </p:sp>
      <p:sp>
        <p:nvSpPr>
          <p:cNvPr id="317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EDF678-6BF1-4C0B-9E8E-B28083CAE55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175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1-2.5 Observing Processes Over Time</a:t>
            </a:r>
          </a:p>
        </p:txBody>
      </p:sp>
      <p:pic>
        <p:nvPicPr>
          <p:cNvPr id="8194" name="Picture 2" descr="C:\Documents and Settings\rsims\My Documents\Sims Courses\Wiley Slide Development Project\JPEG images from Jenny\Ch01\fig_01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577792" cy="39179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Understanding Mechanistic &amp; Empirical Models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82296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A</a:t>
            </a:r>
            <a:r>
              <a:rPr lang="en-US" b="1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mechanistic model </a:t>
            </a:r>
            <a:r>
              <a:rPr lang="en-US" dirty="0">
                <a:latin typeface="Calibri" pitchFamily="34" charset="0"/>
              </a:rPr>
              <a:t>is built from our underlying knowledge of the basic physical mechanism that relates several variables.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Example:  Ohm’s Law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Current = voltage/resistance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i="1" dirty="0">
                <a:latin typeface="Calibri" pitchFamily="34" charset="0"/>
              </a:rPr>
              <a:t>E/R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i="1" dirty="0">
                <a:latin typeface="Calibri" pitchFamily="34" charset="0"/>
              </a:rPr>
              <a:t>E/R + </a:t>
            </a:r>
            <a:r>
              <a:rPr lang="en-US" i="1" dirty="0">
                <a:latin typeface="Calibri" pitchFamily="34" charset="0"/>
                <a:sym typeface="Symbol" pitchFamily="18" charset="2"/>
              </a:rPr>
              <a:t>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sym typeface="Symbol" pitchFamily="18" charset="2"/>
              </a:rPr>
              <a:t> The form of the function is known.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7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9C42F-705A-42AA-B49C-0C00C897745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Calibri" pitchFamily="34" charset="0"/>
              </a:rPr>
              <a:t>Mechanistic </a:t>
            </a:r>
            <a:r>
              <a:rPr lang="en-US" sz="3600" b="1" dirty="0">
                <a:latin typeface="Calibri" pitchFamily="34" charset="0"/>
              </a:rPr>
              <a:t>and Empirical Models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81000" y="11430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8229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An</a:t>
            </a:r>
            <a:r>
              <a:rPr lang="en-US" b="1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empirical model </a:t>
            </a:r>
            <a:r>
              <a:rPr lang="en-US" dirty="0">
                <a:latin typeface="Calibri" pitchFamily="34" charset="0"/>
              </a:rPr>
              <a:t>is built from our </a:t>
            </a:r>
            <a:r>
              <a:rPr lang="en-US" dirty="0" smtClean="0">
                <a:latin typeface="Calibri" pitchFamily="34" charset="0"/>
              </a:rPr>
              <a:t>Physics Education </a:t>
            </a:r>
            <a:r>
              <a:rPr lang="en-US" dirty="0">
                <a:latin typeface="Calibri" pitchFamily="34" charset="0"/>
              </a:rPr>
              <a:t>and scientific knowledge of the phenomenon, but is not directly developed from our theoretical or first-principles understanding of the underlying mechanism.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The form of the function is not known </a:t>
            </a:r>
            <a:r>
              <a:rPr lang="en-US" i="1" dirty="0">
                <a:latin typeface="Calibri" pitchFamily="34" charset="0"/>
              </a:rPr>
              <a:t>a priori</a:t>
            </a:r>
            <a:r>
              <a:rPr lang="en-US" dirty="0">
                <a:latin typeface="Calibri" pitchFamily="34" charset="0"/>
              </a:rPr>
              <a:t>.</a:t>
            </a:r>
          </a:p>
        </p:txBody>
      </p:sp>
      <p:sp>
        <p:nvSpPr>
          <p:cNvPr id="337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991581-D2EC-46FB-875A-CC7294F9E66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An Example of an Empirical Model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4582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TimesNewRomanPS" charset="0"/>
              </a:rPr>
              <a:t> </a:t>
            </a:r>
            <a:r>
              <a:rPr lang="en-US" sz="2400" dirty="0">
                <a:latin typeface="Calibri" pitchFamily="34" charset="0"/>
              </a:rPr>
              <a:t>We are interested in the numeric average molecular weight (</a:t>
            </a:r>
            <a:r>
              <a:rPr lang="en-US" sz="2400" i="1" dirty="0" err="1">
                <a:latin typeface="Calibri" pitchFamily="34" charset="0"/>
              </a:rPr>
              <a:t>M</a:t>
            </a:r>
            <a:r>
              <a:rPr lang="en-US" sz="2400" i="1" baseline="-25000" dirty="0" err="1">
                <a:latin typeface="Calibri" pitchFamily="34" charset="0"/>
              </a:rPr>
              <a:t>n</a:t>
            </a:r>
            <a:r>
              <a:rPr lang="en-US" sz="2400" dirty="0">
                <a:latin typeface="Calibri" pitchFamily="34" charset="0"/>
              </a:rPr>
              <a:t>) of a polymer. Now we know that </a:t>
            </a:r>
            <a:r>
              <a:rPr lang="en-US" sz="2400" i="1" dirty="0" err="1">
                <a:latin typeface="Calibri" pitchFamily="34" charset="0"/>
              </a:rPr>
              <a:t>M</a:t>
            </a:r>
            <a:r>
              <a:rPr lang="en-US" sz="2400" i="1" baseline="-25000" dirty="0" err="1">
                <a:latin typeface="Calibri" pitchFamily="34" charset="0"/>
              </a:rPr>
              <a:t>n</a:t>
            </a:r>
            <a:r>
              <a:rPr lang="en-US" sz="2400" dirty="0">
                <a:latin typeface="Calibri" pitchFamily="34" charset="0"/>
              </a:rPr>
              <a:t> is related to the viscosity of the material (</a:t>
            </a:r>
            <a:r>
              <a:rPr lang="en-US" sz="2400" i="1" dirty="0">
                <a:latin typeface="Calibri" pitchFamily="34" charset="0"/>
              </a:rPr>
              <a:t>V</a:t>
            </a:r>
            <a:r>
              <a:rPr lang="en-US" sz="2400" dirty="0">
                <a:latin typeface="Calibri" pitchFamily="34" charset="0"/>
              </a:rPr>
              <a:t>), and it also depends on the amount of catalyst (</a:t>
            </a:r>
            <a:r>
              <a:rPr lang="en-US" sz="2400" i="1" dirty="0">
                <a:latin typeface="Calibri" pitchFamily="34" charset="0"/>
              </a:rPr>
              <a:t>C</a:t>
            </a:r>
            <a:r>
              <a:rPr lang="en-US" sz="2400" dirty="0">
                <a:latin typeface="Calibri" pitchFamily="34" charset="0"/>
              </a:rPr>
              <a:t>) and the temperature (</a:t>
            </a:r>
            <a:r>
              <a:rPr lang="en-US" sz="2400" i="1" dirty="0">
                <a:latin typeface="Calibri" pitchFamily="34" charset="0"/>
              </a:rPr>
              <a:t>T </a:t>
            </a:r>
            <a:r>
              <a:rPr lang="en-US" sz="2400" dirty="0">
                <a:latin typeface="Calibri" pitchFamily="34" charset="0"/>
              </a:rPr>
              <a:t>) in the polymerization reactor when the material is manufactured. The relationship between </a:t>
            </a:r>
            <a:r>
              <a:rPr lang="en-US" sz="2400" i="1" dirty="0" err="1">
                <a:latin typeface="Calibri" pitchFamily="34" charset="0"/>
              </a:rPr>
              <a:t>M</a:t>
            </a:r>
            <a:r>
              <a:rPr lang="en-US" sz="2400" i="1" baseline="-25000" dirty="0" err="1">
                <a:latin typeface="Calibri" pitchFamily="34" charset="0"/>
              </a:rPr>
              <a:t>n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and these variables is</a:t>
            </a:r>
          </a:p>
          <a:p>
            <a:pPr algn="ctr">
              <a:spcBef>
                <a:spcPct val="50000"/>
              </a:spcBef>
            </a:pPr>
            <a:r>
              <a:rPr lang="en-US" i="1" dirty="0" err="1">
                <a:latin typeface="Calibri" pitchFamily="34" charset="0"/>
              </a:rPr>
              <a:t>M</a:t>
            </a:r>
            <a:r>
              <a:rPr lang="en-US" i="1" baseline="-25000" dirty="0" err="1">
                <a:latin typeface="Calibri" pitchFamily="34" charset="0"/>
              </a:rPr>
              <a:t>n</a:t>
            </a:r>
            <a:r>
              <a:rPr lang="en-US" dirty="0">
                <a:latin typeface="Calibri" pitchFamily="34" charset="0"/>
              </a:rPr>
              <a:t> = </a:t>
            </a:r>
            <a:r>
              <a:rPr lang="en-US" i="1" dirty="0">
                <a:latin typeface="Calibri" pitchFamily="34" charset="0"/>
              </a:rPr>
              <a:t>f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,</a:t>
            </a:r>
            <a:r>
              <a:rPr lang="en-US" i="1" dirty="0">
                <a:latin typeface="Calibri" pitchFamily="34" charset="0"/>
              </a:rPr>
              <a:t>C</a:t>
            </a:r>
            <a:r>
              <a:rPr lang="en-US" dirty="0">
                <a:latin typeface="Calibri" pitchFamily="34" charset="0"/>
              </a:rPr>
              <a:t>,</a:t>
            </a:r>
            <a:r>
              <a:rPr lang="en-US" i="1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algn="ctr">
              <a:spcBef>
                <a:spcPct val="50000"/>
              </a:spcBef>
            </a:pPr>
            <a:endParaRPr lang="en-US" sz="900" dirty="0">
              <a:latin typeface="Calibri" pitchFamily="34" charset="0"/>
            </a:endParaRPr>
          </a:p>
          <a:p>
            <a:pPr eaLnBrk="0" hangingPunct="0"/>
            <a:r>
              <a:rPr lang="en-US" sz="2400" dirty="0">
                <a:latin typeface="Calibri" pitchFamily="34" charset="0"/>
              </a:rPr>
              <a:t>say, where the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form</a:t>
            </a:r>
            <a:r>
              <a:rPr lang="en-US" sz="2400" i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of the function </a:t>
            </a:r>
            <a:r>
              <a:rPr lang="en-US" sz="2400" i="1" dirty="0">
                <a:latin typeface="Calibri" pitchFamily="34" charset="0"/>
              </a:rPr>
              <a:t>f </a:t>
            </a: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unknown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pPr eaLnBrk="0" hangingPunct="0"/>
            <a:endParaRPr lang="en-US" sz="2000" dirty="0"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We estimate the model from experimental data to be of the following form where the b’s are unknown parameters.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486400"/>
            <a:ext cx="6210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F46BFA-CE1C-4798-B87A-ACF72B5C26A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482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Another Example of an Empirical Model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4582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TimesNewRomanPS" charset="0"/>
              </a:rPr>
              <a:t> </a:t>
            </a:r>
            <a:r>
              <a:rPr lang="en-US" dirty="0">
                <a:latin typeface="Calibri" pitchFamily="34" charset="0"/>
              </a:rPr>
              <a:t>In a semiconductor manufacturing plant, the finished semiconductor is wire-bonded to a frame.  In an observational study, the variables recorded were:</a:t>
            </a:r>
            <a:endParaRPr lang="en-US" sz="2400" dirty="0">
              <a:latin typeface="Calibri" pitchFamily="34" charset="0"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Pull strength to break the bond (y)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Wire length (x</a:t>
            </a:r>
            <a:r>
              <a:rPr lang="en-US" sz="2400" baseline="-25000" dirty="0"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Die height (x</a:t>
            </a:r>
            <a:r>
              <a:rPr lang="en-US" sz="2400" baseline="-25000" dirty="0"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The data recorded are shown on the next slide.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dirty="0">
              <a:latin typeface="TimesNewRomanPS" charset="0"/>
            </a:endParaRPr>
          </a:p>
        </p:txBody>
      </p:sp>
      <p:sp>
        <p:nvSpPr>
          <p:cNvPr id="358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9290E-F852-4BCC-86E4-823BEA13A51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584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950142-AAE4-4B19-9CCF-E56259C033EF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 1-2 </a:t>
            </a:r>
            <a:r>
              <a:rPr lang="en-US" sz="2400" dirty="0" smtClean="0"/>
              <a:t>Wire Bond Pull Strength Data</a:t>
            </a:r>
            <a:endParaRPr lang="en-US" sz="2400" dirty="0"/>
          </a:p>
        </p:txBody>
      </p:sp>
      <p:pic>
        <p:nvPicPr>
          <p:cNvPr id="106498" name="Picture 2" descr="C:\Documents and Settings\rsims\My Documents\Sims Courses\Wiley Slide Development Project\JPEG images from Jenny\Ch01\table_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838200"/>
            <a:ext cx="4259286" cy="5306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304800" y="3810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Empirical Model That Was Developed</a:t>
            </a:r>
          </a:p>
        </p:txBody>
      </p:sp>
      <p:sp>
        <p:nvSpPr>
          <p:cNvPr id="37891" name="Line 1027"/>
          <p:cNvSpPr>
            <a:spLocks noChangeShapeType="1"/>
          </p:cNvSpPr>
          <p:nvPr/>
        </p:nvSpPr>
        <p:spPr bwMode="auto">
          <a:xfrm>
            <a:off x="381000" y="10668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609600" y="15240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NewRomanPS" charset="0"/>
            </a:endParaRPr>
          </a:p>
        </p:txBody>
      </p:sp>
      <p:grpSp>
        <p:nvGrpSpPr>
          <p:cNvPr id="37893" name="Group 1030"/>
          <p:cNvGrpSpPr>
            <a:grpSpLocks/>
          </p:cNvGrpSpPr>
          <p:nvPr/>
        </p:nvGrpSpPr>
        <p:grpSpPr bwMode="auto">
          <a:xfrm>
            <a:off x="304800" y="1828800"/>
            <a:ext cx="8613775" cy="2549525"/>
            <a:chOff x="190" y="2024"/>
            <a:chExt cx="5426" cy="1606"/>
          </a:xfrm>
        </p:grpSpPr>
        <p:pic>
          <p:nvPicPr>
            <p:cNvPr id="37897" name="Picture 1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" y="2024"/>
              <a:ext cx="537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Rectangle 1032"/>
            <p:cNvSpPr>
              <a:spLocks noChangeArrowheads="1"/>
            </p:cNvSpPr>
            <p:nvPr/>
          </p:nvSpPr>
          <p:spPr bwMode="auto">
            <a:xfrm>
              <a:off x="240" y="2496"/>
              <a:ext cx="537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latin typeface="Calibri" pitchFamily="34" charset="0"/>
                </a:rPr>
                <a:t>In general, this type of empirical model is called a </a:t>
              </a:r>
              <a:r>
                <a:rPr lang="en-US" b="1" dirty="0">
                  <a:solidFill>
                    <a:srgbClr val="0070C0"/>
                  </a:solidFill>
                  <a:latin typeface="Calibri" pitchFamily="34" charset="0"/>
                </a:rPr>
                <a:t>regression model</a:t>
              </a:r>
              <a:r>
                <a:rPr lang="en-US" b="1" dirty="0">
                  <a:latin typeface="Calibri" pitchFamily="34" charset="0"/>
                </a:rPr>
                <a:t>.</a:t>
              </a:r>
            </a:p>
            <a:p>
              <a:pPr eaLnBrk="0" hangingPunct="0"/>
              <a:endParaRPr lang="en-US" b="1" dirty="0">
                <a:latin typeface="Calibri" pitchFamily="34" charset="0"/>
              </a:endParaRPr>
            </a:p>
            <a:p>
              <a:pPr eaLnBrk="0" hangingPunct="0"/>
              <a:r>
                <a:rPr lang="en-US" dirty="0">
                  <a:latin typeface="Calibri" pitchFamily="34" charset="0"/>
                </a:rPr>
                <a:t>The </a:t>
              </a:r>
              <a:r>
                <a:rPr lang="en-US" b="1" dirty="0">
                  <a:solidFill>
                    <a:srgbClr val="0070C0"/>
                  </a:solidFill>
                  <a:latin typeface="Calibri" pitchFamily="34" charset="0"/>
                </a:rPr>
                <a:t>estimated</a:t>
              </a:r>
              <a:r>
                <a:rPr lang="en-US" dirty="0">
                  <a:latin typeface="Calibri" pitchFamily="34" charset="0"/>
                </a:rPr>
                <a:t> regression relationship is given by:</a:t>
              </a:r>
            </a:p>
          </p:txBody>
        </p:sp>
      </p:grpSp>
      <p:pic>
        <p:nvPicPr>
          <p:cNvPr id="37894" name="Picture 1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C82E2-C370-41E7-8018-8994715B928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7896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57200" y="51054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1-15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en-US" sz="2400" dirty="0">
                <a:latin typeface="Calibri" pitchFamily="34" charset="0"/>
              </a:rPr>
              <a:t>Three-dimensional plot of the pull strength (y), wire length (x</a:t>
            </a:r>
            <a:r>
              <a:rPr lang="en-US" sz="2400" baseline="-25000" dirty="0"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) and die height (x</a:t>
            </a:r>
            <a:r>
              <a:rPr lang="en-US" sz="2400" baseline="-25000" dirty="0"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) data</a:t>
            </a:r>
            <a:r>
              <a:rPr lang="en-US" sz="2400" dirty="0">
                <a:latin typeface="Arial" pitchFamily="34" charset="0"/>
              </a:rPr>
              <a:t>.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E0B3F4-25AF-4454-8D8C-BA459A34096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533400" y="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Visualizing the </a:t>
            </a:r>
            <a:r>
              <a:rPr lang="en-US" sz="3600" dirty="0" smtClean="0"/>
              <a:t>Data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685800"/>
            <a:ext cx="7924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19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pic>
        <p:nvPicPr>
          <p:cNvPr id="9218" name="Picture 2" descr="C:\Documents and Settings\rsims\My Documents\Sims Courses\Wiley Slide Development Project\JPEG images from Jenny\Ch01\fig_01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812436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381000" y="762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04800" y="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The Creative </a:t>
            </a:r>
            <a:r>
              <a:rPr lang="en-US" sz="3600" b="1" dirty="0" smtClean="0">
                <a:latin typeface="Calibri" pitchFamily="34" charset="0"/>
              </a:rPr>
              <a:t>Process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066800" y="5181600"/>
            <a:ext cx="464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1.1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The </a:t>
            </a:r>
            <a:r>
              <a:rPr lang="en-US" sz="2400" dirty="0" smtClean="0">
                <a:latin typeface="Calibri" pitchFamily="34" charset="0"/>
              </a:rPr>
              <a:t>Physics Education </a:t>
            </a:r>
            <a:r>
              <a:rPr lang="en-US" sz="2400" dirty="0">
                <a:latin typeface="Calibri" pitchFamily="34" charset="0"/>
              </a:rPr>
              <a:t>method</a:t>
            </a:r>
          </a:p>
        </p:txBody>
      </p:sp>
      <p:sp>
        <p:nvSpPr>
          <p:cNvPr id="61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C91B4-7DA7-4E6A-B03D-2130E196244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51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1-1 The Physics Education Method &amp; Statistical Thinking</a:t>
            </a:r>
          </a:p>
        </p:txBody>
      </p:sp>
      <p:pic>
        <p:nvPicPr>
          <p:cNvPr id="95234" name="Picture 2" descr="C:\Documents and Settings\rsims\My Documents\Sims Courses\Wiley Slide Development Project\JPEG images from Jenny\Ch01\fig_0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57400"/>
            <a:ext cx="7914587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6627168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85800" y="51054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</a:rPr>
              <a:t>Figure 1-16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</a:rPr>
              <a:t>  </a:t>
            </a:r>
            <a:r>
              <a:rPr lang="en-US" sz="2400" dirty="0">
                <a:latin typeface="Arial" pitchFamily="34" charset="0"/>
              </a:rPr>
              <a:t>Plot of the predicted values </a:t>
            </a:r>
            <a:r>
              <a:rPr lang="en-US" sz="2400" dirty="0" smtClean="0">
                <a:latin typeface="Arial" pitchFamily="34" charset="0"/>
              </a:rPr>
              <a:t>(a plane) of </a:t>
            </a:r>
            <a:r>
              <a:rPr lang="en-US" sz="2400" dirty="0">
                <a:latin typeface="Arial" pitchFamily="34" charset="0"/>
              </a:rPr>
              <a:t>pull strength from the empirical regression model.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34AD1-D345-4355-B972-2A82A770D94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Visualizing the Resultant </a:t>
            </a:r>
            <a:r>
              <a:rPr lang="en-US" dirty="0" smtClean="0"/>
              <a:t>Model Using Regression Analysis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3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1-3 Mechanistic &amp; Empirical Models</a:t>
            </a:r>
          </a:p>
        </p:txBody>
      </p:sp>
      <p:pic>
        <p:nvPicPr>
          <p:cNvPr id="10242" name="Picture 2" descr="C:\Documents and Settings\rsims\My Documents\Sims Courses\Wiley Slide Development Project\JPEG images from Jenny\Ch01\fig_01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770" y="1219200"/>
            <a:ext cx="7920692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Models Can Also Reflect Uncertainty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533400" y="1066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NewRomanPS" charset="0"/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685800" y="1447800"/>
            <a:ext cx="7696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Probability models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help quantify the risks involved in statistical inference, that is, risks involved in decisions made every day.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bri" pitchFamily="34" charset="0"/>
              </a:rPr>
              <a:t> Probability provides the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framework</a:t>
            </a:r>
            <a:r>
              <a:rPr lang="en-US" sz="3200" dirty="0">
                <a:latin typeface="Calibri" pitchFamily="34" charset="0"/>
              </a:rPr>
              <a:t> for the study and application of statistics.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latin typeface="Calibri" pitchFamily="34" charset="0"/>
              </a:rPr>
              <a:t>Probability concepts will be introduced in the next lecture.</a:t>
            </a:r>
          </a:p>
        </p:txBody>
      </p:sp>
      <p:sp>
        <p:nvSpPr>
          <p:cNvPr id="4096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A2391-7508-4DB6-B25B-7991BC0417A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1-4 Probability &amp; Probability Models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34AD1-D345-4355-B972-2A82A770D94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381000" y="3048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Important Terms &amp; Concepts of Chapter 1</a:t>
            </a:r>
            <a:endParaRPr lang="en-US" sz="3600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3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Chapter 1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143001"/>
            <a:ext cx="8305800" cy="67403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Analytic study</a:t>
            </a:r>
          </a:p>
          <a:p>
            <a:r>
              <a:rPr lang="en-US" sz="2400" dirty="0" smtClean="0">
                <a:latin typeface="Calibri" pitchFamily="34" charset="0"/>
              </a:rPr>
              <a:t>Cause and effect</a:t>
            </a:r>
          </a:p>
          <a:p>
            <a:r>
              <a:rPr lang="en-US" sz="2400" dirty="0" smtClean="0">
                <a:latin typeface="Calibri" pitchFamily="34" charset="0"/>
              </a:rPr>
              <a:t>Designed experiment</a:t>
            </a:r>
          </a:p>
          <a:p>
            <a:r>
              <a:rPr lang="en-US" sz="2400" dirty="0" smtClean="0">
                <a:latin typeface="Calibri" pitchFamily="34" charset="0"/>
              </a:rPr>
              <a:t>Empirical model</a:t>
            </a:r>
          </a:p>
          <a:p>
            <a:r>
              <a:rPr lang="en-US" sz="2400" dirty="0" smtClean="0">
                <a:latin typeface="Calibri" pitchFamily="34" charset="0"/>
              </a:rPr>
              <a:t>Physics Education method</a:t>
            </a:r>
          </a:p>
          <a:p>
            <a:r>
              <a:rPr lang="en-US" sz="2400" dirty="0" smtClean="0">
                <a:latin typeface="Calibri" pitchFamily="34" charset="0"/>
              </a:rPr>
              <a:t>Enumerative study</a:t>
            </a:r>
          </a:p>
          <a:p>
            <a:r>
              <a:rPr lang="en-US" sz="2400" dirty="0" smtClean="0">
                <a:latin typeface="Calibri" pitchFamily="34" charset="0"/>
              </a:rPr>
              <a:t>Factorial experiment</a:t>
            </a:r>
          </a:p>
          <a:p>
            <a:r>
              <a:rPr lang="en-US" sz="2400" dirty="0" smtClean="0">
                <a:latin typeface="Calibri" pitchFamily="34" charset="0"/>
              </a:rPr>
              <a:t>Fractional factorial       experiment</a:t>
            </a:r>
          </a:p>
          <a:p>
            <a:r>
              <a:rPr lang="en-US" sz="2400" dirty="0" smtClean="0">
                <a:latin typeface="Calibri" pitchFamily="34" charset="0"/>
              </a:rPr>
              <a:t>Hypothesis testing</a:t>
            </a:r>
          </a:p>
          <a:p>
            <a:r>
              <a:rPr lang="en-US" sz="2400" dirty="0" smtClean="0">
                <a:latin typeface="Calibri" pitchFamily="34" charset="0"/>
              </a:rPr>
              <a:t>Interaction</a:t>
            </a:r>
          </a:p>
          <a:p>
            <a:r>
              <a:rPr lang="en-US" sz="2400" dirty="0" smtClean="0">
                <a:latin typeface="Calibri" pitchFamily="34" charset="0"/>
              </a:rPr>
              <a:t>Mechanistic model</a:t>
            </a:r>
          </a:p>
          <a:p>
            <a:r>
              <a:rPr lang="en-US" sz="2400" dirty="0" smtClean="0">
                <a:latin typeface="Calibri" pitchFamily="34" charset="0"/>
              </a:rPr>
              <a:t>Observational study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Overcontrol</a:t>
            </a:r>
          </a:p>
          <a:p>
            <a:r>
              <a:rPr lang="en-US" sz="2400" dirty="0" smtClean="0">
                <a:latin typeface="Calibri" pitchFamily="34" charset="0"/>
              </a:rPr>
              <a:t>Population</a:t>
            </a:r>
          </a:p>
          <a:p>
            <a:r>
              <a:rPr lang="en-US" sz="2400" dirty="0" smtClean="0">
                <a:latin typeface="Calibri" pitchFamily="34" charset="0"/>
              </a:rPr>
              <a:t>Probability model</a:t>
            </a:r>
          </a:p>
          <a:p>
            <a:r>
              <a:rPr lang="en-US" sz="2400" dirty="0" smtClean="0">
                <a:latin typeface="Calibri" pitchFamily="34" charset="0"/>
              </a:rPr>
              <a:t>Problem-solving method</a:t>
            </a:r>
          </a:p>
          <a:p>
            <a:r>
              <a:rPr lang="en-US" sz="2400" dirty="0" smtClean="0">
                <a:latin typeface="Calibri" pitchFamily="34" charset="0"/>
              </a:rPr>
              <a:t>Randomization</a:t>
            </a:r>
          </a:p>
          <a:p>
            <a:r>
              <a:rPr lang="en-US" sz="2400" dirty="0" smtClean="0">
                <a:latin typeface="Calibri" pitchFamily="34" charset="0"/>
              </a:rPr>
              <a:t>Retrospective study</a:t>
            </a:r>
          </a:p>
          <a:p>
            <a:r>
              <a:rPr lang="en-US" sz="2400" dirty="0" smtClean="0">
                <a:latin typeface="Calibri" pitchFamily="34" charset="0"/>
              </a:rPr>
              <a:t>Sample</a:t>
            </a:r>
          </a:p>
          <a:p>
            <a:r>
              <a:rPr lang="en-US" sz="2400" dirty="0" smtClean="0">
                <a:latin typeface="Calibri" pitchFamily="34" charset="0"/>
              </a:rPr>
              <a:t>Statistical inference</a:t>
            </a:r>
          </a:p>
          <a:p>
            <a:r>
              <a:rPr lang="en-US" sz="2400" dirty="0" smtClean="0">
                <a:latin typeface="Calibri" pitchFamily="34" charset="0"/>
              </a:rPr>
              <a:t>Statistical process control</a:t>
            </a:r>
          </a:p>
          <a:p>
            <a:r>
              <a:rPr lang="en-US" sz="2400" dirty="0" smtClean="0">
                <a:latin typeface="Calibri" pitchFamily="34" charset="0"/>
              </a:rPr>
              <a:t>Statistical thinking</a:t>
            </a:r>
          </a:p>
          <a:p>
            <a:r>
              <a:rPr lang="en-US" sz="2400" dirty="0" smtClean="0">
                <a:latin typeface="Calibri" pitchFamily="34" charset="0"/>
              </a:rPr>
              <a:t>Tampering</a:t>
            </a:r>
          </a:p>
          <a:p>
            <a:r>
              <a:rPr lang="en-US" sz="2400" dirty="0" smtClean="0">
                <a:latin typeface="Calibri" pitchFamily="34" charset="0"/>
              </a:rPr>
              <a:t>Time series</a:t>
            </a:r>
          </a:p>
          <a:p>
            <a:r>
              <a:rPr lang="en-US" sz="2400" dirty="0" smtClean="0">
                <a:latin typeface="Calibri" pitchFamily="34" charset="0"/>
              </a:rPr>
              <a:t>Variability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8229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The field of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statistics</a:t>
            </a:r>
            <a:r>
              <a:rPr lang="en-US" dirty="0">
                <a:latin typeface="Calibri" pitchFamily="34" charset="0"/>
              </a:rPr>
              <a:t> deals with the collection, presentation, analysis, and use of data to: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Make decisions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Solve problems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Design products and processes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It is the science of learning information from data.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04800" y="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Statistics Supports The Creative Process</a:t>
            </a:r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42259D-F3E1-490A-88D1-0CA50A7754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4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1-1 The Physics Education Method &amp; Statistical Thinking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/>
          <p:cNvSpPr>
            <a:spLocks noChangeShapeType="1"/>
          </p:cNvSpPr>
          <p:nvPr/>
        </p:nvSpPr>
        <p:spPr bwMode="auto">
          <a:xfrm>
            <a:off x="381000" y="1143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229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latin typeface="Calibri" pitchFamily="34" charset="0"/>
              </a:rPr>
              <a:t>Statistical techniques are useful for describing and   understanding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variability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By variability, we mean successive observations of a system or phenomenon do </a:t>
            </a:r>
            <a:r>
              <a:rPr lang="en-US" i="1" dirty="0">
                <a:latin typeface="Calibri" pitchFamily="34" charset="0"/>
              </a:rPr>
              <a:t>not</a:t>
            </a:r>
            <a:r>
              <a:rPr lang="en-US" dirty="0">
                <a:latin typeface="Calibri" pitchFamily="34" charset="0"/>
              </a:rPr>
              <a:t> produce exactly the same result.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 pitchFamily="34" charset="0"/>
              </a:rPr>
              <a:t> Statistics gives us a framework for describing this variability and for learning about potential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sources of variability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04800" y="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Experiments &amp; Processes Are Not Deterministic</a:t>
            </a:r>
          </a:p>
        </p:txBody>
      </p:sp>
      <p:sp>
        <p:nvSpPr>
          <p:cNvPr id="81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1EB41-CBB1-4E81-B8A9-D28E8037C36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1-1 The Physics Education Method &amp; Statistical Thinking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229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alibri" pitchFamily="34" charset="0"/>
              </a:rPr>
              <a:t>An Physicians </a:t>
            </a:r>
            <a:r>
              <a:rPr lang="en-US" sz="2400" dirty="0">
                <a:latin typeface="Calibri" pitchFamily="34" charset="0"/>
              </a:rPr>
              <a:t>is designing a nylon connector to be used in an automotive engine application. The </a:t>
            </a:r>
            <a:r>
              <a:rPr lang="en-US" sz="2400" dirty="0" smtClean="0">
                <a:latin typeface="Calibri" pitchFamily="34" charset="0"/>
              </a:rPr>
              <a:t>Physicians </a:t>
            </a:r>
            <a:r>
              <a:rPr lang="en-US" sz="2400" dirty="0">
                <a:latin typeface="Calibri" pitchFamily="34" charset="0"/>
              </a:rPr>
              <a:t>is considering establishing the design specification on wall thickness at 3/32 </a:t>
            </a:r>
            <a:r>
              <a:rPr lang="en-US" sz="2400" dirty="0" smtClean="0">
                <a:latin typeface="Calibri" pitchFamily="34" charset="0"/>
              </a:rPr>
              <a:t>inch, </a:t>
            </a:r>
            <a:r>
              <a:rPr lang="en-US" sz="2400" dirty="0">
                <a:latin typeface="Calibri" pitchFamily="34" charset="0"/>
              </a:rPr>
              <a:t>but is somewhat uncertain about the effect of this decision on the connector pull-off force. If the pull-off force is too low, the connector may fail when it is installed in an engine. Eight prototype units are produced and their pull-off forces measured (in pounds): 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	12.6,  12.9,  13.4,  12.3,  13.6,  13.5,  12.6,  13.1.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04800" y="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Calibri" pitchFamily="34" charset="0"/>
              </a:rPr>
              <a:t>An Physics Education </a:t>
            </a:r>
            <a:r>
              <a:rPr lang="en-US" sz="3600" b="1" dirty="0">
                <a:latin typeface="Calibri" pitchFamily="34" charset="0"/>
              </a:rPr>
              <a:t>Example of Variability-1</a:t>
            </a: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00ED94-B521-4D79-A44F-5E59EBEE8BE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1-1 The Physics Education Method &amp; Statistical Thinking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6627168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>
            <a:off x="3810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400" dirty="0">
                <a:latin typeface="Calibri" pitchFamily="34" charset="0"/>
              </a:rPr>
              <a:t>The </a:t>
            </a:r>
            <a:r>
              <a:rPr lang="en-US" sz="2400" b="1" dirty="0">
                <a:latin typeface="Calibri" pitchFamily="34" charset="0"/>
              </a:rPr>
              <a:t>dot diagram </a:t>
            </a:r>
            <a:r>
              <a:rPr lang="en-US" sz="2400" dirty="0">
                <a:latin typeface="Calibri" pitchFamily="34" charset="0"/>
              </a:rPr>
              <a:t>is a very useful plot for displaying a small body of data - say up to about 20 observations. 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latin typeface="Calibri" pitchFamily="34" charset="0"/>
              </a:rPr>
              <a:t> This plot allows us to see easily two features of the data; the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location</a:t>
            </a:r>
            <a:r>
              <a:rPr lang="en-US" sz="2400" b="1" dirty="0">
                <a:latin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</a:rPr>
              <a:t>or the middle, and the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scatter</a:t>
            </a:r>
            <a:r>
              <a:rPr lang="en-US" sz="2400" b="1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or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variability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04800" y="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 </a:t>
            </a:r>
            <a:r>
              <a:rPr lang="en-US" sz="3600" b="1" dirty="0" smtClean="0">
                <a:latin typeface="Calibri" pitchFamily="34" charset="0"/>
              </a:rPr>
              <a:t>Physics Education </a:t>
            </a:r>
            <a:r>
              <a:rPr lang="en-US" sz="3600" b="1" dirty="0">
                <a:latin typeface="Calibri" pitchFamily="34" charset="0"/>
              </a:rPr>
              <a:t>Example of </a:t>
            </a:r>
            <a:r>
              <a:rPr lang="en-US" sz="3600" b="1" dirty="0" smtClean="0">
                <a:latin typeface="Calibri" pitchFamily="34" charset="0"/>
              </a:rPr>
              <a:t>Variability-2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024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F11891-10F1-4F08-AA62-97AFBB4476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1-1 The Physics Education Method &amp; Statistical Thinking</a:t>
            </a:r>
          </a:p>
        </p:txBody>
      </p:sp>
      <p:pic>
        <p:nvPicPr>
          <p:cNvPr id="96258" name="Picture 2" descr="C:\Documents and Settings\rsims\My Documents\Sims Courses\Wiley Slide Development Project\JPEG images from Jenny\Ch01\fig_01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00400"/>
            <a:ext cx="7138426" cy="14351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502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Figure 1-2  </a:t>
            </a:r>
            <a:r>
              <a:rPr lang="en-US" sz="2400" dirty="0" smtClean="0">
                <a:latin typeface="Calibri" pitchFamily="34" charset="0"/>
              </a:rPr>
              <a:t>Dot diagram of the pull-off force data when wall thickness is 3/32 inch.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027"/>
          <p:cNvSpPr>
            <a:spLocks noChangeShapeType="1"/>
          </p:cNvSpPr>
          <p:nvPr/>
        </p:nv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Text Box 1028"/>
          <p:cNvSpPr txBox="1">
            <a:spLocks noChangeArrowheads="1"/>
          </p:cNvSpPr>
          <p:nvPr/>
        </p:nvSpPr>
        <p:spPr bwMode="auto">
          <a:xfrm>
            <a:off x="381000" y="1066801"/>
            <a:ext cx="8229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400" dirty="0">
                <a:latin typeface="Calibri" pitchFamily="34" charset="0"/>
              </a:rPr>
              <a:t>The </a:t>
            </a:r>
            <a:r>
              <a:rPr lang="en-US" sz="2400" dirty="0" smtClean="0">
                <a:latin typeface="Calibri" pitchFamily="34" charset="0"/>
              </a:rPr>
              <a:t>Physicians </a:t>
            </a:r>
            <a:r>
              <a:rPr lang="en-US" sz="2400" dirty="0">
                <a:latin typeface="Calibri" pitchFamily="34" charset="0"/>
              </a:rPr>
              <a:t>considers an alternate design and eight prototypes are built and pull-off force measured.</a:t>
            </a:r>
          </a:p>
          <a:p>
            <a:pPr eaLnBrk="0" hangingPunct="0">
              <a:buFontTx/>
              <a:buChar char="•"/>
            </a:pPr>
            <a:r>
              <a:rPr lang="en-US" sz="2400" dirty="0">
                <a:latin typeface="Calibri" pitchFamily="34" charset="0"/>
              </a:rPr>
              <a:t> The dot diagram can be used to compare two sets of data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268" name="Rectangle 1037"/>
          <p:cNvSpPr>
            <a:spLocks noChangeArrowheads="1"/>
          </p:cNvSpPr>
          <p:nvPr/>
        </p:nvSpPr>
        <p:spPr bwMode="auto">
          <a:xfrm>
            <a:off x="914400" y="5029200"/>
            <a:ext cx="7086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Figure 1-3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Dot diagram of pull-off force for two wall thicknesses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1269" name="Text Box 1038"/>
          <p:cNvSpPr txBox="1">
            <a:spLocks noChangeArrowheads="1"/>
          </p:cNvSpPr>
          <p:nvPr/>
        </p:nvSpPr>
        <p:spPr bwMode="auto">
          <a:xfrm>
            <a:off x="304800" y="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 </a:t>
            </a:r>
            <a:r>
              <a:rPr lang="en-US" sz="3600" b="1" dirty="0" smtClean="0">
                <a:latin typeface="Calibri" pitchFamily="34" charset="0"/>
              </a:rPr>
              <a:t>Physics Education </a:t>
            </a:r>
            <a:r>
              <a:rPr lang="en-US" sz="3600" b="1" dirty="0">
                <a:latin typeface="Calibri" pitchFamily="34" charset="0"/>
              </a:rPr>
              <a:t>Example of </a:t>
            </a:r>
            <a:r>
              <a:rPr lang="en-US" sz="3600" b="1" dirty="0" smtClean="0">
                <a:latin typeface="Calibri" pitchFamily="34" charset="0"/>
              </a:rPr>
              <a:t>Variability-3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127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E65B6C-F81C-4AD6-BF1A-5D7E43AFEE2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72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1-1 The Physics Education Method &amp; Statistical Thinking</a:t>
            </a:r>
          </a:p>
        </p:txBody>
      </p:sp>
      <p:pic>
        <p:nvPicPr>
          <p:cNvPr id="97282" name="Picture 2" descr="C:\Documents and Settings\rsims\My Documents\Sims Courses\Wiley Slide Development Project\JPEG images from Jenny\Ch01\fig_01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3048001"/>
            <a:ext cx="7543800" cy="12979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7400" y="6627168"/>
            <a:ext cx="5113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© John Wiley &amp; Sons, Inc.  </a:t>
            </a:r>
            <a:r>
              <a:rPr lang="en-US" sz="900" i="1" dirty="0" smtClean="0"/>
              <a:t>Applied Statistics and Probability for Physicians</a:t>
            </a:r>
            <a:r>
              <a:rPr lang="en-US" sz="900" dirty="0" smtClean="0"/>
              <a:t>, by Montgomery and Runger.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2677</Words>
  <Application>Microsoft Office PowerPoint</Application>
  <PresentationFormat>On-screen Show (4:3)</PresentationFormat>
  <Paragraphs>398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Times New Roman</vt:lpstr>
      <vt:lpstr>Calibri</vt:lpstr>
      <vt:lpstr>Symbol</vt:lpstr>
      <vt:lpstr>TimesNewRomanPS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Deming’s Experimental Set-up</vt:lpstr>
      <vt:lpstr>Deming’s Experimental Procedure</vt:lpstr>
      <vt:lpstr>Slide 26</vt:lpstr>
      <vt:lpstr>Slide 27</vt:lpstr>
      <vt:lpstr>Slide 28</vt:lpstr>
      <vt:lpstr>How Is the Change Detected?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CBS Consulting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Borror</dc:creator>
  <cp:lastModifiedBy>dadan</cp:lastModifiedBy>
  <cp:revision>63</cp:revision>
  <dcterms:created xsi:type="dcterms:W3CDTF">2002-09-13T02:00:39Z</dcterms:created>
  <dcterms:modified xsi:type="dcterms:W3CDTF">2012-11-04T01:17:13Z</dcterms:modified>
</cp:coreProperties>
</file>