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sldIdLst>
    <p:sldId id="256" r:id="rId2"/>
    <p:sldId id="257" r:id="rId3"/>
    <p:sldId id="273" r:id="rId4"/>
    <p:sldId id="260" r:id="rId5"/>
    <p:sldId id="259" r:id="rId6"/>
    <p:sldId id="261" r:id="rId7"/>
    <p:sldId id="262" r:id="rId8"/>
    <p:sldId id="263" r:id="rId9"/>
    <p:sldId id="258" r:id="rId10"/>
    <p:sldId id="279" r:id="rId11"/>
    <p:sldId id="278" r:id="rId12"/>
    <p:sldId id="264" r:id="rId13"/>
    <p:sldId id="265" r:id="rId14"/>
    <p:sldId id="266"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FE366-44F2-44C2-9689-27307136E7D5}" type="datetimeFigureOut">
              <a:rPr lang="en-US" smtClean="0"/>
              <a:t>25-Dec-13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7E04A3-EA28-4A4C-A615-826120D53BA1}" type="slidenum">
              <a:rPr lang="en-US" smtClean="0"/>
              <a:t>‹#›</a:t>
            </a:fld>
            <a:endParaRPr lang="en-US"/>
          </a:p>
        </p:txBody>
      </p:sp>
    </p:spTree>
    <p:extLst>
      <p:ext uri="{BB962C8B-B14F-4D97-AF65-F5344CB8AC3E}">
        <p14:creationId xmlns:p14="http://schemas.microsoft.com/office/powerpoint/2010/main" val="9389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13B73F-8979-4AC3-9C5A-EADCA98C8CD3}" type="datetime1">
              <a:rPr lang="en-US" smtClean="0"/>
              <a:t>25-Dec-13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DRS. CIPTO BUDY HANDOYO, M.PD./FBS UNY/email: ciptobudyhandoyo@uny.ac.id</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5DD071C-C9CE-43FF-B598-B81B46A301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5ED843-3DD0-4721-A613-B40DEC5BB787}" type="datetime1">
              <a:rPr lang="en-US" smtClean="0"/>
              <a:t>25-Dec-13</a:t>
            </a:fld>
            <a:endParaRPr lang="en-US"/>
          </a:p>
        </p:txBody>
      </p:sp>
      <p:sp>
        <p:nvSpPr>
          <p:cNvPr id="5" name="Footer Placeholder 4"/>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6" name="Slide Number Placeholder 5"/>
          <p:cNvSpPr>
            <a:spLocks noGrp="1"/>
          </p:cNvSpPr>
          <p:nvPr>
            <p:ph type="sldNum" sz="quarter" idx="12"/>
          </p:nvPr>
        </p:nvSpPr>
        <p:spPr/>
        <p:txBody>
          <a:bodyPr/>
          <a:lstStyle>
            <a:extLst/>
          </a:lstStyle>
          <a:p>
            <a:fld id="{25DD071C-C9CE-43FF-B598-B81B46A301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312E9F-D3A5-4D78-BC14-DB954DA79A40}" type="datetime1">
              <a:rPr lang="en-US" smtClean="0"/>
              <a:t>25-Dec-13</a:t>
            </a:fld>
            <a:endParaRPr lang="en-US"/>
          </a:p>
        </p:txBody>
      </p:sp>
      <p:sp>
        <p:nvSpPr>
          <p:cNvPr id="5" name="Footer Placeholder 4"/>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6" name="Slide Number Placeholder 5"/>
          <p:cNvSpPr>
            <a:spLocks noGrp="1"/>
          </p:cNvSpPr>
          <p:nvPr>
            <p:ph type="sldNum" sz="quarter" idx="12"/>
          </p:nvPr>
        </p:nvSpPr>
        <p:spPr/>
        <p:txBody>
          <a:bodyPr/>
          <a:lstStyle>
            <a:extLst/>
          </a:lstStyle>
          <a:p>
            <a:fld id="{25DD071C-C9CE-43FF-B598-B81B46A301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19605-0511-48E6-B689-A0C9B4DA0B31}" type="datetime1">
              <a:rPr lang="en-US" smtClean="0"/>
              <a:t>25-Dec-13</a:t>
            </a:fld>
            <a:endParaRPr lang="en-US"/>
          </a:p>
        </p:txBody>
      </p:sp>
      <p:sp>
        <p:nvSpPr>
          <p:cNvPr id="5" name="Footer Placeholder 4"/>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6" name="Slide Number Placeholder 5"/>
          <p:cNvSpPr>
            <a:spLocks noGrp="1"/>
          </p:cNvSpPr>
          <p:nvPr>
            <p:ph type="sldNum" sz="quarter" idx="12"/>
          </p:nvPr>
        </p:nvSpPr>
        <p:spPr/>
        <p:txBody>
          <a:bodyPr/>
          <a:lstStyle>
            <a:extLst/>
          </a:lstStyle>
          <a:p>
            <a:fld id="{25DD071C-C9CE-43FF-B598-B81B46A3013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AFDDEB-3A23-41AD-84A6-F1731C8C954F}" type="datetime1">
              <a:rPr lang="en-US" smtClean="0"/>
              <a:t>25-Dec-13</a:t>
            </a:fld>
            <a:endParaRPr lang="en-US"/>
          </a:p>
        </p:txBody>
      </p:sp>
      <p:sp>
        <p:nvSpPr>
          <p:cNvPr id="5" name="Footer Placeholder 4"/>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6" name="Slide Number Placeholder 5"/>
          <p:cNvSpPr>
            <a:spLocks noGrp="1"/>
          </p:cNvSpPr>
          <p:nvPr>
            <p:ph type="sldNum" sz="quarter" idx="12"/>
          </p:nvPr>
        </p:nvSpPr>
        <p:spPr/>
        <p:txBody>
          <a:bodyPr/>
          <a:lstStyle>
            <a:extLst/>
          </a:lstStyle>
          <a:p>
            <a:fld id="{25DD071C-C9CE-43FF-B598-B81B46A3013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144102-5EBC-4391-98D0-9CDA7893B0CA}" type="datetime1">
              <a:rPr lang="en-US" smtClean="0"/>
              <a:t>25-Dec-13</a:t>
            </a:fld>
            <a:endParaRPr lang="en-US"/>
          </a:p>
        </p:txBody>
      </p:sp>
      <p:sp>
        <p:nvSpPr>
          <p:cNvPr id="6" name="Footer Placeholder 5"/>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7" name="Slide Number Placeholder 6"/>
          <p:cNvSpPr>
            <a:spLocks noGrp="1"/>
          </p:cNvSpPr>
          <p:nvPr>
            <p:ph type="sldNum" sz="quarter" idx="12"/>
          </p:nvPr>
        </p:nvSpPr>
        <p:spPr/>
        <p:txBody>
          <a:bodyPr/>
          <a:lstStyle>
            <a:extLst/>
          </a:lstStyle>
          <a:p>
            <a:fld id="{25DD071C-C9CE-43FF-B598-B81B46A3013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D91E29-12AD-44AF-9739-04FD9440767B}" type="datetime1">
              <a:rPr lang="en-US" smtClean="0"/>
              <a:t>25-Dec-13</a:t>
            </a:fld>
            <a:endParaRPr lang="en-US"/>
          </a:p>
        </p:txBody>
      </p:sp>
      <p:sp>
        <p:nvSpPr>
          <p:cNvPr id="8" name="Footer Placeholder 7"/>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9" name="Slide Number Placeholder 8"/>
          <p:cNvSpPr>
            <a:spLocks noGrp="1"/>
          </p:cNvSpPr>
          <p:nvPr>
            <p:ph type="sldNum" sz="quarter" idx="12"/>
          </p:nvPr>
        </p:nvSpPr>
        <p:spPr/>
        <p:txBody>
          <a:bodyPr/>
          <a:lstStyle>
            <a:extLst/>
          </a:lstStyle>
          <a:p>
            <a:fld id="{25DD071C-C9CE-43FF-B598-B81B46A301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9EFF0C-FB2B-45A7-B156-4148D49B437D}" type="datetime1">
              <a:rPr lang="en-US" smtClean="0"/>
              <a:t>25-Dec-13</a:t>
            </a:fld>
            <a:endParaRPr lang="en-US"/>
          </a:p>
        </p:txBody>
      </p:sp>
      <p:sp>
        <p:nvSpPr>
          <p:cNvPr id="4" name="Footer Placeholder 3"/>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5" name="Slide Number Placeholder 4"/>
          <p:cNvSpPr>
            <a:spLocks noGrp="1"/>
          </p:cNvSpPr>
          <p:nvPr>
            <p:ph type="sldNum" sz="quarter" idx="12"/>
          </p:nvPr>
        </p:nvSpPr>
        <p:spPr/>
        <p:txBody>
          <a:bodyPr/>
          <a:lstStyle>
            <a:extLst/>
          </a:lstStyle>
          <a:p>
            <a:fld id="{25DD071C-C9CE-43FF-B598-B81B46A3013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C1303C-DFF1-487B-B31C-86FCF935C133}" type="datetime1">
              <a:rPr lang="en-US" smtClean="0"/>
              <a:t>25-Dec-13</a:t>
            </a:fld>
            <a:endParaRPr lang="en-US"/>
          </a:p>
        </p:txBody>
      </p:sp>
      <p:sp>
        <p:nvSpPr>
          <p:cNvPr id="3" name="Footer Placeholder 2"/>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4" name="Slide Number Placeholder 3"/>
          <p:cNvSpPr>
            <a:spLocks noGrp="1"/>
          </p:cNvSpPr>
          <p:nvPr>
            <p:ph type="sldNum" sz="quarter" idx="12"/>
          </p:nvPr>
        </p:nvSpPr>
        <p:spPr/>
        <p:txBody>
          <a:bodyPr/>
          <a:lstStyle>
            <a:extLst/>
          </a:lstStyle>
          <a:p>
            <a:fld id="{25DD071C-C9CE-43FF-B598-B81B46A301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EA4F8EC-00EF-4779-9976-1CF2A8EC4614}" type="datetime1">
              <a:rPr lang="en-US" smtClean="0"/>
              <a:t>25-Dec-13</a:t>
            </a:fld>
            <a:endParaRPr lang="en-US"/>
          </a:p>
        </p:txBody>
      </p:sp>
      <p:sp>
        <p:nvSpPr>
          <p:cNvPr id="6" name="Footer Placeholder 5"/>
          <p:cNvSpPr>
            <a:spLocks noGrp="1"/>
          </p:cNvSpPr>
          <p:nvPr>
            <p:ph type="ftr" sz="quarter" idx="11"/>
          </p:nvPr>
        </p:nvSpPr>
        <p:spPr/>
        <p:txBody>
          <a:bodyPr/>
          <a:lstStyle>
            <a:extLst/>
          </a:lstStyle>
          <a:p>
            <a:r>
              <a:rPr lang="en-US" smtClean="0"/>
              <a:t>DRS. CIPTO BUDY HANDOYO, M.PD./FBS UNY/email: ciptobudyhandoyo@uny.ac.id</a:t>
            </a:r>
            <a:endParaRPr lang="en-US"/>
          </a:p>
        </p:txBody>
      </p:sp>
      <p:sp>
        <p:nvSpPr>
          <p:cNvPr id="7" name="Slide Number Placeholder 6"/>
          <p:cNvSpPr>
            <a:spLocks noGrp="1"/>
          </p:cNvSpPr>
          <p:nvPr>
            <p:ph type="sldNum" sz="quarter" idx="12"/>
          </p:nvPr>
        </p:nvSpPr>
        <p:spPr/>
        <p:txBody>
          <a:bodyPr/>
          <a:lstStyle>
            <a:extLst/>
          </a:lstStyle>
          <a:p>
            <a:fld id="{25DD071C-C9CE-43FF-B598-B81B46A301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234638-1C6A-4CC6-8F74-CAB1B2220629}" type="datetime1">
              <a:rPr lang="en-US" smtClean="0"/>
              <a:t>25-Dec-13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DRS. CIPTO BUDY HANDOYO, M.PD./FBS UNY/email: ciptobudyhandoyo@uny.ac.id</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5DD071C-C9CE-43FF-B598-B81B46A3013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6B45F2F-18AA-44D2-A304-EEDEB0F642C8}" type="datetime1">
              <a:rPr lang="en-US" smtClean="0"/>
              <a:t>25-Dec-13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DRS. CIPTO BUDY HANDOYO, M.PD./FBS UNY/email: ciptobudyhandoyo@uny.ac.id</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DD071C-C9CE-43FF-B598-B81B46A301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066799"/>
          </a:xfrm>
        </p:spPr>
        <p:txBody>
          <a:bodyPr>
            <a:normAutofit fontScale="90000"/>
          </a:bodyPr>
          <a:lstStyle/>
          <a:p>
            <a:pPr algn="l"/>
            <a:r>
              <a:rPr lang="en-US" dirty="0" smtClean="0"/>
              <a:t>MUSIK NUSANTARA</a:t>
            </a:r>
            <a:br>
              <a:rPr lang="en-US" dirty="0" smtClean="0"/>
            </a:br>
            <a:endParaRPr lang="en-US" dirty="0"/>
          </a:p>
        </p:txBody>
      </p:sp>
      <p:sp>
        <p:nvSpPr>
          <p:cNvPr id="3" name="Subtitle 2"/>
          <p:cNvSpPr>
            <a:spLocks noGrp="1"/>
          </p:cNvSpPr>
          <p:nvPr>
            <p:ph type="subTitle" idx="1"/>
          </p:nvPr>
        </p:nvSpPr>
        <p:spPr>
          <a:xfrm>
            <a:off x="685800" y="4343400"/>
            <a:ext cx="6400800" cy="503193"/>
          </a:xfrm>
        </p:spPr>
        <p:txBody>
          <a:bodyPr>
            <a:normAutofit/>
          </a:bodyPr>
          <a:lstStyle/>
          <a:p>
            <a:pPr algn="l"/>
            <a:r>
              <a:rPr lang="en-US" dirty="0" smtClean="0"/>
              <a:t>DRS. CIPTO BUDY HANDOYO, M.PD.</a:t>
            </a:r>
            <a:endParaRPr lang="en-US" dirty="0"/>
          </a:p>
        </p:txBody>
      </p:sp>
      <p:sp>
        <p:nvSpPr>
          <p:cNvPr id="4" name="Footer Placeholder 3"/>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127642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23914" y="714356"/>
            <a:ext cx="7820052" cy="5643602"/>
          </a:xfrm>
          <a:prstGeom prst="rect">
            <a:avLst/>
          </a:prstGeom>
        </p:spPr>
        <p:txBody>
          <a:bodyPr rIns="91440" anchor="b">
            <a:normAutofit fontScale="97500"/>
            <a:scene3d>
              <a:camera prst="orthographicFront"/>
              <a:lightRig rig="soft" dir="t">
                <a:rot lat="0" lon="0" rev="2400000"/>
              </a:lightRig>
            </a:scene3d>
            <a:sp3d>
              <a:bevelT w="19050" h="12700"/>
            </a:sp3d>
          </a:bodyPr>
          <a:lstStyle/>
          <a:p>
            <a:pPr marL="54864" lvl="0">
              <a:spcBef>
                <a:spcPct val="0"/>
              </a:spcBef>
              <a:tabLst>
                <a:tab pos="2057400" algn="l"/>
                <a:tab pos="2327275" algn="l"/>
              </a:tabLst>
            </a:pPr>
            <a:r>
              <a:rPr kumimoji="0" lang="en-US" sz="2000"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PAPUA	:	</a:t>
            </a:r>
            <a:r>
              <a:rPr kumimoji="0" lang="en-US" sz="2000" b="0" i="0" u="none" strike="noStrike" kern="1200" cap="none" spc="0" normalizeH="0" baseline="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Manuk</a:t>
            </a:r>
            <a:r>
              <a:rPr kumimoji="0" lang="en-US" sz="2000"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baseline="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Dadali</a:t>
            </a:r>
            <a:r>
              <a:rPr kumimoji="0" lang="en-US" sz="2000"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Es </a:t>
            </a:r>
            <a:r>
              <a:rPr kumimoji="0" lang="en-US" sz="2000" b="0" i="0" u="none" strike="noStrike" kern="1200" cap="none" spc="0" normalizeH="0" baseline="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Lilin</a:t>
            </a:r>
            <a:r>
              <a:rPr kumimoji="0" lang="en-US" sz="2000"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lang="en-US" sz="2000" dirty="0" err="1" smtClean="0">
                <a:effectLst>
                  <a:outerShdw blurRad="38100" dist="25500" dir="5400000" algn="tl" rotWithShape="0">
                    <a:srgbClr val="000000">
                      <a:satMod val="180000"/>
                      <a:alpha val="75000"/>
                    </a:srgbClr>
                  </a:outerShdw>
                </a:effectLst>
                <a:latin typeface="+mj-lt"/>
                <a:ea typeface="+mj-ea"/>
                <a:cs typeface="+mj-cs"/>
              </a:rPr>
              <a:t>Pileuleuyan</a:t>
            </a: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lang="en-US" sz="2000" dirty="0" smtClean="0">
                <a:effectLst>
                  <a:outerShdw blurRad="38100" dist="25500" dir="5400000" algn="tl" rotWithShape="0">
                    <a:srgbClr val="000000">
                      <a:satMod val="180000"/>
                      <a:alpha val="75000"/>
                    </a:srgbClr>
                  </a:outerShdw>
                </a:effectLst>
                <a:latin typeface="+mj-lt"/>
                <a:ea typeface="+mj-ea"/>
                <a:cs typeface="+mj-cs"/>
              </a:rPr>
              <a:t>	:	</a:t>
            </a:r>
            <a:r>
              <a:rPr lang="en-US" sz="2000" dirty="0" err="1" smtClean="0">
                <a:effectLst>
                  <a:outerShdw blurRad="38100" dist="25500" dir="5400000" algn="tl" rotWithShape="0">
                    <a:srgbClr val="000000">
                      <a:satMod val="180000"/>
                      <a:alpha val="75000"/>
                    </a:srgbClr>
                  </a:outerShdw>
                </a:effectLst>
                <a:latin typeface="+mj-lt"/>
                <a:ea typeface="+mj-ea"/>
                <a:cs typeface="+mj-cs"/>
              </a:rPr>
              <a:t>Surilang</a:t>
            </a:r>
            <a:r>
              <a:rPr lang="en-US" sz="2000" dirty="0" smtClean="0">
                <a:effectLst>
                  <a:outerShdw blurRad="38100" dist="25500" dir="5400000" algn="tl" rotWithShape="0">
                    <a:srgbClr val="000000">
                      <a:satMod val="180000"/>
                      <a:alpha val="75000"/>
                    </a:srgbClr>
                  </a:outerShdw>
                </a:effectLst>
                <a:latin typeface="+mj-lt"/>
                <a:ea typeface="+mj-ea"/>
                <a:cs typeface="+mj-cs"/>
              </a:rPr>
              <a:t>, </a:t>
            </a:r>
            <a:r>
              <a:rPr lang="en-US" sz="2000" dirty="0" err="1" smtClean="0">
                <a:effectLst>
                  <a:outerShdw blurRad="38100" dist="25500" dir="5400000" algn="tl" rotWithShape="0">
                    <a:srgbClr val="000000">
                      <a:satMod val="180000"/>
                      <a:alpha val="75000"/>
                    </a:srgbClr>
                  </a:outerShdw>
                </a:effectLst>
                <a:latin typeface="+mj-lt"/>
                <a:ea typeface="+mj-ea"/>
                <a:cs typeface="+mj-cs"/>
              </a:rPr>
              <a:t>Jali-Jali</a:t>
            </a:r>
            <a:r>
              <a:rPr lang="en-US" sz="2000" dirty="0" smtClean="0">
                <a:effectLst>
                  <a:outerShdw blurRad="38100" dist="25500" dir="5400000" algn="tl" rotWithShape="0">
                    <a:srgbClr val="000000">
                      <a:satMod val="180000"/>
                      <a:alpha val="75000"/>
                    </a:srgbClr>
                  </a:outerShdw>
                </a:effectLst>
                <a:latin typeface="+mj-lt"/>
                <a:ea typeface="+mj-ea"/>
                <a:cs typeface="+mj-cs"/>
              </a:rPr>
              <a:t>, </a:t>
            </a:r>
            <a:r>
              <a:rPr lang="en-US" sz="2000" dirty="0" err="1" smtClean="0">
                <a:effectLst>
                  <a:outerShdw blurRad="38100" dist="25500" dir="5400000" algn="tl" rotWithShape="0">
                    <a:srgbClr val="000000">
                      <a:satMod val="180000"/>
                      <a:alpha val="75000"/>
                    </a:srgbClr>
                  </a:outerShdw>
                </a:effectLst>
                <a:latin typeface="+mj-lt"/>
                <a:ea typeface="+mj-ea"/>
                <a:cs typeface="+mj-cs"/>
              </a:rPr>
              <a:t>Kicir-Kicir</a:t>
            </a: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kumimoji="0" lang="en-US" sz="2000"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Gambang</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Suling</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Gundul-Gundul</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Pacul</a:t>
            </a:r>
            <a:endPar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Suwe</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Ora</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Jamu</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Tekate</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Dipanah</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lang="en-US" sz="2000" dirty="0" smtClean="0">
                <a:effectLst>
                  <a:outerShdw blurRad="38100" dist="25500" dir="5400000" algn="tl" rotWithShape="0">
                    <a:srgbClr val="000000">
                      <a:satMod val="180000"/>
                      <a:alpha val="75000"/>
                    </a:srgbClr>
                  </a:outerShdw>
                </a:effectLst>
                <a:latin typeface="+mj-lt"/>
                <a:ea typeface="+mj-ea"/>
                <a:cs typeface="+mj-cs"/>
              </a:rPr>
              <a:t>	:	</a:t>
            </a:r>
            <a:r>
              <a:rPr lang="en-US" sz="2000" dirty="0" err="1" smtClean="0">
                <a:effectLst>
                  <a:outerShdw blurRad="38100" dist="25500" dir="5400000" algn="tl" rotWithShape="0">
                    <a:srgbClr val="000000">
                      <a:satMod val="180000"/>
                      <a:alpha val="75000"/>
                    </a:srgbClr>
                  </a:outerShdw>
                </a:effectLst>
                <a:latin typeface="+mj-lt"/>
                <a:ea typeface="+mj-ea"/>
                <a:cs typeface="+mj-cs"/>
              </a:rPr>
              <a:t>Tanduk</a:t>
            </a:r>
            <a:r>
              <a:rPr lang="en-US" sz="2000" dirty="0" smtClean="0">
                <a:effectLst>
                  <a:outerShdw blurRad="38100" dist="25500" dir="5400000" algn="tl" rotWithShape="0">
                    <a:srgbClr val="000000">
                      <a:satMod val="180000"/>
                      <a:alpha val="75000"/>
                    </a:srgbClr>
                  </a:outerShdw>
                </a:effectLst>
                <a:latin typeface="+mj-lt"/>
                <a:ea typeface="+mj-ea"/>
                <a:cs typeface="+mj-cs"/>
              </a:rPr>
              <a:t> </a:t>
            </a:r>
            <a:r>
              <a:rPr lang="en-US" sz="2000" dirty="0" err="1" smtClean="0">
                <a:effectLst>
                  <a:outerShdw blurRad="38100" dist="25500" dir="5400000" algn="tl" rotWithShape="0">
                    <a:srgbClr val="000000">
                      <a:satMod val="180000"/>
                      <a:alpha val="75000"/>
                    </a:srgbClr>
                  </a:outerShdw>
                </a:effectLst>
                <a:latin typeface="+mj-lt"/>
                <a:ea typeface="+mj-ea"/>
                <a:cs typeface="+mj-cs"/>
              </a:rPr>
              <a:t>Majeng</a:t>
            </a:r>
            <a:r>
              <a:rPr lang="en-US" sz="2000" dirty="0" smtClean="0">
                <a:effectLst>
                  <a:outerShdw blurRad="38100" dist="25500" dir="5400000" algn="tl" rotWithShape="0">
                    <a:srgbClr val="000000">
                      <a:satMod val="180000"/>
                      <a:alpha val="75000"/>
                    </a:srgbClr>
                  </a:outerShdw>
                </a:effectLst>
                <a:latin typeface="+mj-lt"/>
                <a:ea typeface="+mj-ea"/>
                <a:cs typeface="+mj-cs"/>
              </a:rPr>
              <a:t>, </a:t>
            </a:r>
            <a:r>
              <a:rPr lang="en-US" sz="2000" dirty="0" err="1" smtClean="0">
                <a:effectLst>
                  <a:outerShdw blurRad="38100" dist="25500" dir="5400000" algn="tl" rotWithShape="0">
                    <a:srgbClr val="000000">
                      <a:satMod val="180000"/>
                      <a:alpha val="75000"/>
                    </a:srgbClr>
                  </a:outerShdw>
                </a:effectLst>
                <a:latin typeface="+mj-lt"/>
                <a:ea typeface="+mj-ea"/>
                <a:cs typeface="+mj-cs"/>
              </a:rPr>
              <a:t>Karapan</a:t>
            </a:r>
            <a:r>
              <a:rPr lang="en-US" sz="2000" dirty="0" smtClean="0">
                <a:effectLst>
                  <a:outerShdw blurRad="38100" dist="25500" dir="5400000" algn="tl" rotWithShape="0">
                    <a:srgbClr val="000000">
                      <a:satMod val="180000"/>
                      <a:alpha val="75000"/>
                    </a:srgbClr>
                  </a:outerShdw>
                </a:effectLst>
                <a:latin typeface="+mj-lt"/>
                <a:ea typeface="+mj-ea"/>
                <a:cs typeface="+mj-cs"/>
              </a:rPr>
              <a:t> </a:t>
            </a:r>
            <a:r>
              <a:rPr lang="en-US" sz="2000" dirty="0" err="1" smtClean="0">
                <a:effectLst>
                  <a:outerShdw blurRad="38100" dist="25500" dir="5400000" algn="tl" rotWithShape="0">
                    <a:srgbClr val="000000">
                      <a:satMod val="180000"/>
                      <a:alpha val="75000"/>
                    </a:srgbClr>
                  </a:outerShdw>
                </a:effectLst>
                <a:latin typeface="+mj-lt"/>
                <a:ea typeface="+mj-ea"/>
                <a:cs typeface="+mj-cs"/>
              </a:rPr>
              <a:t>Sapi</a:t>
            </a: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Meyong-meyong</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Macep-cepetan</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Ngusak-asik</a:t>
            </a:r>
            <a:endPar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Potong</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Bebek</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Moree</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Orere</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O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Ulate</a:t>
            </a:r>
            <a:endPar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Mande-Mande</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Tanase</a:t>
            </a:r>
            <a:r>
              <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sz="2000"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Sarinande</a:t>
            </a:r>
            <a:endPar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sz="2000"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kumimoji="0" lang="en-US" sz="2000"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2122568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algn="ctr"/>
            <a:r>
              <a:rPr lang="en-US" dirty="0" smtClean="0"/>
              <a:t>ALAT MUSIK DAERAH</a:t>
            </a:r>
            <a:endParaRPr lang="en-US" dirty="0"/>
          </a:p>
        </p:txBody>
      </p:sp>
      <p:sp>
        <p:nvSpPr>
          <p:cNvPr id="3" name="Content Placeholder 2"/>
          <p:cNvSpPr>
            <a:spLocks noGrp="1"/>
          </p:cNvSpPr>
          <p:nvPr>
            <p:ph idx="1"/>
          </p:nvPr>
        </p:nvSpPr>
        <p:spPr>
          <a:xfrm>
            <a:off x="1143000" y="1645920"/>
            <a:ext cx="6477000" cy="4526280"/>
          </a:xfrm>
        </p:spPr>
        <p:txBody>
          <a:bodyPr/>
          <a:lstStyle/>
          <a:p>
            <a:pPr algn="ctr">
              <a:buFont typeface="Wingdings" pitchFamily="2" charset="2"/>
              <a:buChar char="q"/>
            </a:pPr>
            <a:r>
              <a:rPr lang="en-US" dirty="0" err="1" smtClean="0"/>
              <a:t>Jawa</a:t>
            </a:r>
            <a:r>
              <a:rPr lang="en-US" dirty="0" smtClean="0"/>
              <a:t> Barat : </a:t>
            </a:r>
          </a:p>
          <a:p>
            <a:pPr algn="ctr">
              <a:buNone/>
            </a:pPr>
            <a:r>
              <a:rPr lang="en-US" dirty="0" smtClean="0"/>
              <a:t>	</a:t>
            </a:r>
            <a:r>
              <a:rPr lang="en-US" dirty="0" err="1" smtClean="0"/>
              <a:t>angklung</a:t>
            </a:r>
            <a:r>
              <a:rPr lang="en-US" dirty="0" smtClean="0"/>
              <a:t>, </a:t>
            </a:r>
            <a:r>
              <a:rPr lang="en-US" dirty="0" err="1" smtClean="0"/>
              <a:t>celung</a:t>
            </a:r>
            <a:r>
              <a:rPr lang="en-US" dirty="0" smtClean="0"/>
              <a:t>, </a:t>
            </a:r>
            <a:r>
              <a:rPr lang="en-US" dirty="0" err="1" smtClean="0"/>
              <a:t>arumba</a:t>
            </a:r>
            <a:r>
              <a:rPr lang="en-US" dirty="0" smtClean="0"/>
              <a:t>, </a:t>
            </a:r>
            <a:r>
              <a:rPr lang="en-US" dirty="0" err="1" smtClean="0"/>
              <a:t>degung</a:t>
            </a:r>
            <a:endParaRPr lang="en-US" dirty="0" smtClean="0"/>
          </a:p>
          <a:p>
            <a:pPr algn="ctr">
              <a:buNone/>
            </a:pPr>
            <a:endParaRPr lang="en-US" dirty="0" smtClean="0"/>
          </a:p>
          <a:p>
            <a:pPr algn="ctr">
              <a:buFont typeface="Wingdings" pitchFamily="2" charset="2"/>
              <a:buChar char="q"/>
            </a:pPr>
            <a:r>
              <a:rPr lang="en-US" dirty="0" err="1" smtClean="0"/>
              <a:t>Jawa</a:t>
            </a:r>
            <a:r>
              <a:rPr lang="en-US" dirty="0" smtClean="0"/>
              <a:t> Tengah :</a:t>
            </a:r>
          </a:p>
          <a:p>
            <a:pPr algn="ctr">
              <a:buNone/>
            </a:pPr>
            <a:r>
              <a:rPr lang="en-US" dirty="0" smtClean="0"/>
              <a:t>	gamelan </a:t>
            </a:r>
            <a:r>
              <a:rPr lang="en-US" dirty="0" err="1" smtClean="0"/>
              <a:t>laras</a:t>
            </a:r>
            <a:r>
              <a:rPr lang="en-US" dirty="0" smtClean="0"/>
              <a:t> </a:t>
            </a:r>
            <a:r>
              <a:rPr lang="en-US" dirty="0" err="1" smtClean="0"/>
              <a:t>slendro</a:t>
            </a:r>
            <a:r>
              <a:rPr lang="en-US" dirty="0" smtClean="0"/>
              <a:t> </a:t>
            </a:r>
            <a:r>
              <a:rPr lang="en-US" dirty="0" err="1" smtClean="0"/>
              <a:t>dan</a:t>
            </a:r>
            <a:r>
              <a:rPr lang="en-US" dirty="0" smtClean="0"/>
              <a:t> </a:t>
            </a:r>
            <a:r>
              <a:rPr lang="en-US" dirty="0" err="1" smtClean="0"/>
              <a:t>pelog</a:t>
            </a:r>
            <a:endParaRPr lang="en-US" dirty="0" smtClean="0"/>
          </a:p>
          <a:p>
            <a:pPr algn="ctr">
              <a:buNone/>
            </a:pPr>
            <a:endParaRPr lang="en-US" dirty="0" smtClean="0"/>
          </a:p>
          <a:p>
            <a:pPr algn="ctr">
              <a:buFont typeface="Wingdings" pitchFamily="2" charset="2"/>
              <a:buChar char="q"/>
            </a:pPr>
            <a:r>
              <a:rPr lang="en-US" dirty="0" err="1" smtClean="0"/>
              <a:t>Jawa</a:t>
            </a:r>
            <a:r>
              <a:rPr lang="en-US" dirty="0" smtClean="0"/>
              <a:t> </a:t>
            </a:r>
            <a:r>
              <a:rPr lang="en-US" dirty="0" err="1" smtClean="0"/>
              <a:t>Timur</a:t>
            </a:r>
            <a:r>
              <a:rPr lang="en-US" dirty="0" smtClean="0"/>
              <a:t> :</a:t>
            </a:r>
          </a:p>
          <a:p>
            <a:pPr algn="ctr">
              <a:buNone/>
            </a:pPr>
            <a:r>
              <a:rPr lang="en-US" dirty="0" smtClean="0"/>
              <a:t>	gamelan </a:t>
            </a:r>
            <a:r>
              <a:rPr lang="en-US" dirty="0" err="1" smtClean="0"/>
              <a:t>laras</a:t>
            </a:r>
            <a:r>
              <a:rPr lang="en-US" dirty="0" smtClean="0"/>
              <a:t> </a:t>
            </a:r>
            <a:r>
              <a:rPr lang="en-US" dirty="0" err="1" smtClean="0"/>
              <a:t>slendro</a:t>
            </a:r>
            <a:r>
              <a:rPr lang="en-US" dirty="0" smtClean="0"/>
              <a:t> </a:t>
            </a:r>
            <a:r>
              <a:rPr lang="en-US" dirty="0" err="1" smtClean="0"/>
              <a:t>dan</a:t>
            </a:r>
            <a:r>
              <a:rPr lang="en-US" dirty="0" smtClean="0"/>
              <a:t> </a:t>
            </a:r>
            <a:r>
              <a:rPr lang="en-US" dirty="0" err="1" smtClean="0"/>
              <a:t>pelog</a:t>
            </a:r>
            <a:endParaRPr lang="en-US" dirty="0" smtClean="0"/>
          </a:p>
          <a:p>
            <a:pPr algn="ctr"/>
            <a:endParaRPr lang="en-US" dirty="0"/>
          </a:p>
        </p:txBody>
      </p:sp>
      <p:sp>
        <p:nvSpPr>
          <p:cNvPr id="4" name="Footer Placeholder 3"/>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403899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295400" y="609600"/>
            <a:ext cx="7010400" cy="51816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lnSpc>
                <a:spcPct val="80000"/>
              </a:lnSpc>
              <a:buFont typeface="Wingdings" pitchFamily="2" charset="2"/>
              <a:buNone/>
            </a:pPr>
            <a:r>
              <a:rPr lang="en-US" sz="2000" b="1" smtClean="0">
                <a:solidFill>
                  <a:schemeClr val="hlink"/>
                </a:solidFill>
              </a:rPr>
              <a:t>a..Sumatera utara</a:t>
            </a:r>
            <a:r>
              <a:rPr lang="en-US" sz="2000" b="1" smtClean="0"/>
              <a:t> :</a:t>
            </a:r>
          </a:p>
          <a:p>
            <a:pPr algn="just">
              <a:lnSpc>
                <a:spcPct val="80000"/>
              </a:lnSpc>
              <a:buFont typeface="Wingdings" pitchFamily="2" charset="2"/>
              <a:buNone/>
            </a:pPr>
            <a:r>
              <a:rPr lang="en-US" sz="2000" b="1" smtClean="0"/>
              <a:t>	alat musiknya: </a:t>
            </a:r>
          </a:p>
          <a:p>
            <a:pPr algn="just">
              <a:lnSpc>
                <a:spcPct val="80000"/>
              </a:lnSpc>
              <a:buFont typeface="Wingdings" pitchFamily="2" charset="2"/>
              <a:buNone/>
            </a:pPr>
            <a:r>
              <a:rPr lang="en-US" sz="2000" b="1" smtClean="0"/>
              <a:t>	- ramba, </a:t>
            </a:r>
          </a:p>
          <a:p>
            <a:pPr algn="just">
              <a:lnSpc>
                <a:spcPct val="80000"/>
              </a:lnSpc>
              <a:buFont typeface="Wingdings" pitchFamily="2" charset="2"/>
              <a:buNone/>
            </a:pPr>
            <a:r>
              <a:rPr lang="en-US" sz="2000" b="1" smtClean="0"/>
              <a:t>	- Doli-doli,</a:t>
            </a:r>
          </a:p>
          <a:p>
            <a:pPr algn="just">
              <a:lnSpc>
                <a:spcPct val="80000"/>
              </a:lnSpc>
              <a:buFont typeface="Wingdings" pitchFamily="2" charset="2"/>
              <a:buNone/>
            </a:pPr>
            <a:r>
              <a:rPr lang="en-US" sz="2000" b="1" smtClean="0"/>
              <a:t>	- Druri dana</a:t>
            </a:r>
          </a:p>
          <a:p>
            <a:pPr algn="just">
              <a:lnSpc>
                <a:spcPct val="80000"/>
              </a:lnSpc>
              <a:buFont typeface="Wingdings" pitchFamily="2" charset="2"/>
              <a:buNone/>
            </a:pPr>
            <a:r>
              <a:rPr lang="en-US" sz="2000" b="1" smtClean="0"/>
              <a:t>	- Sikambang.</a:t>
            </a:r>
          </a:p>
          <a:p>
            <a:pPr algn="just">
              <a:lnSpc>
                <a:spcPct val="80000"/>
              </a:lnSpc>
              <a:buFont typeface="Wingdings" pitchFamily="2" charset="2"/>
              <a:buNone/>
            </a:pPr>
            <a:endParaRPr lang="en-US" sz="2000" b="1" smtClean="0"/>
          </a:p>
          <a:p>
            <a:pPr algn="just">
              <a:lnSpc>
                <a:spcPct val="80000"/>
              </a:lnSpc>
              <a:buFont typeface="Wingdings" pitchFamily="2" charset="2"/>
              <a:buNone/>
            </a:pPr>
            <a:r>
              <a:rPr lang="en-US" sz="2000" b="1" smtClean="0"/>
              <a:t>	lagu daerah:</a:t>
            </a:r>
          </a:p>
          <a:p>
            <a:pPr algn="just">
              <a:lnSpc>
                <a:spcPct val="80000"/>
              </a:lnSpc>
              <a:buFont typeface="Wingdings" pitchFamily="2" charset="2"/>
              <a:buNone/>
            </a:pPr>
            <a:r>
              <a:rPr lang="en-US" sz="2000" b="1" smtClean="0"/>
              <a:t>	- Cikala Le Pongpon</a:t>
            </a:r>
          </a:p>
          <a:p>
            <a:pPr algn="just">
              <a:lnSpc>
                <a:spcPct val="80000"/>
              </a:lnSpc>
              <a:buFont typeface="Wingdings" pitchFamily="2" charset="2"/>
              <a:buNone/>
            </a:pPr>
            <a:r>
              <a:rPr lang="en-US" sz="2000" b="1" smtClean="0"/>
              <a:t>	- Dago Inang Sarge</a:t>
            </a:r>
          </a:p>
          <a:p>
            <a:pPr algn="just">
              <a:lnSpc>
                <a:spcPct val="80000"/>
              </a:lnSpc>
              <a:buFont typeface="Wingdings" pitchFamily="2" charset="2"/>
              <a:buNone/>
            </a:pPr>
            <a:r>
              <a:rPr lang="en-US" sz="2000" b="1" smtClean="0"/>
              <a:t>	- Ketabo.</a:t>
            </a:r>
          </a:p>
          <a:p>
            <a:pPr algn="just">
              <a:lnSpc>
                <a:spcPct val="80000"/>
              </a:lnSpc>
              <a:buFont typeface="Wingdings" pitchFamily="2" charset="2"/>
              <a:buNone/>
            </a:pPr>
            <a:r>
              <a:rPr lang="en-US" sz="2000" b="1" smtClean="0"/>
              <a:t>	</a:t>
            </a:r>
          </a:p>
          <a:p>
            <a:pPr algn="just">
              <a:lnSpc>
                <a:spcPct val="80000"/>
              </a:lnSpc>
              <a:buFont typeface="Wingdings" pitchFamily="2" charset="2"/>
              <a:buNone/>
            </a:pPr>
            <a:r>
              <a:rPr lang="en-US" sz="2000" b="1" smtClean="0"/>
              <a:t>	Musik yang biasa dimainkan di sumatera utara,cenderung tergantung dengan upacara-upacara adat yang diadakan, tetapi lebih dominan dengan genderangnya. Seperti pada Etnis Pesisir terdapat serangkaian alat musik yang dinamakan Sikambang.</a:t>
            </a:r>
            <a:endParaRPr lang="en-US" sz="2000" b="1"/>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938404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676400" y="1371600"/>
            <a:ext cx="6934200" cy="44196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buFont typeface="Wingdings" pitchFamily="2" charset="2"/>
              <a:buNone/>
            </a:pPr>
            <a:r>
              <a:rPr lang="en-US" sz="2400" b="1" dirty="0" smtClean="0">
                <a:solidFill>
                  <a:schemeClr val="hlink"/>
                </a:solidFill>
              </a:rPr>
              <a:t>b. Nusa </a:t>
            </a:r>
            <a:r>
              <a:rPr lang="en-US" sz="2400" b="1" dirty="0" err="1" smtClean="0">
                <a:solidFill>
                  <a:schemeClr val="hlink"/>
                </a:solidFill>
              </a:rPr>
              <a:t>tenggara</a:t>
            </a:r>
            <a:r>
              <a:rPr lang="en-US" sz="2400" b="1" dirty="0" smtClean="0">
                <a:solidFill>
                  <a:schemeClr val="hlink"/>
                </a:solidFill>
              </a:rPr>
              <a:t> </a:t>
            </a:r>
            <a:r>
              <a:rPr lang="en-US" sz="2400" b="1" dirty="0" err="1" smtClean="0">
                <a:solidFill>
                  <a:schemeClr val="hlink"/>
                </a:solidFill>
              </a:rPr>
              <a:t>timur</a:t>
            </a:r>
            <a:r>
              <a:rPr lang="en-US" sz="2400" b="1" dirty="0" smtClean="0">
                <a:solidFill>
                  <a:schemeClr val="hlink"/>
                </a:solidFill>
              </a:rPr>
              <a:t> :</a:t>
            </a:r>
          </a:p>
          <a:p>
            <a:pPr>
              <a:lnSpc>
                <a:spcPct val="80000"/>
              </a:lnSpc>
              <a:buFont typeface="Wingdings" pitchFamily="2" charset="2"/>
              <a:buNone/>
            </a:pPr>
            <a:r>
              <a:rPr lang="en-US" sz="2400" b="1" dirty="0" smtClean="0"/>
              <a:t>	</a:t>
            </a:r>
            <a:r>
              <a:rPr lang="en-US" sz="2400" b="1" dirty="0" err="1" smtClean="0"/>
              <a:t>alat</a:t>
            </a:r>
            <a:r>
              <a:rPr lang="en-US" sz="2400" b="1" dirty="0" smtClean="0"/>
              <a:t> </a:t>
            </a:r>
            <a:r>
              <a:rPr lang="en-US" sz="2400" b="1" dirty="0" err="1" smtClean="0"/>
              <a:t>musiknya</a:t>
            </a:r>
            <a:r>
              <a:rPr lang="en-US" sz="2400" b="1" dirty="0" smtClean="0"/>
              <a:t> :</a:t>
            </a:r>
          </a:p>
          <a:p>
            <a:pPr>
              <a:lnSpc>
                <a:spcPct val="80000"/>
              </a:lnSpc>
              <a:buFont typeface="Wingdings" pitchFamily="2" charset="2"/>
              <a:buNone/>
            </a:pPr>
            <a:r>
              <a:rPr lang="en-US" sz="2400" b="1" dirty="0" smtClean="0"/>
              <a:t>	- </a:t>
            </a:r>
            <a:r>
              <a:rPr lang="en-US" sz="2400" b="1" dirty="0" err="1" smtClean="0"/>
              <a:t>Foi</a:t>
            </a:r>
            <a:r>
              <a:rPr lang="en-US" sz="2400" b="1" dirty="0" smtClean="0"/>
              <a:t> Mere,</a:t>
            </a:r>
          </a:p>
          <a:p>
            <a:pPr>
              <a:lnSpc>
                <a:spcPct val="80000"/>
              </a:lnSpc>
              <a:buFont typeface="Wingdings" pitchFamily="2" charset="2"/>
              <a:buNone/>
            </a:pPr>
            <a:r>
              <a:rPr lang="en-US" sz="2400" b="1" dirty="0" smtClean="0"/>
              <a:t>	- </a:t>
            </a:r>
            <a:r>
              <a:rPr lang="en-US" sz="2400" b="1" dirty="0" err="1" smtClean="0"/>
              <a:t>Sasando</a:t>
            </a:r>
            <a:r>
              <a:rPr lang="en-US" sz="2400" b="1" dirty="0" smtClean="0"/>
              <a:t>, </a:t>
            </a:r>
          </a:p>
          <a:p>
            <a:pPr>
              <a:lnSpc>
                <a:spcPct val="80000"/>
              </a:lnSpc>
              <a:buFont typeface="Wingdings" pitchFamily="2" charset="2"/>
              <a:buNone/>
            </a:pPr>
            <a:r>
              <a:rPr lang="en-US" sz="2400" b="1" dirty="0" smtClean="0"/>
              <a:t>	- </a:t>
            </a:r>
            <a:r>
              <a:rPr lang="en-US" sz="2400" b="1" dirty="0" err="1" smtClean="0"/>
              <a:t>Keloko</a:t>
            </a:r>
            <a:r>
              <a:rPr lang="en-US" sz="2400" b="1" dirty="0" smtClean="0"/>
              <a:t>.</a:t>
            </a:r>
          </a:p>
          <a:p>
            <a:pPr>
              <a:lnSpc>
                <a:spcPct val="80000"/>
              </a:lnSpc>
              <a:buFont typeface="Wingdings" pitchFamily="2" charset="2"/>
              <a:buNone/>
            </a:pPr>
            <a:r>
              <a:rPr lang="en-US" sz="2400" b="1" dirty="0" smtClean="0"/>
              <a:t>  </a:t>
            </a:r>
          </a:p>
          <a:p>
            <a:pPr>
              <a:lnSpc>
                <a:spcPct val="80000"/>
              </a:lnSpc>
              <a:buFont typeface="Wingdings" pitchFamily="2" charset="2"/>
              <a:buNone/>
            </a:pPr>
            <a:r>
              <a:rPr lang="en-US" sz="2400" b="1" dirty="0" smtClean="0"/>
              <a:t>	</a:t>
            </a:r>
            <a:r>
              <a:rPr lang="en-US" sz="2400" b="1" dirty="0" err="1" smtClean="0"/>
              <a:t>Lagu</a:t>
            </a:r>
            <a:r>
              <a:rPr lang="en-US" sz="2400" b="1" dirty="0" smtClean="0"/>
              <a:t> </a:t>
            </a:r>
            <a:r>
              <a:rPr lang="en-US" sz="2400" b="1" dirty="0" err="1" smtClean="0"/>
              <a:t>daerah</a:t>
            </a:r>
            <a:r>
              <a:rPr lang="en-US" sz="2400" b="1" dirty="0" smtClean="0"/>
              <a:t>:</a:t>
            </a:r>
          </a:p>
          <a:p>
            <a:pPr>
              <a:lnSpc>
                <a:spcPct val="80000"/>
              </a:lnSpc>
              <a:buFont typeface="Wingdings" pitchFamily="2" charset="2"/>
              <a:buNone/>
            </a:pPr>
            <a:r>
              <a:rPr lang="en-US" sz="2400" b="1" dirty="0" smtClean="0"/>
              <a:t>	- </a:t>
            </a:r>
            <a:r>
              <a:rPr lang="en-US" sz="2400" b="1" dirty="0" err="1" smtClean="0"/>
              <a:t>Lerang</a:t>
            </a:r>
            <a:r>
              <a:rPr lang="en-US" sz="2400" b="1" dirty="0" smtClean="0"/>
              <a:t> </a:t>
            </a:r>
            <a:r>
              <a:rPr lang="en-US" sz="2400" b="1" dirty="0" err="1" smtClean="0"/>
              <a:t>Wutun</a:t>
            </a:r>
            <a:endParaRPr lang="en-US" sz="2400" b="1" dirty="0" smtClean="0"/>
          </a:p>
          <a:p>
            <a:pPr>
              <a:lnSpc>
                <a:spcPct val="80000"/>
              </a:lnSpc>
              <a:buFont typeface="Wingdings" pitchFamily="2" charset="2"/>
              <a:buNone/>
            </a:pPr>
            <a:r>
              <a:rPr lang="en-US" sz="2400" b="1" dirty="0" smtClean="0"/>
              <a:t>	- O Nina </a:t>
            </a:r>
            <a:r>
              <a:rPr lang="en-US" sz="2400" b="1" dirty="0" err="1" smtClean="0"/>
              <a:t>Noi</a:t>
            </a:r>
            <a:endParaRPr lang="en-US" sz="2400" b="1" dirty="0" smtClean="0"/>
          </a:p>
          <a:p>
            <a:pPr>
              <a:lnSpc>
                <a:spcPct val="80000"/>
              </a:lnSpc>
              <a:buFont typeface="Wingdings" pitchFamily="2" charset="2"/>
              <a:buNone/>
            </a:pPr>
            <a:r>
              <a:rPr lang="en-US" sz="2400" b="1" dirty="0" smtClean="0"/>
              <a:t>	- </a:t>
            </a:r>
            <a:r>
              <a:rPr lang="en-US" sz="2400" b="1" dirty="0" err="1" smtClean="0"/>
              <a:t>Orere</a:t>
            </a:r>
            <a:r>
              <a:rPr lang="en-US" sz="2400" b="1" dirty="0" smtClean="0"/>
              <a:t>.</a:t>
            </a:r>
          </a:p>
          <a:p>
            <a:pPr>
              <a:lnSpc>
                <a:spcPct val="80000"/>
              </a:lnSpc>
              <a:buFont typeface="Wingdings" pitchFamily="2" charset="2"/>
              <a:buNone/>
            </a:pPr>
            <a:endParaRPr lang="en-US" sz="2400" b="1" dirty="0" smtClean="0"/>
          </a:p>
          <a:p>
            <a:pPr>
              <a:lnSpc>
                <a:spcPct val="80000"/>
              </a:lnSpc>
              <a:buFont typeface="Wingdings" pitchFamily="2" charset="2"/>
              <a:buNone/>
            </a:pPr>
            <a:r>
              <a:rPr lang="en-US" sz="2400" b="1" dirty="0" smtClean="0"/>
              <a:t>	</a:t>
            </a:r>
            <a:endParaRPr lang="en-US" sz="2400" b="1" dirty="0"/>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938404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981200" y="1143000"/>
            <a:ext cx="5029200" cy="4114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buFont typeface="Wingdings" pitchFamily="2" charset="2"/>
              <a:buNone/>
            </a:pPr>
            <a:r>
              <a:rPr lang="en-US" sz="2800" b="1" dirty="0" err="1" smtClean="0">
                <a:solidFill>
                  <a:schemeClr val="hlink"/>
                </a:solidFill>
              </a:rPr>
              <a:t>c.Jawa</a:t>
            </a:r>
            <a:r>
              <a:rPr lang="en-US" sz="2800" b="1" dirty="0" smtClean="0">
                <a:solidFill>
                  <a:schemeClr val="hlink"/>
                </a:solidFill>
              </a:rPr>
              <a:t> </a:t>
            </a:r>
            <a:r>
              <a:rPr lang="en-US" sz="2800" b="1" dirty="0" err="1" smtClean="0">
                <a:solidFill>
                  <a:schemeClr val="hlink"/>
                </a:solidFill>
              </a:rPr>
              <a:t>barat</a:t>
            </a:r>
            <a:r>
              <a:rPr lang="en-US" sz="2800" b="1" dirty="0" smtClean="0">
                <a:solidFill>
                  <a:schemeClr val="hlink"/>
                </a:solidFill>
              </a:rPr>
              <a:t> :</a:t>
            </a:r>
          </a:p>
          <a:p>
            <a:pPr>
              <a:lnSpc>
                <a:spcPct val="80000"/>
              </a:lnSpc>
              <a:buFont typeface="Wingdings" pitchFamily="2" charset="2"/>
              <a:buNone/>
            </a:pPr>
            <a:r>
              <a:rPr lang="en-US" sz="2800" b="1" dirty="0" smtClean="0"/>
              <a:t>	</a:t>
            </a:r>
            <a:r>
              <a:rPr lang="en-US" sz="2800" b="1" dirty="0" err="1" smtClean="0"/>
              <a:t>alat</a:t>
            </a:r>
            <a:r>
              <a:rPr lang="en-US" sz="2800" b="1" dirty="0" smtClean="0"/>
              <a:t> </a:t>
            </a:r>
            <a:r>
              <a:rPr lang="en-US" sz="2800" b="1" dirty="0" err="1" smtClean="0"/>
              <a:t>musiknya</a:t>
            </a:r>
            <a:r>
              <a:rPr lang="en-US" sz="2800" b="1" dirty="0" smtClean="0"/>
              <a:t> :</a:t>
            </a:r>
          </a:p>
          <a:p>
            <a:pPr>
              <a:lnSpc>
                <a:spcPct val="80000"/>
              </a:lnSpc>
              <a:buFont typeface="Wingdings" pitchFamily="2" charset="2"/>
              <a:buNone/>
            </a:pPr>
            <a:r>
              <a:rPr lang="en-US" sz="2800" b="1" dirty="0" smtClean="0"/>
              <a:t>	- </a:t>
            </a:r>
            <a:r>
              <a:rPr lang="en-US" sz="2800" b="1" dirty="0" err="1" smtClean="0"/>
              <a:t>Dod</a:t>
            </a:r>
            <a:r>
              <a:rPr lang="en-US" sz="2800" b="1" dirty="0" smtClean="0"/>
              <a:t>-dog,</a:t>
            </a:r>
          </a:p>
          <a:p>
            <a:pPr>
              <a:lnSpc>
                <a:spcPct val="80000"/>
              </a:lnSpc>
              <a:buFont typeface="Wingdings" pitchFamily="2" charset="2"/>
              <a:buNone/>
            </a:pPr>
            <a:r>
              <a:rPr lang="en-US" sz="2800" b="1" dirty="0" smtClean="0"/>
              <a:t>	- Gamelan </a:t>
            </a:r>
            <a:r>
              <a:rPr lang="en-US" sz="2800" b="1" dirty="0" err="1" smtClean="0"/>
              <a:t>Sunda</a:t>
            </a:r>
            <a:r>
              <a:rPr lang="en-US" sz="2800" b="1" dirty="0" smtClean="0"/>
              <a:t>, </a:t>
            </a:r>
          </a:p>
          <a:p>
            <a:pPr>
              <a:lnSpc>
                <a:spcPct val="80000"/>
              </a:lnSpc>
              <a:buFont typeface="Wingdings" pitchFamily="2" charset="2"/>
              <a:buNone/>
            </a:pPr>
            <a:r>
              <a:rPr lang="en-US" sz="2800" b="1" dirty="0" smtClean="0"/>
              <a:t>	- </a:t>
            </a:r>
            <a:r>
              <a:rPr lang="en-US" sz="2800" b="1" dirty="0" err="1" smtClean="0"/>
              <a:t>Angklung</a:t>
            </a:r>
            <a:r>
              <a:rPr lang="en-US" sz="2800" b="1" dirty="0" smtClean="0"/>
              <a:t>.</a:t>
            </a:r>
          </a:p>
          <a:p>
            <a:pPr>
              <a:lnSpc>
                <a:spcPct val="80000"/>
              </a:lnSpc>
              <a:buFont typeface="Wingdings" pitchFamily="2" charset="2"/>
              <a:buNone/>
            </a:pPr>
            <a:endParaRPr lang="en-US" sz="2800" b="1" dirty="0" smtClean="0"/>
          </a:p>
          <a:p>
            <a:pPr>
              <a:lnSpc>
                <a:spcPct val="80000"/>
              </a:lnSpc>
              <a:buFont typeface="Wingdings" pitchFamily="2" charset="2"/>
              <a:buNone/>
            </a:pPr>
            <a:r>
              <a:rPr lang="en-US" sz="2800" b="1" dirty="0" smtClean="0"/>
              <a:t>	 </a:t>
            </a:r>
            <a:r>
              <a:rPr lang="en-US" sz="2800" b="1" dirty="0" err="1" smtClean="0"/>
              <a:t>Lagu</a:t>
            </a:r>
            <a:r>
              <a:rPr lang="en-US" sz="2800" b="1" dirty="0" smtClean="0"/>
              <a:t> </a:t>
            </a:r>
            <a:r>
              <a:rPr lang="en-US" sz="2800" b="1" dirty="0" err="1" smtClean="0"/>
              <a:t>daerah</a:t>
            </a:r>
            <a:r>
              <a:rPr lang="en-US" sz="2800" b="1" dirty="0" smtClean="0"/>
              <a:t>:</a:t>
            </a:r>
          </a:p>
          <a:p>
            <a:pPr>
              <a:lnSpc>
                <a:spcPct val="80000"/>
              </a:lnSpc>
              <a:buFont typeface="Wingdings" pitchFamily="2" charset="2"/>
              <a:buNone/>
            </a:pPr>
            <a:r>
              <a:rPr lang="en-US" sz="2800" b="1" dirty="0" smtClean="0"/>
              <a:t>	- </a:t>
            </a:r>
            <a:r>
              <a:rPr lang="en-US" sz="2800" b="1" dirty="0" err="1" smtClean="0"/>
              <a:t>Neng</a:t>
            </a:r>
            <a:r>
              <a:rPr lang="en-US" sz="2800" b="1" dirty="0" smtClean="0"/>
              <a:t> </a:t>
            </a:r>
            <a:r>
              <a:rPr lang="en-US" sz="2800" b="1" dirty="0" err="1" smtClean="0"/>
              <a:t>Geulis</a:t>
            </a:r>
            <a:endParaRPr lang="en-US" sz="2800" b="1" dirty="0" smtClean="0"/>
          </a:p>
          <a:p>
            <a:pPr>
              <a:lnSpc>
                <a:spcPct val="80000"/>
              </a:lnSpc>
              <a:buFont typeface="Wingdings" pitchFamily="2" charset="2"/>
              <a:buNone/>
            </a:pPr>
            <a:r>
              <a:rPr lang="en-US" sz="2800" b="1" dirty="0" smtClean="0"/>
              <a:t>	- </a:t>
            </a:r>
            <a:r>
              <a:rPr lang="en-US" sz="2800" b="1" dirty="0" err="1" smtClean="0"/>
              <a:t>Es</a:t>
            </a:r>
            <a:r>
              <a:rPr lang="en-US" sz="2800" b="1" dirty="0" smtClean="0"/>
              <a:t> </a:t>
            </a:r>
            <a:r>
              <a:rPr lang="en-US" sz="2800" b="1" dirty="0" err="1" smtClean="0"/>
              <a:t>Lilin</a:t>
            </a:r>
            <a:endParaRPr lang="en-US" sz="2800" b="1" dirty="0" smtClean="0"/>
          </a:p>
          <a:p>
            <a:pPr>
              <a:lnSpc>
                <a:spcPct val="80000"/>
              </a:lnSpc>
              <a:buFont typeface="Wingdings" pitchFamily="2" charset="2"/>
              <a:buNone/>
            </a:pPr>
            <a:r>
              <a:rPr lang="en-US" sz="2800" b="1" dirty="0" smtClean="0"/>
              <a:t>	- </a:t>
            </a:r>
            <a:r>
              <a:rPr lang="en-US" sz="2800" b="1" dirty="0" err="1" smtClean="0"/>
              <a:t>Nenun</a:t>
            </a:r>
            <a:r>
              <a:rPr lang="en-US" sz="2800" b="1" dirty="0" smtClean="0"/>
              <a:t>.</a:t>
            </a:r>
          </a:p>
          <a:p>
            <a:pPr>
              <a:lnSpc>
                <a:spcPct val="80000"/>
              </a:lnSpc>
              <a:buFont typeface="Wingdings" pitchFamily="2" charset="2"/>
              <a:buNone/>
            </a:pPr>
            <a:endParaRPr lang="en-US" sz="2800" b="1" dirty="0" smtClean="0"/>
          </a:p>
          <a:p>
            <a:pPr>
              <a:lnSpc>
                <a:spcPct val="80000"/>
              </a:lnSpc>
              <a:buFont typeface="Wingdings" pitchFamily="2" charset="2"/>
              <a:buNone/>
            </a:pPr>
            <a:r>
              <a:rPr lang="en-US" sz="2800" b="1" dirty="0" smtClean="0"/>
              <a:t>	</a:t>
            </a:r>
            <a:endParaRPr lang="en-US" sz="2800" b="1" dirty="0"/>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31858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122976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7637"/>
            <a:ext cx="8229600" cy="4525963"/>
          </a:xfrm>
        </p:spPr>
        <p:txBody>
          <a:bodyPr>
            <a:normAutofit/>
          </a:bodyPr>
          <a:lstStyle/>
          <a:p>
            <a:pPr algn="ctr"/>
            <a:r>
              <a:rPr lang="en-US" dirty="0" err="1" smtClean="0"/>
              <a:t>Musik</a:t>
            </a:r>
            <a:r>
              <a:rPr lang="en-US" dirty="0" smtClean="0"/>
              <a:t> </a:t>
            </a:r>
            <a:r>
              <a:rPr lang="en-US" dirty="0"/>
              <a:t>N</a:t>
            </a:r>
            <a:r>
              <a:rPr lang="en-US" dirty="0" smtClean="0"/>
              <a:t>usantara : </a:t>
            </a:r>
            <a:r>
              <a:rPr lang="en-US" dirty="0" err="1" smtClean="0"/>
              <a:t>seluruh</a:t>
            </a:r>
            <a:r>
              <a:rPr lang="en-US" dirty="0" smtClean="0"/>
              <a:t> </a:t>
            </a:r>
            <a:r>
              <a:rPr lang="en-US" dirty="0" err="1" smtClean="0"/>
              <a:t>musik</a:t>
            </a:r>
            <a:r>
              <a:rPr lang="en-US" dirty="0" smtClean="0"/>
              <a:t> yang </a:t>
            </a:r>
            <a:r>
              <a:rPr lang="en-US" dirty="0" err="1" smtClean="0"/>
              <a:t>berkembang</a:t>
            </a:r>
            <a:r>
              <a:rPr lang="en-US" dirty="0" smtClean="0"/>
              <a:t> di Nusantara </a:t>
            </a:r>
            <a:r>
              <a:rPr lang="en-US" dirty="0" err="1" smtClean="0"/>
              <a:t>ini</a:t>
            </a:r>
            <a:r>
              <a:rPr lang="en-US" dirty="0" smtClean="0"/>
              <a:t>, yang </a:t>
            </a:r>
            <a:r>
              <a:rPr lang="en-US" dirty="0" err="1" smtClean="0"/>
              <a:t>menunjukkan</a:t>
            </a:r>
            <a:r>
              <a:rPr lang="en-US" dirty="0" smtClean="0"/>
              <a:t> </a:t>
            </a:r>
            <a:r>
              <a:rPr lang="en-US" dirty="0" err="1" smtClean="0"/>
              <a:t>atau</a:t>
            </a:r>
            <a:r>
              <a:rPr lang="en-US" dirty="0" smtClean="0"/>
              <a:t> </a:t>
            </a:r>
            <a:r>
              <a:rPr lang="en-US" dirty="0" err="1" smtClean="0"/>
              <a:t>menonjolkan</a:t>
            </a:r>
            <a:r>
              <a:rPr lang="en-US" dirty="0" smtClean="0"/>
              <a:t> </a:t>
            </a:r>
            <a:r>
              <a:rPr lang="en-US" dirty="0" err="1" smtClean="0"/>
              <a:t>ciri</a:t>
            </a:r>
            <a:r>
              <a:rPr lang="en-US" dirty="0" smtClean="0"/>
              <a:t> </a:t>
            </a:r>
            <a:r>
              <a:rPr lang="en-US" dirty="0" err="1" smtClean="0"/>
              <a:t>keindonesiaan</a:t>
            </a:r>
            <a:r>
              <a:rPr lang="en-US" dirty="0" smtClean="0"/>
              <a:t>, </a:t>
            </a:r>
            <a:r>
              <a:rPr lang="en-US" dirty="0" err="1" smtClean="0"/>
              <a:t>baik</a:t>
            </a:r>
            <a:r>
              <a:rPr lang="en-US" dirty="0" smtClean="0"/>
              <a:t> </a:t>
            </a:r>
            <a:r>
              <a:rPr lang="en-US" dirty="0" err="1" smtClean="0"/>
              <a:t>dalam</a:t>
            </a:r>
            <a:r>
              <a:rPr lang="en-US" dirty="0" smtClean="0"/>
              <a:t> </a:t>
            </a:r>
            <a:r>
              <a:rPr lang="en-US" dirty="0" err="1" smtClean="0"/>
              <a:t>bahasa</a:t>
            </a:r>
            <a:r>
              <a:rPr lang="en-US" dirty="0" smtClean="0"/>
              <a:t> </a:t>
            </a:r>
            <a:r>
              <a:rPr lang="en-US" dirty="0" err="1" smtClean="0"/>
              <a:t>maupun</a:t>
            </a:r>
            <a:r>
              <a:rPr lang="en-US" dirty="0" smtClean="0"/>
              <a:t> </a:t>
            </a:r>
            <a:r>
              <a:rPr lang="en-US" dirty="0" err="1" smtClean="0"/>
              <a:t>gaya</a:t>
            </a:r>
            <a:r>
              <a:rPr lang="en-US" dirty="0" smtClean="0"/>
              <a:t> </a:t>
            </a:r>
            <a:r>
              <a:rPr lang="en-US" dirty="0" err="1" smtClean="0"/>
              <a:t>melodinya</a:t>
            </a:r>
            <a:r>
              <a:rPr lang="en-US" dirty="0" smtClean="0"/>
              <a:t>. </a:t>
            </a:r>
          </a:p>
          <a:p>
            <a:pPr algn="ctr"/>
            <a:r>
              <a:rPr lang="en-US" dirty="0" err="1" smtClean="0"/>
              <a:t>Ragam</a:t>
            </a:r>
            <a:r>
              <a:rPr lang="en-US" dirty="0" smtClean="0"/>
              <a:t> </a:t>
            </a:r>
            <a:r>
              <a:rPr lang="en-US" dirty="0" err="1" smtClean="0"/>
              <a:t>musik</a:t>
            </a:r>
            <a:r>
              <a:rPr lang="en-US" dirty="0" smtClean="0"/>
              <a:t> </a:t>
            </a:r>
            <a:r>
              <a:rPr lang="en-US" dirty="0" err="1" smtClean="0"/>
              <a:t>nusantara</a:t>
            </a:r>
            <a:r>
              <a:rPr lang="en-US" dirty="0" smtClean="0"/>
              <a:t> </a:t>
            </a:r>
            <a:r>
              <a:rPr lang="en-US" dirty="0" err="1" smtClean="0"/>
              <a:t>antara</a:t>
            </a:r>
            <a:r>
              <a:rPr lang="en-US" dirty="0" smtClean="0"/>
              <a:t> lain : </a:t>
            </a:r>
          </a:p>
          <a:p>
            <a:pPr marL="109728" indent="0" algn="ctr">
              <a:buNone/>
            </a:pPr>
            <a:r>
              <a:rPr lang="en-US" dirty="0" err="1" smtClean="0"/>
              <a:t>musik</a:t>
            </a:r>
            <a:r>
              <a:rPr lang="en-US" dirty="0" smtClean="0"/>
              <a:t> </a:t>
            </a:r>
            <a:r>
              <a:rPr lang="en-US" dirty="0" err="1" smtClean="0"/>
              <a:t>tradisi</a:t>
            </a:r>
            <a:r>
              <a:rPr lang="en-US" dirty="0" smtClean="0"/>
              <a:t> </a:t>
            </a:r>
            <a:r>
              <a:rPr lang="en-US" dirty="0" err="1" smtClean="0"/>
              <a:t>daerah</a:t>
            </a:r>
            <a:r>
              <a:rPr lang="en-US" dirty="0" smtClean="0"/>
              <a:t>, </a:t>
            </a:r>
            <a:r>
              <a:rPr lang="en-US" dirty="0" err="1" smtClean="0"/>
              <a:t>musik</a:t>
            </a:r>
            <a:r>
              <a:rPr lang="en-US" dirty="0" smtClean="0"/>
              <a:t> </a:t>
            </a:r>
            <a:r>
              <a:rPr lang="en-US" dirty="0" err="1" smtClean="0"/>
              <a:t>keroncong</a:t>
            </a:r>
            <a:r>
              <a:rPr lang="en-US" dirty="0" smtClean="0"/>
              <a:t>, </a:t>
            </a:r>
            <a:r>
              <a:rPr lang="en-US" dirty="0" err="1" smtClean="0"/>
              <a:t>musik</a:t>
            </a:r>
            <a:r>
              <a:rPr lang="en-US" dirty="0" smtClean="0"/>
              <a:t> </a:t>
            </a:r>
            <a:r>
              <a:rPr lang="en-US" dirty="0" err="1" smtClean="0"/>
              <a:t>dangdut</a:t>
            </a:r>
            <a:r>
              <a:rPr lang="en-US" dirty="0" smtClean="0"/>
              <a:t>, </a:t>
            </a:r>
            <a:r>
              <a:rPr lang="en-US" dirty="0" err="1" smtClean="0"/>
              <a:t>musik</a:t>
            </a:r>
            <a:r>
              <a:rPr lang="en-US" dirty="0" smtClean="0"/>
              <a:t> </a:t>
            </a:r>
            <a:r>
              <a:rPr lang="en-US" dirty="0" err="1" smtClean="0"/>
              <a:t>langgam</a:t>
            </a:r>
            <a:r>
              <a:rPr lang="en-US" dirty="0" smtClean="0"/>
              <a:t>, </a:t>
            </a:r>
            <a:r>
              <a:rPr lang="en-US" dirty="0" err="1" smtClean="0"/>
              <a:t>musik</a:t>
            </a:r>
            <a:r>
              <a:rPr lang="en-US" dirty="0" smtClean="0"/>
              <a:t> </a:t>
            </a:r>
            <a:r>
              <a:rPr lang="en-US" dirty="0" err="1" smtClean="0"/>
              <a:t>gambus</a:t>
            </a:r>
            <a:r>
              <a:rPr lang="en-US" dirty="0" smtClean="0"/>
              <a:t>, </a:t>
            </a:r>
            <a:r>
              <a:rPr lang="en-US" dirty="0" err="1" smtClean="0"/>
              <a:t>musik</a:t>
            </a:r>
            <a:r>
              <a:rPr lang="en-US" dirty="0" smtClean="0"/>
              <a:t> </a:t>
            </a:r>
            <a:r>
              <a:rPr lang="en-US" dirty="0" err="1" smtClean="0"/>
              <a:t>perjuangan</a:t>
            </a:r>
            <a:r>
              <a:rPr lang="en-US" dirty="0" smtClean="0"/>
              <a:t>, </a:t>
            </a:r>
            <a:r>
              <a:rPr lang="en-US" dirty="0" err="1" smtClean="0"/>
              <a:t>dan</a:t>
            </a:r>
            <a:r>
              <a:rPr lang="en-US" dirty="0" smtClean="0"/>
              <a:t> </a:t>
            </a:r>
            <a:r>
              <a:rPr lang="en-US" dirty="0" err="1" smtClean="0"/>
              <a:t>musik</a:t>
            </a:r>
            <a:r>
              <a:rPr lang="en-US" dirty="0" smtClean="0"/>
              <a:t> pop.</a:t>
            </a:r>
            <a:endParaRPr lang="en-US" dirty="0"/>
          </a:p>
        </p:txBody>
      </p:sp>
      <p:sp>
        <p:nvSpPr>
          <p:cNvPr id="2" name="Footer Placeholder 1"/>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183285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85876"/>
          </a:xfrm>
          <a:ln>
            <a:solidFill>
              <a:srgbClr val="FFFF00"/>
            </a:solidFill>
          </a:ln>
        </p:spPr>
        <p:txBody>
          <a:bodyPr>
            <a:normAutofit fontScale="90000"/>
          </a:bodyPr>
          <a:lstStyle/>
          <a:p>
            <a:pPr algn="ctr"/>
            <a:r>
              <a:rPr lang="en-US" b="1" dirty="0" smtClean="0"/>
              <a:t>KEUNIKAN</a:t>
            </a:r>
            <a:br>
              <a:rPr lang="en-US" b="1" dirty="0" smtClean="0"/>
            </a:br>
            <a:r>
              <a:rPr lang="en-US" b="1" dirty="0" smtClean="0"/>
              <a:t>MUSIK DAERAH NUSANTARA  </a:t>
            </a:r>
            <a:endParaRPr lang="en-US" b="1" dirty="0"/>
          </a:p>
        </p:txBody>
      </p:sp>
      <p:sp>
        <p:nvSpPr>
          <p:cNvPr id="3" name="Content Placeholder 2"/>
          <p:cNvSpPr>
            <a:spLocks noGrp="1"/>
          </p:cNvSpPr>
          <p:nvPr>
            <p:ph idx="1"/>
          </p:nvPr>
        </p:nvSpPr>
        <p:spPr>
          <a:xfrm>
            <a:off x="457200" y="1600200"/>
            <a:ext cx="8229600" cy="4643470"/>
          </a:xfrm>
        </p:spPr>
        <p:txBody>
          <a:bodyPr>
            <a:normAutofit/>
          </a:bodyPr>
          <a:lstStyle/>
          <a:p>
            <a:pPr>
              <a:buFont typeface="Wingdings" pitchFamily="2" charset="2"/>
              <a:buChar char="q"/>
            </a:pPr>
            <a:r>
              <a:rPr lang="en-US" dirty="0" smtClean="0">
                <a:latin typeface="Symbol" pitchFamily="18" charset="2"/>
              </a:rPr>
              <a:t> </a:t>
            </a:r>
            <a:r>
              <a:rPr lang="en-US" b="1" i="1" dirty="0" err="1" smtClean="0">
                <a:latin typeface="+mj-lt"/>
              </a:rPr>
              <a:t>Kedaerahan</a:t>
            </a:r>
            <a:r>
              <a:rPr lang="en-US" b="1" i="1" dirty="0" smtClean="0">
                <a:latin typeface="+mj-lt"/>
              </a:rPr>
              <a:t>,</a:t>
            </a:r>
            <a:r>
              <a:rPr lang="en-US" dirty="0" smtClean="0">
                <a:latin typeface="+mj-lt"/>
              </a:rPr>
              <a:t>  </a:t>
            </a:r>
            <a:r>
              <a:rPr lang="en-US" dirty="0" err="1" smtClean="0">
                <a:latin typeface="+mj-lt"/>
              </a:rPr>
              <a:t>menggunakan</a:t>
            </a:r>
            <a:r>
              <a:rPr lang="en-US" dirty="0" smtClean="0">
                <a:latin typeface="+mj-lt"/>
              </a:rPr>
              <a:t> </a:t>
            </a:r>
            <a:r>
              <a:rPr lang="en-US" dirty="0" err="1" smtClean="0">
                <a:latin typeface="+mj-lt"/>
              </a:rPr>
              <a:t>bahasa</a:t>
            </a:r>
            <a:r>
              <a:rPr lang="en-US" dirty="0" smtClean="0">
                <a:latin typeface="+mj-lt"/>
              </a:rPr>
              <a:t> </a:t>
            </a:r>
            <a:r>
              <a:rPr lang="en-US" dirty="0" err="1" smtClean="0">
                <a:latin typeface="+mj-lt"/>
              </a:rPr>
              <a:t>dan</a:t>
            </a:r>
            <a:r>
              <a:rPr lang="en-US" dirty="0" smtClean="0">
                <a:latin typeface="+mj-lt"/>
              </a:rPr>
              <a:t> </a:t>
            </a:r>
            <a:r>
              <a:rPr lang="en-US" dirty="0" err="1" smtClean="0">
                <a:latin typeface="+mj-lt"/>
              </a:rPr>
              <a:t>dialek</a:t>
            </a:r>
            <a:r>
              <a:rPr lang="en-US" dirty="0" smtClean="0">
                <a:latin typeface="+mj-lt"/>
              </a:rPr>
              <a:t>/</a:t>
            </a:r>
            <a:r>
              <a:rPr lang="en-US" dirty="0" err="1" smtClean="0">
                <a:latin typeface="+mj-lt"/>
              </a:rPr>
              <a:t>logat</a:t>
            </a:r>
            <a:r>
              <a:rPr lang="en-US" dirty="0" smtClean="0">
                <a:latin typeface="+mj-lt"/>
              </a:rPr>
              <a:t> </a:t>
            </a:r>
            <a:r>
              <a:rPr lang="en-US" dirty="0" err="1" smtClean="0">
                <a:latin typeface="+mj-lt"/>
              </a:rPr>
              <a:t>daerah</a:t>
            </a:r>
            <a:r>
              <a:rPr lang="en-US" dirty="0" smtClean="0">
                <a:latin typeface="+mj-lt"/>
              </a:rPr>
              <a:t> </a:t>
            </a:r>
            <a:r>
              <a:rPr lang="en-US" dirty="0" err="1" smtClean="0">
                <a:latin typeface="+mj-lt"/>
              </a:rPr>
              <a:t>setempat</a:t>
            </a:r>
            <a:r>
              <a:rPr lang="en-US" dirty="0" smtClean="0">
                <a:latin typeface="+mj-lt"/>
              </a:rPr>
              <a:t> </a:t>
            </a:r>
            <a:r>
              <a:rPr lang="en-US" dirty="0" err="1" smtClean="0">
                <a:latin typeface="+mj-lt"/>
              </a:rPr>
              <a:t>serta</a:t>
            </a:r>
            <a:r>
              <a:rPr lang="en-US" dirty="0" smtClean="0">
                <a:latin typeface="+mj-lt"/>
              </a:rPr>
              <a:t>.</a:t>
            </a:r>
          </a:p>
          <a:p>
            <a:pPr>
              <a:buNone/>
            </a:pPr>
            <a:endParaRPr lang="en-US" dirty="0" smtClean="0">
              <a:latin typeface="+mj-lt"/>
            </a:endParaRPr>
          </a:p>
          <a:p>
            <a:pPr>
              <a:buFont typeface="Wingdings" pitchFamily="2" charset="2"/>
              <a:buChar char="q"/>
            </a:pPr>
            <a:r>
              <a:rPr lang="en-US" dirty="0" smtClean="0">
                <a:latin typeface="+mj-lt"/>
              </a:rPr>
              <a:t> </a:t>
            </a:r>
            <a:r>
              <a:rPr lang="en-US" b="1" i="1" dirty="0" err="1" smtClean="0">
                <a:latin typeface="+mj-lt"/>
              </a:rPr>
              <a:t>Sederhana</a:t>
            </a:r>
            <a:r>
              <a:rPr lang="en-US" b="1" i="1" dirty="0" smtClean="0">
                <a:latin typeface="+mj-lt"/>
              </a:rPr>
              <a:t>,</a:t>
            </a:r>
            <a:r>
              <a:rPr lang="en-US" dirty="0" smtClean="0">
                <a:latin typeface="+mj-lt"/>
              </a:rPr>
              <a:t>  </a:t>
            </a:r>
            <a:r>
              <a:rPr lang="en-US" dirty="0" err="1" smtClean="0">
                <a:latin typeface="+mj-lt"/>
              </a:rPr>
              <a:t>menggunakan</a:t>
            </a:r>
            <a:r>
              <a:rPr lang="en-US" dirty="0" smtClean="0">
                <a:latin typeface="+mj-lt"/>
              </a:rPr>
              <a:t> </a:t>
            </a:r>
            <a:r>
              <a:rPr lang="en-US" dirty="0" err="1" smtClean="0">
                <a:latin typeface="+mj-lt"/>
              </a:rPr>
              <a:t>bahasa</a:t>
            </a:r>
            <a:r>
              <a:rPr lang="en-US" dirty="0" smtClean="0">
                <a:latin typeface="+mj-lt"/>
              </a:rPr>
              <a:t> yang </a:t>
            </a:r>
            <a:r>
              <a:rPr lang="en-US" dirty="0" err="1" smtClean="0">
                <a:latin typeface="+mj-lt"/>
              </a:rPr>
              <a:t>mudah</a:t>
            </a:r>
            <a:r>
              <a:rPr lang="en-US" dirty="0" smtClean="0">
                <a:latin typeface="+mj-lt"/>
              </a:rPr>
              <a:t> </a:t>
            </a:r>
            <a:r>
              <a:rPr lang="en-US" dirty="0" err="1" smtClean="0">
                <a:latin typeface="+mj-lt"/>
              </a:rPr>
              <a:t>dipahami</a:t>
            </a:r>
            <a:r>
              <a:rPr lang="en-US" dirty="0" smtClean="0">
                <a:latin typeface="+mj-lt"/>
              </a:rPr>
              <a:t> </a:t>
            </a:r>
            <a:r>
              <a:rPr lang="en-US" dirty="0" err="1" smtClean="0">
                <a:latin typeface="+mj-lt"/>
              </a:rPr>
              <a:t>dan</a:t>
            </a:r>
            <a:r>
              <a:rPr lang="en-US" dirty="0" smtClean="0">
                <a:latin typeface="+mj-lt"/>
              </a:rPr>
              <a:t> </a:t>
            </a:r>
            <a:r>
              <a:rPr lang="en-US" dirty="0" err="1" smtClean="0">
                <a:latin typeface="+mj-lt"/>
              </a:rPr>
              <a:t>mengandung</a:t>
            </a:r>
            <a:r>
              <a:rPr lang="en-US" dirty="0" smtClean="0">
                <a:latin typeface="+mj-lt"/>
              </a:rPr>
              <a:t> </a:t>
            </a:r>
            <a:r>
              <a:rPr lang="en-US" dirty="0" err="1" smtClean="0">
                <a:latin typeface="+mj-lt"/>
              </a:rPr>
              <a:t>unsur</a:t>
            </a:r>
            <a:r>
              <a:rPr lang="en-US" dirty="0" smtClean="0">
                <a:latin typeface="+mj-lt"/>
              </a:rPr>
              <a:t> </a:t>
            </a:r>
            <a:r>
              <a:rPr lang="en-US" dirty="0" err="1" smtClean="0">
                <a:latin typeface="+mj-lt"/>
              </a:rPr>
              <a:t>permainan</a:t>
            </a:r>
            <a:r>
              <a:rPr lang="en-US" dirty="0" smtClean="0">
                <a:latin typeface="+mj-lt"/>
              </a:rPr>
              <a:t> </a:t>
            </a:r>
            <a:r>
              <a:rPr lang="en-US" dirty="0" err="1" smtClean="0">
                <a:latin typeface="+mj-lt"/>
              </a:rPr>
              <a:t>atau</a:t>
            </a:r>
            <a:r>
              <a:rPr lang="en-US" dirty="0" smtClean="0">
                <a:latin typeface="+mj-lt"/>
              </a:rPr>
              <a:t> </a:t>
            </a:r>
            <a:r>
              <a:rPr lang="en-US" dirty="0" err="1" smtClean="0">
                <a:latin typeface="+mj-lt"/>
              </a:rPr>
              <a:t>petuah</a:t>
            </a:r>
            <a:endParaRPr lang="en-US" dirty="0" smtClean="0">
              <a:latin typeface="+mj-lt"/>
            </a:endParaRPr>
          </a:p>
          <a:p>
            <a:pPr>
              <a:buFont typeface="Wingdings" pitchFamily="2" charset="2"/>
              <a:buChar char="q"/>
            </a:pPr>
            <a:endParaRPr lang="en-US" dirty="0" smtClean="0">
              <a:latin typeface="+mj-lt"/>
            </a:endParaRPr>
          </a:p>
          <a:p>
            <a:pPr>
              <a:buFont typeface="Wingdings" pitchFamily="2" charset="2"/>
              <a:buChar char="q"/>
            </a:pPr>
            <a:r>
              <a:rPr lang="en-US" b="1" i="1" dirty="0" err="1" smtClean="0">
                <a:latin typeface="+mj-lt"/>
              </a:rPr>
              <a:t>Turun-temurun</a:t>
            </a:r>
            <a:r>
              <a:rPr lang="en-US" b="1" i="1" dirty="0" smtClean="0">
                <a:latin typeface="+mj-lt"/>
              </a:rPr>
              <a:t>,</a:t>
            </a:r>
            <a:r>
              <a:rPr lang="en-US" dirty="0" smtClean="0">
                <a:latin typeface="+mj-lt"/>
              </a:rPr>
              <a:t>  </a:t>
            </a:r>
            <a:r>
              <a:rPr lang="en-US" dirty="0" err="1" smtClean="0">
                <a:latin typeface="+mj-lt"/>
              </a:rPr>
              <a:t>disampaikan</a:t>
            </a:r>
            <a:r>
              <a:rPr lang="en-US" dirty="0" smtClean="0">
                <a:latin typeface="+mj-lt"/>
              </a:rPr>
              <a:t> </a:t>
            </a:r>
            <a:r>
              <a:rPr lang="en-US" dirty="0" err="1" smtClean="0">
                <a:latin typeface="+mj-lt"/>
              </a:rPr>
              <a:t>secara</a:t>
            </a:r>
            <a:r>
              <a:rPr lang="en-US" dirty="0" smtClean="0">
                <a:latin typeface="+mj-lt"/>
              </a:rPr>
              <a:t> </a:t>
            </a:r>
            <a:r>
              <a:rPr lang="en-US" dirty="0" err="1" smtClean="0">
                <a:latin typeface="+mj-lt"/>
              </a:rPr>
              <a:t>turun</a:t>
            </a:r>
            <a:r>
              <a:rPr lang="en-US" dirty="0" smtClean="0">
                <a:latin typeface="+mj-lt"/>
              </a:rPr>
              <a:t>-</a:t>
            </a:r>
            <a:r>
              <a:rPr lang="en-US" dirty="0" err="1" smtClean="0">
                <a:latin typeface="+mj-lt"/>
              </a:rPr>
              <a:t>temurun</a:t>
            </a:r>
            <a:r>
              <a:rPr lang="en-US" dirty="0" smtClean="0">
                <a:latin typeface="+mj-lt"/>
              </a:rPr>
              <a:t>,  </a:t>
            </a:r>
            <a:r>
              <a:rPr lang="en-US" dirty="0" err="1" smtClean="0">
                <a:latin typeface="+mj-lt"/>
              </a:rPr>
              <a:t>sehingga</a:t>
            </a:r>
            <a:r>
              <a:rPr lang="en-US" dirty="0" smtClean="0">
                <a:latin typeface="+mj-lt"/>
              </a:rPr>
              <a:t> </a:t>
            </a:r>
            <a:r>
              <a:rPr lang="en-US" dirty="0" err="1" smtClean="0">
                <a:latin typeface="+mj-lt"/>
              </a:rPr>
              <a:t>jarang</a:t>
            </a:r>
            <a:r>
              <a:rPr lang="en-US" dirty="0" smtClean="0">
                <a:latin typeface="+mj-lt"/>
              </a:rPr>
              <a:t> </a:t>
            </a:r>
            <a:r>
              <a:rPr lang="en-US" dirty="0" err="1" smtClean="0">
                <a:latin typeface="+mj-lt"/>
              </a:rPr>
              <a:t>diketahui</a:t>
            </a:r>
            <a:r>
              <a:rPr lang="en-US" dirty="0" smtClean="0">
                <a:latin typeface="+mj-lt"/>
              </a:rPr>
              <a:t> </a:t>
            </a:r>
            <a:r>
              <a:rPr lang="en-US" dirty="0" err="1" smtClean="0">
                <a:latin typeface="+mj-lt"/>
              </a:rPr>
              <a:t>nama</a:t>
            </a:r>
            <a:r>
              <a:rPr lang="en-US" dirty="0" smtClean="0">
                <a:latin typeface="+mj-lt"/>
              </a:rPr>
              <a:t> </a:t>
            </a:r>
            <a:r>
              <a:rPr lang="en-US" dirty="0" err="1" smtClean="0">
                <a:latin typeface="+mj-lt"/>
              </a:rPr>
              <a:t>penciptanya</a:t>
            </a:r>
            <a:r>
              <a:rPr lang="en-US" dirty="0" smtClean="0">
                <a:latin typeface="+mj-lt"/>
              </a:rPr>
              <a:t>.</a:t>
            </a:r>
            <a:endParaRPr lang="en-US" dirty="0">
              <a:latin typeface="Symbol" pitchFamily="18" charset="2"/>
            </a:endParaRPr>
          </a:p>
        </p:txBody>
      </p:sp>
      <p:sp>
        <p:nvSpPr>
          <p:cNvPr id="4" name="Footer Placeholder 3"/>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122976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685800" y="457200"/>
            <a:ext cx="7696200" cy="55626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lnSpc>
                <a:spcPct val="80000"/>
              </a:lnSpc>
              <a:buFont typeface="Wingdings" pitchFamily="2" charset="2"/>
              <a:buNone/>
            </a:pPr>
            <a:r>
              <a:rPr lang="en-US" sz="2800" b="1" smtClean="0">
                <a:solidFill>
                  <a:schemeClr val="hlink"/>
                </a:solidFill>
              </a:rPr>
              <a:t>1.   Musik  Daerah / Tradisional</a:t>
            </a:r>
          </a:p>
          <a:p>
            <a:pPr algn="just">
              <a:lnSpc>
                <a:spcPct val="80000"/>
              </a:lnSpc>
              <a:buFont typeface="Wingdings" pitchFamily="2" charset="2"/>
              <a:buNone/>
            </a:pPr>
            <a:r>
              <a:rPr lang="en-US" sz="2800" smtClean="0"/>
              <a:t>	</a:t>
            </a:r>
            <a:r>
              <a:rPr lang="en-US" sz="2800" b="1" smtClean="0">
                <a:solidFill>
                  <a:srgbClr val="0000CC"/>
                </a:solidFill>
                <a:latin typeface="Times New Roman" pitchFamily="18" charset="0"/>
              </a:rPr>
              <a:t>Musik daerah atau musik tradisional adalah musik yang lahir dan berkembang di daerah-daerah di seluruh Indonesia. Ciri khas pada jenis musik ini teletak pada isi lagu dan instrumen (alat musiknya). Musik tradisi memiliki karakteristik khas, yakni syair dan melodinya  menggunakan  bahasa  dan  gaya  daerah  setempat.  Indonesia  adalah sebuah  negara  yang  terdiri  dari  ribuan  pulau  yang  terbentang  dari  Papua  hingga  Aceh. Dari  sekian banyak nya  pulau  beserta dengan masyarakatnya  tersebut  lahir,  tumbuh  dan  berkembang. Seni  tradisi yang  merupakan  identitas,  jati diri, media  ekspresi dari  masyarakat pendukungnya.</a:t>
            </a:r>
          </a:p>
          <a:p>
            <a:pPr algn="just">
              <a:lnSpc>
                <a:spcPct val="80000"/>
              </a:lnSpc>
              <a:buFont typeface="Wingdings" pitchFamily="2" charset="2"/>
              <a:buNone/>
            </a:pPr>
            <a:r>
              <a:rPr lang="en-US" sz="2800" smtClean="0">
                <a:solidFill>
                  <a:srgbClr val="0000CC"/>
                </a:solidFill>
              </a:rPr>
              <a:t>				</a:t>
            </a:r>
          </a:p>
          <a:p>
            <a:pPr algn="just">
              <a:lnSpc>
                <a:spcPct val="80000"/>
              </a:lnSpc>
              <a:buFont typeface="Wingdings" pitchFamily="2" charset="2"/>
              <a:buNone/>
            </a:pPr>
            <a:endParaRPr lang="en-US" sz="2800" smtClean="0"/>
          </a:p>
          <a:p>
            <a:pPr algn="just">
              <a:lnSpc>
                <a:spcPct val="80000"/>
              </a:lnSpc>
              <a:buFont typeface="Wingdings" pitchFamily="2" charset="2"/>
              <a:buNone/>
            </a:pPr>
            <a:endParaRPr lang="en-US" sz="2800" smtClean="0"/>
          </a:p>
          <a:p>
            <a:pPr algn="just">
              <a:lnSpc>
                <a:spcPct val="80000"/>
              </a:lnSpc>
              <a:buFont typeface="Wingdings" pitchFamily="2" charset="2"/>
              <a:buNone/>
            </a:pPr>
            <a:r>
              <a:rPr lang="en-US" sz="2800" smtClean="0"/>
              <a:t>		</a:t>
            </a:r>
            <a:endParaRPr lang="en-US" sz="2800" dirty="0"/>
          </a:p>
        </p:txBody>
      </p:sp>
      <p:sp>
        <p:nvSpPr>
          <p:cNvPr id="2" name="Footer Placeholder 1"/>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159156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1447800" y="1828800"/>
            <a:ext cx="6400800" cy="25146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Font typeface="Wingdings" pitchFamily="2" charset="2"/>
              <a:buNone/>
            </a:pPr>
            <a:r>
              <a:rPr lang="en-US" sz="2800" b="1" dirty="0" smtClean="0">
                <a:solidFill>
                  <a:schemeClr val="hlink"/>
                </a:solidFill>
              </a:rPr>
              <a:t>2. </a:t>
            </a:r>
            <a:r>
              <a:rPr lang="en-US" sz="2800" b="1" dirty="0" err="1" smtClean="0">
                <a:solidFill>
                  <a:schemeClr val="hlink"/>
                </a:solidFill>
              </a:rPr>
              <a:t>Musik</a:t>
            </a:r>
            <a:r>
              <a:rPr lang="en-US" sz="2800" b="1" dirty="0" smtClean="0">
                <a:solidFill>
                  <a:schemeClr val="hlink"/>
                </a:solidFill>
              </a:rPr>
              <a:t> </a:t>
            </a:r>
            <a:r>
              <a:rPr lang="en-US" sz="2800" b="1" dirty="0" err="1" smtClean="0">
                <a:solidFill>
                  <a:schemeClr val="hlink"/>
                </a:solidFill>
              </a:rPr>
              <a:t>Keroncong</a:t>
            </a:r>
            <a:endParaRPr lang="en-US" sz="2800" b="1" dirty="0" smtClean="0">
              <a:solidFill>
                <a:schemeClr val="hlink"/>
              </a:solidFill>
            </a:endParaRPr>
          </a:p>
          <a:p>
            <a:pPr algn="just">
              <a:buFont typeface="Wingdings" pitchFamily="2" charset="2"/>
              <a:buNone/>
            </a:pPr>
            <a:r>
              <a:rPr lang="en-US" sz="2800" dirty="0" smtClean="0"/>
              <a:t>	</a:t>
            </a:r>
            <a:r>
              <a:rPr lang="en-US" sz="2800" dirty="0" err="1" smtClean="0">
                <a:solidFill>
                  <a:srgbClr val="0000CC"/>
                </a:solidFill>
              </a:rPr>
              <a:t>Secara</a:t>
            </a:r>
            <a:r>
              <a:rPr lang="en-US" sz="2800" dirty="0" smtClean="0">
                <a:solidFill>
                  <a:srgbClr val="0000CC"/>
                </a:solidFill>
              </a:rPr>
              <a:t>  </a:t>
            </a:r>
            <a:r>
              <a:rPr lang="en-US" sz="2800" dirty="0" err="1" smtClean="0">
                <a:solidFill>
                  <a:srgbClr val="0000CC"/>
                </a:solidFill>
              </a:rPr>
              <a:t>umum</a:t>
            </a:r>
            <a:r>
              <a:rPr lang="en-US" sz="2800" dirty="0" smtClean="0">
                <a:solidFill>
                  <a:srgbClr val="0000CC"/>
                </a:solidFill>
              </a:rPr>
              <a:t>, </a:t>
            </a:r>
            <a:r>
              <a:rPr lang="en-US" sz="2800" dirty="0" err="1" smtClean="0">
                <a:solidFill>
                  <a:srgbClr val="0000CC"/>
                </a:solidFill>
              </a:rPr>
              <a:t>musik</a:t>
            </a:r>
            <a:r>
              <a:rPr lang="en-US" sz="2800" dirty="0" smtClean="0">
                <a:solidFill>
                  <a:srgbClr val="0000CC"/>
                </a:solidFill>
              </a:rPr>
              <a:t>  </a:t>
            </a:r>
            <a:r>
              <a:rPr lang="en-US" sz="2800" dirty="0" err="1" smtClean="0">
                <a:solidFill>
                  <a:srgbClr val="0000CC"/>
                </a:solidFill>
              </a:rPr>
              <a:t>keroncong</a:t>
            </a:r>
            <a:r>
              <a:rPr lang="en-US" sz="2800" dirty="0" smtClean="0">
                <a:solidFill>
                  <a:srgbClr val="0000CC"/>
                </a:solidFill>
              </a:rPr>
              <a:t>  </a:t>
            </a:r>
            <a:r>
              <a:rPr lang="en-US" sz="2800" dirty="0" err="1" smtClean="0">
                <a:solidFill>
                  <a:srgbClr val="0000CC"/>
                </a:solidFill>
              </a:rPr>
              <a:t>memiliki</a:t>
            </a:r>
            <a:r>
              <a:rPr lang="en-US" sz="2800" dirty="0" smtClean="0">
                <a:solidFill>
                  <a:srgbClr val="0000CC"/>
                </a:solidFill>
              </a:rPr>
              <a:t>  </a:t>
            </a:r>
            <a:r>
              <a:rPr lang="en-US" sz="2800" dirty="0" err="1" smtClean="0">
                <a:solidFill>
                  <a:srgbClr val="0000CC"/>
                </a:solidFill>
              </a:rPr>
              <a:t>harmoni</a:t>
            </a:r>
            <a:r>
              <a:rPr lang="en-US" sz="2800" dirty="0" smtClean="0">
                <a:solidFill>
                  <a:srgbClr val="0000CC"/>
                </a:solidFill>
              </a:rPr>
              <a:t>  </a:t>
            </a:r>
            <a:r>
              <a:rPr lang="en-US" sz="2800" dirty="0" err="1" smtClean="0">
                <a:solidFill>
                  <a:srgbClr val="0000CC"/>
                </a:solidFill>
              </a:rPr>
              <a:t>musik</a:t>
            </a:r>
            <a:r>
              <a:rPr lang="en-US" sz="2800" dirty="0" smtClean="0">
                <a:solidFill>
                  <a:srgbClr val="0000CC"/>
                </a:solidFill>
              </a:rPr>
              <a:t> </a:t>
            </a:r>
            <a:r>
              <a:rPr lang="en-US" sz="2800" dirty="0" err="1" smtClean="0">
                <a:solidFill>
                  <a:srgbClr val="0000CC"/>
                </a:solidFill>
              </a:rPr>
              <a:t>dan</a:t>
            </a:r>
            <a:r>
              <a:rPr lang="en-US" sz="2800" dirty="0" smtClean="0">
                <a:solidFill>
                  <a:srgbClr val="0000CC"/>
                </a:solidFill>
              </a:rPr>
              <a:t> </a:t>
            </a:r>
            <a:r>
              <a:rPr lang="en-US" sz="2800" dirty="0" err="1" smtClean="0">
                <a:solidFill>
                  <a:srgbClr val="0000CC"/>
                </a:solidFill>
              </a:rPr>
              <a:t>improvisasi</a:t>
            </a:r>
            <a:r>
              <a:rPr lang="en-US" sz="2800" dirty="0" smtClean="0">
                <a:solidFill>
                  <a:srgbClr val="0000CC"/>
                </a:solidFill>
              </a:rPr>
              <a:t>  yang  </a:t>
            </a:r>
            <a:r>
              <a:rPr lang="en-US" sz="2800" dirty="0" err="1" smtClean="0">
                <a:solidFill>
                  <a:srgbClr val="0000CC"/>
                </a:solidFill>
              </a:rPr>
              <a:t>sangat</a:t>
            </a:r>
            <a:r>
              <a:rPr lang="en-US" sz="2800" dirty="0" smtClean="0">
                <a:solidFill>
                  <a:srgbClr val="0000CC"/>
                </a:solidFill>
              </a:rPr>
              <a:t> </a:t>
            </a:r>
            <a:r>
              <a:rPr lang="en-US" sz="2800" dirty="0" err="1" smtClean="0">
                <a:solidFill>
                  <a:srgbClr val="0000CC"/>
                </a:solidFill>
              </a:rPr>
              <a:t>terbatas</a:t>
            </a:r>
            <a:r>
              <a:rPr lang="en-US" sz="2800" dirty="0" smtClean="0">
                <a:solidFill>
                  <a:srgbClr val="0000CC"/>
                </a:solidFill>
              </a:rPr>
              <a:t>.</a:t>
            </a:r>
            <a:endParaRPr lang="en-US" sz="2800" dirty="0">
              <a:solidFill>
                <a:srgbClr val="0000CC"/>
              </a:solidFill>
            </a:endParaRPr>
          </a:p>
        </p:txBody>
      </p:sp>
      <p:sp>
        <p:nvSpPr>
          <p:cNvPr id="2" name="Footer Placeholder 1"/>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3669598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371600" y="1219200"/>
            <a:ext cx="6400800" cy="4495800"/>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lnSpc>
                <a:spcPct val="80000"/>
              </a:lnSpc>
            </a:pPr>
            <a:r>
              <a:rPr lang="en-US" sz="2400" b="1" dirty="0" err="1" smtClean="0">
                <a:solidFill>
                  <a:schemeClr val="hlink"/>
                </a:solidFill>
              </a:rPr>
              <a:t>Musik</a:t>
            </a:r>
            <a:r>
              <a:rPr lang="en-US" sz="2400" b="1" dirty="0" smtClean="0">
                <a:solidFill>
                  <a:schemeClr val="hlink"/>
                </a:solidFill>
              </a:rPr>
              <a:t> </a:t>
            </a:r>
            <a:r>
              <a:rPr lang="en-US" sz="2400" b="1" dirty="0" err="1" smtClean="0">
                <a:solidFill>
                  <a:schemeClr val="hlink"/>
                </a:solidFill>
              </a:rPr>
              <a:t>Dangdut</a:t>
            </a:r>
            <a:r>
              <a:rPr lang="en-US" sz="2400" b="1" dirty="0" smtClean="0">
                <a:solidFill>
                  <a:schemeClr val="hlink"/>
                </a:solidFill>
              </a:rPr>
              <a:t> </a:t>
            </a:r>
          </a:p>
          <a:p>
            <a:pPr algn="just">
              <a:lnSpc>
                <a:spcPct val="80000"/>
              </a:lnSpc>
              <a:buFont typeface="Wingdings" pitchFamily="2" charset="2"/>
              <a:buNone/>
            </a:pPr>
            <a:r>
              <a:rPr lang="en-US" sz="2400" dirty="0" smtClean="0"/>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dangdut</a:t>
            </a:r>
            <a:r>
              <a:rPr lang="en-US" sz="2400" dirty="0" smtClean="0">
                <a:solidFill>
                  <a:srgbClr val="0000CC"/>
                </a:solidFill>
              </a:rPr>
              <a:t>  </a:t>
            </a:r>
            <a:r>
              <a:rPr lang="en-US" sz="2400" dirty="0" err="1" smtClean="0">
                <a:solidFill>
                  <a:srgbClr val="0000CC"/>
                </a:solidFill>
              </a:rPr>
              <a:t>merupakan</a:t>
            </a:r>
            <a:r>
              <a:rPr lang="en-US" sz="2400" dirty="0" smtClean="0">
                <a:solidFill>
                  <a:srgbClr val="0000CC"/>
                </a:solidFill>
              </a:rPr>
              <a:t>  </a:t>
            </a:r>
            <a:r>
              <a:rPr lang="en-US" sz="2400" dirty="0" err="1" smtClean="0">
                <a:solidFill>
                  <a:srgbClr val="0000CC"/>
                </a:solidFill>
              </a:rPr>
              <a:t>hasil</a:t>
            </a:r>
            <a:r>
              <a:rPr lang="en-US" sz="2400" dirty="0" smtClean="0">
                <a:solidFill>
                  <a:srgbClr val="0000CC"/>
                </a:solidFill>
              </a:rPr>
              <a:t>  </a:t>
            </a:r>
            <a:r>
              <a:rPr lang="en-US" sz="2400" dirty="0" err="1" smtClean="0">
                <a:solidFill>
                  <a:srgbClr val="0000CC"/>
                </a:solidFill>
              </a:rPr>
              <a:t>perpaduan</a:t>
            </a:r>
            <a:r>
              <a:rPr lang="en-US" sz="2400" dirty="0" smtClean="0">
                <a:solidFill>
                  <a:srgbClr val="0000CC"/>
                </a:solidFill>
              </a:rPr>
              <a:t>  </a:t>
            </a:r>
            <a:r>
              <a:rPr lang="en-US" sz="2400" dirty="0" err="1" smtClean="0">
                <a:solidFill>
                  <a:srgbClr val="0000CC"/>
                </a:solidFill>
              </a:rPr>
              <a:t>antara</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India  </a:t>
            </a:r>
            <a:r>
              <a:rPr lang="en-US" sz="2400" dirty="0" err="1" smtClean="0">
                <a:solidFill>
                  <a:srgbClr val="0000CC"/>
                </a:solidFill>
              </a:rPr>
              <a:t>dengan</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Melayu</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ini</a:t>
            </a:r>
            <a:r>
              <a:rPr lang="en-US" sz="2400" dirty="0" smtClean="0">
                <a:solidFill>
                  <a:srgbClr val="0000CC"/>
                </a:solidFill>
              </a:rPr>
              <a:t> </a:t>
            </a:r>
            <a:r>
              <a:rPr lang="en-US" sz="2400" dirty="0" err="1" smtClean="0">
                <a:solidFill>
                  <a:srgbClr val="0000CC"/>
                </a:solidFill>
              </a:rPr>
              <a:t>kemudian</a:t>
            </a:r>
            <a:r>
              <a:rPr lang="en-US" sz="2400" dirty="0" smtClean="0">
                <a:solidFill>
                  <a:srgbClr val="0000CC"/>
                </a:solidFill>
              </a:rPr>
              <a:t>  </a:t>
            </a:r>
            <a:r>
              <a:rPr lang="en-US" sz="2400" dirty="0" err="1" smtClean="0">
                <a:solidFill>
                  <a:srgbClr val="0000CC"/>
                </a:solidFill>
              </a:rPr>
              <a:t>berkembang</a:t>
            </a:r>
            <a:r>
              <a:rPr lang="en-US" sz="2400" dirty="0" smtClean="0">
                <a:solidFill>
                  <a:srgbClr val="0000CC"/>
                </a:solidFill>
              </a:rPr>
              <a:t> </a:t>
            </a:r>
            <a:r>
              <a:rPr lang="en-US" sz="2400" dirty="0" err="1" smtClean="0">
                <a:solidFill>
                  <a:srgbClr val="0000CC"/>
                </a:solidFill>
              </a:rPr>
              <a:t>dan</a:t>
            </a:r>
            <a:r>
              <a:rPr lang="en-US" sz="2400" dirty="0" smtClean="0">
                <a:solidFill>
                  <a:srgbClr val="0000CC"/>
                </a:solidFill>
              </a:rPr>
              <a:t>  </a:t>
            </a:r>
            <a:r>
              <a:rPr lang="en-US" sz="2400" dirty="0" err="1" smtClean="0">
                <a:solidFill>
                  <a:srgbClr val="0000CC"/>
                </a:solidFill>
              </a:rPr>
              <a:t>menampilkan</a:t>
            </a:r>
            <a:r>
              <a:rPr lang="en-US" sz="2400" dirty="0" smtClean="0">
                <a:solidFill>
                  <a:srgbClr val="0000CC"/>
                </a:solidFill>
              </a:rPr>
              <a:t> </a:t>
            </a:r>
            <a:r>
              <a:rPr lang="en-US" sz="2400" dirty="0" err="1" smtClean="0">
                <a:solidFill>
                  <a:srgbClr val="0000CC"/>
                </a:solidFill>
              </a:rPr>
              <a:t>cirinya</a:t>
            </a:r>
            <a:r>
              <a:rPr lang="en-US" sz="2400" dirty="0" smtClean="0">
                <a:solidFill>
                  <a:srgbClr val="0000CC"/>
                </a:solidFill>
              </a:rPr>
              <a:t>  yang  </a:t>
            </a:r>
            <a:r>
              <a:rPr lang="en-US" sz="2400" dirty="0" err="1" smtClean="0">
                <a:solidFill>
                  <a:srgbClr val="0000CC"/>
                </a:solidFill>
              </a:rPr>
              <a:t>khas</a:t>
            </a:r>
            <a:r>
              <a:rPr lang="en-US" sz="2400" dirty="0" smtClean="0">
                <a:solidFill>
                  <a:srgbClr val="0000CC"/>
                </a:solidFill>
              </a:rPr>
              <a:t>  </a:t>
            </a:r>
            <a:r>
              <a:rPr lang="en-US" sz="2400" dirty="0" err="1" smtClean="0">
                <a:solidFill>
                  <a:srgbClr val="0000CC"/>
                </a:solidFill>
              </a:rPr>
              <a:t>dan</a:t>
            </a:r>
            <a:r>
              <a:rPr lang="en-US" sz="2400" dirty="0" smtClean="0">
                <a:solidFill>
                  <a:srgbClr val="0000CC"/>
                </a:solidFill>
              </a:rPr>
              <a:t> </a:t>
            </a:r>
            <a:r>
              <a:rPr lang="en-US" sz="2400" dirty="0" err="1" smtClean="0">
                <a:solidFill>
                  <a:srgbClr val="0000CC"/>
                </a:solidFill>
              </a:rPr>
              <a:t>berbeda</a:t>
            </a:r>
            <a:r>
              <a:rPr lang="en-US" sz="2400" dirty="0" smtClean="0">
                <a:solidFill>
                  <a:srgbClr val="0000CC"/>
                </a:solidFill>
              </a:rPr>
              <a:t>  </a:t>
            </a:r>
            <a:r>
              <a:rPr lang="en-US" sz="2400" dirty="0" err="1" smtClean="0">
                <a:solidFill>
                  <a:srgbClr val="0000CC"/>
                </a:solidFill>
              </a:rPr>
              <a:t>dengan</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akarnya</a:t>
            </a:r>
            <a:r>
              <a:rPr lang="en-US" sz="2400" dirty="0" smtClean="0">
                <a:solidFill>
                  <a:srgbClr val="0000CC"/>
                </a:solidFill>
              </a:rPr>
              <a:t>. </a:t>
            </a:r>
            <a:r>
              <a:rPr lang="en-US" sz="2400" dirty="0" err="1" smtClean="0">
                <a:solidFill>
                  <a:srgbClr val="0000CC"/>
                </a:solidFill>
              </a:rPr>
              <a:t>Ciri</a:t>
            </a:r>
            <a:r>
              <a:rPr lang="en-US" sz="2400" dirty="0" smtClean="0">
                <a:solidFill>
                  <a:srgbClr val="0000CC"/>
                </a:solidFill>
              </a:rPr>
              <a:t> </a:t>
            </a:r>
            <a:r>
              <a:rPr lang="en-US" sz="2400" dirty="0" err="1" smtClean="0">
                <a:solidFill>
                  <a:srgbClr val="0000CC"/>
                </a:solidFill>
              </a:rPr>
              <a:t>khas</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ini</a:t>
            </a:r>
            <a:r>
              <a:rPr lang="en-US" sz="2400" dirty="0" smtClean="0">
                <a:solidFill>
                  <a:srgbClr val="0000CC"/>
                </a:solidFill>
              </a:rPr>
              <a:t> </a:t>
            </a:r>
            <a:r>
              <a:rPr lang="en-US" sz="2400" dirty="0" err="1" smtClean="0">
                <a:solidFill>
                  <a:srgbClr val="0000CC"/>
                </a:solidFill>
              </a:rPr>
              <a:t>terletak</a:t>
            </a:r>
            <a:r>
              <a:rPr lang="en-US" sz="2400" dirty="0" smtClean="0">
                <a:solidFill>
                  <a:srgbClr val="0000CC"/>
                </a:solidFill>
              </a:rPr>
              <a:t> </a:t>
            </a:r>
            <a:r>
              <a:rPr lang="en-US" sz="2400" dirty="0" err="1" smtClean="0">
                <a:solidFill>
                  <a:srgbClr val="0000CC"/>
                </a:solidFill>
              </a:rPr>
              <a:t>pada</a:t>
            </a:r>
            <a:r>
              <a:rPr lang="en-US" sz="2400" dirty="0" smtClean="0">
                <a:solidFill>
                  <a:srgbClr val="0000CC"/>
                </a:solidFill>
              </a:rPr>
              <a:t> </a:t>
            </a:r>
            <a:r>
              <a:rPr lang="en-US" sz="2400" dirty="0" err="1" smtClean="0">
                <a:solidFill>
                  <a:srgbClr val="0000CC"/>
                </a:solidFill>
              </a:rPr>
              <a:t>pukulan</a:t>
            </a:r>
            <a:r>
              <a:rPr lang="en-US" sz="2400" dirty="0" smtClean="0">
                <a:solidFill>
                  <a:srgbClr val="0000CC"/>
                </a:solidFill>
              </a:rPr>
              <a:t> </a:t>
            </a:r>
            <a:r>
              <a:rPr lang="en-US" sz="2400" dirty="0" err="1" smtClean="0">
                <a:solidFill>
                  <a:srgbClr val="0000CC"/>
                </a:solidFill>
              </a:rPr>
              <a:t>alat</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tabla</a:t>
            </a:r>
            <a:r>
              <a:rPr lang="en-US" sz="2400" dirty="0" smtClean="0">
                <a:solidFill>
                  <a:srgbClr val="0000CC"/>
                </a:solidFill>
              </a:rPr>
              <a:t> (</a:t>
            </a:r>
            <a:r>
              <a:rPr lang="en-US" sz="2400" dirty="0" err="1" smtClean="0">
                <a:solidFill>
                  <a:srgbClr val="0000CC"/>
                </a:solidFill>
              </a:rPr>
              <a:t>sejenis</a:t>
            </a:r>
            <a:r>
              <a:rPr lang="en-US" sz="2400" dirty="0" smtClean="0">
                <a:solidFill>
                  <a:srgbClr val="0000CC"/>
                </a:solidFill>
              </a:rPr>
              <a:t> </a:t>
            </a:r>
            <a:r>
              <a:rPr lang="en-US" sz="2400" dirty="0" err="1" smtClean="0">
                <a:solidFill>
                  <a:srgbClr val="0000CC"/>
                </a:solidFill>
              </a:rPr>
              <a:t>alat</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perkusi</a:t>
            </a:r>
            <a:r>
              <a:rPr lang="en-US" sz="2400" dirty="0" smtClean="0">
                <a:solidFill>
                  <a:srgbClr val="0000CC"/>
                </a:solidFill>
              </a:rPr>
              <a:t> yang  </a:t>
            </a:r>
            <a:r>
              <a:rPr lang="en-US" sz="2400" dirty="0" err="1" smtClean="0">
                <a:solidFill>
                  <a:srgbClr val="0000CC"/>
                </a:solidFill>
              </a:rPr>
              <a:t>menghasilkan</a:t>
            </a:r>
            <a:r>
              <a:rPr lang="en-US" sz="2400" dirty="0" smtClean="0">
                <a:solidFill>
                  <a:srgbClr val="0000CC"/>
                </a:solidFill>
              </a:rPr>
              <a:t>  </a:t>
            </a:r>
            <a:r>
              <a:rPr lang="en-US" sz="2400" dirty="0" err="1" smtClean="0">
                <a:solidFill>
                  <a:srgbClr val="0000CC"/>
                </a:solidFill>
              </a:rPr>
              <a:t>bunyi</a:t>
            </a:r>
            <a:r>
              <a:rPr lang="en-US" sz="2400" dirty="0" smtClean="0">
                <a:solidFill>
                  <a:srgbClr val="0000CC"/>
                </a:solidFill>
              </a:rPr>
              <a:t> </a:t>
            </a:r>
            <a:r>
              <a:rPr lang="en-US" sz="2400" dirty="0" err="1" smtClean="0">
                <a:solidFill>
                  <a:srgbClr val="0000CC"/>
                </a:solidFill>
              </a:rPr>
              <a:t>ndut</a:t>
            </a:r>
            <a:r>
              <a:rPr lang="en-US" sz="2400" dirty="0" smtClean="0">
                <a:solidFill>
                  <a:srgbClr val="0000CC"/>
                </a:solidFill>
              </a:rPr>
              <a:t>; </a:t>
            </a:r>
            <a:r>
              <a:rPr lang="en-US" sz="2400" dirty="0" err="1" smtClean="0">
                <a:solidFill>
                  <a:srgbClr val="0000CC"/>
                </a:solidFill>
              </a:rPr>
              <a:t>sering</a:t>
            </a:r>
            <a:r>
              <a:rPr lang="en-US" sz="2400" dirty="0" smtClean="0">
                <a:solidFill>
                  <a:srgbClr val="0000CC"/>
                </a:solidFill>
              </a:rPr>
              <a:t> </a:t>
            </a:r>
            <a:r>
              <a:rPr lang="en-US" sz="2400" dirty="0" err="1" smtClean="0">
                <a:solidFill>
                  <a:srgbClr val="0000CC"/>
                </a:solidFill>
              </a:rPr>
              <a:t>disebut</a:t>
            </a:r>
            <a:r>
              <a:rPr lang="en-US" sz="2400" dirty="0" smtClean="0">
                <a:solidFill>
                  <a:srgbClr val="0000CC"/>
                </a:solidFill>
              </a:rPr>
              <a:t> </a:t>
            </a:r>
            <a:r>
              <a:rPr lang="en-US" sz="2400" dirty="0" err="1" smtClean="0">
                <a:solidFill>
                  <a:srgbClr val="0000CC"/>
                </a:solidFill>
              </a:rPr>
              <a:t>Ketipung</a:t>
            </a:r>
            <a:r>
              <a:rPr lang="en-US" sz="2400" dirty="0" smtClean="0">
                <a:solidFill>
                  <a:srgbClr val="0000CC"/>
                </a:solidFill>
              </a:rPr>
              <a:t>). </a:t>
            </a:r>
            <a:r>
              <a:rPr lang="en-US" sz="2400" dirty="0" err="1" smtClean="0">
                <a:solidFill>
                  <a:srgbClr val="0000CC"/>
                </a:solidFill>
              </a:rPr>
              <a:t>Selain</a:t>
            </a:r>
            <a:r>
              <a:rPr lang="en-US" sz="2400" dirty="0" smtClean="0">
                <a:solidFill>
                  <a:srgbClr val="0000CC"/>
                </a:solidFill>
              </a:rPr>
              <a:t> </a:t>
            </a:r>
            <a:r>
              <a:rPr lang="en-US" sz="2400" dirty="0" err="1" smtClean="0">
                <a:solidFill>
                  <a:srgbClr val="0000CC"/>
                </a:solidFill>
              </a:rPr>
              <a:t>itu</a:t>
            </a:r>
            <a:r>
              <a:rPr lang="en-US" sz="2400" dirty="0" smtClean="0">
                <a:solidFill>
                  <a:srgbClr val="0000CC"/>
                </a:solidFill>
              </a:rPr>
              <a:t>, </a:t>
            </a:r>
            <a:r>
              <a:rPr lang="en-US" sz="2400" dirty="0" err="1" smtClean="0">
                <a:solidFill>
                  <a:srgbClr val="0000CC"/>
                </a:solidFill>
              </a:rPr>
              <a:t>iramanya</a:t>
            </a:r>
            <a:r>
              <a:rPr lang="en-US" sz="2400" dirty="0" smtClean="0">
                <a:solidFill>
                  <a:srgbClr val="0000CC"/>
                </a:solidFill>
              </a:rPr>
              <a:t>  </a:t>
            </a:r>
            <a:r>
              <a:rPr lang="en-US" sz="2400" dirty="0" err="1" smtClean="0">
                <a:solidFill>
                  <a:srgbClr val="0000CC"/>
                </a:solidFill>
              </a:rPr>
              <a:t>ringan</a:t>
            </a:r>
            <a:r>
              <a:rPr lang="en-US" sz="2400" dirty="0" smtClean="0">
                <a:solidFill>
                  <a:srgbClr val="0000CC"/>
                </a:solidFill>
              </a:rPr>
              <a:t>, </a:t>
            </a:r>
            <a:r>
              <a:rPr lang="en-US" sz="2400" dirty="0" err="1" smtClean="0">
                <a:solidFill>
                  <a:srgbClr val="0000CC"/>
                </a:solidFill>
              </a:rPr>
              <a:t>sehingga</a:t>
            </a:r>
            <a:r>
              <a:rPr lang="en-US" sz="2400" dirty="0" smtClean="0">
                <a:solidFill>
                  <a:srgbClr val="0000CC"/>
                </a:solidFill>
              </a:rPr>
              <a:t> </a:t>
            </a:r>
            <a:r>
              <a:rPr lang="en-US" sz="2400" dirty="0" err="1" smtClean="0">
                <a:solidFill>
                  <a:srgbClr val="0000CC"/>
                </a:solidFill>
              </a:rPr>
              <a:t>mendorong</a:t>
            </a:r>
            <a:r>
              <a:rPr lang="en-US" sz="2400" dirty="0" smtClean="0">
                <a:solidFill>
                  <a:srgbClr val="0000CC"/>
                </a:solidFill>
              </a:rPr>
              <a:t> </a:t>
            </a:r>
            <a:r>
              <a:rPr lang="en-US" sz="2400" dirty="0" err="1" smtClean="0">
                <a:solidFill>
                  <a:srgbClr val="0000CC"/>
                </a:solidFill>
              </a:rPr>
              <a:t>penyanyi</a:t>
            </a:r>
            <a:r>
              <a:rPr lang="en-US" sz="2400" dirty="0" smtClean="0">
                <a:solidFill>
                  <a:srgbClr val="0000CC"/>
                </a:solidFill>
              </a:rPr>
              <a:t> </a:t>
            </a:r>
            <a:r>
              <a:rPr lang="en-US" sz="2400" dirty="0" err="1" smtClean="0">
                <a:solidFill>
                  <a:srgbClr val="0000CC"/>
                </a:solidFill>
              </a:rPr>
              <a:t>dan</a:t>
            </a:r>
            <a:r>
              <a:rPr lang="en-US" sz="2400" dirty="0" smtClean="0">
                <a:solidFill>
                  <a:srgbClr val="0000CC"/>
                </a:solidFill>
              </a:rPr>
              <a:t>  </a:t>
            </a:r>
            <a:r>
              <a:rPr lang="en-US" sz="2400" dirty="0" err="1" smtClean="0">
                <a:solidFill>
                  <a:srgbClr val="0000CC"/>
                </a:solidFill>
              </a:rPr>
              <a:t>pendengarnya</a:t>
            </a:r>
            <a:r>
              <a:rPr lang="en-US" sz="2400" dirty="0" smtClean="0">
                <a:solidFill>
                  <a:srgbClr val="0000CC"/>
                </a:solidFill>
              </a:rPr>
              <a:t> </a:t>
            </a:r>
            <a:r>
              <a:rPr lang="en-US" sz="2400" dirty="0" err="1" smtClean="0">
                <a:solidFill>
                  <a:srgbClr val="0000CC"/>
                </a:solidFill>
              </a:rPr>
              <a:t>untuk</a:t>
            </a:r>
            <a:r>
              <a:rPr lang="en-US" sz="2400" dirty="0" smtClean="0">
                <a:solidFill>
                  <a:srgbClr val="0000CC"/>
                </a:solidFill>
              </a:rPr>
              <a:t> </a:t>
            </a:r>
            <a:r>
              <a:rPr lang="en-US" sz="2400" dirty="0" err="1" smtClean="0">
                <a:solidFill>
                  <a:srgbClr val="0000CC"/>
                </a:solidFill>
              </a:rPr>
              <a:t>mengerakkan</a:t>
            </a:r>
            <a:r>
              <a:rPr lang="en-US" sz="2400" dirty="0" smtClean="0">
                <a:solidFill>
                  <a:srgbClr val="0000CC"/>
                </a:solidFill>
              </a:rPr>
              <a:t>  </a:t>
            </a:r>
            <a:r>
              <a:rPr lang="en-US" sz="2400" dirty="0" err="1" smtClean="0">
                <a:solidFill>
                  <a:srgbClr val="0000CC"/>
                </a:solidFill>
              </a:rPr>
              <a:t>anggota</a:t>
            </a:r>
            <a:r>
              <a:rPr lang="en-US" sz="2400" dirty="0" smtClean="0">
                <a:solidFill>
                  <a:srgbClr val="0000CC"/>
                </a:solidFill>
              </a:rPr>
              <a:t>  </a:t>
            </a:r>
            <a:r>
              <a:rPr lang="en-US" sz="2400" dirty="0" err="1" smtClean="0">
                <a:solidFill>
                  <a:srgbClr val="0000CC"/>
                </a:solidFill>
              </a:rPr>
              <a:t>badannya</a:t>
            </a:r>
            <a:r>
              <a:rPr lang="en-US" sz="2400" dirty="0" smtClean="0">
                <a:solidFill>
                  <a:srgbClr val="0000CC"/>
                </a:solidFill>
              </a:rPr>
              <a:t>. </a:t>
            </a:r>
            <a:r>
              <a:rPr lang="en-US" sz="2400" dirty="0" err="1" smtClean="0">
                <a:solidFill>
                  <a:srgbClr val="0000CC"/>
                </a:solidFill>
              </a:rPr>
              <a:t>Lagunya</a:t>
            </a:r>
            <a:r>
              <a:rPr lang="en-US" sz="2400" dirty="0" smtClean="0">
                <a:solidFill>
                  <a:srgbClr val="0000CC"/>
                </a:solidFill>
              </a:rPr>
              <a:t>  pun </a:t>
            </a:r>
            <a:r>
              <a:rPr lang="en-US" sz="2400" dirty="0" err="1" smtClean="0">
                <a:solidFill>
                  <a:srgbClr val="0000CC"/>
                </a:solidFill>
              </a:rPr>
              <a:t>mudah</a:t>
            </a:r>
            <a:r>
              <a:rPr lang="en-US" sz="2400" dirty="0" smtClean="0">
                <a:solidFill>
                  <a:srgbClr val="0000CC"/>
                </a:solidFill>
              </a:rPr>
              <a:t> </a:t>
            </a:r>
            <a:r>
              <a:rPr lang="en-US" sz="2400" dirty="0" err="1" smtClean="0">
                <a:solidFill>
                  <a:srgbClr val="0000CC"/>
                </a:solidFill>
              </a:rPr>
              <a:t>dicerna</a:t>
            </a:r>
            <a:r>
              <a:rPr lang="en-US" sz="2400" dirty="0" smtClean="0">
                <a:solidFill>
                  <a:srgbClr val="0000CC"/>
                </a:solidFill>
              </a:rPr>
              <a:t>, </a:t>
            </a:r>
            <a:r>
              <a:rPr lang="en-US" sz="2400" dirty="0" err="1" smtClean="0">
                <a:solidFill>
                  <a:srgbClr val="0000CC"/>
                </a:solidFill>
              </a:rPr>
              <a:t>sehingga</a:t>
            </a:r>
            <a:r>
              <a:rPr lang="en-US" sz="2400" dirty="0" smtClean="0">
                <a:solidFill>
                  <a:srgbClr val="0000CC"/>
                </a:solidFill>
              </a:rPr>
              <a:t>  </a:t>
            </a:r>
            <a:r>
              <a:rPr lang="en-US" sz="2400" dirty="0" err="1" smtClean="0">
                <a:solidFill>
                  <a:srgbClr val="0000CC"/>
                </a:solidFill>
              </a:rPr>
              <a:t>tidak</a:t>
            </a:r>
            <a:r>
              <a:rPr lang="en-US" sz="2400" dirty="0" smtClean="0">
                <a:solidFill>
                  <a:srgbClr val="0000CC"/>
                </a:solidFill>
              </a:rPr>
              <a:t>  </a:t>
            </a:r>
            <a:r>
              <a:rPr lang="en-US" sz="2400" dirty="0" err="1" smtClean="0">
                <a:solidFill>
                  <a:srgbClr val="0000CC"/>
                </a:solidFill>
              </a:rPr>
              <a:t>susah</a:t>
            </a:r>
            <a:r>
              <a:rPr lang="en-US" sz="2400" dirty="0" smtClean="0">
                <a:solidFill>
                  <a:srgbClr val="0000CC"/>
                </a:solidFill>
              </a:rPr>
              <a:t>  </a:t>
            </a:r>
            <a:r>
              <a:rPr lang="en-US" sz="2400" dirty="0" err="1" smtClean="0">
                <a:solidFill>
                  <a:srgbClr val="0000CC"/>
                </a:solidFill>
              </a:rPr>
              <a:t>untuk</a:t>
            </a:r>
            <a:r>
              <a:rPr lang="en-US" sz="2400" dirty="0" smtClean="0">
                <a:solidFill>
                  <a:srgbClr val="0000CC"/>
                </a:solidFill>
              </a:rPr>
              <a:t>  </a:t>
            </a:r>
            <a:r>
              <a:rPr lang="en-US" sz="2400" dirty="0" err="1" smtClean="0">
                <a:solidFill>
                  <a:srgbClr val="0000CC"/>
                </a:solidFill>
              </a:rPr>
              <a:t>diterima</a:t>
            </a:r>
            <a:r>
              <a:rPr lang="en-US" sz="2400" dirty="0" smtClean="0">
                <a:solidFill>
                  <a:srgbClr val="0000CC"/>
                </a:solidFill>
              </a:rPr>
              <a:t>  </a:t>
            </a:r>
            <a:r>
              <a:rPr lang="en-US" sz="2400" dirty="0" err="1" smtClean="0">
                <a:solidFill>
                  <a:srgbClr val="0000CC"/>
                </a:solidFill>
              </a:rPr>
              <a:t>masyarakat</a:t>
            </a:r>
            <a:r>
              <a:rPr lang="en-US" sz="2400" dirty="0" smtClean="0"/>
              <a:t>.</a:t>
            </a:r>
            <a:endParaRPr lang="en-US" sz="2400" dirty="0"/>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370999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295400" y="1066800"/>
            <a:ext cx="6400800" cy="4495800"/>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lnSpc>
                <a:spcPct val="90000"/>
              </a:lnSpc>
            </a:pPr>
            <a:r>
              <a:rPr lang="en-US" sz="2400" b="1" dirty="0" err="1" smtClean="0">
                <a:solidFill>
                  <a:schemeClr val="hlink"/>
                </a:solidFill>
              </a:rPr>
              <a:t>Musik</a:t>
            </a:r>
            <a:r>
              <a:rPr lang="en-US" sz="2400" b="1" dirty="0" smtClean="0">
                <a:solidFill>
                  <a:schemeClr val="hlink"/>
                </a:solidFill>
              </a:rPr>
              <a:t> </a:t>
            </a:r>
            <a:r>
              <a:rPr lang="en-US" sz="2400" b="1" dirty="0" err="1" smtClean="0">
                <a:solidFill>
                  <a:schemeClr val="hlink"/>
                </a:solidFill>
              </a:rPr>
              <a:t>Perjuangan</a:t>
            </a:r>
            <a:endParaRPr lang="en-US" sz="2400" b="1" dirty="0" smtClean="0">
              <a:solidFill>
                <a:schemeClr val="hlink"/>
              </a:solidFill>
            </a:endParaRPr>
          </a:p>
          <a:p>
            <a:pPr algn="just">
              <a:lnSpc>
                <a:spcPct val="90000"/>
              </a:lnSpc>
              <a:buFont typeface="Wingdings" pitchFamily="2" charset="2"/>
              <a:buNone/>
            </a:pPr>
            <a:r>
              <a:rPr lang="en-US" sz="2400" dirty="0" smtClean="0"/>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ini</a:t>
            </a:r>
            <a:r>
              <a:rPr lang="en-US" sz="2400" dirty="0" smtClean="0">
                <a:solidFill>
                  <a:srgbClr val="0000CC"/>
                </a:solidFill>
              </a:rPr>
              <a:t> </a:t>
            </a:r>
            <a:r>
              <a:rPr lang="en-US" sz="2400" dirty="0" err="1" smtClean="0">
                <a:solidFill>
                  <a:srgbClr val="0000CC"/>
                </a:solidFill>
              </a:rPr>
              <a:t>lahir</a:t>
            </a:r>
            <a:r>
              <a:rPr lang="en-US" sz="2400" dirty="0" smtClean="0">
                <a:solidFill>
                  <a:srgbClr val="0000CC"/>
                </a:solidFill>
              </a:rPr>
              <a:t> </a:t>
            </a:r>
            <a:r>
              <a:rPr lang="en-US" sz="2400" dirty="0" err="1" smtClean="0">
                <a:solidFill>
                  <a:srgbClr val="0000CC"/>
                </a:solidFill>
              </a:rPr>
              <a:t>dari</a:t>
            </a:r>
            <a:r>
              <a:rPr lang="en-US" sz="2400" dirty="0" smtClean="0">
                <a:solidFill>
                  <a:srgbClr val="0000CC"/>
                </a:solidFill>
              </a:rPr>
              <a:t>  </a:t>
            </a:r>
            <a:r>
              <a:rPr lang="en-US" sz="2400" dirty="0" err="1" smtClean="0">
                <a:solidFill>
                  <a:srgbClr val="0000CC"/>
                </a:solidFill>
              </a:rPr>
              <a:t>kondisi</a:t>
            </a:r>
            <a:r>
              <a:rPr lang="en-US" sz="2400" dirty="0" smtClean="0">
                <a:solidFill>
                  <a:srgbClr val="0000CC"/>
                </a:solidFill>
              </a:rPr>
              <a:t> </a:t>
            </a:r>
            <a:r>
              <a:rPr lang="en-US" sz="2400" dirty="0" err="1" smtClean="0">
                <a:solidFill>
                  <a:srgbClr val="0000CC"/>
                </a:solidFill>
              </a:rPr>
              <a:t>masyarakat</a:t>
            </a:r>
            <a:r>
              <a:rPr lang="en-US" sz="2400" dirty="0" smtClean="0">
                <a:solidFill>
                  <a:srgbClr val="0000CC"/>
                </a:solidFill>
              </a:rPr>
              <a:t>  Indonesia  yang  </a:t>
            </a:r>
            <a:r>
              <a:rPr lang="en-US" sz="2400" dirty="0" err="1" smtClean="0">
                <a:solidFill>
                  <a:srgbClr val="0000CC"/>
                </a:solidFill>
              </a:rPr>
              <a:t>sedang</a:t>
            </a:r>
            <a:r>
              <a:rPr lang="en-US" sz="2400" dirty="0" smtClean="0">
                <a:solidFill>
                  <a:srgbClr val="0000CC"/>
                </a:solidFill>
              </a:rPr>
              <a:t>  </a:t>
            </a:r>
            <a:r>
              <a:rPr lang="en-US" sz="2400" dirty="0" err="1" smtClean="0">
                <a:solidFill>
                  <a:srgbClr val="0000CC"/>
                </a:solidFill>
              </a:rPr>
              <a:t>terjajah</a:t>
            </a:r>
            <a:r>
              <a:rPr lang="en-US" sz="2400" dirty="0" smtClean="0">
                <a:solidFill>
                  <a:srgbClr val="0000CC"/>
                </a:solidFill>
              </a:rPr>
              <a:t>  </a:t>
            </a:r>
            <a:r>
              <a:rPr lang="en-US" sz="2400" dirty="0" err="1" smtClean="0">
                <a:solidFill>
                  <a:srgbClr val="0000CC"/>
                </a:solidFill>
              </a:rPr>
              <a:t>oleh</a:t>
            </a:r>
            <a:r>
              <a:rPr lang="en-US" sz="2400" dirty="0" smtClean="0">
                <a:solidFill>
                  <a:srgbClr val="0000CC"/>
                </a:solidFill>
              </a:rPr>
              <a:t>  </a:t>
            </a:r>
            <a:r>
              <a:rPr lang="en-US" sz="2400" dirty="0" err="1" smtClean="0">
                <a:solidFill>
                  <a:srgbClr val="0000CC"/>
                </a:solidFill>
              </a:rPr>
              <a:t>bangsa</a:t>
            </a:r>
            <a:r>
              <a:rPr lang="en-US" sz="2400" dirty="0" smtClean="0">
                <a:solidFill>
                  <a:srgbClr val="0000CC"/>
                </a:solidFill>
              </a:rPr>
              <a:t>  </a:t>
            </a:r>
            <a:r>
              <a:rPr lang="en-US" sz="2400" dirty="0" err="1" smtClean="0">
                <a:solidFill>
                  <a:srgbClr val="0000CC"/>
                </a:solidFill>
              </a:rPr>
              <a:t>asing</a:t>
            </a:r>
            <a:r>
              <a:rPr lang="en-US" sz="2400" dirty="0" smtClean="0">
                <a:solidFill>
                  <a:srgbClr val="0000CC"/>
                </a:solidFill>
              </a:rPr>
              <a:t>. </a:t>
            </a:r>
            <a:r>
              <a:rPr lang="en-US" sz="2400" dirty="0" err="1" smtClean="0">
                <a:solidFill>
                  <a:srgbClr val="0000CC"/>
                </a:solidFill>
              </a:rPr>
              <a:t>Dengan</a:t>
            </a:r>
            <a:r>
              <a:rPr lang="en-US" sz="2400" dirty="0" smtClean="0">
                <a:solidFill>
                  <a:srgbClr val="0000CC"/>
                </a:solidFill>
              </a:rPr>
              <a:t> </a:t>
            </a:r>
            <a:r>
              <a:rPr lang="en-US" sz="2400" dirty="0" err="1" smtClean="0">
                <a:solidFill>
                  <a:srgbClr val="0000CC"/>
                </a:solidFill>
              </a:rPr>
              <a:t>menggunakan</a:t>
            </a:r>
            <a:r>
              <a:rPr lang="en-US" sz="2400" dirty="0" smtClean="0">
                <a:solidFill>
                  <a:srgbClr val="0000CC"/>
                </a:solidFill>
              </a:rPr>
              <a:t>  </a:t>
            </a:r>
            <a:r>
              <a:rPr lang="en-US" sz="2400" dirty="0" err="1" smtClean="0">
                <a:solidFill>
                  <a:srgbClr val="0000CC"/>
                </a:solidFill>
              </a:rPr>
              <a:t>musik</a:t>
            </a:r>
            <a:r>
              <a:rPr lang="en-US" sz="2400" dirty="0" smtClean="0">
                <a:solidFill>
                  <a:srgbClr val="0000CC"/>
                </a:solidFill>
              </a:rPr>
              <a:t>,  </a:t>
            </a:r>
            <a:r>
              <a:rPr lang="en-US" sz="2400" dirty="0" err="1" smtClean="0">
                <a:solidFill>
                  <a:srgbClr val="0000CC"/>
                </a:solidFill>
              </a:rPr>
              <a:t>para</a:t>
            </a:r>
            <a:r>
              <a:rPr lang="en-US" sz="2400" dirty="0" smtClean="0">
                <a:solidFill>
                  <a:srgbClr val="0000CC"/>
                </a:solidFill>
              </a:rPr>
              <a:t>  </a:t>
            </a:r>
            <a:r>
              <a:rPr lang="en-US" sz="2400" dirty="0" err="1" smtClean="0">
                <a:solidFill>
                  <a:srgbClr val="0000CC"/>
                </a:solidFill>
              </a:rPr>
              <a:t>pejuang</a:t>
            </a:r>
            <a:r>
              <a:rPr lang="en-US" sz="2400" dirty="0" smtClean="0">
                <a:solidFill>
                  <a:srgbClr val="0000CC"/>
                </a:solidFill>
              </a:rPr>
              <a:t>  </a:t>
            </a:r>
            <a:r>
              <a:rPr lang="en-US" sz="2400" dirty="0" err="1" smtClean="0">
                <a:solidFill>
                  <a:srgbClr val="0000CC"/>
                </a:solidFill>
              </a:rPr>
              <a:t>berusaha</a:t>
            </a:r>
            <a:r>
              <a:rPr lang="en-US" sz="2400" dirty="0" smtClean="0">
                <a:solidFill>
                  <a:srgbClr val="0000CC"/>
                </a:solidFill>
              </a:rPr>
              <a:t>  </a:t>
            </a:r>
            <a:r>
              <a:rPr lang="en-US" sz="2400" dirty="0" err="1" smtClean="0">
                <a:solidFill>
                  <a:srgbClr val="0000CC"/>
                </a:solidFill>
              </a:rPr>
              <a:t>mengobarkan</a:t>
            </a:r>
            <a:r>
              <a:rPr lang="en-US" sz="2400" dirty="0" smtClean="0">
                <a:solidFill>
                  <a:srgbClr val="0000CC"/>
                </a:solidFill>
              </a:rPr>
              <a:t>  </a:t>
            </a:r>
            <a:r>
              <a:rPr lang="en-US" sz="2400" dirty="0" err="1" smtClean="0">
                <a:solidFill>
                  <a:srgbClr val="0000CC"/>
                </a:solidFill>
              </a:rPr>
              <a:t>semangat</a:t>
            </a:r>
            <a:r>
              <a:rPr lang="en-US" sz="2400" dirty="0" smtClean="0">
                <a:solidFill>
                  <a:srgbClr val="0000CC"/>
                </a:solidFill>
              </a:rPr>
              <a:t>  </a:t>
            </a:r>
            <a:r>
              <a:rPr lang="en-US" sz="2400" dirty="0" err="1" smtClean="0">
                <a:solidFill>
                  <a:srgbClr val="0000CC"/>
                </a:solidFill>
              </a:rPr>
              <a:t>persatuan</a:t>
            </a:r>
            <a:r>
              <a:rPr lang="en-US" sz="2400" dirty="0" smtClean="0">
                <a:solidFill>
                  <a:srgbClr val="0000CC"/>
                </a:solidFill>
              </a:rPr>
              <a:t> </a:t>
            </a:r>
            <a:r>
              <a:rPr lang="en-US" sz="2400" dirty="0" err="1" smtClean="0">
                <a:solidFill>
                  <a:srgbClr val="0000CC"/>
                </a:solidFill>
              </a:rPr>
              <a:t>untuk</a:t>
            </a:r>
            <a:r>
              <a:rPr lang="en-US" sz="2400" dirty="0" smtClean="0">
                <a:solidFill>
                  <a:srgbClr val="0000CC"/>
                </a:solidFill>
              </a:rPr>
              <a:t>  </a:t>
            </a:r>
            <a:r>
              <a:rPr lang="en-US" sz="2400" dirty="0" err="1" smtClean="0">
                <a:solidFill>
                  <a:srgbClr val="0000CC"/>
                </a:solidFill>
              </a:rPr>
              <a:t>bangkit</a:t>
            </a:r>
            <a:r>
              <a:rPr lang="en-US" sz="2400" dirty="0" smtClean="0">
                <a:solidFill>
                  <a:srgbClr val="0000CC"/>
                </a:solidFill>
              </a:rPr>
              <a:t>  </a:t>
            </a:r>
            <a:r>
              <a:rPr lang="en-US" sz="2400" dirty="0" err="1" smtClean="0">
                <a:solidFill>
                  <a:srgbClr val="0000CC"/>
                </a:solidFill>
              </a:rPr>
              <a:t>melawan</a:t>
            </a:r>
            <a:r>
              <a:rPr lang="en-US" sz="2400" dirty="0" smtClean="0">
                <a:solidFill>
                  <a:srgbClr val="0000CC"/>
                </a:solidFill>
              </a:rPr>
              <a:t> </a:t>
            </a:r>
            <a:r>
              <a:rPr lang="en-US" sz="2400" dirty="0" err="1" smtClean="0">
                <a:solidFill>
                  <a:srgbClr val="0000CC"/>
                </a:solidFill>
              </a:rPr>
              <a:t>penjajah</a:t>
            </a:r>
            <a:r>
              <a:rPr lang="en-US" sz="2400" dirty="0" smtClean="0">
                <a:solidFill>
                  <a:srgbClr val="0000CC"/>
                </a:solidFill>
              </a:rPr>
              <a:t>. </a:t>
            </a:r>
            <a:r>
              <a:rPr lang="en-US" sz="2400" dirty="0" err="1" smtClean="0">
                <a:solidFill>
                  <a:srgbClr val="0000CC"/>
                </a:solidFill>
              </a:rPr>
              <a:t>Syair</a:t>
            </a:r>
            <a:r>
              <a:rPr lang="en-US" sz="2400" dirty="0" smtClean="0">
                <a:solidFill>
                  <a:srgbClr val="0000CC"/>
                </a:solidFill>
              </a:rPr>
              <a:t>- </a:t>
            </a:r>
            <a:r>
              <a:rPr lang="en-US" sz="2400" dirty="0" err="1" smtClean="0">
                <a:solidFill>
                  <a:srgbClr val="0000CC"/>
                </a:solidFill>
              </a:rPr>
              <a:t>syair</a:t>
            </a:r>
            <a:r>
              <a:rPr lang="en-US" sz="2400" dirty="0" smtClean="0">
                <a:solidFill>
                  <a:srgbClr val="0000CC"/>
                </a:solidFill>
              </a:rPr>
              <a:t> yang </a:t>
            </a:r>
            <a:r>
              <a:rPr lang="en-US" sz="2400" dirty="0" err="1" smtClean="0">
                <a:solidFill>
                  <a:srgbClr val="0000CC"/>
                </a:solidFill>
              </a:rPr>
              <a:t>diciptakan</a:t>
            </a:r>
            <a:r>
              <a:rPr lang="en-US" sz="2400" dirty="0" smtClean="0">
                <a:solidFill>
                  <a:srgbClr val="0000CC"/>
                </a:solidFill>
              </a:rPr>
              <a:t>  </a:t>
            </a:r>
            <a:r>
              <a:rPr lang="en-US" sz="2400" dirty="0" err="1" smtClean="0">
                <a:solidFill>
                  <a:srgbClr val="0000CC"/>
                </a:solidFill>
              </a:rPr>
              <a:t>pada</a:t>
            </a:r>
            <a:r>
              <a:rPr lang="en-US" sz="2400" dirty="0" smtClean="0">
                <a:solidFill>
                  <a:srgbClr val="0000CC"/>
                </a:solidFill>
              </a:rPr>
              <a:t>  </a:t>
            </a:r>
            <a:r>
              <a:rPr lang="en-US" sz="2400" dirty="0" err="1" smtClean="0">
                <a:solidFill>
                  <a:srgbClr val="0000CC"/>
                </a:solidFill>
              </a:rPr>
              <a:t>masa</a:t>
            </a:r>
            <a:r>
              <a:rPr lang="en-US" sz="2400" dirty="0" smtClean="0">
                <a:solidFill>
                  <a:srgbClr val="0000CC"/>
                </a:solidFill>
              </a:rPr>
              <a:t> </a:t>
            </a:r>
            <a:r>
              <a:rPr lang="en-US" sz="2400" dirty="0" err="1" smtClean="0">
                <a:solidFill>
                  <a:srgbClr val="0000CC"/>
                </a:solidFill>
              </a:rPr>
              <a:t>itu</a:t>
            </a:r>
            <a:r>
              <a:rPr lang="en-US" sz="2400" dirty="0" smtClean="0">
                <a:solidFill>
                  <a:srgbClr val="0000CC"/>
                </a:solidFill>
              </a:rPr>
              <a:t>, </a:t>
            </a:r>
            <a:r>
              <a:rPr lang="en-US" sz="2400" dirty="0" err="1" smtClean="0">
                <a:solidFill>
                  <a:srgbClr val="0000CC"/>
                </a:solidFill>
              </a:rPr>
              <a:t>umumnya</a:t>
            </a:r>
            <a:r>
              <a:rPr lang="en-US" sz="2400" dirty="0" smtClean="0">
                <a:solidFill>
                  <a:srgbClr val="0000CC"/>
                </a:solidFill>
              </a:rPr>
              <a:t>  </a:t>
            </a:r>
            <a:r>
              <a:rPr lang="en-US" sz="2400" dirty="0" err="1" smtClean="0">
                <a:solidFill>
                  <a:srgbClr val="0000CC"/>
                </a:solidFill>
              </a:rPr>
              <a:t>berisi</a:t>
            </a:r>
            <a:r>
              <a:rPr lang="en-US" sz="2400" dirty="0" smtClean="0">
                <a:solidFill>
                  <a:srgbClr val="0000CC"/>
                </a:solidFill>
              </a:rPr>
              <a:t> </a:t>
            </a:r>
            <a:r>
              <a:rPr lang="en-US" sz="2400" dirty="0" err="1" smtClean="0">
                <a:solidFill>
                  <a:srgbClr val="0000CC"/>
                </a:solidFill>
              </a:rPr>
              <a:t>ajakan</a:t>
            </a:r>
            <a:r>
              <a:rPr lang="en-US" sz="2400" dirty="0" smtClean="0">
                <a:solidFill>
                  <a:srgbClr val="0000CC"/>
                </a:solidFill>
              </a:rPr>
              <a:t> </a:t>
            </a:r>
            <a:r>
              <a:rPr lang="en-US" sz="2400" dirty="0" err="1" smtClean="0">
                <a:solidFill>
                  <a:srgbClr val="0000CC"/>
                </a:solidFill>
              </a:rPr>
              <a:t>untuk</a:t>
            </a:r>
            <a:r>
              <a:rPr lang="en-US" sz="2400" dirty="0" smtClean="0">
                <a:solidFill>
                  <a:srgbClr val="0000CC"/>
                </a:solidFill>
              </a:rPr>
              <a:t> </a:t>
            </a:r>
            <a:r>
              <a:rPr lang="en-US" sz="2400" dirty="0" err="1" smtClean="0">
                <a:solidFill>
                  <a:srgbClr val="0000CC"/>
                </a:solidFill>
              </a:rPr>
              <a:t>berjuang</a:t>
            </a:r>
            <a:r>
              <a:rPr lang="en-US" sz="2400" dirty="0" smtClean="0">
                <a:solidFill>
                  <a:srgbClr val="0000CC"/>
                </a:solidFill>
              </a:rPr>
              <a:t>, </a:t>
            </a:r>
            <a:r>
              <a:rPr lang="en-US" sz="2400" dirty="0" err="1" smtClean="0">
                <a:solidFill>
                  <a:srgbClr val="0000CC"/>
                </a:solidFill>
              </a:rPr>
              <a:t>ajakan</a:t>
            </a:r>
            <a:r>
              <a:rPr lang="en-US" sz="2400" dirty="0" smtClean="0">
                <a:solidFill>
                  <a:srgbClr val="0000CC"/>
                </a:solidFill>
              </a:rPr>
              <a:t> </a:t>
            </a:r>
            <a:r>
              <a:rPr lang="en-US" sz="2400" dirty="0" err="1" smtClean="0">
                <a:solidFill>
                  <a:srgbClr val="0000CC"/>
                </a:solidFill>
              </a:rPr>
              <a:t>untuk</a:t>
            </a:r>
            <a:r>
              <a:rPr lang="en-US" sz="2400" dirty="0" smtClean="0">
                <a:solidFill>
                  <a:srgbClr val="0000CC"/>
                </a:solidFill>
              </a:rPr>
              <a:t> </a:t>
            </a:r>
            <a:r>
              <a:rPr lang="en-US" sz="2400" dirty="0" err="1" smtClean="0">
                <a:solidFill>
                  <a:srgbClr val="0000CC"/>
                </a:solidFill>
              </a:rPr>
              <a:t>berkorban</a:t>
            </a:r>
            <a:r>
              <a:rPr lang="en-US" sz="2400" dirty="0" smtClean="0">
                <a:solidFill>
                  <a:srgbClr val="0000CC"/>
                </a:solidFill>
              </a:rPr>
              <a:t>  demi </a:t>
            </a:r>
            <a:r>
              <a:rPr lang="en-US" sz="2400" dirty="0" err="1" smtClean="0">
                <a:solidFill>
                  <a:srgbClr val="0000CC"/>
                </a:solidFill>
              </a:rPr>
              <a:t>tanah</a:t>
            </a:r>
            <a:r>
              <a:rPr lang="en-US" sz="2400" dirty="0" smtClean="0">
                <a:solidFill>
                  <a:srgbClr val="0000CC"/>
                </a:solidFill>
              </a:rPr>
              <a:t>  air, </a:t>
            </a:r>
            <a:r>
              <a:rPr lang="en-US" sz="2400" dirty="0" err="1" smtClean="0">
                <a:solidFill>
                  <a:srgbClr val="0000CC"/>
                </a:solidFill>
              </a:rPr>
              <a:t>dan</a:t>
            </a:r>
            <a:r>
              <a:rPr lang="en-US" sz="2400" dirty="0" smtClean="0">
                <a:solidFill>
                  <a:srgbClr val="0000CC"/>
                </a:solidFill>
              </a:rPr>
              <a:t>  </a:t>
            </a:r>
            <a:r>
              <a:rPr lang="en-US" sz="2400" dirty="0" err="1" smtClean="0">
                <a:solidFill>
                  <a:srgbClr val="0000CC"/>
                </a:solidFill>
              </a:rPr>
              <a:t>sebagainya</a:t>
            </a:r>
            <a:r>
              <a:rPr lang="en-US" sz="2400" dirty="0" smtClean="0">
                <a:solidFill>
                  <a:srgbClr val="0000CC"/>
                </a:solidFill>
              </a:rPr>
              <a:t>. </a:t>
            </a:r>
            <a:r>
              <a:rPr lang="en-US" sz="2400" dirty="0" err="1" smtClean="0">
                <a:solidFill>
                  <a:srgbClr val="0000CC"/>
                </a:solidFill>
              </a:rPr>
              <a:t>Irama</a:t>
            </a:r>
            <a:r>
              <a:rPr lang="en-US" sz="2400" dirty="0" smtClean="0">
                <a:solidFill>
                  <a:srgbClr val="0000CC"/>
                </a:solidFill>
              </a:rPr>
              <a:t> </a:t>
            </a:r>
            <a:r>
              <a:rPr lang="en-US" sz="2400" dirty="0" err="1" smtClean="0">
                <a:solidFill>
                  <a:srgbClr val="0000CC"/>
                </a:solidFill>
              </a:rPr>
              <a:t>musiknya</a:t>
            </a:r>
            <a:r>
              <a:rPr lang="en-US" sz="2400" dirty="0" smtClean="0">
                <a:solidFill>
                  <a:srgbClr val="0000CC"/>
                </a:solidFill>
              </a:rPr>
              <a:t> pun  </a:t>
            </a:r>
            <a:r>
              <a:rPr lang="en-US" sz="2400" dirty="0" err="1" smtClean="0">
                <a:solidFill>
                  <a:srgbClr val="0000CC"/>
                </a:solidFill>
              </a:rPr>
              <a:t>dibuat</a:t>
            </a:r>
            <a:r>
              <a:rPr lang="en-US" sz="2400" dirty="0" smtClean="0">
                <a:solidFill>
                  <a:srgbClr val="0000CC"/>
                </a:solidFill>
              </a:rPr>
              <a:t>  </a:t>
            </a:r>
            <a:r>
              <a:rPr lang="en-US" sz="2400" dirty="0" err="1" smtClean="0">
                <a:solidFill>
                  <a:srgbClr val="0000CC"/>
                </a:solidFill>
              </a:rPr>
              <a:t>cepat</a:t>
            </a:r>
            <a:r>
              <a:rPr lang="en-US" sz="2400" dirty="0" smtClean="0">
                <a:solidFill>
                  <a:srgbClr val="0000CC"/>
                </a:solidFill>
              </a:rPr>
              <a:t>  </a:t>
            </a:r>
            <a:r>
              <a:rPr lang="en-US" sz="2400" dirty="0" err="1" smtClean="0">
                <a:solidFill>
                  <a:srgbClr val="0000CC"/>
                </a:solidFill>
              </a:rPr>
              <a:t>dan</a:t>
            </a:r>
            <a:r>
              <a:rPr lang="en-US" sz="2400" dirty="0" smtClean="0">
                <a:solidFill>
                  <a:srgbClr val="0000CC"/>
                </a:solidFill>
              </a:rPr>
              <a:t>  </a:t>
            </a:r>
            <a:r>
              <a:rPr lang="en-US" sz="2400" dirty="0" err="1" smtClean="0">
                <a:solidFill>
                  <a:srgbClr val="0000CC"/>
                </a:solidFill>
              </a:rPr>
              <a:t>semangat</a:t>
            </a:r>
            <a:r>
              <a:rPr lang="en-US" sz="2400" dirty="0" smtClean="0">
                <a:solidFill>
                  <a:srgbClr val="0000CC"/>
                </a:solidFill>
              </a:rPr>
              <a:t>, </a:t>
            </a:r>
            <a:r>
              <a:rPr lang="en-US" sz="2400" dirty="0" err="1" smtClean="0">
                <a:solidFill>
                  <a:srgbClr val="0000CC"/>
                </a:solidFill>
              </a:rPr>
              <a:t>serta</a:t>
            </a:r>
            <a:r>
              <a:rPr lang="en-US" sz="2400" dirty="0" smtClean="0">
                <a:solidFill>
                  <a:srgbClr val="0000CC"/>
                </a:solidFill>
              </a:rPr>
              <a:t> </a:t>
            </a:r>
            <a:r>
              <a:rPr lang="en-US" sz="2400" dirty="0" err="1" smtClean="0">
                <a:solidFill>
                  <a:srgbClr val="0000CC"/>
                </a:solidFill>
              </a:rPr>
              <a:t>diakhiri</a:t>
            </a:r>
            <a:r>
              <a:rPr lang="en-US" sz="2400" dirty="0" smtClean="0">
                <a:solidFill>
                  <a:srgbClr val="0000CC"/>
                </a:solidFill>
              </a:rPr>
              <a:t> </a:t>
            </a:r>
            <a:r>
              <a:rPr lang="en-US" sz="2400" dirty="0" err="1" smtClean="0">
                <a:solidFill>
                  <a:srgbClr val="0000CC"/>
                </a:solidFill>
              </a:rPr>
              <a:t>dengan</a:t>
            </a:r>
            <a:r>
              <a:rPr lang="en-US" sz="2400" dirty="0" smtClean="0">
                <a:solidFill>
                  <a:srgbClr val="0000CC"/>
                </a:solidFill>
              </a:rPr>
              <a:t> </a:t>
            </a:r>
            <a:r>
              <a:rPr lang="en-US" sz="2400" dirty="0" err="1" smtClean="0">
                <a:solidFill>
                  <a:srgbClr val="0000CC"/>
                </a:solidFill>
              </a:rPr>
              <a:t>semarak</a:t>
            </a:r>
            <a:r>
              <a:rPr lang="en-US" sz="2400" dirty="0" smtClean="0">
                <a:solidFill>
                  <a:srgbClr val="0000CC"/>
                </a:solidFill>
              </a:rPr>
              <a:t> </a:t>
            </a:r>
            <a:endParaRPr lang="en-US" sz="2400" dirty="0">
              <a:solidFill>
                <a:srgbClr val="0000CC"/>
              </a:solidFill>
            </a:endParaRPr>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3709997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371600" y="1143000"/>
            <a:ext cx="6400800" cy="4495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lnSpc>
                <a:spcPct val="90000"/>
              </a:lnSpc>
            </a:pPr>
            <a:r>
              <a:rPr lang="en-US" sz="2400" b="1" smtClean="0">
                <a:solidFill>
                  <a:schemeClr val="hlink"/>
                </a:solidFill>
              </a:rPr>
              <a:t>Musik Populer (pop)</a:t>
            </a:r>
          </a:p>
          <a:p>
            <a:pPr algn="just">
              <a:lnSpc>
                <a:spcPct val="90000"/>
              </a:lnSpc>
              <a:buFont typeface="Wingdings" pitchFamily="2" charset="2"/>
              <a:buNone/>
            </a:pPr>
            <a:r>
              <a:rPr lang="en-US" sz="2400" smtClean="0"/>
              <a:t>	</a:t>
            </a:r>
            <a:r>
              <a:rPr lang="en-US" sz="2400" smtClean="0">
                <a:solidFill>
                  <a:srgbClr val="0000CC"/>
                </a:solidFill>
              </a:rPr>
              <a:t>Musik ini memiliki ciri, antara lain penggunaan ritme yang terasa bebas dengan mengutamakan  permainan  drum dan gitar  bas. Komposisi  melodinya   juga  mudah dicerna. Biasanya,  para  musisinya  juga  menambahkan  variasi gaya  yang  beraneka ragam untuk menambah  daya tarik  dan  penghayatan  pendengar  atau  penontonnya. Musik  pop  dibedakan menjadi musik  pop anak- anak dan musik  pop dewasa</a:t>
            </a:r>
            <a:endParaRPr lang="en-US" sz="2400">
              <a:solidFill>
                <a:srgbClr val="0000CC"/>
              </a:solidFill>
            </a:endParaRPr>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370999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6477000" cy="1143000"/>
          </a:xfrm>
        </p:spPr>
        <p:txBody>
          <a:bodyPr>
            <a:normAutofit/>
          </a:bodyPr>
          <a:lstStyle/>
          <a:p>
            <a:r>
              <a:rPr lang="en-US" sz="4000" dirty="0" err="1" smtClean="0"/>
              <a:t>Lagu-lagu</a:t>
            </a:r>
            <a:r>
              <a:rPr lang="en-US" sz="4000" dirty="0" smtClean="0"/>
              <a:t> </a:t>
            </a:r>
            <a:r>
              <a:rPr lang="en-US" sz="4000" dirty="0" err="1" smtClean="0"/>
              <a:t>daerah</a:t>
            </a:r>
            <a:r>
              <a:rPr lang="en-US" sz="4000" dirty="0" smtClean="0"/>
              <a:t> :</a:t>
            </a:r>
            <a:endParaRPr lang="en-US" sz="4000" dirty="0"/>
          </a:p>
        </p:txBody>
      </p:sp>
      <p:sp>
        <p:nvSpPr>
          <p:cNvPr id="5" name="Title 1"/>
          <p:cNvSpPr txBox="1">
            <a:spLocks/>
          </p:cNvSpPr>
          <p:nvPr/>
        </p:nvSpPr>
        <p:spPr>
          <a:xfrm>
            <a:off x="685800" y="1219200"/>
            <a:ext cx="7820052" cy="5400700"/>
          </a:xfrm>
          <a:prstGeom prst="rect">
            <a:avLst/>
          </a:prstGeom>
        </p:spPr>
        <p:txBody>
          <a:bodyPr rIns="91440" anchor="b">
            <a:normAutofit fontScale="97500"/>
            <a:scene3d>
              <a:camera prst="orthographicFront"/>
              <a:lightRig rig="soft" dir="t">
                <a:rot lat="0" lon="0" rev="2400000"/>
              </a:lightRig>
            </a:scene3d>
            <a:sp3d>
              <a:bevelT w="19050" h="12700"/>
            </a:sp3d>
          </a:bodyPr>
          <a:lstStyle/>
          <a:p>
            <a:pPr marL="54864" lvl="0">
              <a:spcBef>
                <a:spcPct val="0"/>
              </a:spcBef>
              <a:tabLst>
                <a:tab pos="2057400" algn="l"/>
                <a:tab pos="2327275" algn="l"/>
              </a:tabLst>
            </a:pPr>
            <a:r>
              <a:rPr kumimoji="0" lang="en-US"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JAWA BARAT 	:	</a:t>
            </a:r>
            <a:r>
              <a:rPr kumimoji="0" lang="en-US" b="0" i="0" u="none" strike="noStrike" kern="1200" cap="none" spc="0" normalizeH="0" baseline="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Manuk</a:t>
            </a:r>
            <a:r>
              <a:rPr kumimoji="0" lang="en-US"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baseline="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Dadali</a:t>
            </a:r>
            <a:r>
              <a:rPr kumimoji="0" lang="en-US"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Es </a:t>
            </a:r>
            <a:r>
              <a:rPr kumimoji="0" lang="en-US" b="0" i="0" u="none" strike="noStrike" kern="1200" cap="none" spc="0" normalizeH="0" baseline="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Lilin</a:t>
            </a:r>
            <a:r>
              <a:rPr kumimoji="0" lang="en-US"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lang="en-US" dirty="0" err="1" smtClean="0">
                <a:effectLst>
                  <a:outerShdw blurRad="38100" dist="25500" dir="5400000" algn="tl" rotWithShape="0">
                    <a:srgbClr val="000000">
                      <a:satMod val="180000"/>
                      <a:alpha val="75000"/>
                    </a:srgbClr>
                  </a:outerShdw>
                </a:effectLst>
                <a:latin typeface="+mj-lt"/>
                <a:ea typeface="+mj-ea"/>
                <a:cs typeface="+mj-cs"/>
              </a:rPr>
              <a:t>Pileuleuyan</a:t>
            </a: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lang="en-US" dirty="0" smtClean="0">
                <a:effectLst>
                  <a:outerShdw blurRad="38100" dist="25500" dir="5400000" algn="tl" rotWithShape="0">
                    <a:srgbClr val="000000">
                      <a:satMod val="180000"/>
                      <a:alpha val="75000"/>
                    </a:srgbClr>
                  </a:outerShdw>
                </a:effectLst>
                <a:latin typeface="+mj-lt"/>
                <a:ea typeface="+mj-ea"/>
                <a:cs typeface="+mj-cs"/>
              </a:rPr>
              <a:t>DKI JAKARTA 	:	</a:t>
            </a:r>
            <a:r>
              <a:rPr lang="en-US" dirty="0" err="1" smtClean="0">
                <a:effectLst>
                  <a:outerShdw blurRad="38100" dist="25500" dir="5400000" algn="tl" rotWithShape="0">
                    <a:srgbClr val="000000">
                      <a:satMod val="180000"/>
                      <a:alpha val="75000"/>
                    </a:srgbClr>
                  </a:outerShdw>
                </a:effectLst>
                <a:latin typeface="+mj-lt"/>
                <a:ea typeface="+mj-ea"/>
                <a:cs typeface="+mj-cs"/>
              </a:rPr>
              <a:t>Surilang</a:t>
            </a:r>
            <a:r>
              <a:rPr lang="en-US" dirty="0" smtClean="0">
                <a:effectLst>
                  <a:outerShdw blurRad="38100" dist="25500" dir="5400000" algn="tl" rotWithShape="0">
                    <a:srgbClr val="000000">
                      <a:satMod val="180000"/>
                      <a:alpha val="75000"/>
                    </a:srgbClr>
                  </a:outerShdw>
                </a:effectLst>
                <a:latin typeface="+mj-lt"/>
                <a:ea typeface="+mj-ea"/>
                <a:cs typeface="+mj-cs"/>
              </a:rPr>
              <a:t>, </a:t>
            </a:r>
            <a:r>
              <a:rPr lang="en-US" dirty="0" err="1" smtClean="0">
                <a:effectLst>
                  <a:outerShdw blurRad="38100" dist="25500" dir="5400000" algn="tl" rotWithShape="0">
                    <a:srgbClr val="000000">
                      <a:satMod val="180000"/>
                      <a:alpha val="75000"/>
                    </a:srgbClr>
                  </a:outerShdw>
                </a:effectLst>
                <a:latin typeface="+mj-lt"/>
                <a:ea typeface="+mj-ea"/>
                <a:cs typeface="+mj-cs"/>
              </a:rPr>
              <a:t>Jali-Jali</a:t>
            </a:r>
            <a:r>
              <a:rPr lang="en-US" dirty="0" smtClean="0">
                <a:effectLst>
                  <a:outerShdw blurRad="38100" dist="25500" dir="5400000" algn="tl" rotWithShape="0">
                    <a:srgbClr val="000000">
                      <a:satMod val="180000"/>
                      <a:alpha val="75000"/>
                    </a:srgbClr>
                  </a:outerShdw>
                </a:effectLst>
                <a:latin typeface="+mj-lt"/>
                <a:ea typeface="+mj-ea"/>
                <a:cs typeface="+mj-cs"/>
              </a:rPr>
              <a:t>, </a:t>
            </a:r>
            <a:r>
              <a:rPr lang="en-US" dirty="0" err="1" smtClean="0">
                <a:effectLst>
                  <a:outerShdw blurRad="38100" dist="25500" dir="5400000" algn="tl" rotWithShape="0">
                    <a:srgbClr val="000000">
                      <a:satMod val="180000"/>
                      <a:alpha val="75000"/>
                    </a:srgbClr>
                  </a:outerShdw>
                </a:effectLst>
                <a:latin typeface="+mj-lt"/>
                <a:ea typeface="+mj-ea"/>
                <a:cs typeface="+mj-cs"/>
              </a:rPr>
              <a:t>Kicir-Kicir</a:t>
            </a: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kumimoji="0" lang="en-US"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b="0" i="0" u="none" strike="noStrike" kern="1200" cap="none" spc="0" normalizeH="0" baseline="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JAWA</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TENGAH 	: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Gambang</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Suling</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Gundul-Gundul</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Pacul</a:t>
            </a:r>
            <a:endPar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DI YOGYAKARTA	: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Suwe</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Ora</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Jamu</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Tekate</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Dipanah</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lang="en-US" dirty="0" smtClean="0">
                <a:effectLst>
                  <a:outerShdw blurRad="38100" dist="25500" dir="5400000" algn="tl" rotWithShape="0">
                    <a:srgbClr val="000000">
                      <a:satMod val="180000"/>
                      <a:alpha val="75000"/>
                    </a:srgbClr>
                  </a:outerShdw>
                </a:effectLst>
                <a:latin typeface="+mj-lt"/>
                <a:ea typeface="+mj-ea"/>
                <a:cs typeface="+mj-cs"/>
              </a:rPr>
              <a:t>JAWA TIMUR 	:	</a:t>
            </a:r>
            <a:r>
              <a:rPr lang="en-US" dirty="0" err="1" smtClean="0">
                <a:effectLst>
                  <a:outerShdw blurRad="38100" dist="25500" dir="5400000" algn="tl" rotWithShape="0">
                    <a:srgbClr val="000000">
                      <a:satMod val="180000"/>
                      <a:alpha val="75000"/>
                    </a:srgbClr>
                  </a:outerShdw>
                </a:effectLst>
                <a:latin typeface="+mj-lt"/>
                <a:ea typeface="+mj-ea"/>
                <a:cs typeface="+mj-cs"/>
              </a:rPr>
              <a:t>Tanduk</a:t>
            </a:r>
            <a:r>
              <a:rPr lang="en-US" dirty="0" smtClean="0">
                <a:effectLst>
                  <a:outerShdw blurRad="38100" dist="25500" dir="5400000" algn="tl" rotWithShape="0">
                    <a:srgbClr val="000000">
                      <a:satMod val="180000"/>
                      <a:alpha val="75000"/>
                    </a:srgbClr>
                  </a:outerShdw>
                </a:effectLst>
                <a:latin typeface="+mj-lt"/>
                <a:ea typeface="+mj-ea"/>
                <a:cs typeface="+mj-cs"/>
              </a:rPr>
              <a:t> </a:t>
            </a:r>
            <a:r>
              <a:rPr lang="en-US" dirty="0" err="1" smtClean="0">
                <a:effectLst>
                  <a:outerShdw blurRad="38100" dist="25500" dir="5400000" algn="tl" rotWithShape="0">
                    <a:srgbClr val="000000">
                      <a:satMod val="180000"/>
                      <a:alpha val="75000"/>
                    </a:srgbClr>
                  </a:outerShdw>
                </a:effectLst>
                <a:latin typeface="+mj-lt"/>
                <a:ea typeface="+mj-ea"/>
                <a:cs typeface="+mj-cs"/>
              </a:rPr>
              <a:t>Majeng</a:t>
            </a:r>
            <a:r>
              <a:rPr lang="en-US" dirty="0" smtClean="0">
                <a:effectLst>
                  <a:outerShdw blurRad="38100" dist="25500" dir="5400000" algn="tl" rotWithShape="0">
                    <a:srgbClr val="000000">
                      <a:satMod val="180000"/>
                      <a:alpha val="75000"/>
                    </a:srgbClr>
                  </a:outerShdw>
                </a:effectLst>
                <a:latin typeface="+mj-lt"/>
                <a:ea typeface="+mj-ea"/>
                <a:cs typeface="+mj-cs"/>
              </a:rPr>
              <a:t>, </a:t>
            </a:r>
            <a:r>
              <a:rPr lang="en-US" dirty="0" err="1" smtClean="0">
                <a:effectLst>
                  <a:outerShdw blurRad="38100" dist="25500" dir="5400000" algn="tl" rotWithShape="0">
                    <a:srgbClr val="000000">
                      <a:satMod val="180000"/>
                      <a:alpha val="75000"/>
                    </a:srgbClr>
                  </a:outerShdw>
                </a:effectLst>
                <a:latin typeface="+mj-lt"/>
                <a:ea typeface="+mj-ea"/>
                <a:cs typeface="+mj-cs"/>
              </a:rPr>
              <a:t>Karapan</a:t>
            </a:r>
            <a:r>
              <a:rPr lang="en-US" dirty="0" smtClean="0">
                <a:effectLst>
                  <a:outerShdw blurRad="38100" dist="25500" dir="5400000" algn="tl" rotWithShape="0">
                    <a:srgbClr val="000000">
                      <a:satMod val="180000"/>
                      <a:alpha val="75000"/>
                    </a:srgbClr>
                  </a:outerShdw>
                </a:effectLst>
                <a:latin typeface="+mj-lt"/>
                <a:ea typeface="+mj-ea"/>
                <a:cs typeface="+mj-cs"/>
              </a:rPr>
              <a:t> </a:t>
            </a:r>
            <a:r>
              <a:rPr lang="en-US" dirty="0" err="1" smtClean="0">
                <a:effectLst>
                  <a:outerShdw blurRad="38100" dist="25500" dir="5400000" algn="tl" rotWithShape="0">
                    <a:srgbClr val="000000">
                      <a:satMod val="180000"/>
                      <a:alpha val="75000"/>
                    </a:srgbClr>
                  </a:outerShdw>
                </a:effectLst>
                <a:latin typeface="+mj-lt"/>
                <a:ea typeface="+mj-ea"/>
                <a:cs typeface="+mj-cs"/>
              </a:rPr>
              <a:t>Sapi</a:t>
            </a: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BALI 	: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Meyong-meyong</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Macep-cepetan</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Ngusak-asik</a:t>
            </a:r>
            <a:endPar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NUSATENGGARA	: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Potong</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Bebek</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Moree</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Orere</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O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Ulate</a:t>
            </a:r>
            <a:endPar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MALUKU	: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Mande-Mande</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Tanase</a:t>
            </a:r>
            <a:r>
              <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rPr>
              <a:t>, </a:t>
            </a:r>
            <a:r>
              <a:rPr kumimoji="0" lang="en-US" b="0" i="0" u="none" strike="noStrike" kern="1200" cap="none" spc="0" normalizeH="0" noProof="0" dirty="0" err="1" smtClean="0">
                <a:ln>
                  <a:noFill/>
                </a:ln>
                <a:effectLst>
                  <a:outerShdw blurRad="38100" dist="25500" dir="5400000" algn="tl" rotWithShape="0">
                    <a:srgbClr val="000000">
                      <a:satMod val="180000"/>
                      <a:alpha val="75000"/>
                    </a:srgbClr>
                  </a:outerShdw>
                </a:effectLst>
                <a:uLnTx/>
                <a:uFillTx/>
                <a:latin typeface="+mj-lt"/>
                <a:ea typeface="+mj-ea"/>
                <a:cs typeface="+mj-cs"/>
              </a:rPr>
              <a:t>Sarinande</a:t>
            </a:r>
            <a:endPar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lang="en-US" dirty="0" smtClean="0">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tab pos="2057400" algn="l"/>
                <a:tab pos="2327275" algn="l"/>
              </a:tabLst>
              <a:defRPr/>
            </a:pPr>
            <a:endParaRPr kumimoji="0" lang="en-US" b="0" i="0" u="none" strike="noStrike" kern="1200" cap="none" spc="0" normalizeH="0" noProof="0" dirty="0" smtClean="0">
              <a:ln>
                <a:noFill/>
              </a:ln>
              <a:effectLst>
                <a:outerShdw blurRad="38100" dist="25500" dir="5400000" algn="tl" rotWithShape="0">
                  <a:srgbClr val="000000">
                    <a:satMod val="180000"/>
                    <a:alpha val="75000"/>
                  </a:srgbClr>
                </a:outerShdw>
              </a:effectLst>
              <a:uLnTx/>
              <a:uFillTx/>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a:ln>
                <a:noFill/>
              </a:ln>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3" name="Footer Placeholder 2"/>
          <p:cNvSpPr>
            <a:spLocks noGrp="1"/>
          </p:cNvSpPr>
          <p:nvPr>
            <p:ph type="ftr" sz="quarter" idx="11"/>
          </p:nvPr>
        </p:nvSpPr>
        <p:spPr/>
        <p:txBody>
          <a:bodyPr/>
          <a:lstStyle/>
          <a:p>
            <a:r>
              <a:rPr lang="en-US" smtClean="0"/>
              <a:t>DRS. CIPTO BUDY HANDOYO, M.PD./FBS UNY/email: ciptobudyhandoyo@uny.ac.id</a:t>
            </a:r>
            <a:endParaRPr lang="en-US"/>
          </a:p>
        </p:txBody>
      </p:sp>
    </p:spTree>
    <p:extLst>
      <p:ext uri="{BB962C8B-B14F-4D97-AF65-F5344CB8AC3E}">
        <p14:creationId xmlns:p14="http://schemas.microsoft.com/office/powerpoint/2010/main" val="2945382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TotalTime>
  <Words>327</Words>
  <Application>Microsoft Office PowerPoint</Application>
  <PresentationFormat>On-screen Show (4:3)</PresentationFormat>
  <Paragraphs>119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MUSIK NUSANTARA </vt:lpstr>
      <vt:lpstr>PowerPoint Presentation</vt:lpstr>
      <vt:lpstr>KEUNIKAN MUSIK DAERAH NUSANTARA  </vt:lpstr>
      <vt:lpstr>PowerPoint Presentation</vt:lpstr>
      <vt:lpstr>PowerPoint Presentation</vt:lpstr>
      <vt:lpstr>PowerPoint Presentation</vt:lpstr>
      <vt:lpstr>PowerPoint Presentation</vt:lpstr>
      <vt:lpstr>PowerPoint Presentation</vt:lpstr>
      <vt:lpstr>Lagu-lagu daerah :</vt:lpstr>
      <vt:lpstr>PowerPoint Presentation</vt:lpstr>
      <vt:lpstr>ALAT MUSIK DAERAH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MUSIK NUSANTARA UJIAN AKHIR SEMESTER GASAL 2011/2012</dc:title>
  <dc:creator>A.Y.F.A.M.D</dc:creator>
  <cp:lastModifiedBy>Cipto Budy Handoyo</cp:lastModifiedBy>
  <cp:revision>22</cp:revision>
  <dcterms:created xsi:type="dcterms:W3CDTF">2012-01-04T05:02:08Z</dcterms:created>
  <dcterms:modified xsi:type="dcterms:W3CDTF">2013-12-25T16:08:13Z</dcterms:modified>
</cp:coreProperties>
</file>