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sldIdLst>
    <p:sldId id="256" r:id="rId2"/>
    <p:sldId id="310" r:id="rId3"/>
    <p:sldId id="288" r:id="rId4"/>
    <p:sldId id="271" r:id="rId5"/>
    <p:sldId id="286" r:id="rId6"/>
    <p:sldId id="311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283" r:id="rId17"/>
    <p:sldId id="308" r:id="rId18"/>
    <p:sldId id="289" r:id="rId19"/>
    <p:sldId id="290" r:id="rId20"/>
    <p:sldId id="291" r:id="rId21"/>
    <p:sldId id="293" r:id="rId22"/>
    <p:sldId id="296" r:id="rId23"/>
    <p:sldId id="297" r:id="rId24"/>
    <p:sldId id="309" r:id="rId25"/>
    <p:sldId id="298" r:id="rId26"/>
    <p:sldId id="269" r:id="rId27"/>
    <p:sldId id="263" r:id="rId28"/>
    <p:sldId id="264" r:id="rId29"/>
    <p:sldId id="265" r:id="rId30"/>
    <p:sldId id="312" r:id="rId31"/>
    <p:sldId id="313" r:id="rId32"/>
    <p:sldId id="277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0066"/>
    <a:srgbClr val="FFCC66"/>
    <a:srgbClr val="66FF99"/>
    <a:srgbClr val="EB71D4"/>
    <a:srgbClr val="FF33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B2552-256D-4206-A746-B6A703FD4659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8E361-5712-41A6-893D-3C48F9EA1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20F4BB-1E9F-477B-9791-CB3B6638D873}" type="slidenum">
              <a:rPr lang="en-US"/>
              <a:pPr/>
              <a:t>7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6B6867-2EDF-473D-B26B-EAA9961ACE7B}" type="slidenum">
              <a:rPr lang="en-US"/>
              <a:pPr/>
              <a:t>8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A7DFB-0D17-48F5-83DF-F724661F0769}" type="slidenum">
              <a:rPr lang="en-US"/>
              <a:pPr/>
              <a:t>12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E5475-EC9A-417B-988F-912DE6D10991}" type="slidenum">
              <a:rPr lang="en-US"/>
              <a:pPr/>
              <a:t>13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7B64D-6A46-4FA3-BAE2-4766B36A5456}" type="slidenum">
              <a:rPr lang="en-US"/>
              <a:pPr/>
              <a:t>14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8A982-9D98-4F8D-B55B-AEE762981DCF}" type="slidenum">
              <a:rPr lang="en-US"/>
              <a:pPr/>
              <a:t>15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167B9-4382-4F2A-BAC6-404BEAA75B2E}" type="slidenum">
              <a:rPr lang="en-US"/>
              <a:pPr/>
              <a:t>16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AB610-6963-4E3E-8230-09965B13817C}" type="slidenum">
              <a:rPr lang="en-US"/>
              <a:pPr/>
              <a:t>17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AD9598-1679-427B-8DB3-3E53DAC2A1C3}" type="slidenum">
              <a:rPr lang="en-US"/>
              <a:pPr/>
              <a:t>32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7D28DF0-8113-408C-83A1-C25EF14891E8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5129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9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0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1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2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3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5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6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7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8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9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0FD11-E8FE-45EB-9CCF-D260180E94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C0127-ADE2-4A56-8FAF-221D598D2A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5D0F7CE-D85E-4285-95DD-859114ECA2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1903505-A8EA-4C9C-8E09-9A0E527756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BC7C9C0-4BC6-40CF-A71C-D2C85E43FF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73CFAF-3C78-47CD-AE16-FA6C3535E0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E75B9-D12F-4A27-B2CB-E2E6106DA4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BD051-B2BD-4C84-9A3B-95686B8823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E4F73-EAAB-4428-A186-21DD45DE2E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FC371-0232-4F95-86C1-1DD63D5475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468B3-9DB5-4011-A206-068E690040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3347C-9513-4F1E-BF0A-5729E8D6C0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2E6CC-BBA8-4C1D-BACE-7911E70105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996F7-C1B6-4BB2-90A1-1DC877F543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22862C1-E31D-4EC9-B7C6-F900C079EB0D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1" y="1961388"/>
            <a:ext cx="4800600" cy="489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5400" dirty="0" err="1">
                <a:solidFill>
                  <a:srgbClr val="C00000"/>
                </a:solidFill>
              </a:rPr>
              <a:t>Studi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Kelayakan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Bisnis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/>
        </p:nvSpPr>
        <p:spPr bwMode="auto">
          <a:xfrm>
            <a:off x="6324600" y="65532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rgbClr val="663300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663300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663300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663300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663300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663300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663300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663300"/>
                </a:solidFill>
                <a:latin typeface="+mn-lt"/>
              </a:defRPr>
            </a:lvl9pPr>
          </a:lstStyle>
          <a:p>
            <a:r>
              <a:rPr lang="id-ID" sz="1600" dirty="0" smtClean="0"/>
              <a:t>Diambil dari modul KWU UNY</a:t>
            </a:r>
            <a:endParaRPr lang="id-ID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4000" dirty="0" err="1">
                <a:solidFill>
                  <a:srgbClr val="C00000"/>
                </a:solidFill>
              </a:rPr>
              <a:t>Kelayakan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Teknis</a:t>
            </a:r>
            <a:r>
              <a:rPr lang="en-US" sz="4000" dirty="0" smtClean="0">
                <a:solidFill>
                  <a:srgbClr val="C00000"/>
                </a:solidFill>
              </a:rPr>
              <a:t> &amp; </a:t>
            </a:r>
            <a:r>
              <a:rPr lang="en-US" sz="4000" dirty="0" err="1" smtClean="0">
                <a:solidFill>
                  <a:srgbClr val="C00000"/>
                </a:solidFill>
              </a:rPr>
              <a:t>Operasional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9144000" cy="3657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Apakah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secara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teknis</a:t>
            </a:r>
            <a:r>
              <a:rPr lang="en-US" sz="4000" dirty="0" smtClean="0">
                <a:solidFill>
                  <a:srgbClr val="002060"/>
                </a:solidFill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</a:rPr>
              <a:t>bisnis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bisa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dijalankan</a:t>
            </a:r>
            <a:r>
              <a:rPr lang="en-US" sz="4000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4000" dirty="0" err="1" smtClean="0">
                <a:solidFill>
                  <a:srgbClr val="002060"/>
                </a:solidFill>
              </a:rPr>
              <a:t>Apakah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teknologi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sudah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tersedia</a:t>
            </a:r>
            <a:r>
              <a:rPr lang="en-US" sz="4000" dirty="0">
                <a:solidFill>
                  <a:srgbClr val="002060"/>
                </a:solidFill>
              </a:rPr>
              <a:t>?</a:t>
            </a:r>
          </a:p>
          <a:p>
            <a:r>
              <a:rPr lang="en-US" sz="4000" dirty="0" err="1" smtClean="0">
                <a:solidFill>
                  <a:srgbClr val="002060"/>
                </a:solidFill>
              </a:rPr>
              <a:t>Apakah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memiliki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orang</a:t>
            </a:r>
            <a:r>
              <a:rPr lang="en-US" sz="4000" dirty="0">
                <a:solidFill>
                  <a:srgbClr val="002060"/>
                </a:solidFill>
              </a:rPr>
              <a:t> yang </a:t>
            </a:r>
            <a:r>
              <a:rPr lang="en-US" sz="4000" dirty="0" err="1" smtClean="0">
                <a:solidFill>
                  <a:srgbClr val="002060"/>
                </a:solidFill>
              </a:rPr>
              <a:t>mampu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mengoperasionalkan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teknologi</a:t>
            </a:r>
            <a:r>
              <a:rPr lang="en-US" sz="4000" dirty="0" smtClean="0">
                <a:solidFill>
                  <a:srgbClr val="002060"/>
                </a:solidFill>
              </a:rPr>
              <a:t>?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2004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4000" dirty="0" err="1">
                <a:solidFill>
                  <a:srgbClr val="C00000"/>
                </a:solidFill>
              </a:rPr>
              <a:t>Kelayakan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Ekonomi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5029200" cy="5791200"/>
          </a:xfrm>
          <a:solidFill>
            <a:srgbClr val="FFCCFF"/>
          </a:solidFill>
        </p:spPr>
        <p:txBody>
          <a:bodyPr anchor="ctr"/>
          <a:lstStyle/>
          <a:p>
            <a:r>
              <a:rPr lang="en-US" sz="3800" dirty="0" smtClean="0">
                <a:solidFill>
                  <a:srgbClr val="002060"/>
                </a:solidFill>
              </a:rPr>
              <a:t>Return </a:t>
            </a:r>
            <a:r>
              <a:rPr lang="en-US" sz="3800" dirty="0">
                <a:solidFill>
                  <a:srgbClr val="002060"/>
                </a:solidFill>
              </a:rPr>
              <a:t>on investment </a:t>
            </a:r>
            <a:r>
              <a:rPr lang="en-US" sz="3800" dirty="0" err="1">
                <a:solidFill>
                  <a:srgbClr val="002060"/>
                </a:solidFill>
              </a:rPr>
              <a:t>atau</a:t>
            </a:r>
            <a:r>
              <a:rPr lang="en-US" sz="3800" dirty="0">
                <a:solidFill>
                  <a:srgbClr val="002060"/>
                </a:solidFill>
              </a:rPr>
              <a:t> </a:t>
            </a:r>
            <a:r>
              <a:rPr lang="en-US" sz="3800" b="1" dirty="0" err="1">
                <a:solidFill>
                  <a:srgbClr val="C00000"/>
                </a:solidFill>
              </a:rPr>
              <a:t>berapa</a:t>
            </a:r>
            <a:r>
              <a:rPr lang="en-US" sz="3800" b="1" dirty="0">
                <a:solidFill>
                  <a:srgbClr val="C00000"/>
                </a:solidFill>
              </a:rPr>
              <a:t> lama </a:t>
            </a:r>
            <a:r>
              <a:rPr lang="en-US" sz="3800" dirty="0" err="1">
                <a:solidFill>
                  <a:srgbClr val="002060"/>
                </a:solidFill>
              </a:rPr>
              <a:t>biaya</a:t>
            </a:r>
            <a:r>
              <a:rPr lang="en-US" sz="3800" dirty="0">
                <a:solidFill>
                  <a:srgbClr val="002060"/>
                </a:solidFill>
              </a:rPr>
              <a:t> </a:t>
            </a:r>
            <a:r>
              <a:rPr lang="en-US" sz="3800" b="1" dirty="0" err="1">
                <a:solidFill>
                  <a:srgbClr val="C00000"/>
                </a:solidFill>
              </a:rPr>
              <a:t>investasi</a:t>
            </a:r>
            <a:r>
              <a:rPr lang="en-US" sz="3800" dirty="0">
                <a:solidFill>
                  <a:srgbClr val="002060"/>
                </a:solidFill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</a:rPr>
              <a:t>akan</a:t>
            </a:r>
            <a:r>
              <a:rPr lang="en-US" sz="3800" dirty="0" smtClean="0">
                <a:solidFill>
                  <a:srgbClr val="002060"/>
                </a:solidFill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</a:rPr>
              <a:t>kembali</a:t>
            </a:r>
            <a:endParaRPr lang="en-US" sz="3800" b="1" dirty="0">
              <a:solidFill>
                <a:srgbClr val="C00000"/>
              </a:solidFill>
            </a:endParaRPr>
          </a:p>
          <a:p>
            <a:r>
              <a:rPr lang="en-US" sz="3800" dirty="0" err="1" smtClean="0">
                <a:solidFill>
                  <a:srgbClr val="002060"/>
                </a:solidFill>
              </a:rPr>
              <a:t>Lebih</a:t>
            </a:r>
            <a:r>
              <a:rPr lang="en-US" sz="3800" dirty="0" smtClean="0">
                <a:solidFill>
                  <a:srgbClr val="002060"/>
                </a:solidFill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</a:rPr>
              <a:t>bermanfaat</a:t>
            </a:r>
            <a:r>
              <a:rPr lang="en-US" sz="3800" b="1" dirty="0" smtClean="0">
                <a:solidFill>
                  <a:srgbClr val="C00000"/>
                </a:solidFill>
              </a:rPr>
              <a:t> </a:t>
            </a:r>
            <a:r>
              <a:rPr lang="en-US" sz="3800" dirty="0" err="1">
                <a:solidFill>
                  <a:srgbClr val="002060"/>
                </a:solidFill>
              </a:rPr>
              <a:t>melakukan</a:t>
            </a:r>
            <a:r>
              <a:rPr lang="en-US" sz="3800" dirty="0">
                <a:solidFill>
                  <a:srgbClr val="002060"/>
                </a:solidFill>
              </a:rPr>
              <a:t> </a:t>
            </a:r>
            <a:r>
              <a:rPr lang="en-US" sz="3800" dirty="0" err="1">
                <a:solidFill>
                  <a:srgbClr val="002060"/>
                </a:solidFill>
              </a:rPr>
              <a:t>investasi</a:t>
            </a:r>
            <a:r>
              <a:rPr lang="en-US" sz="3800" dirty="0">
                <a:solidFill>
                  <a:srgbClr val="002060"/>
                </a:solidFill>
              </a:rPr>
              <a:t> </a:t>
            </a:r>
            <a:r>
              <a:rPr lang="en-US" sz="3800" dirty="0" err="1">
                <a:solidFill>
                  <a:srgbClr val="002060"/>
                </a:solidFill>
              </a:rPr>
              <a:t>ke</a:t>
            </a:r>
            <a:r>
              <a:rPr lang="en-US" sz="3800" dirty="0">
                <a:solidFill>
                  <a:srgbClr val="002060"/>
                </a:solidFill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</a:rPr>
              <a:t>usaha</a:t>
            </a:r>
            <a:r>
              <a:rPr lang="en-US" sz="3800" b="1" dirty="0" smtClean="0">
                <a:solidFill>
                  <a:srgbClr val="C00000"/>
                </a:solidFill>
              </a:rPr>
              <a:t> </a:t>
            </a:r>
            <a:r>
              <a:rPr lang="en-US" sz="3800" b="1" dirty="0" err="1">
                <a:solidFill>
                  <a:srgbClr val="C00000"/>
                </a:solidFill>
              </a:rPr>
              <a:t>ini</a:t>
            </a:r>
            <a:r>
              <a:rPr lang="en-US" sz="3800" b="1" dirty="0">
                <a:solidFill>
                  <a:srgbClr val="C00000"/>
                </a:solidFill>
              </a:rPr>
              <a:t> </a:t>
            </a:r>
            <a:r>
              <a:rPr lang="en-US" sz="3800" dirty="0" err="1">
                <a:solidFill>
                  <a:srgbClr val="002060"/>
                </a:solidFill>
              </a:rPr>
              <a:t>atau</a:t>
            </a:r>
            <a:r>
              <a:rPr lang="en-US" sz="3800" dirty="0">
                <a:solidFill>
                  <a:srgbClr val="002060"/>
                </a:solidFill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</a:rPr>
              <a:t>di</a:t>
            </a:r>
            <a:r>
              <a:rPr lang="en-US" sz="3800" dirty="0" smtClean="0">
                <a:solidFill>
                  <a:srgbClr val="002060"/>
                </a:solidFill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</a:rPr>
              <a:t>usaha</a:t>
            </a:r>
            <a:r>
              <a:rPr lang="en-US" sz="3800" dirty="0" smtClean="0">
                <a:solidFill>
                  <a:srgbClr val="002060"/>
                </a:solidFill>
              </a:rPr>
              <a:t> yang </a:t>
            </a:r>
            <a:r>
              <a:rPr lang="en-US" sz="3800" b="1" dirty="0" smtClean="0">
                <a:solidFill>
                  <a:srgbClr val="C00000"/>
                </a:solidFill>
              </a:rPr>
              <a:t>lain</a:t>
            </a:r>
            <a:r>
              <a:rPr lang="en-US" sz="3800" dirty="0" smtClean="0">
                <a:solidFill>
                  <a:srgbClr val="002060"/>
                </a:solidFill>
              </a:rPr>
              <a:t>?</a:t>
            </a:r>
            <a:endParaRPr lang="en-US" sz="3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b="1"/>
              <a:t>PROSES DAN TAHAPAN RENCANA BISNIS/ STUDI KELAYAKAN</a:t>
            </a:r>
            <a:endParaRPr lang="en-US" sz="3200" b="1"/>
          </a:p>
        </p:txBody>
      </p:sp>
      <p:pic>
        <p:nvPicPr>
          <p:cNvPr id="10243" name="Picture 3" descr="j009038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1831975"/>
            <a:ext cx="3581400" cy="4179888"/>
          </a:xfrm>
        </p:spPr>
      </p:pic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00200"/>
            <a:ext cx="4724400" cy="4800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fi-FI" sz="2800" b="1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fi-FI" sz="2800" b="1" dirty="0"/>
              <a:t>1. Penemuan Ide atau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sz="2800" b="1" dirty="0"/>
              <a:t>     perumusan Gagasan.</a:t>
            </a:r>
            <a:endParaRPr lang="fi-FI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2. 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Memformulasikan</a:t>
            </a:r>
            <a:endParaRPr lang="en-US" sz="2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     </a:t>
            </a:r>
            <a:r>
              <a:rPr lang="en-US" sz="2800" b="1" dirty="0" err="1"/>
              <a:t>tujuan</a:t>
            </a:r>
            <a:r>
              <a:rPr lang="en-US" sz="2800" b="1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3. </a:t>
            </a:r>
            <a:r>
              <a:rPr lang="en-US" sz="2800" b="1" dirty="0" err="1"/>
              <a:t>Tahapan</a:t>
            </a:r>
            <a:r>
              <a:rPr lang="en-US" sz="2800" b="1" dirty="0"/>
              <a:t> </a:t>
            </a:r>
            <a:r>
              <a:rPr lang="en-US" sz="2800" b="1" dirty="0" err="1"/>
              <a:t>Analisis</a:t>
            </a:r>
            <a:r>
              <a:rPr lang="en-US" sz="2800" b="1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4. </a:t>
            </a:r>
            <a:r>
              <a:rPr lang="en-US" sz="2800" b="1" dirty="0" err="1"/>
              <a:t>Tahap</a:t>
            </a:r>
            <a:r>
              <a:rPr lang="en-US" sz="2800" b="1" dirty="0"/>
              <a:t> </a:t>
            </a:r>
            <a:r>
              <a:rPr lang="en-US" sz="2800" b="1" dirty="0" err="1"/>
              <a:t>Keputusan</a:t>
            </a:r>
            <a:r>
              <a:rPr lang="en-US" sz="2800" b="1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 dirty="0"/>
          </a:p>
          <a:p>
            <a:pPr>
              <a:lnSpc>
                <a:spcPct val="80000"/>
              </a:lnSpc>
            </a:pPr>
            <a:endParaRPr lang="en-US" sz="900" dirty="0"/>
          </a:p>
          <a:p>
            <a:pPr>
              <a:lnSpc>
                <a:spcPct val="80000"/>
              </a:lnSpc>
            </a:pPr>
            <a:endParaRPr lang="en-US" sz="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1525"/>
          </a:xfrm>
        </p:spPr>
        <p:txBody>
          <a:bodyPr/>
          <a:lstStyle/>
          <a:p>
            <a:r>
              <a:rPr lang="en-US"/>
              <a:t>1. TAHAP PENEMUAN IDE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343400" cy="52578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000" b="1" i="1" dirty="0"/>
              <a:t>SUMBER-SUMBER IDE</a:t>
            </a:r>
          </a:p>
          <a:p>
            <a:pPr marL="533400" indent="-533400">
              <a:lnSpc>
                <a:spcPct val="90000"/>
              </a:lnSpc>
            </a:pPr>
            <a:r>
              <a:rPr lang="en-US" sz="4000" dirty="0"/>
              <a:t>Koran, </a:t>
            </a:r>
            <a:r>
              <a:rPr lang="en-US" sz="4000" dirty="0" err="1"/>
              <a:t>majalah</a:t>
            </a:r>
            <a:r>
              <a:rPr lang="en-US" sz="4000" dirty="0"/>
              <a:t> </a:t>
            </a:r>
            <a:r>
              <a:rPr lang="en-US" sz="4000" dirty="0" err="1"/>
              <a:t>bisnis</a:t>
            </a:r>
            <a:r>
              <a:rPr lang="en-US" sz="4000" dirty="0"/>
              <a:t>, </a:t>
            </a:r>
            <a:r>
              <a:rPr lang="en-US" sz="4000" dirty="0" smtClean="0"/>
              <a:t>internet, </a:t>
            </a:r>
            <a:r>
              <a:rPr lang="en-US" sz="4000" dirty="0" err="1" smtClean="0"/>
              <a:t>lingkungan</a:t>
            </a:r>
            <a:r>
              <a:rPr lang="en-US" sz="4000" dirty="0" smtClean="0"/>
              <a:t> </a:t>
            </a:r>
            <a:r>
              <a:rPr lang="en-US" sz="4000" dirty="0" err="1"/>
              <a:t>dll</a:t>
            </a:r>
            <a:r>
              <a:rPr lang="en-US" sz="4000" dirty="0"/>
              <a:t>.</a:t>
            </a:r>
          </a:p>
          <a:p>
            <a:pPr marL="533400" indent="-533400">
              <a:lnSpc>
                <a:spcPct val="90000"/>
              </a:lnSpc>
            </a:pPr>
            <a:r>
              <a:rPr lang="en-US" sz="4000" dirty="0" err="1"/>
              <a:t>Melihat</a:t>
            </a:r>
            <a:r>
              <a:rPr lang="en-US" sz="4000" dirty="0"/>
              <a:t> </a:t>
            </a:r>
            <a:r>
              <a:rPr lang="en-US" sz="4000" dirty="0" err="1"/>
              <a:t>keberhasilan</a:t>
            </a:r>
            <a:r>
              <a:rPr lang="en-US" sz="4000" dirty="0"/>
              <a:t> </a:t>
            </a:r>
            <a:r>
              <a:rPr lang="en-US" sz="4000" dirty="0" err="1"/>
              <a:t>orang</a:t>
            </a:r>
            <a:r>
              <a:rPr lang="en-US" sz="4000" dirty="0"/>
              <a:t> lain.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sz="1800" dirty="0"/>
          </a:p>
        </p:txBody>
      </p:sp>
      <p:pic>
        <p:nvPicPr>
          <p:cNvPr id="11268" name="Picture 4" descr="j021769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1143000"/>
            <a:ext cx="4191000" cy="4876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43887" cy="1066800"/>
          </a:xfrm>
        </p:spPr>
        <p:txBody>
          <a:bodyPr/>
          <a:lstStyle/>
          <a:p>
            <a:r>
              <a:rPr lang="en-US" sz="3200" dirty="0"/>
              <a:t>2. TAHAP MEMFORMULASIKAN TUJUAN BISNIS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295401"/>
            <a:ext cx="5257800" cy="55626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3600" dirty="0" err="1"/>
              <a:t>Tahap</a:t>
            </a:r>
            <a:r>
              <a:rPr lang="en-US" sz="3600" dirty="0"/>
              <a:t> </a:t>
            </a:r>
            <a:r>
              <a:rPr lang="en-US" sz="3600" dirty="0" err="1"/>
              <a:t>perumusan</a:t>
            </a:r>
            <a:r>
              <a:rPr lang="en-US" sz="3600" dirty="0"/>
              <a:t> </a:t>
            </a:r>
            <a:r>
              <a:rPr lang="en-US" sz="3600" dirty="0" err="1"/>
              <a:t>misi</a:t>
            </a:r>
            <a:r>
              <a:rPr lang="en-US" sz="3600" dirty="0"/>
              <a:t> </a:t>
            </a:r>
          </a:p>
          <a:p>
            <a:pPr marL="533400" indent="-533400">
              <a:buFontTx/>
              <a:buNone/>
            </a:pP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visi</a:t>
            </a:r>
            <a:r>
              <a:rPr lang="en-US" sz="3600" dirty="0"/>
              <a:t> </a:t>
            </a:r>
            <a:r>
              <a:rPr lang="en-US" sz="3600" dirty="0" err="1"/>
              <a:t>melalui</a:t>
            </a:r>
            <a:r>
              <a:rPr lang="en-US" sz="3600" dirty="0"/>
              <a:t> for-</a:t>
            </a:r>
          </a:p>
          <a:p>
            <a:pPr marL="533400" indent="-533400">
              <a:buFontTx/>
              <a:buNone/>
            </a:pPr>
            <a:r>
              <a:rPr lang="en-US" sz="3600" dirty="0" err="1"/>
              <a:t>mulasi</a:t>
            </a:r>
            <a:r>
              <a:rPr lang="en-US" sz="3600" dirty="0"/>
              <a:t> </a:t>
            </a:r>
            <a:r>
              <a:rPr lang="en-US" sz="3600" dirty="0" err="1"/>
              <a:t>tujuan</a:t>
            </a:r>
            <a:r>
              <a:rPr lang="en-US" sz="3600" dirty="0"/>
              <a:t> </a:t>
            </a:r>
            <a:r>
              <a:rPr lang="en-US" sz="3600" dirty="0" err="1"/>
              <a:t>bisnis</a:t>
            </a:r>
            <a:r>
              <a:rPr lang="en-US" sz="3600" dirty="0"/>
              <a:t>:</a:t>
            </a:r>
          </a:p>
          <a:p>
            <a:pPr marL="533400" indent="-533400">
              <a:buFontTx/>
              <a:buNone/>
            </a:pPr>
            <a:endParaRPr lang="en-US" sz="3600" dirty="0"/>
          </a:p>
          <a:p>
            <a:pPr marL="533400" indent="-533400">
              <a:buFontTx/>
              <a:buAutoNum type="arabicPeriod"/>
            </a:pPr>
            <a:r>
              <a:rPr lang="en-US" sz="3600" dirty="0" err="1"/>
              <a:t>Kontinuitas</a:t>
            </a:r>
            <a:r>
              <a:rPr lang="en-US" sz="3600" dirty="0"/>
              <a:t> </a:t>
            </a:r>
            <a:r>
              <a:rPr lang="en-US" sz="3600" dirty="0" err="1"/>
              <a:t>usaha</a:t>
            </a:r>
            <a:r>
              <a:rPr lang="en-US" sz="3600" dirty="0"/>
              <a:t>.</a:t>
            </a:r>
          </a:p>
          <a:p>
            <a:pPr marL="533400" indent="-533400">
              <a:buFontTx/>
              <a:buAutoNum type="arabicPeriod"/>
            </a:pPr>
            <a:r>
              <a:rPr lang="en-US" sz="3600" dirty="0" err="1"/>
              <a:t>Keuntungan</a:t>
            </a:r>
            <a:r>
              <a:rPr lang="en-US" sz="3600" dirty="0"/>
              <a:t> </a:t>
            </a:r>
            <a:r>
              <a:rPr lang="en-US" sz="3600" dirty="0" err="1"/>
              <a:t>usaha</a:t>
            </a:r>
            <a:r>
              <a:rPr lang="en-US" sz="3600" dirty="0"/>
              <a:t>.</a:t>
            </a:r>
          </a:p>
          <a:p>
            <a:pPr marL="533400" indent="-533400">
              <a:buFontTx/>
              <a:buNone/>
            </a:pPr>
            <a:endParaRPr lang="en-US" sz="2800" dirty="0"/>
          </a:p>
          <a:p>
            <a:pPr marL="533400" indent="-533400">
              <a:buFontTx/>
              <a:buNone/>
            </a:pPr>
            <a:endParaRPr lang="en-US" sz="2800" dirty="0"/>
          </a:p>
        </p:txBody>
      </p:sp>
      <p:pic>
        <p:nvPicPr>
          <p:cNvPr id="12292" name="Picture 4" descr="j028536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371600"/>
            <a:ext cx="3429000" cy="48006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475593" y="1143001"/>
            <a:ext cx="512379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117600" indent="-1117600" algn="ctr"/>
            <a:r>
              <a:rPr lang="en-US" sz="3200" dirty="0" smtClean="0"/>
              <a:t>ASPEK </a:t>
            </a:r>
            <a:r>
              <a:rPr lang="en-US" sz="3200" b="1" dirty="0" smtClean="0"/>
              <a:t>ANALISIS </a:t>
            </a:r>
            <a:r>
              <a:rPr lang="en-US" sz="3200" b="1" dirty="0"/>
              <a:t>KELAYAKAN BISNIS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43000"/>
            <a:ext cx="4495800" cy="5715000"/>
          </a:xfrm>
          <a:solidFill>
            <a:srgbClr val="FFCCFF"/>
          </a:solidFill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z="4000" dirty="0" err="1"/>
              <a:t>Aspek</a:t>
            </a:r>
            <a:r>
              <a:rPr lang="en-US" sz="4000" dirty="0"/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legalitas</a:t>
            </a:r>
            <a:r>
              <a:rPr lang="en-US" sz="4000" dirty="0"/>
              <a:t>/ </a:t>
            </a:r>
            <a:r>
              <a:rPr lang="en-US" sz="4000" dirty="0" err="1"/>
              <a:t>manajemen</a:t>
            </a:r>
            <a:r>
              <a:rPr lang="en-US" sz="4000" dirty="0"/>
              <a:t>.</a:t>
            </a:r>
          </a:p>
          <a:p>
            <a:pPr marL="533400" indent="-533400">
              <a:buFontTx/>
              <a:buAutoNum type="arabicPeriod"/>
            </a:pPr>
            <a:r>
              <a:rPr lang="en-US" sz="4000" dirty="0" err="1"/>
              <a:t>Aspek</a:t>
            </a:r>
            <a:r>
              <a:rPr lang="en-US" sz="4000" dirty="0"/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pemasaran</a:t>
            </a:r>
            <a:r>
              <a:rPr lang="en-US" sz="4000" b="1" dirty="0">
                <a:solidFill>
                  <a:srgbClr val="C00000"/>
                </a:solidFill>
              </a:rPr>
              <a:t>.</a:t>
            </a:r>
          </a:p>
          <a:p>
            <a:pPr marL="533400" indent="-533400">
              <a:buFontTx/>
              <a:buAutoNum type="arabicPeriod"/>
            </a:pPr>
            <a:r>
              <a:rPr lang="en-US" sz="4000" dirty="0" err="1"/>
              <a:t>Aspek</a:t>
            </a:r>
            <a:r>
              <a:rPr lang="en-US" sz="4000" dirty="0"/>
              <a:t> </a:t>
            </a:r>
            <a:r>
              <a:rPr lang="en-US" sz="4000" dirty="0" err="1"/>
              <a:t>produksi</a:t>
            </a:r>
            <a:r>
              <a:rPr lang="en-US" sz="4000" dirty="0"/>
              <a:t>/ </a:t>
            </a:r>
            <a:r>
              <a:rPr lang="en-US" sz="4000" b="1" dirty="0" err="1">
                <a:solidFill>
                  <a:srgbClr val="C00000"/>
                </a:solidFill>
              </a:rPr>
              <a:t>operasi</a:t>
            </a:r>
            <a:r>
              <a:rPr lang="en-US" sz="4000" b="1" dirty="0">
                <a:solidFill>
                  <a:srgbClr val="C00000"/>
                </a:solidFill>
              </a:rPr>
              <a:t>.</a:t>
            </a:r>
          </a:p>
          <a:p>
            <a:pPr marL="533400" indent="-533400">
              <a:buFontTx/>
              <a:buAutoNum type="arabicPeriod"/>
            </a:pPr>
            <a:r>
              <a:rPr lang="en-US" sz="4000" dirty="0" err="1"/>
              <a:t>Aspek</a:t>
            </a:r>
            <a:r>
              <a:rPr lang="en-US" sz="4000" dirty="0"/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keuangan</a:t>
            </a:r>
            <a:r>
              <a:rPr lang="en-US" sz="4000" b="1" dirty="0">
                <a:solidFill>
                  <a:srgbClr val="C00000"/>
                </a:solidFill>
              </a:rPr>
              <a:t>.</a:t>
            </a:r>
          </a:p>
          <a:p>
            <a:pPr marL="533400" indent="-533400">
              <a:buFontTx/>
              <a:buNone/>
            </a:pPr>
            <a:endParaRPr lang="en-US" dirty="0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733800" y="2209800"/>
            <a:ext cx="1333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KERANGKA RENCANA </a:t>
            </a:r>
            <a:r>
              <a:rPr lang="en-US" sz="4000" dirty="0" smtClean="0">
                <a:solidFill>
                  <a:srgbClr val="C00000"/>
                </a:solidFill>
              </a:rPr>
              <a:t>USAHA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144000" cy="5715000"/>
          </a:xfrm>
          <a:solidFill>
            <a:srgbClr val="FFCCFF"/>
          </a:solidFill>
        </p:spPr>
        <p:txBody>
          <a:bodyPr anchor="ctr"/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Judul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Proposal</a:t>
            </a:r>
          </a:p>
          <a:p>
            <a:r>
              <a:rPr lang="en-US" sz="3600" dirty="0" err="1" smtClean="0">
                <a:solidFill>
                  <a:srgbClr val="002060"/>
                </a:solidFill>
              </a:rPr>
              <a:t>Pendahuluan</a:t>
            </a:r>
            <a:r>
              <a:rPr lang="en-US" sz="3600" dirty="0" smtClean="0">
                <a:solidFill>
                  <a:srgbClr val="002060"/>
                </a:solidFill>
              </a:rPr>
              <a:t>/</a:t>
            </a:r>
            <a:r>
              <a:rPr lang="en-US" sz="3600" b="1" dirty="0" err="1" smtClean="0">
                <a:solidFill>
                  <a:srgbClr val="C00000"/>
                </a:solidFill>
              </a:rPr>
              <a:t>Latar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belakang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usaha</a:t>
            </a:r>
            <a:endParaRPr lang="en-US" sz="3600" dirty="0">
              <a:solidFill>
                <a:srgbClr val="002060"/>
              </a:solidFill>
            </a:endParaRPr>
          </a:p>
          <a:p>
            <a:r>
              <a:rPr lang="en-US" sz="3600" dirty="0" err="1" smtClean="0">
                <a:solidFill>
                  <a:srgbClr val="002060"/>
                </a:solidFill>
              </a:rPr>
              <a:t>Struktur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organisasi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manajemen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legalitas</a:t>
            </a:r>
            <a:endParaRPr lang="en-US" sz="3600" dirty="0" smtClean="0">
              <a:solidFill>
                <a:srgbClr val="002060"/>
              </a:solidFill>
            </a:endParaRPr>
          </a:p>
          <a:p>
            <a:r>
              <a:rPr lang="en-US" sz="3600" b="1" dirty="0" err="1" smtClean="0">
                <a:solidFill>
                  <a:srgbClr val="C00000"/>
                </a:solidFill>
              </a:rPr>
              <a:t>Deskripsi</a:t>
            </a:r>
            <a:r>
              <a:rPr lang="en-US" sz="3600" b="1" dirty="0" smtClean="0">
                <a:solidFill>
                  <a:srgbClr val="C00000"/>
                </a:solidFill>
              </a:rPr>
              <a:t> Usaha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teknik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produksi</a:t>
            </a:r>
            <a:r>
              <a:rPr lang="en-US" sz="3600" dirty="0" smtClean="0">
                <a:solidFill>
                  <a:srgbClr val="002060"/>
                </a:solidFill>
              </a:rPr>
              <a:t>/</a:t>
            </a:r>
            <a:r>
              <a:rPr lang="en-US" sz="3600" dirty="0" err="1" smtClean="0">
                <a:solidFill>
                  <a:srgbClr val="002060"/>
                </a:solidFill>
              </a:rPr>
              <a:t>operasi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usaha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produk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&amp; </a:t>
            </a:r>
            <a:r>
              <a:rPr lang="en-US" sz="3600" dirty="0" err="1">
                <a:solidFill>
                  <a:srgbClr val="002060"/>
                </a:solidFill>
              </a:rPr>
              <a:t>j</a:t>
            </a:r>
            <a:r>
              <a:rPr lang="en-US" sz="3600" dirty="0" err="1" smtClean="0">
                <a:solidFill>
                  <a:srgbClr val="002060"/>
                </a:solidFill>
              </a:rPr>
              <a:t>asa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Yg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dijual</a:t>
            </a:r>
            <a:endParaRPr lang="en-US" sz="3600" dirty="0">
              <a:solidFill>
                <a:srgbClr val="002060"/>
              </a:solidFill>
            </a:endParaRPr>
          </a:p>
          <a:p>
            <a:r>
              <a:rPr lang="en-US" sz="3600" dirty="0" err="1">
                <a:solidFill>
                  <a:srgbClr val="002060"/>
                </a:solidFill>
              </a:rPr>
              <a:t>Analisa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pasar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strategi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pemasaran</a:t>
            </a:r>
            <a:r>
              <a:rPr lang="en-US" sz="3600" dirty="0" smtClean="0">
                <a:solidFill>
                  <a:srgbClr val="002060"/>
                </a:solidFill>
              </a:rPr>
              <a:t>, Branding, </a:t>
            </a:r>
            <a:r>
              <a:rPr lang="en-US" sz="3600" dirty="0" err="1" smtClean="0">
                <a:solidFill>
                  <a:srgbClr val="002060"/>
                </a:solidFill>
              </a:rPr>
              <a:t>promosi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dll</a:t>
            </a:r>
            <a:endParaRPr lang="en-US" sz="3600" dirty="0">
              <a:solidFill>
                <a:srgbClr val="002060"/>
              </a:solidFill>
            </a:endParaRPr>
          </a:p>
          <a:p>
            <a:r>
              <a:rPr lang="en-US" sz="3600" dirty="0" err="1" smtClean="0">
                <a:solidFill>
                  <a:srgbClr val="002060"/>
                </a:solidFill>
              </a:rPr>
              <a:t>Anggaran</a:t>
            </a:r>
            <a:r>
              <a:rPr lang="en-US" sz="3600" dirty="0" smtClean="0">
                <a:solidFill>
                  <a:srgbClr val="002060"/>
                </a:solidFill>
              </a:rPr>
              <a:t> &amp; </a:t>
            </a:r>
            <a:r>
              <a:rPr lang="en-US" sz="3600" dirty="0" err="1" smtClean="0">
                <a:solidFill>
                  <a:srgbClr val="002060"/>
                </a:solidFill>
              </a:rPr>
              <a:t>Proyeksi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Keuangan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  <p:transition spd="med">
    <p:blinds dir="vert"/>
    <p:sndAc>
      <p:stSnd>
        <p:snd r:embed="rId3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1" uiExpand="1" build="allAtOnce" animBg="1"/>
      <p:bldP spid="15363" grpId="0" uiExpand="1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6553200" y="6096000"/>
            <a:ext cx="2133600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533400" indent="-533400" algn="ctr">
              <a:lnSpc>
                <a:spcPct val="80000"/>
              </a:lnSpc>
              <a:buFontTx/>
              <a:buNone/>
            </a:pPr>
            <a:r>
              <a:rPr lang="en-US" dirty="0" smtClean="0"/>
              <a:t>TDK 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4191000" y="6019800"/>
            <a:ext cx="2209800" cy="685800"/>
          </a:xfrm>
          <a:prstGeom prst="ellipse">
            <a:avLst/>
          </a:prstGeom>
          <a:solidFill>
            <a:srgbClr val="FF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533400" indent="-533400" algn="ctr">
              <a:lnSpc>
                <a:spcPct val="80000"/>
              </a:lnSpc>
              <a:buFontTx/>
              <a:buNone/>
            </a:pPr>
            <a:r>
              <a:rPr lang="en-US" dirty="0" smtClean="0"/>
              <a:t>DILAKSANAKAN </a:t>
            </a:r>
            <a:endParaRPr lang="en-US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638800" y="5486400"/>
            <a:ext cx="1447800" cy="304800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 KEPUTUSAN</a:t>
            </a:r>
            <a:endParaRPr lang="en-US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724400" y="3733800"/>
            <a:ext cx="3429000" cy="1371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/>
              <a:t> 1. </a:t>
            </a:r>
            <a:r>
              <a:rPr lang="en-US" sz="2000" dirty="0" err="1" smtClean="0"/>
              <a:t>Legalitas</a:t>
            </a:r>
            <a:r>
              <a:rPr lang="en-US" sz="2000" dirty="0" smtClean="0"/>
              <a:t>/</a:t>
            </a:r>
            <a:r>
              <a:rPr lang="en-US" sz="2000" dirty="0" err="1" smtClean="0"/>
              <a:t>mjn</a:t>
            </a:r>
            <a:endParaRPr lang="en-US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/>
              <a:t> 2. </a:t>
            </a:r>
            <a:r>
              <a:rPr lang="en-US" sz="2000" dirty="0" err="1" smtClean="0"/>
              <a:t>Pasar</a:t>
            </a:r>
            <a:endParaRPr lang="en-US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/>
              <a:t> 3. </a:t>
            </a:r>
            <a:r>
              <a:rPr lang="en-US" sz="2000" dirty="0" err="1" smtClean="0"/>
              <a:t>Produksi</a:t>
            </a:r>
            <a:r>
              <a:rPr lang="en-US" sz="2000" dirty="0" smtClean="0"/>
              <a:t>/</a:t>
            </a:r>
            <a:r>
              <a:rPr lang="en-US" sz="2000" dirty="0" err="1" smtClean="0"/>
              <a:t>operasi</a:t>
            </a:r>
            <a:endParaRPr lang="en-US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/>
              <a:t> 4. </a:t>
            </a:r>
            <a:r>
              <a:rPr lang="en-US" sz="2000" dirty="0" err="1" smtClean="0"/>
              <a:t>Keuangan</a:t>
            </a:r>
            <a:endParaRPr lang="en-US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/>
              <a:t> 5. </a:t>
            </a:r>
            <a:r>
              <a:rPr lang="en-US" sz="2000" dirty="0" err="1" smtClean="0"/>
              <a:t>Ekonomi</a:t>
            </a:r>
            <a:endParaRPr lang="en-US" sz="2000" dirty="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724400" y="2743200"/>
            <a:ext cx="32766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/>
              <a:t> ANALISIS/EVALUASI</a:t>
            </a:r>
            <a:endParaRPr lang="en-US" sz="2400" dirty="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876800" y="1676400"/>
            <a:ext cx="2819400" cy="685800"/>
          </a:xfrm>
          <a:prstGeom prst="rect">
            <a:avLst/>
          </a:prstGeom>
          <a:solidFill>
            <a:srgbClr val="EB71D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533400" indent="-533400" algn="ctr">
              <a:lnSpc>
                <a:spcPct val="80000"/>
              </a:lnSpc>
              <a:buFontTx/>
              <a:buNone/>
            </a:pPr>
            <a:r>
              <a:rPr lang="en-US" sz="2400" dirty="0" smtClean="0"/>
              <a:t> </a:t>
            </a:r>
            <a:r>
              <a:rPr lang="en-US" sz="2400" dirty="0" err="1" smtClean="0"/>
              <a:t>Visi</a:t>
            </a:r>
            <a:r>
              <a:rPr lang="en-US" sz="2400" dirty="0" smtClean="0"/>
              <a:t> , </a:t>
            </a:r>
            <a:r>
              <a:rPr lang="en-US" sz="2400" dirty="0" err="1" smtClean="0"/>
              <a:t>Misi</a:t>
            </a:r>
            <a:r>
              <a:rPr lang="en-US" sz="2400" dirty="0" smtClean="0"/>
              <a:t>, </a:t>
            </a:r>
            <a:r>
              <a:rPr lang="en-US" sz="2400" dirty="0" err="1" smtClean="0"/>
              <a:t>Tujuan</a:t>
            </a:r>
            <a:endParaRPr lang="en-US" sz="2400" dirty="0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953000" y="304800"/>
            <a:ext cx="2667000" cy="914400"/>
          </a:xfrm>
          <a:prstGeom prst="rect">
            <a:avLst/>
          </a:prstGeom>
          <a:solidFill>
            <a:srgbClr val="FF33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533400" indent="-533400" algn="ctr">
              <a:lnSpc>
                <a:spcPct val="80000"/>
              </a:lnSpc>
              <a:buFontTx/>
              <a:buNone/>
            </a:pPr>
            <a:r>
              <a:rPr lang="en-US" sz="2000" dirty="0" smtClean="0"/>
              <a:t> GAGASAN USAHA</a:t>
            </a:r>
          </a:p>
          <a:p>
            <a:pPr marL="533400" indent="-533400" algn="ctr">
              <a:lnSpc>
                <a:spcPct val="80000"/>
              </a:lnSpc>
              <a:buFontTx/>
              <a:buNone/>
            </a:pPr>
            <a:r>
              <a:rPr lang="en-US" sz="2000" dirty="0" smtClean="0"/>
              <a:t>(BUSINESS IDEA)</a:t>
            </a:r>
            <a:endParaRPr lang="en-US" sz="2000" dirty="0"/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457200" y="1524000"/>
            <a:ext cx="3886200" cy="39624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572000" cy="1371600"/>
          </a:xfrm>
        </p:spPr>
        <p:txBody>
          <a:bodyPr/>
          <a:lstStyle/>
          <a:p>
            <a:r>
              <a:rPr lang="en-US" dirty="0"/>
              <a:t>4. TAHAP KEPUTUSAN</a:t>
            </a:r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3657600" cy="3657600"/>
          </a:xfrm>
        </p:spPr>
        <p:txBody>
          <a:bodyPr anchor="ctr"/>
          <a:lstStyle/>
          <a:p>
            <a:pPr marL="0" indent="0" algn="ctr">
              <a:buFontTx/>
              <a:buNone/>
            </a:pPr>
            <a:r>
              <a:rPr lang="en-US" sz="3200" i="1" dirty="0" err="1">
                <a:solidFill>
                  <a:srgbClr val="CC0000"/>
                </a:solidFill>
              </a:rPr>
              <a:t>Dievaluasi</a:t>
            </a:r>
            <a:r>
              <a:rPr lang="en-US" sz="3200" i="1" dirty="0">
                <a:solidFill>
                  <a:srgbClr val="CC0000"/>
                </a:solidFill>
              </a:rPr>
              <a:t>, </a:t>
            </a:r>
            <a:r>
              <a:rPr lang="en-US" sz="3200" i="1" dirty="0" err="1">
                <a:solidFill>
                  <a:srgbClr val="CC0000"/>
                </a:solidFill>
              </a:rPr>
              <a:t>dipelajari</a:t>
            </a:r>
            <a:r>
              <a:rPr lang="en-US" sz="3200" i="1" dirty="0">
                <a:solidFill>
                  <a:srgbClr val="CC0000"/>
                </a:solidFill>
              </a:rPr>
              <a:t> </a:t>
            </a:r>
            <a:r>
              <a:rPr lang="en-US" sz="3200" i="1" dirty="0" err="1">
                <a:solidFill>
                  <a:srgbClr val="CC0000"/>
                </a:solidFill>
              </a:rPr>
              <a:t>dan</a:t>
            </a:r>
            <a:r>
              <a:rPr lang="en-US" sz="3200" i="1" dirty="0">
                <a:solidFill>
                  <a:srgbClr val="CC0000"/>
                </a:solidFill>
              </a:rPr>
              <a:t> </a:t>
            </a:r>
            <a:r>
              <a:rPr lang="en-US" sz="3200" i="1" dirty="0" err="1">
                <a:solidFill>
                  <a:srgbClr val="CC0000"/>
                </a:solidFill>
              </a:rPr>
              <a:t>analisis</a:t>
            </a:r>
            <a:r>
              <a:rPr lang="en-US" sz="3200" i="1" dirty="0">
                <a:solidFill>
                  <a:srgbClr val="CC0000"/>
                </a:solidFill>
              </a:rPr>
              <a:t> </a:t>
            </a:r>
            <a:r>
              <a:rPr lang="en-US" sz="3200" i="1" dirty="0" err="1">
                <a:solidFill>
                  <a:srgbClr val="CC0000"/>
                </a:solidFill>
              </a:rPr>
              <a:t>maka</a:t>
            </a:r>
            <a:r>
              <a:rPr lang="en-US" sz="3200" i="1" dirty="0">
                <a:solidFill>
                  <a:srgbClr val="CC0000"/>
                </a:solidFill>
              </a:rPr>
              <a:t>, </a:t>
            </a:r>
            <a:r>
              <a:rPr lang="en-US" sz="3200" i="1" dirty="0" err="1">
                <a:solidFill>
                  <a:srgbClr val="CC0000"/>
                </a:solidFill>
              </a:rPr>
              <a:t>diambil</a:t>
            </a:r>
            <a:r>
              <a:rPr lang="en-US" sz="3200" i="1" dirty="0">
                <a:solidFill>
                  <a:srgbClr val="CC0000"/>
                </a:solidFill>
              </a:rPr>
              <a:t> </a:t>
            </a:r>
            <a:r>
              <a:rPr lang="en-US" sz="3200" i="1" dirty="0" err="1">
                <a:solidFill>
                  <a:srgbClr val="CC0000"/>
                </a:solidFill>
              </a:rPr>
              <a:t>keputusan</a:t>
            </a:r>
            <a:r>
              <a:rPr lang="en-US" sz="3200" i="1" dirty="0">
                <a:solidFill>
                  <a:srgbClr val="CC0000"/>
                </a:solidFill>
              </a:rPr>
              <a:t> </a:t>
            </a:r>
            <a:r>
              <a:rPr lang="en-US" sz="3200" i="1" dirty="0" err="1">
                <a:solidFill>
                  <a:srgbClr val="CC0000"/>
                </a:solidFill>
              </a:rPr>
              <a:t>dijalankan</a:t>
            </a:r>
            <a:r>
              <a:rPr lang="en-US" sz="3200" i="1" dirty="0">
                <a:solidFill>
                  <a:srgbClr val="CC0000"/>
                </a:solidFill>
              </a:rPr>
              <a:t> </a:t>
            </a:r>
            <a:r>
              <a:rPr lang="en-US" sz="3200" i="1" dirty="0" err="1">
                <a:solidFill>
                  <a:srgbClr val="CC0000"/>
                </a:solidFill>
              </a:rPr>
              <a:t>atau</a:t>
            </a:r>
            <a:r>
              <a:rPr lang="en-US" sz="3200" i="1" dirty="0">
                <a:solidFill>
                  <a:srgbClr val="CC0000"/>
                </a:solidFill>
              </a:rPr>
              <a:t> </a:t>
            </a:r>
            <a:r>
              <a:rPr lang="en-US" sz="3200" i="1" dirty="0" err="1">
                <a:solidFill>
                  <a:srgbClr val="CC0000"/>
                </a:solidFill>
              </a:rPr>
              <a:t>tidak</a:t>
            </a:r>
            <a:r>
              <a:rPr lang="en-US" sz="3200" i="1" dirty="0">
                <a:solidFill>
                  <a:srgbClr val="CC0000"/>
                </a:solidFill>
              </a:rPr>
              <a:t> </a:t>
            </a:r>
            <a:r>
              <a:rPr lang="en-US" sz="3200" i="1" dirty="0" err="1">
                <a:solidFill>
                  <a:srgbClr val="CC0000"/>
                </a:solidFill>
              </a:rPr>
              <a:t>usaha</a:t>
            </a:r>
            <a:r>
              <a:rPr lang="en-US" sz="3200" i="1" dirty="0">
                <a:solidFill>
                  <a:srgbClr val="CC0000"/>
                </a:solidFill>
              </a:rPr>
              <a:t> </a:t>
            </a:r>
            <a:r>
              <a:rPr lang="en-US" sz="3200" i="1" dirty="0" err="1">
                <a:solidFill>
                  <a:srgbClr val="CC0000"/>
                </a:solidFill>
              </a:rPr>
              <a:t>tersebut</a:t>
            </a:r>
            <a:endParaRPr lang="en-US" sz="3200" i="1" dirty="0">
              <a:solidFill>
                <a:srgbClr val="CC0000"/>
              </a:solidFill>
            </a:endParaRP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6248400" y="1295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6324600" y="2438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6324600" y="3429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6324600" y="5181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H="1">
            <a:off x="5791200" y="5867400"/>
            <a:ext cx="457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6477000" y="5867400"/>
            <a:ext cx="457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543800" cy="1295400"/>
          </a:xfrm>
        </p:spPr>
        <p:txBody>
          <a:bodyPr anchor="ctr"/>
          <a:lstStyle/>
          <a:p>
            <a:r>
              <a:rPr lang="en-US" sz="3600" dirty="0" smtClean="0"/>
              <a:t>Point </a:t>
            </a:r>
            <a:r>
              <a:rPr lang="en-US" sz="3600" dirty="0" err="1" smtClean="0"/>
              <a:t>penting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/>
              <a:t>perencanaan</a:t>
            </a:r>
            <a:r>
              <a:rPr lang="en-US" sz="3600" dirty="0"/>
              <a:t> </a:t>
            </a:r>
            <a:r>
              <a:rPr lang="en-US" sz="3600" dirty="0" err="1" smtClean="0"/>
              <a:t>bisnis</a:t>
            </a:r>
            <a:endParaRPr lang="en-US" sz="3600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2667000"/>
            <a:ext cx="9144000" cy="2776538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dirty="0" err="1"/>
              <a:t>Pertama</a:t>
            </a:r>
            <a:r>
              <a:rPr lang="en-US" sz="3200" b="1" dirty="0"/>
              <a:t>: </a:t>
            </a:r>
            <a:r>
              <a:rPr lang="en-US" sz="3200" b="1" dirty="0" err="1"/>
              <a:t>memilih</a:t>
            </a:r>
            <a:r>
              <a:rPr lang="en-US" sz="3200" b="1" dirty="0"/>
              <a:t> </a:t>
            </a:r>
            <a:r>
              <a:rPr lang="en-US" sz="3200" b="1" dirty="0" err="1"/>
              <a:t>bidang</a:t>
            </a:r>
            <a:r>
              <a:rPr lang="en-US" sz="3200" b="1" dirty="0"/>
              <a:t> </a:t>
            </a:r>
            <a:r>
              <a:rPr lang="en-US" sz="3200" b="1" dirty="0" err="1"/>
              <a:t>usaha</a:t>
            </a:r>
            <a:r>
              <a:rPr lang="en-US" sz="3200" dirty="0"/>
              <a:t> </a:t>
            </a:r>
          </a:p>
          <a:p>
            <a:pPr>
              <a:buFontTx/>
              <a:buNone/>
            </a:pPr>
            <a:r>
              <a:rPr lang="en-US" sz="3200" dirty="0" smtClean="0"/>
              <a:t> a</a:t>
            </a:r>
            <a:r>
              <a:rPr lang="en-US" sz="3200" dirty="0"/>
              <a:t>. </a:t>
            </a:r>
            <a:r>
              <a:rPr lang="en-US" sz="3200" dirty="0" err="1" smtClean="0"/>
              <a:t>Ada</a:t>
            </a:r>
            <a:r>
              <a:rPr lang="en-US" sz="3200" dirty="0" smtClean="0"/>
              <a:t> </a:t>
            </a:r>
            <a:r>
              <a:rPr lang="en-US" sz="3200" dirty="0" err="1"/>
              <a:t>pasarnya</a:t>
            </a:r>
            <a:endParaRPr lang="en-US" sz="3200" dirty="0"/>
          </a:p>
          <a:p>
            <a:pPr algn="just">
              <a:buFontTx/>
              <a:buNone/>
            </a:pPr>
            <a:r>
              <a:rPr lang="en-US" sz="3200" dirty="0"/>
              <a:t> b. </a:t>
            </a:r>
            <a:r>
              <a:rPr lang="en-US" sz="3200" dirty="0" smtClean="0"/>
              <a:t>Kita </a:t>
            </a:r>
            <a:r>
              <a:rPr lang="en-US" sz="3200" dirty="0" err="1" smtClean="0"/>
              <a:t>senangi</a:t>
            </a:r>
            <a:r>
              <a:rPr lang="en-US" sz="3200" dirty="0" smtClean="0"/>
              <a:t>/</a:t>
            </a:r>
            <a:r>
              <a:rPr lang="en-US" sz="3200" dirty="0" err="1" smtClean="0"/>
              <a:t>Hoby</a:t>
            </a:r>
            <a:endParaRPr lang="en-US" sz="3200" dirty="0"/>
          </a:p>
          <a:p>
            <a:pPr algn="just">
              <a:buFontTx/>
              <a:buNone/>
            </a:pPr>
            <a:r>
              <a:rPr lang="en-US" sz="3200" dirty="0"/>
              <a:t> c. </a:t>
            </a:r>
            <a:r>
              <a:rPr lang="en-US" sz="3200" dirty="0" smtClean="0"/>
              <a:t>Skill &amp; </a:t>
            </a:r>
            <a:r>
              <a:rPr lang="en-US" sz="3200" dirty="0" err="1" smtClean="0"/>
              <a:t>Sumberdaya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5715000"/>
          </a:xfrm>
        </p:spPr>
        <p:txBody>
          <a:bodyPr/>
          <a:lstStyle/>
          <a:p>
            <a:pPr marL="548640" indent="0">
              <a:buFontTx/>
              <a:buNone/>
            </a:pP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memilih</a:t>
            </a:r>
            <a:r>
              <a:rPr lang="en-US" sz="4000" dirty="0"/>
              <a:t> </a:t>
            </a:r>
            <a:r>
              <a:rPr lang="en-US" sz="4000" dirty="0" err="1"/>
              <a:t>bidang</a:t>
            </a:r>
            <a:r>
              <a:rPr lang="en-US" sz="4000" dirty="0"/>
              <a:t> </a:t>
            </a:r>
            <a:r>
              <a:rPr lang="en-US" sz="4000" dirty="0" err="1"/>
              <a:t>usaha</a:t>
            </a:r>
            <a:r>
              <a:rPr lang="en-US" sz="4000" dirty="0"/>
              <a:t> </a:t>
            </a:r>
            <a:r>
              <a:rPr lang="en-US" sz="4000" dirty="0" err="1"/>
              <a:t>perhatikan</a:t>
            </a:r>
            <a:r>
              <a:rPr lang="en-US" sz="4000" dirty="0"/>
              <a:t> </a:t>
            </a:r>
            <a:r>
              <a:rPr lang="en-US" sz="4000" dirty="0" err="1" smtClean="0"/>
              <a:t>usaha</a:t>
            </a:r>
            <a:r>
              <a:rPr lang="en-US" sz="4000" dirty="0" smtClean="0"/>
              <a:t> </a:t>
            </a:r>
            <a:r>
              <a:rPr lang="en-US" sz="4000" dirty="0"/>
              <a:t>– </a:t>
            </a:r>
            <a:r>
              <a:rPr lang="en-US" sz="4000" dirty="0" err="1"/>
              <a:t>usaha</a:t>
            </a:r>
            <a:r>
              <a:rPr lang="en-US" sz="4000" dirty="0"/>
              <a:t> yang:</a:t>
            </a:r>
          </a:p>
          <a:p>
            <a:pPr marL="609600" indent="0">
              <a:buFontTx/>
              <a:buAutoNum type="arabicPeriod"/>
            </a:pPr>
            <a:r>
              <a:rPr lang="en-US" sz="4000" dirty="0" smtClean="0"/>
              <a:t> </a:t>
            </a:r>
            <a:r>
              <a:rPr lang="en-US" sz="4000" dirty="0" err="1" smtClean="0"/>
              <a:t>Resiko</a:t>
            </a:r>
            <a:r>
              <a:rPr lang="en-US" sz="4000" dirty="0" smtClean="0"/>
              <a:t> </a:t>
            </a:r>
            <a:r>
              <a:rPr lang="en-US" sz="4000" dirty="0" err="1"/>
              <a:t>kecil</a:t>
            </a:r>
            <a:endParaRPr lang="en-US" sz="4000" dirty="0"/>
          </a:p>
          <a:p>
            <a:pPr marL="609600" indent="0">
              <a:buFontTx/>
              <a:buAutoNum type="arabicPeriod"/>
            </a:pPr>
            <a:r>
              <a:rPr lang="en-US" sz="4000" dirty="0" smtClean="0"/>
              <a:t> </a:t>
            </a:r>
            <a:r>
              <a:rPr lang="en-US" sz="4000" dirty="0" err="1" smtClean="0"/>
              <a:t>Resiko</a:t>
            </a:r>
            <a:r>
              <a:rPr lang="en-US" sz="4000" dirty="0" smtClean="0"/>
              <a:t> </a:t>
            </a:r>
            <a:r>
              <a:rPr lang="en-US" sz="4000" dirty="0" err="1"/>
              <a:t>sedang</a:t>
            </a:r>
            <a:endParaRPr lang="en-US" sz="4000" dirty="0"/>
          </a:p>
          <a:p>
            <a:pPr marL="609600" indent="0">
              <a:buFontTx/>
              <a:buAutoNum type="arabicPeriod"/>
            </a:pPr>
            <a:r>
              <a:rPr lang="en-US" sz="4000" dirty="0" smtClean="0"/>
              <a:t> </a:t>
            </a:r>
            <a:r>
              <a:rPr lang="en-US" sz="4000" dirty="0" err="1" smtClean="0"/>
              <a:t>Resiko</a:t>
            </a:r>
            <a:r>
              <a:rPr lang="en-US" sz="4000" dirty="0" smtClean="0"/>
              <a:t> </a:t>
            </a:r>
            <a:r>
              <a:rPr lang="en-US" sz="4000" dirty="0" err="1"/>
              <a:t>tinggi</a:t>
            </a:r>
            <a:endParaRPr lang="en-US" sz="4000" dirty="0"/>
          </a:p>
          <a:p>
            <a:pPr marL="609600" indent="-609600">
              <a:buFontTx/>
              <a:buNone/>
            </a:pPr>
            <a:endParaRPr lang="en-US" dirty="0"/>
          </a:p>
          <a:p>
            <a:pPr marL="609600" indent="-609600">
              <a:buFontTx/>
              <a:buNone/>
            </a:pPr>
            <a:endParaRPr lang="en-US" dirty="0"/>
          </a:p>
        </p:txBody>
      </p:sp>
      <p:pic>
        <p:nvPicPr>
          <p:cNvPr id="7173" name="Picture 5" descr="pe0183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286000"/>
            <a:ext cx="3616325" cy="34686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0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800600"/>
            <a:ext cx="9144000" cy="2057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>
              <a:buFontTx/>
              <a:buNone/>
            </a:pPr>
            <a:r>
              <a:rPr lang="en-US" sz="4000" dirty="0" err="1" smtClean="0">
                <a:solidFill>
                  <a:srgbClr val="002060"/>
                </a:solidFill>
              </a:rPr>
              <a:t>Kalau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Anda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gagal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merencanakan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bisnis</a:t>
            </a:r>
            <a:r>
              <a:rPr lang="en-US" sz="4000" dirty="0" smtClean="0">
                <a:solidFill>
                  <a:srgbClr val="002060"/>
                </a:solidFill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</a:rPr>
              <a:t>maka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Anda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merencanakan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kegagalan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untuk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bisnis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Anda</a:t>
            </a:r>
            <a:endParaRPr lang="en-US" sz="4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/>
          <a:lstStyle/>
          <a:p>
            <a:pPr marL="609600" indent="0" algn="ctr">
              <a:buFontTx/>
              <a:buNone/>
            </a:pPr>
            <a:endParaRPr lang="en-US" b="1" dirty="0"/>
          </a:p>
          <a:p>
            <a:pPr marL="609600" indent="0">
              <a:buFontTx/>
              <a:buNone/>
            </a:pPr>
            <a:r>
              <a:rPr lang="en-US" sz="4400" dirty="0" err="1"/>
              <a:t>Dalam</a:t>
            </a:r>
            <a:r>
              <a:rPr lang="en-US" sz="4400" dirty="0"/>
              <a:t> </a:t>
            </a:r>
            <a:r>
              <a:rPr lang="en-US" sz="4400" dirty="0" err="1"/>
              <a:t>bisnis</a:t>
            </a:r>
            <a:r>
              <a:rPr lang="en-US" sz="4400" dirty="0"/>
              <a:t> </a:t>
            </a:r>
            <a:r>
              <a:rPr lang="en-US" sz="4400" dirty="0" err="1"/>
              <a:t>ada</a:t>
            </a:r>
            <a:r>
              <a:rPr lang="en-US" sz="4400" dirty="0"/>
              <a:t> 3 model </a:t>
            </a:r>
            <a:r>
              <a:rPr lang="en-US" sz="4400" dirty="0" err="1"/>
              <a:t>estimasi</a:t>
            </a:r>
            <a:endParaRPr lang="en-US" sz="4400" dirty="0"/>
          </a:p>
          <a:p>
            <a:pPr marL="609600" indent="0">
              <a:buFontTx/>
              <a:buAutoNum type="alphaLcPeriod"/>
            </a:pPr>
            <a:r>
              <a:rPr lang="en-US" sz="4400" dirty="0" err="1"/>
              <a:t>Proyeksi</a:t>
            </a:r>
            <a:endParaRPr lang="en-US" sz="4400" dirty="0"/>
          </a:p>
          <a:p>
            <a:pPr marL="609600" indent="0">
              <a:buFontTx/>
              <a:buAutoNum type="alphaLcPeriod"/>
            </a:pPr>
            <a:r>
              <a:rPr lang="en-US" sz="4400" dirty="0" err="1"/>
              <a:t>Prediksi</a:t>
            </a:r>
            <a:endParaRPr lang="en-US" sz="4400" dirty="0"/>
          </a:p>
          <a:p>
            <a:pPr marL="609600" indent="0">
              <a:buFontTx/>
              <a:buAutoNum type="alphaLcPeriod"/>
            </a:pPr>
            <a:r>
              <a:rPr lang="en-US" sz="4400" dirty="0" err="1"/>
              <a:t>Intuisi</a:t>
            </a:r>
            <a:endParaRPr lang="en-US" sz="4400" dirty="0"/>
          </a:p>
          <a:p>
            <a:pPr marL="609600" indent="0">
              <a:buFontTx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0066"/>
          </a:solidFill>
        </p:spPr>
        <p:txBody>
          <a:bodyPr wrap="square" anchor="ctr"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sz="4400" b="1" dirty="0" err="1" smtClean="0"/>
              <a:t>Estimasi</a:t>
            </a:r>
            <a:r>
              <a:rPr lang="en-US" sz="4400" b="1" dirty="0" smtClean="0"/>
              <a:t> (</a:t>
            </a:r>
            <a:r>
              <a:rPr lang="en-US" sz="4400" b="1" dirty="0" err="1" smtClean="0"/>
              <a:t>perkiraan</a:t>
            </a:r>
            <a:r>
              <a:rPr lang="en-US" sz="4400" b="1" dirty="0" smtClean="0"/>
              <a:t>) </a:t>
            </a:r>
            <a:r>
              <a:rPr lang="en-US" sz="4400" b="1" dirty="0" err="1" smtClean="0"/>
              <a:t>Pasar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799" y="2505454"/>
            <a:ext cx="4267201" cy="435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 anchor="ctr"/>
          <a:lstStyle/>
          <a:p>
            <a:pPr marL="548640" indent="0">
              <a:buFontTx/>
              <a:buNone/>
            </a:pPr>
            <a:r>
              <a:rPr lang="en-US" sz="4000" dirty="0" err="1" smtClean="0"/>
              <a:t>Dalam</a:t>
            </a:r>
            <a:r>
              <a:rPr lang="en-US" sz="4000" dirty="0" smtClean="0"/>
              <a:t> </a:t>
            </a:r>
            <a:r>
              <a:rPr lang="en-US" sz="4000" dirty="0" err="1" smtClean="0"/>
              <a:t>perencanaan</a:t>
            </a:r>
            <a:r>
              <a:rPr lang="en-US" sz="4000" dirty="0" smtClean="0"/>
              <a:t> </a:t>
            </a:r>
            <a:r>
              <a:rPr lang="en-US" sz="4000" dirty="0" err="1" smtClean="0"/>
              <a:t>bisnis</a:t>
            </a:r>
            <a:r>
              <a:rPr lang="en-US" sz="4000" dirty="0" smtClean="0"/>
              <a:t> </a:t>
            </a:r>
            <a:r>
              <a:rPr lang="en-US" sz="4000" dirty="0" err="1" smtClean="0"/>
              <a:t>perlu</a:t>
            </a:r>
            <a:r>
              <a:rPr lang="en-US" sz="4000" dirty="0" smtClean="0"/>
              <a:t> </a:t>
            </a:r>
            <a:r>
              <a:rPr lang="en-US" sz="4000" dirty="0" err="1" smtClean="0"/>
              <a:t>dipahami</a:t>
            </a:r>
            <a:r>
              <a:rPr lang="en-US" sz="4000" dirty="0" smtClean="0"/>
              <a:t> </a:t>
            </a:r>
            <a:r>
              <a:rPr lang="en-US" sz="4000" dirty="0" err="1" smtClean="0"/>
              <a:t>tentang</a:t>
            </a:r>
            <a:r>
              <a:rPr lang="en-US" sz="4000" dirty="0" smtClean="0"/>
              <a:t> </a:t>
            </a:r>
            <a:r>
              <a:rPr lang="en-US" sz="4000" dirty="0" err="1" smtClean="0"/>
              <a:t>kondisi</a:t>
            </a:r>
            <a:r>
              <a:rPr lang="en-US" sz="4000" dirty="0" smtClean="0"/>
              <a:t> </a:t>
            </a:r>
            <a:r>
              <a:rPr lang="en-US" sz="4000" dirty="0" err="1" smtClean="0"/>
              <a:t>lokal</a:t>
            </a:r>
            <a:r>
              <a:rPr lang="en-US" sz="4000" dirty="0" smtClean="0"/>
              <a:t> yang </a:t>
            </a:r>
            <a:r>
              <a:rPr lang="en-US" sz="4000" dirty="0" err="1" smtClean="0"/>
              <a:t>menyangkut</a:t>
            </a:r>
            <a:r>
              <a:rPr lang="en-US" sz="4000" dirty="0" smtClean="0"/>
              <a:t>:</a:t>
            </a:r>
          </a:p>
          <a:p>
            <a:pPr marL="548640" indent="0">
              <a:buFontTx/>
              <a:buAutoNum type="alphaLcPeriod"/>
            </a:pPr>
            <a:r>
              <a:rPr lang="en-US" sz="4000" dirty="0" err="1" smtClean="0"/>
              <a:t>Sumber</a:t>
            </a:r>
            <a:r>
              <a:rPr lang="en-US" sz="4000" dirty="0" smtClean="0"/>
              <a:t> </a:t>
            </a:r>
            <a:r>
              <a:rPr lang="en-US" sz="4000" dirty="0" err="1"/>
              <a:t>daya</a:t>
            </a:r>
            <a:r>
              <a:rPr lang="en-US" sz="4000" dirty="0"/>
              <a:t> </a:t>
            </a:r>
            <a:r>
              <a:rPr lang="en-US" sz="4000" dirty="0" err="1"/>
              <a:t>manusia</a:t>
            </a:r>
            <a:endParaRPr lang="en-US" sz="4000" dirty="0"/>
          </a:p>
          <a:p>
            <a:pPr marL="548640" indent="0">
              <a:buFontTx/>
              <a:buAutoNum type="alphaLcPeriod"/>
            </a:pPr>
            <a:r>
              <a:rPr lang="en-US" sz="4000" dirty="0" err="1"/>
              <a:t>Bahan</a:t>
            </a:r>
            <a:r>
              <a:rPr lang="en-US" sz="4000" dirty="0"/>
              <a:t> </a:t>
            </a:r>
            <a:r>
              <a:rPr lang="en-US" sz="4000" dirty="0" err="1"/>
              <a:t>baku</a:t>
            </a:r>
            <a:r>
              <a:rPr lang="en-US" sz="4000" dirty="0"/>
              <a:t> </a:t>
            </a:r>
            <a:r>
              <a:rPr lang="en-US" sz="4000" dirty="0" err="1"/>
              <a:t>tersedia</a:t>
            </a:r>
            <a:endParaRPr lang="en-US" sz="4000" dirty="0"/>
          </a:p>
          <a:p>
            <a:pPr marL="548640" indent="0">
              <a:buFontTx/>
              <a:buAutoNum type="alphaLcPeriod"/>
            </a:pPr>
            <a:r>
              <a:rPr lang="en-US" sz="4000" dirty="0" err="1"/>
              <a:t>Keadaan</a:t>
            </a:r>
            <a:r>
              <a:rPr lang="en-US" sz="4000" dirty="0"/>
              <a:t> </a:t>
            </a:r>
            <a:r>
              <a:rPr lang="en-US" sz="4000" dirty="0" err="1"/>
              <a:t>lokal</a:t>
            </a:r>
            <a:r>
              <a:rPr lang="en-US" sz="4000" dirty="0"/>
              <a:t> yang </a:t>
            </a:r>
            <a:r>
              <a:rPr lang="en-US" sz="4000" dirty="0" err="1"/>
              <a:t>spesifik</a:t>
            </a:r>
            <a:r>
              <a:rPr lang="en-US" sz="4000" dirty="0"/>
              <a:t> (agama, </a:t>
            </a:r>
            <a:r>
              <a:rPr lang="en-US" sz="4000" dirty="0" err="1"/>
              <a:t>adat</a:t>
            </a:r>
            <a:r>
              <a:rPr lang="en-US" sz="4000" dirty="0"/>
              <a:t>, </a:t>
            </a:r>
            <a:r>
              <a:rPr lang="en-US" sz="4000" dirty="0" err="1"/>
              <a:t>kepercayaan</a:t>
            </a:r>
            <a:r>
              <a:rPr lang="en-US" sz="4000" dirty="0"/>
              <a:t>, </a:t>
            </a:r>
            <a:r>
              <a:rPr lang="en-US" sz="4000" dirty="0" err="1"/>
              <a:t>budaya</a:t>
            </a:r>
            <a:r>
              <a:rPr lang="en-US" sz="4000" dirty="0"/>
              <a:t>) </a:t>
            </a:r>
          </a:p>
          <a:p>
            <a:pPr marL="548640" indent="0" algn="ctr">
              <a:buFontTx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sz="4000" b="1" dirty="0" err="1" smtClean="0"/>
              <a:t>Keempat</a:t>
            </a:r>
            <a:r>
              <a:rPr lang="en-US" sz="4000" b="1" dirty="0" smtClean="0"/>
              <a:t>: </a:t>
            </a:r>
            <a:r>
              <a:rPr lang="en-US" sz="4000" b="1" dirty="0" err="1" smtClean="0"/>
              <a:t>kondisi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lokal</a:t>
            </a:r>
            <a:endParaRPr lang="en-U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  <a:solidFill>
            <a:srgbClr val="FFCCFF"/>
          </a:solidFill>
        </p:spPr>
        <p:txBody>
          <a:bodyPr anchor="ctr"/>
          <a:lstStyle/>
          <a:p>
            <a:pPr marL="609600" indent="-609600">
              <a:buFontTx/>
              <a:buAutoNum type="alphaLcPeriod"/>
            </a:pPr>
            <a:r>
              <a:rPr lang="en-US" sz="4000" dirty="0" err="1" smtClean="0">
                <a:latin typeface="+mj-lt"/>
              </a:rPr>
              <a:t>Memperkirakan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penjualan</a:t>
            </a:r>
            <a:endParaRPr lang="en-US" sz="4000" dirty="0">
              <a:latin typeface="+mj-lt"/>
            </a:endParaRPr>
          </a:p>
          <a:p>
            <a:pPr marL="609600" indent="-609600">
              <a:buFontTx/>
              <a:buAutoNum type="alphaLcPeriod"/>
            </a:pPr>
            <a:r>
              <a:rPr lang="en-US" sz="4000" dirty="0" err="1">
                <a:latin typeface="+mj-lt"/>
              </a:rPr>
              <a:t>Memilih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teknik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menjual</a:t>
            </a:r>
            <a:endParaRPr lang="en-US" sz="4000" dirty="0">
              <a:latin typeface="+mj-lt"/>
            </a:endParaRPr>
          </a:p>
          <a:p>
            <a:pPr marL="609600" indent="-609600">
              <a:buFontTx/>
              <a:buAutoNum type="alphaLcPeriod"/>
            </a:pPr>
            <a:r>
              <a:rPr lang="en-US" sz="4000" dirty="0" err="1">
                <a:latin typeface="+mj-lt"/>
              </a:rPr>
              <a:t>Membuat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rencana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penjualan</a:t>
            </a:r>
            <a:endParaRPr lang="en-US" sz="4000" dirty="0">
              <a:latin typeface="+mj-lt"/>
            </a:endParaRPr>
          </a:p>
          <a:p>
            <a:pPr marL="609600" indent="-609600">
              <a:buFontTx/>
              <a:buAutoNum type="alphaLcPeriod"/>
            </a:pPr>
            <a:r>
              <a:rPr lang="en-US" sz="4000" dirty="0" err="1">
                <a:latin typeface="+mj-lt"/>
              </a:rPr>
              <a:t>Menentukan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harga</a:t>
            </a:r>
            <a:endParaRPr lang="en-US" sz="4000" dirty="0">
              <a:latin typeface="+mj-lt"/>
            </a:endParaRPr>
          </a:p>
          <a:p>
            <a:pPr marL="609600" indent="-609600">
              <a:buFontTx/>
              <a:buAutoNum type="alphaLcPeriod"/>
            </a:pPr>
            <a:r>
              <a:rPr lang="en-US" sz="4000" dirty="0" err="1">
                <a:latin typeface="+mj-lt"/>
              </a:rPr>
              <a:t>Rencana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distribusi</a:t>
            </a:r>
            <a:endParaRPr lang="en-US" sz="4000" dirty="0">
              <a:latin typeface="+mj-lt"/>
            </a:endParaRPr>
          </a:p>
          <a:p>
            <a:pPr marL="609600" indent="-609600">
              <a:buFontTx/>
              <a:buAutoNum type="alphaLcPeriod"/>
            </a:pPr>
            <a:r>
              <a:rPr lang="en-US" sz="4000" dirty="0" err="1">
                <a:latin typeface="+mj-lt"/>
              </a:rPr>
              <a:t>Rencana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promosi</a:t>
            </a:r>
            <a:endParaRPr lang="en-US" sz="4000" dirty="0">
              <a:latin typeface="+mj-lt"/>
            </a:endParaRPr>
          </a:p>
        </p:txBody>
      </p:sp>
      <p:pic>
        <p:nvPicPr>
          <p:cNvPr id="13316" name="Picture 4" descr="bd0715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9838" y="4191000"/>
            <a:ext cx="1879600" cy="2057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sz="4400" b="1" dirty="0" err="1" smtClean="0"/>
              <a:t>Aspek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Pemasaran</a:t>
            </a:r>
            <a:endParaRPr lang="en-US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marL="548640" indent="0">
              <a:lnSpc>
                <a:spcPct val="90000"/>
              </a:lnSpc>
              <a:buFontTx/>
              <a:buNone/>
            </a:pPr>
            <a:r>
              <a:rPr lang="en-US" sz="4000" dirty="0" err="1" smtClean="0"/>
              <a:t>Faktor</a:t>
            </a:r>
            <a:r>
              <a:rPr lang="en-US" sz="4000" dirty="0" smtClean="0"/>
              <a:t> </a:t>
            </a:r>
            <a:r>
              <a:rPr lang="en-US" sz="4000" dirty="0"/>
              <a:t>yang </a:t>
            </a:r>
            <a:r>
              <a:rPr lang="en-US" sz="4000" dirty="0" err="1"/>
              <a:t>perlu</a:t>
            </a:r>
            <a:r>
              <a:rPr lang="en-US" sz="4000" dirty="0"/>
              <a:t> </a:t>
            </a:r>
            <a:r>
              <a:rPr lang="en-US" sz="4000" dirty="0" err="1"/>
              <a:t>diperhatikan</a:t>
            </a:r>
            <a:r>
              <a:rPr lang="en-US" sz="4000" dirty="0" smtClean="0"/>
              <a:t>:</a:t>
            </a:r>
          </a:p>
          <a:p>
            <a:pPr marL="1247775" indent="-742950">
              <a:lnSpc>
                <a:spcPct val="90000"/>
              </a:lnSpc>
            </a:pP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Macam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jumlah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barang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perlu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diproduksi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marL="1247775" indent="-742950">
              <a:lnSpc>
                <a:spcPct val="90000"/>
              </a:lnSpc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Model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produksi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pesanan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perkiraan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terjual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marL="1247775" indent="-742950">
              <a:lnSpc>
                <a:spcPct val="90000"/>
              </a:lnSpc>
            </a:pP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Produksi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terbatas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247775" indent="-742950">
              <a:lnSpc>
                <a:spcPct val="90000"/>
              </a:lnSpc>
            </a:pP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Bahan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baku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peralatan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digunakan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marL="860425" indent="-403225">
              <a:lnSpc>
                <a:spcPct val="90000"/>
              </a:lnSpc>
              <a:buFontTx/>
              <a:buAutoNum type="alphaLcPeriod"/>
            </a:pP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US" sz="4000" b="1" dirty="0" err="1" smtClean="0"/>
              <a:t>Aspek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Produksi</a:t>
            </a:r>
            <a:endParaRPr lang="en-U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marL="548640" indent="0">
              <a:lnSpc>
                <a:spcPct val="90000"/>
              </a:lnSpc>
              <a:buNone/>
            </a:pPr>
            <a:r>
              <a:rPr lang="en-US" sz="4000" dirty="0" smtClean="0"/>
              <a:t>b. </a:t>
            </a:r>
            <a:r>
              <a:rPr lang="en-US" sz="4000" dirty="0" err="1" smtClean="0"/>
              <a:t>Ada</a:t>
            </a:r>
            <a:r>
              <a:rPr lang="en-US" sz="4000" dirty="0" smtClean="0"/>
              <a:t> </a:t>
            </a:r>
            <a:r>
              <a:rPr lang="en-US" sz="4000" dirty="0"/>
              <a:t>2 model </a:t>
            </a:r>
            <a:r>
              <a:rPr lang="en-US" sz="4000" dirty="0" err="1"/>
              <a:t>produksi</a:t>
            </a:r>
            <a:r>
              <a:rPr lang="en-US" sz="4000" dirty="0"/>
              <a:t> </a:t>
            </a:r>
          </a:p>
          <a:p>
            <a:pPr marL="548640" indent="0">
              <a:lnSpc>
                <a:spcPct val="90000"/>
              </a:lnSpc>
              <a:buFontTx/>
              <a:buChar char="-"/>
            </a:pPr>
            <a:r>
              <a:rPr lang="en-US" sz="4000" dirty="0" err="1"/>
              <a:t>produksi</a:t>
            </a:r>
            <a:r>
              <a:rPr lang="en-US" sz="4000" dirty="0"/>
              <a:t> </a:t>
            </a:r>
            <a:r>
              <a:rPr lang="en-US" sz="4000" dirty="0" err="1"/>
              <a:t>berdasarkan</a:t>
            </a:r>
            <a:r>
              <a:rPr lang="en-US" sz="4000" dirty="0"/>
              <a:t> </a:t>
            </a:r>
            <a:r>
              <a:rPr lang="en-US" sz="4000" dirty="0" err="1"/>
              <a:t>pesanan</a:t>
            </a:r>
            <a:endParaRPr lang="en-US" sz="4000" dirty="0"/>
          </a:p>
          <a:p>
            <a:pPr marL="548640" indent="0">
              <a:lnSpc>
                <a:spcPct val="90000"/>
              </a:lnSpc>
              <a:buFontTx/>
              <a:buChar char="-"/>
            </a:pPr>
            <a:r>
              <a:rPr lang="en-US" sz="4000" dirty="0" err="1"/>
              <a:t>Produksi</a:t>
            </a:r>
            <a:r>
              <a:rPr lang="en-US" sz="4000" dirty="0"/>
              <a:t> </a:t>
            </a:r>
            <a:r>
              <a:rPr lang="en-US" sz="4000" dirty="0" err="1"/>
              <a:t>berdasarkan</a:t>
            </a:r>
            <a:r>
              <a:rPr lang="en-US" sz="4000" dirty="0"/>
              <a:t> </a:t>
            </a:r>
            <a:r>
              <a:rPr lang="en-US" sz="4000" dirty="0" err="1"/>
              <a:t>perkiraan</a:t>
            </a:r>
            <a:endParaRPr lang="en-US" sz="4000" dirty="0"/>
          </a:p>
          <a:p>
            <a:pPr marL="548640" indent="0">
              <a:lnSpc>
                <a:spcPct val="90000"/>
              </a:lnSpc>
              <a:buFontTx/>
              <a:buNone/>
            </a:pPr>
            <a:r>
              <a:rPr lang="en-US" sz="4000" dirty="0"/>
              <a:t>c. </a:t>
            </a:r>
            <a:r>
              <a:rPr lang="en-US" sz="4000" dirty="0" err="1"/>
              <a:t>Lebih</a:t>
            </a:r>
            <a:r>
              <a:rPr lang="en-US" sz="4000" dirty="0"/>
              <a:t> </a:t>
            </a:r>
            <a:r>
              <a:rPr lang="en-US" sz="4000" dirty="0" err="1"/>
              <a:t>murah</a:t>
            </a:r>
            <a:r>
              <a:rPr lang="en-US" sz="4000" dirty="0"/>
              <a:t> </a:t>
            </a:r>
            <a:r>
              <a:rPr lang="en-US" sz="4000" dirty="0" err="1"/>
              <a:t>memproduksi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jumlah</a:t>
            </a:r>
            <a:r>
              <a:rPr lang="en-US" sz="4000" dirty="0"/>
              <a:t> </a:t>
            </a:r>
            <a:r>
              <a:rPr lang="en-US" sz="4000" dirty="0" err="1"/>
              <a:t>banyak</a:t>
            </a:r>
            <a:r>
              <a:rPr lang="en-US" sz="4000" dirty="0"/>
              <a:t> </a:t>
            </a:r>
          </a:p>
          <a:p>
            <a:pPr marL="548640" indent="0">
              <a:lnSpc>
                <a:spcPct val="90000"/>
              </a:lnSpc>
              <a:buFontTx/>
              <a:buNone/>
            </a:pPr>
            <a:r>
              <a:rPr lang="en-US" sz="4000" dirty="0"/>
              <a:t>d. </a:t>
            </a:r>
            <a:r>
              <a:rPr lang="en-US" sz="4000" dirty="0" err="1"/>
              <a:t>Pembelian</a:t>
            </a:r>
            <a:r>
              <a:rPr lang="en-US" sz="4000" dirty="0"/>
              <a:t> </a:t>
            </a:r>
            <a:r>
              <a:rPr lang="en-US" sz="4000" dirty="0" err="1"/>
              <a:t>mesin</a:t>
            </a:r>
            <a:r>
              <a:rPr lang="en-US" sz="4000" dirty="0"/>
              <a:t>/</a:t>
            </a:r>
            <a:r>
              <a:rPr lang="en-US" sz="4000" dirty="0" err="1"/>
              <a:t>peralatan</a:t>
            </a:r>
            <a:r>
              <a:rPr lang="en-US" sz="4000" dirty="0"/>
              <a:t> </a:t>
            </a:r>
            <a:r>
              <a:rPr lang="en-US" sz="4000" dirty="0" err="1"/>
              <a:t>baru</a:t>
            </a:r>
            <a:r>
              <a:rPr lang="en-US" sz="4000" dirty="0"/>
              <a:t>, </a:t>
            </a:r>
            <a:r>
              <a:rPr lang="en-US" sz="4000" dirty="0" err="1"/>
              <a:t>harus</a:t>
            </a:r>
            <a:r>
              <a:rPr lang="en-US" sz="4000" dirty="0"/>
              <a:t> </a:t>
            </a:r>
            <a:r>
              <a:rPr lang="en-US" sz="4000" dirty="0" err="1"/>
              <a:t>dipikir</a:t>
            </a:r>
            <a:r>
              <a:rPr lang="en-US" sz="4000" dirty="0"/>
              <a:t> </a:t>
            </a:r>
            <a:r>
              <a:rPr lang="en-US" sz="4000" dirty="0" err="1"/>
              <a:t>matang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7563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US" sz="4000" b="1" dirty="0" err="1" smtClean="0"/>
              <a:t>Kedelapan</a:t>
            </a:r>
            <a:r>
              <a:rPr lang="en-US" sz="4000" b="1" dirty="0" smtClean="0"/>
              <a:t>: </a:t>
            </a:r>
            <a:r>
              <a:rPr lang="en-US" sz="4000" b="1" dirty="0" err="1" smtClean="0"/>
              <a:t>Rencana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Produksi</a:t>
            </a:r>
            <a:endParaRPr lang="en-U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3429000"/>
          </a:xfrm>
        </p:spPr>
        <p:txBody>
          <a:bodyPr/>
          <a:lstStyle/>
          <a:p>
            <a:pPr marL="548640" indent="0">
              <a:buFontTx/>
              <a:buNone/>
            </a:pPr>
            <a:r>
              <a:rPr lang="en-US" sz="4000" dirty="0" err="1" smtClean="0"/>
              <a:t>Tujuan</a:t>
            </a:r>
            <a:r>
              <a:rPr lang="en-US" sz="4000" dirty="0" smtClean="0"/>
              <a:t> </a:t>
            </a:r>
            <a:r>
              <a:rPr lang="en-US" sz="4000" dirty="0" err="1"/>
              <a:t>setiap</a:t>
            </a:r>
            <a:r>
              <a:rPr lang="en-US" sz="4000" dirty="0"/>
              <a:t> </a:t>
            </a:r>
            <a:r>
              <a:rPr lang="en-US" sz="4000" dirty="0" err="1"/>
              <a:t>usaha</a:t>
            </a:r>
            <a:r>
              <a:rPr lang="en-US" sz="4000" dirty="0"/>
              <a:t> </a:t>
            </a:r>
            <a:r>
              <a:rPr lang="en-US" sz="4000" dirty="0" err="1"/>
              <a:t>mendapatkan</a:t>
            </a:r>
            <a:r>
              <a:rPr lang="en-US" sz="4000" dirty="0"/>
              <a:t> profit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menggunakan</a:t>
            </a:r>
            <a:r>
              <a:rPr lang="en-US" sz="4000" dirty="0"/>
              <a:t> modal </a:t>
            </a:r>
            <a:r>
              <a:rPr lang="en-US" sz="4000" dirty="0" err="1"/>
              <a:t>secara</a:t>
            </a:r>
            <a:r>
              <a:rPr lang="en-US" sz="4000" dirty="0"/>
              <a:t> </a:t>
            </a:r>
            <a:r>
              <a:rPr lang="en-US" sz="4000" dirty="0" err="1"/>
              <a:t>efisien</a:t>
            </a:r>
            <a:r>
              <a:rPr lang="en-US" sz="4000" dirty="0"/>
              <a:t>. </a:t>
            </a:r>
            <a:r>
              <a:rPr lang="en-US" sz="4000" dirty="0" err="1"/>
              <a:t>Maka</a:t>
            </a:r>
            <a:r>
              <a:rPr lang="en-US" sz="4000" dirty="0"/>
              <a:t> </a:t>
            </a:r>
            <a:r>
              <a:rPr lang="en-US" sz="4000" dirty="0" err="1" smtClean="0"/>
              <a:t>dari</a:t>
            </a:r>
            <a:r>
              <a:rPr lang="en-US" sz="4000" dirty="0" smtClean="0"/>
              <a:t> </a:t>
            </a:r>
            <a:r>
              <a:rPr lang="en-US" sz="4000" dirty="0" err="1"/>
              <a:t>itu</a:t>
            </a:r>
            <a:r>
              <a:rPr lang="en-US" sz="4000" dirty="0"/>
              <a:t> </a:t>
            </a:r>
            <a:r>
              <a:rPr lang="en-US" sz="4000" dirty="0" err="1"/>
              <a:t>perlu</a:t>
            </a:r>
            <a:r>
              <a:rPr lang="en-US" sz="4000" dirty="0"/>
              <a:t> </a:t>
            </a:r>
            <a:r>
              <a:rPr lang="en-US" sz="4000" dirty="0" err="1"/>
              <a:t>rencana</a:t>
            </a:r>
            <a:r>
              <a:rPr lang="en-US" sz="4000" dirty="0"/>
              <a:t> </a:t>
            </a:r>
            <a:r>
              <a:rPr lang="en-US" sz="4000" dirty="0" err="1"/>
              <a:t>penggunaan</a:t>
            </a:r>
            <a:r>
              <a:rPr lang="en-US" sz="4000" dirty="0"/>
              <a:t> modal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mengetahui</a:t>
            </a:r>
            <a:r>
              <a:rPr lang="en-US" sz="4000" dirty="0"/>
              <a:t> </a:t>
            </a:r>
            <a:r>
              <a:rPr lang="en-US" sz="4000" dirty="0" err="1" smtClean="0"/>
              <a:t>bagaimana</a:t>
            </a:r>
            <a:r>
              <a:rPr lang="en-US" sz="4000" dirty="0" smtClean="0"/>
              <a:t> </a:t>
            </a:r>
            <a:r>
              <a:rPr lang="en-US" sz="4000" dirty="0" err="1"/>
              <a:t>hasilnya</a:t>
            </a:r>
            <a:r>
              <a:rPr lang="en-US" sz="2800" dirty="0"/>
              <a:t>. </a:t>
            </a:r>
          </a:p>
        </p:txBody>
      </p:sp>
      <p:pic>
        <p:nvPicPr>
          <p:cNvPr id="15364" name="Picture 4" descr="bs0050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1238"/>
            <a:ext cx="3505200" cy="20367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sz="4000" b="1" dirty="0" err="1" smtClean="0"/>
              <a:t>Kesembilan</a:t>
            </a:r>
            <a:r>
              <a:rPr lang="en-US" sz="4000" b="1" dirty="0" smtClean="0"/>
              <a:t>: </a:t>
            </a:r>
          </a:p>
          <a:p>
            <a:pPr marL="609600" indent="-609600">
              <a:buFontTx/>
              <a:buNone/>
            </a:pPr>
            <a:r>
              <a:rPr lang="en-US" sz="4000" b="1" dirty="0" err="1" smtClean="0"/>
              <a:t>Rencana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Keuangan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Anggaran</a:t>
            </a:r>
            <a:endParaRPr lang="en-U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43800" cy="1295400"/>
          </a:xfrm>
        </p:spPr>
        <p:txBody>
          <a:bodyPr anchor="ctr"/>
          <a:lstStyle/>
          <a:p>
            <a:r>
              <a:rPr lang="en-US" sz="4800" dirty="0" err="1"/>
              <a:t>Kelayakan</a:t>
            </a:r>
            <a:r>
              <a:rPr lang="en-US" sz="4800" dirty="0"/>
              <a:t> </a:t>
            </a:r>
            <a:r>
              <a:rPr lang="en-US" sz="4800" dirty="0" err="1"/>
              <a:t>Ekonomi</a:t>
            </a:r>
            <a:endParaRPr lang="en-US" sz="48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sz="4000" dirty="0" err="1" smtClean="0"/>
              <a:t>Pada</a:t>
            </a:r>
            <a:r>
              <a:rPr lang="en-US" sz="4000" dirty="0" smtClean="0"/>
              <a:t> </a:t>
            </a:r>
            <a:r>
              <a:rPr lang="en-US" sz="4000" dirty="0" err="1"/>
              <a:t>suatu</a:t>
            </a:r>
            <a:r>
              <a:rPr lang="en-US" sz="4000" dirty="0"/>
              <a:t> </a:t>
            </a:r>
            <a:r>
              <a:rPr lang="en-US" sz="4000" dirty="0" err="1"/>
              <a:t>proyek</a:t>
            </a:r>
            <a:r>
              <a:rPr lang="en-US" sz="4000" dirty="0"/>
              <a:t> yang </a:t>
            </a:r>
            <a:r>
              <a:rPr lang="en-US" sz="4000" dirty="0" err="1"/>
              <a:t>besar</a:t>
            </a:r>
            <a:r>
              <a:rPr lang="en-US" sz="4000" dirty="0"/>
              <a:t> </a:t>
            </a:r>
            <a:r>
              <a:rPr lang="en-US" sz="4000" dirty="0" err="1"/>
              <a:t>biasanya</a:t>
            </a:r>
            <a:r>
              <a:rPr lang="en-US" sz="4000" dirty="0"/>
              <a:t> </a:t>
            </a:r>
            <a:r>
              <a:rPr lang="en-US" sz="4000" dirty="0" err="1"/>
              <a:t>lebih</a:t>
            </a:r>
            <a:r>
              <a:rPr lang="en-US" sz="4000" dirty="0"/>
              <a:t> </a:t>
            </a:r>
            <a:r>
              <a:rPr lang="en-US" sz="4000" dirty="0" err="1"/>
              <a:t>ditekankan</a:t>
            </a:r>
            <a:r>
              <a:rPr lang="en-US" sz="4000" dirty="0"/>
              <a:t> </a:t>
            </a:r>
            <a:r>
              <a:rPr lang="en-US" sz="4000" dirty="0" err="1"/>
              <a:t>pada</a:t>
            </a:r>
            <a:r>
              <a:rPr lang="en-US" sz="4000" dirty="0"/>
              <a:t> </a:t>
            </a:r>
            <a:r>
              <a:rPr lang="en-US" sz="4000" dirty="0" err="1"/>
              <a:t>kelayakan</a:t>
            </a:r>
            <a:r>
              <a:rPr lang="en-US" sz="4000" dirty="0"/>
              <a:t> </a:t>
            </a:r>
            <a:r>
              <a:rPr lang="en-US" sz="4000" dirty="0" err="1"/>
              <a:t>ekonomi</a:t>
            </a:r>
            <a:r>
              <a:rPr lang="en-US" sz="4000" dirty="0"/>
              <a:t> </a:t>
            </a:r>
            <a:r>
              <a:rPr lang="en-US" sz="4000" dirty="0" err="1"/>
              <a:t>karena</a:t>
            </a:r>
            <a:r>
              <a:rPr lang="en-US" sz="4000" dirty="0"/>
              <a:t> </a:t>
            </a:r>
            <a:r>
              <a:rPr lang="en-US" sz="4000" dirty="0" err="1"/>
              <a:t>umumnya</a:t>
            </a:r>
            <a:r>
              <a:rPr lang="en-US" sz="4000" dirty="0"/>
              <a:t> </a:t>
            </a:r>
            <a:r>
              <a:rPr lang="en-US" sz="4000" dirty="0" err="1"/>
              <a:t>berhubungan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biaya</a:t>
            </a:r>
            <a:r>
              <a:rPr lang="en-US" sz="4000" dirty="0"/>
              <a:t> yang </a:t>
            </a:r>
            <a:r>
              <a:rPr lang="en-US" sz="4000" dirty="0" err="1"/>
              <a:t>jumlahnya</a:t>
            </a:r>
            <a:r>
              <a:rPr lang="en-US" sz="4000" dirty="0"/>
              <a:t> </a:t>
            </a:r>
            <a:r>
              <a:rPr lang="en-US" sz="4000" dirty="0" err="1"/>
              <a:t>besar</a:t>
            </a:r>
            <a:endParaRPr lang="en-US" sz="4000" dirty="0"/>
          </a:p>
          <a:p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menganalisa</a:t>
            </a:r>
            <a:r>
              <a:rPr lang="en-US" sz="4000" dirty="0"/>
              <a:t> </a:t>
            </a:r>
            <a:r>
              <a:rPr lang="en-US" sz="4000" dirty="0" err="1"/>
              <a:t>kelayakan</a:t>
            </a:r>
            <a:r>
              <a:rPr lang="en-US" sz="4000" dirty="0"/>
              <a:t> </a:t>
            </a:r>
            <a:r>
              <a:rPr lang="en-US" sz="4000" dirty="0" err="1"/>
              <a:t>ekonomi</a:t>
            </a:r>
            <a:r>
              <a:rPr lang="en-US" sz="4000" dirty="0"/>
              <a:t> </a:t>
            </a:r>
            <a:r>
              <a:rPr lang="en-US" sz="4000" dirty="0" err="1"/>
              <a:t>menggunalan</a:t>
            </a:r>
            <a:r>
              <a:rPr lang="en-US" sz="4000" dirty="0"/>
              <a:t> </a:t>
            </a:r>
            <a:r>
              <a:rPr lang="en-US" sz="4000" dirty="0" err="1"/>
              <a:t>analisa</a:t>
            </a:r>
            <a:r>
              <a:rPr lang="en-US" sz="4000" dirty="0"/>
              <a:t> </a:t>
            </a:r>
            <a:r>
              <a:rPr lang="en-US" sz="4000" dirty="0" err="1"/>
              <a:t>biaya</a:t>
            </a:r>
            <a:r>
              <a:rPr lang="en-US" sz="4000" dirty="0"/>
              <a:t> / cost benefit analysis</a:t>
            </a:r>
          </a:p>
          <a:p>
            <a:endParaRPr lang="en-US" sz="2600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4400" dirty="0" err="1">
                <a:solidFill>
                  <a:srgbClr val="C00000"/>
                </a:solidFill>
              </a:rPr>
              <a:t>Analisis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Biaya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  <a:solidFill>
            <a:srgbClr val="FFCCFF"/>
          </a:solidFill>
        </p:spPr>
        <p:txBody>
          <a:bodyPr anchor="ctr"/>
          <a:lstStyle/>
          <a:p>
            <a:r>
              <a:rPr lang="en-US" sz="3600" dirty="0" err="1">
                <a:solidFill>
                  <a:srgbClr val="002060"/>
                </a:solidFill>
              </a:rPr>
              <a:t>Tujuannya</a:t>
            </a:r>
            <a:r>
              <a:rPr lang="en-US" sz="3600" dirty="0">
                <a:solidFill>
                  <a:srgbClr val="002060"/>
                </a:solidFill>
              </a:rPr>
              <a:t>:</a:t>
            </a:r>
          </a:p>
          <a:p>
            <a:pPr lvl="1" indent="53975">
              <a:buNone/>
            </a:pPr>
            <a:r>
              <a:rPr lang="en-US" sz="3600" dirty="0" err="1">
                <a:solidFill>
                  <a:srgbClr val="002060"/>
                </a:solidFill>
              </a:rPr>
              <a:t>Untuk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memberikan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gambaran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kepada</a:t>
            </a:r>
            <a:r>
              <a:rPr lang="en-US" sz="3600" dirty="0">
                <a:solidFill>
                  <a:srgbClr val="002060"/>
                </a:solidFill>
              </a:rPr>
              <a:t> user </a:t>
            </a:r>
            <a:r>
              <a:rPr lang="en-US" sz="3600" dirty="0" err="1">
                <a:solidFill>
                  <a:srgbClr val="002060"/>
                </a:solidFill>
              </a:rPr>
              <a:t>apakah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manfaatnya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‘</a:t>
            </a:r>
            <a:r>
              <a:rPr lang="en-US" sz="3600" dirty="0" err="1">
                <a:solidFill>
                  <a:srgbClr val="002060"/>
                </a:solidFill>
              </a:rPr>
              <a:t>lebih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besar</a:t>
            </a:r>
            <a:r>
              <a:rPr lang="en-US" sz="3600" dirty="0">
                <a:solidFill>
                  <a:srgbClr val="002060"/>
                </a:solidFill>
              </a:rPr>
              <a:t>’ </a:t>
            </a:r>
            <a:r>
              <a:rPr lang="en-US" sz="3600" dirty="0" err="1">
                <a:solidFill>
                  <a:srgbClr val="002060"/>
                </a:solidFill>
              </a:rPr>
              <a:t>dibandingkan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dengan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biaya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yang </a:t>
            </a:r>
            <a:r>
              <a:rPr lang="en-US" sz="3600" dirty="0" err="1">
                <a:solidFill>
                  <a:srgbClr val="002060"/>
                </a:solidFill>
              </a:rPr>
              <a:t>dikeluarkan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</a:p>
          <a:p>
            <a:r>
              <a:rPr lang="en-US" sz="3600" dirty="0" err="1">
                <a:solidFill>
                  <a:srgbClr val="002060"/>
                </a:solidFill>
              </a:rPr>
              <a:t>Metode</a:t>
            </a:r>
            <a:r>
              <a:rPr lang="en-US" sz="3600" dirty="0">
                <a:solidFill>
                  <a:srgbClr val="002060"/>
                </a:solidFill>
              </a:rPr>
              <a:t> yang </a:t>
            </a:r>
            <a:r>
              <a:rPr lang="en-US" sz="3600" dirty="0" err="1">
                <a:solidFill>
                  <a:srgbClr val="002060"/>
                </a:solidFill>
              </a:rPr>
              <a:t>dipakai</a:t>
            </a:r>
            <a:r>
              <a:rPr lang="en-US" sz="3600" dirty="0">
                <a:solidFill>
                  <a:srgbClr val="002060"/>
                </a:solidFill>
              </a:rPr>
              <a:t> :</a:t>
            </a:r>
          </a:p>
          <a:p>
            <a:pPr lvl="1"/>
            <a:r>
              <a:rPr lang="en-US" sz="3600" dirty="0" err="1">
                <a:solidFill>
                  <a:srgbClr val="002060"/>
                </a:solidFill>
              </a:rPr>
              <a:t>Analisa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b="1" dirty="0">
                <a:solidFill>
                  <a:srgbClr val="C00000"/>
                </a:solidFill>
              </a:rPr>
              <a:t>Payback</a:t>
            </a:r>
            <a:r>
              <a:rPr lang="en-US" sz="3600" dirty="0">
                <a:solidFill>
                  <a:srgbClr val="002060"/>
                </a:solidFill>
              </a:rPr>
              <a:t> (Payback Period)</a:t>
            </a:r>
          </a:p>
          <a:p>
            <a:pPr lvl="1"/>
            <a:r>
              <a:rPr lang="en-US" sz="3600" dirty="0" err="1">
                <a:solidFill>
                  <a:srgbClr val="002060"/>
                </a:solidFill>
              </a:rPr>
              <a:t>Analiasa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b="1" dirty="0">
                <a:solidFill>
                  <a:srgbClr val="C00000"/>
                </a:solidFill>
              </a:rPr>
              <a:t>Net Present Value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</a:rPr>
              <a:t>Payback Period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9144000" cy="1752600"/>
          </a:xfrm>
        </p:spPr>
        <p:txBody>
          <a:bodyPr/>
          <a:lstStyle/>
          <a:p>
            <a:r>
              <a:rPr lang="en-US" sz="3600" dirty="0" err="1"/>
              <a:t>Jangka</a:t>
            </a:r>
            <a:r>
              <a:rPr lang="en-US" sz="3600" dirty="0"/>
              <a:t> </a:t>
            </a:r>
            <a:r>
              <a:rPr lang="en-US" sz="3600" dirty="0" err="1"/>
              <a:t>waktu</a:t>
            </a:r>
            <a:r>
              <a:rPr lang="en-US" sz="3600" dirty="0"/>
              <a:t> yang </a:t>
            </a:r>
            <a:r>
              <a:rPr lang="en-US" sz="3600" dirty="0" err="1"/>
              <a:t>diperlukan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membayar</a:t>
            </a:r>
            <a:r>
              <a:rPr lang="en-US" sz="3600" dirty="0"/>
              <a:t> </a:t>
            </a:r>
            <a:r>
              <a:rPr lang="en-US" sz="3600" dirty="0" err="1"/>
              <a:t>kembali</a:t>
            </a:r>
            <a:r>
              <a:rPr lang="en-US" sz="3600" dirty="0"/>
              <a:t> </a:t>
            </a:r>
            <a:r>
              <a:rPr lang="en-US" sz="3600" dirty="0" err="1"/>
              <a:t>biaya</a:t>
            </a:r>
            <a:r>
              <a:rPr lang="en-US" sz="3600" dirty="0"/>
              <a:t> </a:t>
            </a:r>
            <a:r>
              <a:rPr lang="en-US" sz="3600" dirty="0" err="1"/>
              <a:t>investasi</a:t>
            </a:r>
            <a:r>
              <a:rPr lang="en-US" sz="3600" dirty="0"/>
              <a:t> yang </a:t>
            </a:r>
            <a:r>
              <a:rPr lang="en-US" sz="3600" dirty="0" err="1"/>
              <a:t>telah</a:t>
            </a:r>
            <a:r>
              <a:rPr lang="en-US" sz="3600" dirty="0"/>
              <a:t> </a:t>
            </a:r>
            <a:r>
              <a:rPr lang="en-US" sz="3600" dirty="0" err="1"/>
              <a:t>dikeluarkan</a:t>
            </a:r>
            <a:r>
              <a:rPr lang="en-US" sz="3600" dirty="0"/>
              <a:t> </a:t>
            </a:r>
          </a:p>
        </p:txBody>
      </p:sp>
      <p:graphicFrame>
        <p:nvGraphicFramePr>
          <p:cNvPr id="14407" name="Group 71"/>
          <p:cNvGraphicFramePr>
            <a:graphicFrameLocks noGrp="1"/>
          </p:cNvGraphicFramePr>
          <p:nvPr>
            <p:ph sz="half" idx="2"/>
          </p:nvPr>
        </p:nvGraphicFramePr>
        <p:xfrm>
          <a:off x="304800" y="3429000"/>
          <a:ext cx="8458200" cy="2834640"/>
        </p:xfrm>
        <a:graphic>
          <a:graphicData uri="http://schemas.openxmlformats.org/drawingml/2006/table">
            <a:tbl>
              <a:tblPr/>
              <a:tblGrid>
                <a:gridCol w="4038600"/>
                <a:gridCol w="1447800"/>
                <a:gridCol w="1524000"/>
                <a:gridCol w="1447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Deskripsi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Biaya Investasi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Biaya Operasional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5.000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5.000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5.000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Biaya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25.000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5.000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5.000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Pendapatan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17.000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Keuntungan Bersih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(15.000)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12.000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6.500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Keuntungan Bersih (kumulatif)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(15.000)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  3.000)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3.500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304800" y="2895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</a:rPr>
              <a:t>(</a:t>
            </a:r>
            <a:r>
              <a:rPr lang="en-US" b="1" dirty="0" err="1">
                <a:solidFill>
                  <a:srgbClr val="FF3300"/>
                </a:solidFill>
              </a:rPr>
              <a:t>dalam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ribuan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Rp</a:t>
            </a:r>
            <a:r>
              <a:rPr lang="en-US" b="1" dirty="0">
                <a:solidFill>
                  <a:srgbClr val="FF3300"/>
                </a:solidFill>
              </a:rPr>
              <a:t>)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build="p"/>
      <p:bldP spid="1438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FFCC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>
              <a:lnSpc>
                <a:spcPct val="90000"/>
              </a:lnSpc>
            </a:pPr>
            <a:r>
              <a:rPr lang="en-US" sz="3600" dirty="0" err="1">
                <a:solidFill>
                  <a:srgbClr val="002060"/>
                </a:solidFill>
              </a:rPr>
              <a:t>Proyek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mampu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membayar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kembali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investasi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karena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keuntungan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bersih</a:t>
            </a:r>
            <a:r>
              <a:rPr lang="en-US" sz="3600" dirty="0">
                <a:solidFill>
                  <a:srgbClr val="002060"/>
                </a:solidFill>
              </a:rPr>
              <a:t> (</a:t>
            </a:r>
            <a:r>
              <a:rPr lang="en-US" sz="3600" dirty="0" err="1">
                <a:solidFill>
                  <a:srgbClr val="002060"/>
                </a:solidFill>
              </a:rPr>
              <a:t>kumulatif</a:t>
            </a:r>
            <a:r>
              <a:rPr lang="en-US" sz="3600" dirty="0">
                <a:solidFill>
                  <a:srgbClr val="002060"/>
                </a:solidFill>
              </a:rPr>
              <a:t>) </a:t>
            </a:r>
            <a:r>
              <a:rPr lang="en-US" sz="3600" dirty="0" err="1">
                <a:solidFill>
                  <a:srgbClr val="002060"/>
                </a:solidFill>
              </a:rPr>
              <a:t>pada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tahun</a:t>
            </a:r>
            <a:r>
              <a:rPr lang="en-US" sz="3600" dirty="0">
                <a:solidFill>
                  <a:srgbClr val="002060"/>
                </a:solidFill>
              </a:rPr>
              <a:t> ke-3 </a:t>
            </a:r>
            <a:r>
              <a:rPr lang="en-US" sz="3600" dirty="0" err="1">
                <a:solidFill>
                  <a:srgbClr val="002060"/>
                </a:solidFill>
              </a:rPr>
              <a:t>telah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mencapai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nilai</a:t>
            </a:r>
            <a:r>
              <a:rPr lang="en-US" sz="3600" dirty="0">
                <a:solidFill>
                  <a:srgbClr val="002060"/>
                </a:solidFill>
              </a:rPr>
              <a:t> (</a:t>
            </a:r>
            <a:r>
              <a:rPr lang="en-US" sz="3600" dirty="0" err="1">
                <a:solidFill>
                  <a:srgbClr val="002060"/>
                </a:solidFill>
              </a:rPr>
              <a:t>positif</a:t>
            </a:r>
            <a:r>
              <a:rPr lang="en-US" sz="3600" dirty="0">
                <a:solidFill>
                  <a:srgbClr val="002060"/>
                </a:solidFill>
              </a:rPr>
              <a:t>) 3.500</a:t>
            </a:r>
            <a:r>
              <a:rPr lang="en-US" sz="3600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3600" dirty="0" err="1" smtClean="0">
                <a:solidFill>
                  <a:srgbClr val="002060"/>
                </a:solidFill>
              </a:rPr>
              <a:t>Dengan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demikian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waktu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pelunasan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investasi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tercapai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pada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tahun</a:t>
            </a:r>
            <a:r>
              <a:rPr lang="en-US" sz="3600" dirty="0">
                <a:solidFill>
                  <a:srgbClr val="002060"/>
                </a:solidFill>
              </a:rPr>
              <a:t> ke-3. </a:t>
            </a:r>
            <a:r>
              <a:rPr lang="en-US" sz="3600" dirty="0" err="1">
                <a:solidFill>
                  <a:srgbClr val="002060"/>
                </a:solidFill>
              </a:rPr>
              <a:t>Tepatnya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jangka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waktu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pelunasan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adalah</a:t>
            </a:r>
            <a:r>
              <a:rPr lang="en-US" sz="3600" dirty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600" dirty="0"/>
              <a:t>	</a:t>
            </a:r>
            <a:r>
              <a:rPr lang="en-US" sz="3600" b="1" dirty="0">
                <a:solidFill>
                  <a:srgbClr val="C00000"/>
                </a:solidFill>
              </a:rPr>
              <a:t>2 + {6.500 – 3.500} / {6.500} = 2.45 </a:t>
            </a:r>
            <a:r>
              <a:rPr lang="en-US" sz="3600" b="1" dirty="0" err="1">
                <a:solidFill>
                  <a:srgbClr val="C00000"/>
                </a:solidFill>
              </a:rPr>
              <a:t>th</a:t>
            </a:r>
            <a:endParaRPr lang="en-US" sz="36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>
                <a:solidFill>
                  <a:srgbClr val="C00000"/>
                </a:solidFill>
              </a:rPr>
              <a:t>						      ~ 2 </a:t>
            </a:r>
            <a:r>
              <a:rPr lang="en-US" sz="3600" b="1" dirty="0" err="1">
                <a:solidFill>
                  <a:srgbClr val="C00000"/>
                </a:solidFill>
              </a:rPr>
              <a:t>th</a:t>
            </a:r>
            <a:r>
              <a:rPr lang="en-US" sz="3600" b="1" dirty="0">
                <a:solidFill>
                  <a:srgbClr val="C00000"/>
                </a:solidFill>
              </a:rPr>
              <a:t> + 5.5 </a:t>
            </a:r>
            <a:r>
              <a:rPr lang="en-US" sz="3600" b="1" dirty="0" err="1">
                <a:solidFill>
                  <a:srgbClr val="C00000"/>
                </a:solidFill>
              </a:rPr>
              <a:t>bln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581471"/>
            <a:ext cx="9144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Kesimpulan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en-US" sz="2400" dirty="0" err="1" smtClean="0">
                <a:solidFill>
                  <a:srgbClr val="002060"/>
                </a:solidFill>
              </a:rPr>
              <a:t>Karena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biaya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investasi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akan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kembali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dalam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jangka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waktu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2 </a:t>
            </a:r>
            <a:r>
              <a:rPr lang="en-US" sz="2400" b="1" dirty="0" err="1" smtClean="0">
                <a:solidFill>
                  <a:srgbClr val="C00000"/>
                </a:solidFill>
              </a:rPr>
              <a:t>tahun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5,5 </a:t>
            </a:r>
            <a:r>
              <a:rPr lang="en-US" sz="2400" b="1" dirty="0" err="1" smtClean="0">
                <a:solidFill>
                  <a:srgbClr val="C00000"/>
                </a:solidFill>
              </a:rPr>
              <a:t>bulan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maka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proyek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ini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layak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dilaksanakan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85800"/>
            <a:ext cx="9144000" cy="780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Rencanakan</a:t>
            </a: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pekerjaan</a:t>
            </a: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Anda</a:t>
            </a: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kerjakan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rencana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Anda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Net Present Value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9144000" cy="1371600"/>
          </a:xfrm>
        </p:spPr>
        <p:txBody>
          <a:bodyPr/>
          <a:lstStyle/>
          <a:p>
            <a:r>
              <a:rPr lang="en-US" sz="3600" dirty="0" err="1" smtClean="0"/>
              <a:t>Nilai</a:t>
            </a:r>
            <a:r>
              <a:rPr lang="en-US" sz="3600" dirty="0" smtClean="0"/>
              <a:t> </a:t>
            </a:r>
            <a:r>
              <a:rPr lang="en-US" sz="3600" dirty="0" err="1" smtClean="0"/>
              <a:t>laba</a:t>
            </a:r>
            <a:r>
              <a:rPr lang="en-US" sz="3600" dirty="0" smtClean="0"/>
              <a:t> </a:t>
            </a:r>
            <a:r>
              <a:rPr lang="en-US" sz="3600" dirty="0" err="1" smtClean="0"/>
              <a:t>bersih</a:t>
            </a:r>
            <a:r>
              <a:rPr lang="en-US" sz="3600" dirty="0" smtClean="0"/>
              <a:t> </a:t>
            </a:r>
            <a:r>
              <a:rPr lang="en-US" sz="3600" dirty="0" err="1" smtClean="0"/>
              <a:t>usaha</a:t>
            </a:r>
            <a:r>
              <a:rPr lang="en-US" sz="3600" dirty="0" smtClean="0"/>
              <a:t> </a:t>
            </a:r>
            <a:r>
              <a:rPr lang="en-US" sz="3600" dirty="0" err="1" smtClean="0"/>
              <a:t>diwaktu</a:t>
            </a:r>
            <a:r>
              <a:rPr lang="en-US" sz="3600" dirty="0" smtClean="0"/>
              <a:t> yang </a:t>
            </a:r>
            <a:r>
              <a:rPr lang="en-US" sz="3600" dirty="0" err="1" smtClean="0"/>
              <a:t>akan</a:t>
            </a:r>
            <a:r>
              <a:rPr lang="en-US" sz="3600" dirty="0" smtClean="0"/>
              <a:t> </a:t>
            </a:r>
            <a:r>
              <a:rPr lang="en-US" sz="3600" dirty="0" err="1" smtClean="0"/>
              <a:t>datang</a:t>
            </a: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8441" y="2438400"/>
          <a:ext cx="8839200" cy="2996954"/>
        </p:xfrm>
        <a:graphic>
          <a:graphicData uri="http://schemas.openxmlformats.org/drawingml/2006/table">
            <a:tbl>
              <a:tblPr/>
              <a:tblGrid>
                <a:gridCol w="2346159"/>
                <a:gridCol w="1555039"/>
                <a:gridCol w="1722150"/>
                <a:gridCol w="1563993"/>
                <a:gridCol w="1651859"/>
              </a:tblGrid>
              <a:tr h="29696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 err="1">
                          <a:solidFill>
                            <a:srgbClr val="002060"/>
                          </a:solidFill>
                          <a:latin typeface="Arial"/>
                        </a:rPr>
                        <a:t>Deskripsi</a:t>
                      </a:r>
                      <a:r>
                        <a:rPr lang="en-US" sz="20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Th 1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Th 2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Th 3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Rata-rata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11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 dirty="0" err="1">
                          <a:solidFill>
                            <a:srgbClr val="002060"/>
                          </a:solidFill>
                          <a:latin typeface="Arial"/>
                        </a:rPr>
                        <a:t>Penjualan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  50,000,000 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   62,500,000 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 78,125,000 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      63,541,667 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2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 dirty="0" err="1">
                          <a:solidFill>
                            <a:srgbClr val="002060"/>
                          </a:solidFill>
                          <a:latin typeface="Arial"/>
                        </a:rPr>
                        <a:t>Biaya</a:t>
                      </a:r>
                      <a:r>
                        <a:rPr lang="en-US" sz="20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2060"/>
                          </a:solidFill>
                          <a:latin typeface="Arial"/>
                        </a:rPr>
                        <a:t>investasi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  60,000,000 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      20,000,000 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93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Biaya Operasional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     20,000,000 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   25,000,000 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 31,250,000 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      25,416,667 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84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Total Biaya 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  80,000,000 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   25,000,000 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31,250,000 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      45,416,667 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95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Keuntungan Bersih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 (30,000,000)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   37,500,000 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46,875,000 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     18,125,000 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% </a:t>
                      </a:r>
                      <a:r>
                        <a:rPr lang="en-US" sz="2000" b="1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Laba</a:t>
                      </a:r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 rata-rata </a:t>
                      </a:r>
                      <a:r>
                        <a:rPr lang="en-US" sz="2000" b="1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dari</a:t>
                      </a:r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investasi</a:t>
                      </a:r>
                      <a:endParaRPr lang="en-US" sz="20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89" marR="9089" marT="9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89" marR="9089" marT="9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30.21%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798403"/>
            <a:ext cx="9144000" cy="830997"/>
          </a:xfrm>
          <a:prstGeom prst="rect">
            <a:avLst/>
          </a:prstGeom>
          <a:solidFill>
            <a:srgbClr val="FFCCFF"/>
          </a:solidFill>
        </p:spPr>
        <p:txBody>
          <a:bodyPr wrap="square" rtlCol="0" anchor="b">
            <a:spAutoFit/>
          </a:bodyPr>
          <a:lstStyle/>
          <a:p>
            <a:r>
              <a:rPr lang="en-US" sz="2400" dirty="0" smtClean="0"/>
              <a:t>NPV =  </a:t>
            </a:r>
            <a:r>
              <a:rPr lang="en-US" sz="2400" u="sng" dirty="0" err="1" smtClean="0"/>
              <a:t>Keuntungan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bersih</a:t>
            </a:r>
            <a:r>
              <a:rPr lang="en-US" sz="2400" u="sng" dirty="0" smtClean="0"/>
              <a:t> rata-rata</a:t>
            </a:r>
            <a:r>
              <a:rPr lang="en-US" sz="2400" dirty="0" smtClean="0"/>
              <a:t>   x 100%</a:t>
            </a:r>
          </a:p>
          <a:p>
            <a:r>
              <a:rPr lang="en-US" sz="2400" dirty="0" smtClean="0"/>
              <a:t>                     </a:t>
            </a: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Investasi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Kesimpulan</a:t>
            </a:r>
            <a:r>
              <a:rPr lang="en-US" sz="2400" dirty="0" smtClean="0"/>
              <a:t>:</a:t>
            </a:r>
          </a:p>
          <a:p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laba</a:t>
            </a:r>
            <a:r>
              <a:rPr lang="en-US" sz="2400" dirty="0" smtClean="0"/>
              <a:t> </a:t>
            </a:r>
            <a:r>
              <a:rPr lang="en-US" sz="2400" dirty="0" err="1" smtClean="0"/>
              <a:t>bersih</a:t>
            </a:r>
            <a:r>
              <a:rPr lang="en-US" sz="2400" dirty="0" smtClean="0"/>
              <a:t> rata </a:t>
            </a:r>
            <a:r>
              <a:rPr lang="en-US" sz="2400" dirty="0" err="1" smtClean="0"/>
              <a:t>rata</a:t>
            </a:r>
            <a:r>
              <a:rPr lang="en-US" sz="2400" dirty="0" smtClean="0"/>
              <a:t>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30,21%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proyek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layak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/>
              <a:t>dilaksanakan</a:t>
            </a:r>
            <a:endParaRPr lang="en-US" sz="24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build="p"/>
      <p:bldP spid="8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</a:rPr>
              <a:t>Tugas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Kelompok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  <a:solidFill>
            <a:srgbClr val="FFCCFF"/>
          </a:solidFill>
        </p:spPr>
        <p:txBody>
          <a:bodyPr anchor="ctr"/>
          <a:lstStyle/>
          <a:p>
            <a:pPr indent="-6350">
              <a:buNone/>
            </a:pPr>
            <a:r>
              <a:rPr lang="en-US" sz="4000" dirty="0" err="1" smtClean="0">
                <a:solidFill>
                  <a:srgbClr val="002060"/>
                </a:solidFill>
              </a:rPr>
              <a:t>Buatlah</a:t>
            </a:r>
            <a:r>
              <a:rPr lang="en-US" sz="4000" dirty="0" smtClean="0">
                <a:solidFill>
                  <a:srgbClr val="002060"/>
                </a:solidFill>
              </a:rPr>
              <a:t> proposal study </a:t>
            </a:r>
            <a:r>
              <a:rPr lang="en-US" sz="4000" dirty="0" err="1" smtClean="0">
                <a:solidFill>
                  <a:srgbClr val="002060"/>
                </a:solidFill>
              </a:rPr>
              <a:t>kelayakan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usaha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untuk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bisnis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Anda</a:t>
            </a:r>
            <a:r>
              <a:rPr lang="en-US" sz="4000" dirty="0" smtClean="0">
                <a:solidFill>
                  <a:srgbClr val="002060"/>
                </a:solidFill>
              </a:rPr>
              <a:t> yang </a:t>
            </a:r>
            <a:r>
              <a:rPr lang="en-US" sz="4000" dirty="0" err="1" smtClean="0">
                <a:solidFill>
                  <a:srgbClr val="002060"/>
                </a:solidFill>
              </a:rPr>
              <a:t>menunjukkan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bahwa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bisnis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Anda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layak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dilaksanakan</a:t>
            </a:r>
            <a:endParaRPr lang="en-US" sz="4000" b="1" dirty="0">
              <a:solidFill>
                <a:srgbClr val="C00000"/>
              </a:solidFill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r>
              <a:rPr lang="en-US" sz="3200"/>
              <a:t>PIHAK YG BERKEPENTINGAN DLM RU/SKB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419600" cy="5867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 </a:t>
            </a:r>
            <a:endParaRPr lang="en-US" sz="28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1. Pihak Wirausaha </a:t>
            </a:r>
            <a:r>
              <a:rPr lang="en-US" sz="2400" b="1"/>
              <a:t>(Pemilik Perusahaan</a:t>
            </a:r>
            <a:r>
              <a:rPr lang="en-US" sz="2800" b="1"/>
              <a:t>).</a:t>
            </a:r>
            <a:endParaRPr lang="en-US" sz="2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 </a:t>
            </a:r>
            <a:endParaRPr lang="en-US" sz="28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2. Pihak Investor,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    Penyandang dana    (Bank dll).</a:t>
            </a:r>
            <a:endParaRPr lang="en-US" sz="2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3. </a:t>
            </a:r>
            <a:r>
              <a:rPr lang="en-US" sz="2800" b="1"/>
              <a:t>Pihak Masyarakat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    dan Pemerintah.</a:t>
            </a:r>
            <a:endParaRPr lang="en-US" sz="2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 </a:t>
            </a:r>
            <a:endParaRPr lang="fi-FI" sz="2800" b="1"/>
          </a:p>
          <a:p>
            <a:pPr>
              <a:lnSpc>
                <a:spcPct val="80000"/>
              </a:lnSpc>
              <a:buFontTx/>
              <a:buNone/>
            </a:pPr>
            <a:r>
              <a:rPr lang="fi-FI" sz="2800" b="1"/>
              <a:t> </a:t>
            </a:r>
            <a:endParaRPr lang="en-US" sz="1200"/>
          </a:p>
        </p:txBody>
      </p:sp>
      <p:pic>
        <p:nvPicPr>
          <p:cNvPr id="9220" name="Picture 4" descr="j023301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1295400"/>
            <a:ext cx="4038600" cy="5105400"/>
          </a:xfrm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762000"/>
            <a:ext cx="69913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145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ADF-3AA8-4BB7-ACE3-12CA7C511C3A}" type="slidenum">
              <a:rPr lang="en-US"/>
              <a:pPr/>
              <a:t>4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0"/>
            <a:ext cx="4343400" cy="6858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indent="0">
              <a:lnSpc>
                <a:spcPct val="80000"/>
              </a:lnSpc>
              <a:buFontTx/>
              <a:buNone/>
            </a:pPr>
            <a:r>
              <a:rPr lang="en-US" sz="4000" b="1" dirty="0" err="1" smtClean="0">
                <a:solidFill>
                  <a:srgbClr val="C00000"/>
                </a:solidFill>
              </a:rPr>
              <a:t>Lebih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baik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Anda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berkelahi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waktu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membuat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perencanaan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bisnis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daripada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berkelahi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waktu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menjalankan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bisnis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14799"/>
            <a:ext cx="2504662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Callout 2"/>
          <p:cNvSpPr/>
          <p:nvPr/>
        </p:nvSpPr>
        <p:spPr>
          <a:xfrm>
            <a:off x="0" y="0"/>
            <a:ext cx="9144000" cy="4648200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0">
              <a:buFontTx/>
              <a:buNone/>
            </a:pPr>
            <a:r>
              <a:rPr lang="en-US" dirty="0" smtClean="0"/>
              <a:t>					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69848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en-US" sz="3600" dirty="0" err="1" smtClean="0">
                <a:solidFill>
                  <a:srgbClr val="002060"/>
                </a:solidFill>
              </a:rPr>
              <a:t>Gagalnya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pengusaha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diawal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usaha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karena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tidak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mampu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merancang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perencanaan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bisnis</a:t>
            </a:r>
            <a:r>
              <a:rPr lang="en-US" sz="3600" b="1" dirty="0" smtClean="0">
                <a:solidFill>
                  <a:srgbClr val="C00000"/>
                </a:solidFill>
              </a:rPr>
              <a:t>  </a:t>
            </a:r>
            <a:r>
              <a:rPr lang="en-US" sz="3600" dirty="0" smtClean="0">
                <a:solidFill>
                  <a:srgbClr val="002060"/>
                </a:solidFill>
              </a:rPr>
              <a:t>yang </a:t>
            </a:r>
            <a:r>
              <a:rPr lang="en-US" sz="3600" dirty="0" err="1" smtClean="0">
                <a:solidFill>
                  <a:srgbClr val="002060"/>
                </a:solidFill>
              </a:rPr>
              <a:t>baik</a:t>
            </a:r>
            <a:r>
              <a:rPr lang="en-US" sz="3600" dirty="0" smtClean="0">
                <a:solidFill>
                  <a:srgbClr val="002060"/>
                </a:solidFill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</a:rPr>
              <a:t>Begitu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memasuki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dunia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bisnis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banyak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hal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tak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terduga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muncul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dan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tak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tahu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apa</a:t>
            </a:r>
            <a:r>
              <a:rPr lang="en-US" sz="3600" dirty="0" smtClean="0">
                <a:solidFill>
                  <a:srgbClr val="002060"/>
                </a:solidFill>
              </a:rPr>
              <a:t> yang </a:t>
            </a:r>
            <a:r>
              <a:rPr lang="en-US" sz="3600" dirty="0" err="1" smtClean="0">
                <a:solidFill>
                  <a:srgbClr val="002060"/>
                </a:solidFill>
              </a:rPr>
              <a:t>harus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dilakukan</a:t>
            </a:r>
            <a:r>
              <a:rPr lang="en-US" sz="3600" dirty="0" smtClean="0">
                <a:solidFill>
                  <a:srgbClr val="002060"/>
                </a:solidFill>
              </a:rPr>
              <a:t>. 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0"/>
            <a:ext cx="9144000" cy="228600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0">
              <a:lnSpc>
                <a:spcPct val="80000"/>
              </a:lnSpc>
              <a:buFontTx/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P</a:t>
            </a:r>
            <a:r>
              <a:rPr lang="id-ID" sz="4000" b="1" dirty="0" smtClean="0">
                <a:solidFill>
                  <a:srgbClr val="C00000"/>
                </a:solidFill>
              </a:rPr>
              <a:t>enelitian </a:t>
            </a:r>
            <a:r>
              <a:rPr lang="id-ID" sz="4000" dirty="0" smtClean="0">
                <a:solidFill>
                  <a:srgbClr val="002060"/>
                </a:solidFill>
              </a:rPr>
              <a:t>yang mendalam terhadap </a:t>
            </a:r>
            <a:r>
              <a:rPr lang="id-ID" sz="4000" dirty="0">
                <a:solidFill>
                  <a:srgbClr val="002060"/>
                </a:solidFill>
              </a:rPr>
              <a:t>suatu </a:t>
            </a:r>
            <a:r>
              <a:rPr lang="id-ID" sz="4000" b="1" dirty="0">
                <a:solidFill>
                  <a:srgbClr val="C00000"/>
                </a:solidFill>
              </a:rPr>
              <a:t>ide bisnis </a:t>
            </a:r>
            <a:r>
              <a:rPr lang="id-ID" sz="4000" dirty="0">
                <a:solidFill>
                  <a:srgbClr val="002060"/>
                </a:solidFill>
              </a:rPr>
              <a:t>tentang </a:t>
            </a:r>
            <a:r>
              <a:rPr lang="id-ID" sz="4000" b="1" dirty="0">
                <a:solidFill>
                  <a:srgbClr val="C00000"/>
                </a:solidFill>
              </a:rPr>
              <a:t>layak</a:t>
            </a:r>
            <a:r>
              <a:rPr lang="id-ID" sz="4000" dirty="0">
                <a:solidFill>
                  <a:srgbClr val="002060"/>
                </a:solidFill>
              </a:rPr>
              <a:t> atau </a:t>
            </a:r>
            <a:r>
              <a:rPr lang="id-ID" sz="4000" b="1" dirty="0">
                <a:solidFill>
                  <a:srgbClr val="C00000"/>
                </a:solidFill>
              </a:rPr>
              <a:t>tidaknya</a:t>
            </a:r>
            <a:r>
              <a:rPr lang="id-ID" sz="4000" dirty="0">
                <a:solidFill>
                  <a:srgbClr val="002060"/>
                </a:solidFill>
              </a:rPr>
              <a:t> ide tersebut untuk dilaksanakan.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9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Study </a:t>
            </a:r>
            <a:r>
              <a:rPr lang="en-US" sz="4000" dirty="0" err="1" smtClean="0">
                <a:solidFill>
                  <a:srgbClr val="C00000"/>
                </a:solidFill>
              </a:rPr>
              <a:t>Kelayakan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Bisnis</a:t>
            </a:r>
            <a:r>
              <a:rPr lang="en-US" sz="4000" dirty="0" smtClean="0">
                <a:solidFill>
                  <a:srgbClr val="C00000"/>
                </a:solidFill>
              </a:rPr>
              <a:t>?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63200" y="1981200"/>
            <a:ext cx="37814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828800"/>
            <a:ext cx="42799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/>
              <a:t>TUJUAN </a:t>
            </a:r>
            <a:r>
              <a:rPr lang="en-US" dirty="0" smtClean="0"/>
              <a:t>PENYUSUNAN RENCANA BISNIS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 flipH="1">
            <a:off x="0" y="1219200"/>
            <a:ext cx="5334000" cy="5638800"/>
          </a:xfrm>
          <a:solidFill>
            <a:srgbClr val="FF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400" b="1" dirty="0" err="1">
                <a:solidFill>
                  <a:srgbClr val="C00000"/>
                </a:solidFill>
              </a:rPr>
              <a:t>Menghindari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penanam</a:t>
            </a:r>
            <a:r>
              <a:rPr lang="en-US" sz="3400" dirty="0">
                <a:solidFill>
                  <a:srgbClr val="002060"/>
                </a:solidFill>
              </a:rPr>
              <a:t> modal yang </a:t>
            </a:r>
            <a:r>
              <a:rPr lang="en-US" sz="3400" b="1" dirty="0" err="1">
                <a:solidFill>
                  <a:srgbClr val="C00000"/>
                </a:solidFill>
              </a:rPr>
              <a:t>sia-sia</a:t>
            </a:r>
            <a:r>
              <a:rPr lang="en-US" sz="3400" b="1" dirty="0">
                <a:solidFill>
                  <a:srgbClr val="C00000"/>
                </a:solidFill>
              </a:rPr>
              <a:t>.</a:t>
            </a:r>
          </a:p>
          <a:p>
            <a:r>
              <a:rPr lang="en-US" sz="3400" dirty="0" err="1">
                <a:solidFill>
                  <a:srgbClr val="002060"/>
                </a:solidFill>
              </a:rPr>
              <a:t>Melihat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b="1" dirty="0" err="1">
                <a:solidFill>
                  <a:srgbClr val="C00000"/>
                </a:solidFill>
              </a:rPr>
              <a:t>prospek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usaha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yg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baik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dimasa</a:t>
            </a:r>
            <a:r>
              <a:rPr lang="en-US" sz="3400" dirty="0">
                <a:solidFill>
                  <a:srgbClr val="002060"/>
                </a:solidFill>
              </a:rPr>
              <a:t> yang </a:t>
            </a:r>
            <a:r>
              <a:rPr lang="en-US" sz="3400" b="1" dirty="0" err="1" smtClean="0">
                <a:solidFill>
                  <a:srgbClr val="C00000"/>
                </a:solidFill>
              </a:rPr>
              <a:t>akan</a:t>
            </a:r>
            <a:r>
              <a:rPr lang="en-US" sz="3400" b="1" dirty="0" smtClean="0">
                <a:solidFill>
                  <a:srgbClr val="C00000"/>
                </a:solidFill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</a:rPr>
              <a:t>datang</a:t>
            </a:r>
            <a:r>
              <a:rPr lang="en-US" sz="3400" b="1" dirty="0">
                <a:solidFill>
                  <a:srgbClr val="C00000"/>
                </a:solidFill>
              </a:rPr>
              <a:t>.</a:t>
            </a:r>
          </a:p>
          <a:p>
            <a:r>
              <a:rPr lang="en-US" sz="3400" dirty="0" err="1">
                <a:solidFill>
                  <a:srgbClr val="002060"/>
                </a:solidFill>
              </a:rPr>
              <a:t>Sebagai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</a:rPr>
              <a:t>alat</a:t>
            </a:r>
            <a:r>
              <a:rPr lang="en-US" sz="3400" b="1" dirty="0">
                <a:solidFill>
                  <a:srgbClr val="C00000"/>
                </a:solidFill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</a:rPr>
              <a:t>kontrol</a:t>
            </a:r>
            <a:r>
              <a:rPr lang="en-US" sz="3400" b="1" dirty="0" smtClean="0">
                <a:solidFill>
                  <a:srgbClr val="C0000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atau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kendali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jalannya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usaha</a:t>
            </a:r>
            <a:r>
              <a:rPr lang="en-US" sz="3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3400" dirty="0" err="1" smtClean="0">
                <a:solidFill>
                  <a:srgbClr val="002060"/>
                </a:solidFill>
              </a:rPr>
              <a:t>Mengajukan</a:t>
            </a:r>
            <a:r>
              <a:rPr lang="en-US" sz="3400" dirty="0" smtClean="0">
                <a:solidFill>
                  <a:srgbClr val="002060"/>
                </a:solidFill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</a:rPr>
              <a:t>pinjaman</a:t>
            </a:r>
            <a:r>
              <a:rPr lang="en-US" sz="3400" b="1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</a:rPr>
              <a:t>pada</a:t>
            </a:r>
            <a:r>
              <a:rPr lang="en-US" sz="3400" dirty="0" smtClean="0">
                <a:solidFill>
                  <a:srgbClr val="002060"/>
                </a:solidFill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</a:rPr>
              <a:t>pihak</a:t>
            </a:r>
            <a:r>
              <a:rPr lang="en-US" sz="3400" dirty="0" smtClean="0">
                <a:solidFill>
                  <a:srgbClr val="002060"/>
                </a:solidFill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</a:rPr>
              <a:t>ke</a:t>
            </a:r>
            <a:r>
              <a:rPr lang="en-US" sz="3400" dirty="0" smtClean="0">
                <a:solidFill>
                  <a:srgbClr val="002060"/>
                </a:solidFill>
              </a:rPr>
              <a:t> 3</a:t>
            </a:r>
            <a:endParaRPr lang="en-US" sz="3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blinds dir="vert"/>
    <p:sndAc>
      <p:stSnd>
        <p:snd r:embed="rId3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1" uiExpand="1" build="allAtOnce" animBg="1"/>
      <p:bldP spid="6147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838200" y="762000"/>
            <a:ext cx="725174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762000"/>
            <a:ext cx="5029200" cy="6096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 dirty="0" err="1">
                <a:solidFill>
                  <a:srgbClr val="C00000"/>
                </a:solidFill>
              </a:rPr>
              <a:t>Pasar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tidak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jelas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3600" dirty="0" err="1" smtClean="0">
                <a:solidFill>
                  <a:srgbClr val="002060"/>
                </a:solidFill>
              </a:rPr>
              <a:t>Tujuan</a:t>
            </a:r>
            <a:r>
              <a:rPr lang="en-US" sz="3600" dirty="0" smtClean="0">
                <a:solidFill>
                  <a:srgbClr val="002060"/>
                </a:solidFill>
              </a:rPr>
              <a:t>/</a:t>
            </a:r>
            <a:r>
              <a:rPr lang="en-US" sz="3600" b="1" dirty="0" err="1" smtClean="0">
                <a:solidFill>
                  <a:srgbClr val="C00000"/>
                </a:solidFill>
              </a:rPr>
              <a:t>sasaran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tidak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jelas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3600" b="1" dirty="0" err="1">
                <a:solidFill>
                  <a:srgbClr val="C00000"/>
                </a:solidFill>
              </a:rPr>
              <a:t>Prioritas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usaha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tidak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jelas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3600" dirty="0" err="1">
                <a:solidFill>
                  <a:srgbClr val="002060"/>
                </a:solidFill>
              </a:rPr>
              <a:t>Tidak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menunjukan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kompetensi</a:t>
            </a:r>
            <a:r>
              <a:rPr lang="en-US" sz="3600" b="1" dirty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3600" b="1" dirty="0" err="1">
                <a:solidFill>
                  <a:srgbClr val="C00000"/>
                </a:solidFill>
              </a:rPr>
              <a:t>Menunda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langkah-langkah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penting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3600" b="1" dirty="0" err="1">
                <a:solidFill>
                  <a:srgbClr val="C00000"/>
                </a:solidFill>
              </a:rPr>
              <a:t>Takut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resiko</a:t>
            </a:r>
            <a:r>
              <a:rPr lang="en-US" sz="3600" dirty="0" smtClean="0">
                <a:solidFill>
                  <a:srgbClr val="002060"/>
                </a:solidFill>
              </a:rPr>
              <a:t>.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Gagalnya</a:t>
            </a:r>
            <a:r>
              <a:rPr lang="en-US" sz="4400" dirty="0" smtClean="0"/>
              <a:t> </a:t>
            </a:r>
            <a:r>
              <a:rPr lang="en-US" sz="4400" dirty="0" err="1" smtClean="0"/>
              <a:t>rencana</a:t>
            </a:r>
            <a:r>
              <a:rPr lang="en-US" sz="4400" dirty="0" smtClean="0"/>
              <a:t> </a:t>
            </a:r>
            <a:r>
              <a:rPr lang="en-US" sz="4400" dirty="0" err="1" smtClean="0"/>
              <a:t>usaha</a:t>
            </a:r>
            <a:endParaRPr lang="en-US" sz="4400" dirty="0"/>
          </a:p>
        </p:txBody>
      </p:sp>
    </p:spTree>
  </p:cSld>
  <p:clrMapOvr>
    <a:masterClrMapping/>
  </p:clrMapOvr>
  <p:transition spd="med">
    <p:blinds dir="vert"/>
    <p:sndAc>
      <p:stSnd>
        <p:snd r:embed="rId3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uiExpand="1" build="p" autoUpdateAnimBg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" y="990600"/>
            <a:ext cx="90830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indent="0">
              <a:buNone/>
            </a:pPr>
            <a:r>
              <a:rPr lang="en-US" sz="4000" dirty="0" err="1" smtClean="0">
                <a:solidFill>
                  <a:srgbClr val="C00000"/>
                </a:solidFill>
              </a:rPr>
              <a:t>Kelayakannya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Perencanaan</a:t>
            </a:r>
            <a:r>
              <a:rPr lang="en-US" sz="4000" dirty="0" smtClean="0">
                <a:solidFill>
                  <a:srgbClr val="C00000"/>
                </a:solidFill>
              </a:rPr>
              <a:t> Usaha: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133600" y="4267200"/>
            <a:ext cx="7010400" cy="25908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Kelayakan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</a:rPr>
              <a:t>Teknis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</a:endParaRPr>
          </a:p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Kelayakan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</a:rPr>
              <a:t>Operasional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</a:endParaRPr>
          </a:p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Kelayakan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</a:rPr>
              <a:t>Ekonomi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animBg="1"/>
      <p:bldP spid="3" grpId="0" animBg="1"/>
    </p:bld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928</TotalTime>
  <Words>980</Words>
  <Application>Microsoft PowerPoint</Application>
  <PresentationFormat>On-screen Show (4:3)</PresentationFormat>
  <Paragraphs>229</Paragraphs>
  <Slides>32</Slides>
  <Notes>9</Notes>
  <HiddenSlides>14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Network</vt:lpstr>
      <vt:lpstr>Studi Kelayakan Bisnis</vt:lpstr>
      <vt:lpstr>Slide 2</vt:lpstr>
      <vt:lpstr>Slide 3</vt:lpstr>
      <vt:lpstr>Slide 4</vt:lpstr>
      <vt:lpstr>Slide 5</vt:lpstr>
      <vt:lpstr>Study Kelayakan Bisnis?</vt:lpstr>
      <vt:lpstr>TUJUAN PENYUSUNAN RENCANA BISNIS</vt:lpstr>
      <vt:lpstr>Slide 8</vt:lpstr>
      <vt:lpstr>Slide 9</vt:lpstr>
      <vt:lpstr>Kelayakan Teknis &amp; Operasional</vt:lpstr>
      <vt:lpstr>Kelayakan Ekonomi</vt:lpstr>
      <vt:lpstr>PROSES DAN TAHAPAN RENCANA BISNIS/ STUDI KELAYAKAN</vt:lpstr>
      <vt:lpstr>1. TAHAP PENEMUAN IDE</vt:lpstr>
      <vt:lpstr>2. TAHAP MEMFORMULASIKAN TUJUAN BISNIS</vt:lpstr>
      <vt:lpstr>ASPEK ANALISIS KELAYAKAN BISNIS</vt:lpstr>
      <vt:lpstr>KERANGKA RENCANA USAHA</vt:lpstr>
      <vt:lpstr>4. TAHAP KEPUTUSAN</vt:lpstr>
      <vt:lpstr>Point penting Dalam perencanaan bisnis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Kelayakan Ekonomi</vt:lpstr>
      <vt:lpstr>Analisis Biaya </vt:lpstr>
      <vt:lpstr>Payback Period</vt:lpstr>
      <vt:lpstr>Slide 29</vt:lpstr>
      <vt:lpstr>Net Present Value</vt:lpstr>
      <vt:lpstr>Tugas Kelompok</vt:lpstr>
      <vt:lpstr>PIHAK YG BERKEPENTINGAN DLM RU/SKB</vt:lpstr>
    </vt:vector>
  </TitlesOfParts>
  <Company>dosens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 Kelayakan</dc:title>
  <dc:creator>dosen1</dc:creator>
  <cp:lastModifiedBy>safarudin</cp:lastModifiedBy>
  <cp:revision>158</cp:revision>
  <dcterms:created xsi:type="dcterms:W3CDTF">2006-01-17T01:26:45Z</dcterms:created>
  <dcterms:modified xsi:type="dcterms:W3CDTF">2014-11-28T02:58:10Z</dcterms:modified>
</cp:coreProperties>
</file>