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3"/>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7" r:id="rId17"/>
    <p:sldId id="278" r:id="rId18"/>
    <p:sldId id="279" r:id="rId19"/>
    <p:sldId id="280" r:id="rId20"/>
    <p:sldId id="281" r:id="rId21"/>
    <p:sldId id="282" r:id="rId22"/>
    <p:sldId id="275" r:id="rId23"/>
    <p:sldId id="276" r:id="rId24"/>
    <p:sldId id="274" r:id="rId25"/>
    <p:sldId id="283" r:id="rId26"/>
    <p:sldId id="284" r:id="rId27"/>
    <p:sldId id="285" r:id="rId28"/>
    <p:sldId id="286" r:id="rId29"/>
    <p:sldId id="287" r:id="rId30"/>
    <p:sldId id="288" r:id="rId31"/>
    <p:sldId id="289" r:id="rId32"/>
    <p:sldId id="290" r:id="rId33"/>
    <p:sldId id="292" r:id="rId34"/>
    <p:sldId id="291"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426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01A115-0BA7-4434-A0E8-81AE46AFD59C}" type="datetimeFigureOut">
              <a:rPr lang="id-ID" smtClean="0"/>
              <a:pPr/>
              <a:t>03/12/2009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5FE42-61FD-442D-A01C-097E8EFF24A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AA5FE42-61FD-442D-A01C-097E8EFF24A5}" type="slidenum">
              <a:rPr lang="id-ID" smtClean="0"/>
              <a:pPr/>
              <a:t>36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DDDCB75A-FB5B-4369-B8F6-AE15A7231B4C}"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DDCB75A-FB5B-4369-B8F6-AE15A7231B4C}"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DDCB75A-FB5B-4369-B8F6-AE15A7231B4C}"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F5575C-7BCC-47F3-AB1A-8A7C6A6C069D}" type="datetimeFigureOut">
              <a:rPr lang="id-ID" smtClean="0"/>
              <a:pPr/>
              <a:t>03/12/2009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1F5575C-7BCC-47F3-AB1A-8A7C6A6C069D}" type="datetimeFigureOut">
              <a:rPr lang="id-ID" smtClean="0"/>
              <a:pPr/>
              <a:t>03/12/2009</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DDDCB75A-FB5B-4369-B8F6-AE15A7231B4C}" type="slidenum">
              <a:rPr lang="id-ID" smtClean="0"/>
              <a:pPr/>
              <a:t>‹#›</a:t>
            </a:fld>
            <a:endParaRPr lang="id-ID"/>
          </a:p>
        </p:txBody>
      </p:sp>
    </p:spTree>
  </p:cSld>
  <p:clrMapOvr>
    <a:masterClrMapping/>
  </p:clrMapOvr>
  <p:transition spd="med">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1F5575C-7BCC-47F3-AB1A-8A7C6A6C069D}" type="datetimeFigureOut">
              <a:rPr lang="id-ID" smtClean="0"/>
              <a:pPr/>
              <a:t>03/12/2009</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DDCB75A-FB5B-4369-B8F6-AE15A7231B4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wipe dir="d"/>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772400" cy="1470025"/>
          </a:xfrm>
        </p:spPr>
        <p:txBody>
          <a:bodyPr>
            <a:normAutofit fontScale="90000"/>
          </a:bodyPr>
          <a:lstStyle/>
          <a:p>
            <a:r>
              <a:rPr lang="id-ID" dirty="0" smtClean="0">
                <a:latin typeface="Andalus" pitchFamily="2" charset="-78"/>
                <a:cs typeface="Andalus" pitchFamily="2" charset="-78"/>
              </a:rPr>
              <a:t> </a:t>
            </a:r>
            <a:r>
              <a:rPr lang="id-ID" sz="5300" i="1" dirty="0" smtClean="0">
                <a:latin typeface="Andalus" pitchFamily="2" charset="-78"/>
                <a:cs typeface="Andalus" pitchFamily="2" charset="-78"/>
              </a:rPr>
              <a:t>Initiation  à  la linguistique</a:t>
            </a:r>
            <a:endParaRPr lang="id-ID" sz="5300" dirty="0">
              <a:latin typeface="Andalus" pitchFamily="2" charset="-78"/>
              <a:cs typeface="Andalus" pitchFamily="2" charset="-78"/>
            </a:endParaRPr>
          </a:p>
        </p:txBody>
      </p:sp>
      <p:sp>
        <p:nvSpPr>
          <p:cNvPr id="3" name="Subtitle 2"/>
          <p:cNvSpPr>
            <a:spLocks noGrp="1"/>
          </p:cNvSpPr>
          <p:nvPr>
            <p:ph type="subTitle" idx="1"/>
          </p:nvPr>
        </p:nvSpPr>
        <p:spPr>
          <a:xfrm>
            <a:off x="1371600" y="3500438"/>
            <a:ext cx="6400800" cy="2138362"/>
          </a:xfrm>
        </p:spPr>
        <p:txBody>
          <a:bodyPr>
            <a:normAutofit/>
          </a:bodyPr>
          <a:lstStyle/>
          <a:p>
            <a:r>
              <a:rPr lang="id-ID" sz="2800" dirty="0" smtClean="0">
                <a:solidFill>
                  <a:schemeClr val="tx1"/>
                </a:solidFill>
                <a:latin typeface="Times New Roman" pitchFamily="18" charset="0"/>
                <a:cs typeface="Times New Roman" pitchFamily="18" charset="0"/>
              </a:rPr>
              <a:t>Kode : PRC  201</a:t>
            </a:r>
          </a:p>
          <a:p>
            <a:r>
              <a:rPr lang="id-ID" sz="2800" dirty="0" smtClean="0">
                <a:solidFill>
                  <a:schemeClr val="tx1"/>
                </a:solidFill>
                <a:latin typeface="Times New Roman" pitchFamily="18" charset="0"/>
                <a:cs typeface="Times New Roman" pitchFamily="18" charset="0"/>
              </a:rPr>
              <a:t>SKS : 2 / teori</a:t>
            </a:r>
          </a:p>
          <a:p>
            <a:endParaRPr lang="id-ID" sz="2800" dirty="0" smtClean="0">
              <a:latin typeface="Times New Roman" pitchFamily="18" charset="0"/>
              <a:cs typeface="Times New Roman" pitchFamily="18" charset="0"/>
            </a:endParaRPr>
          </a:p>
          <a:p>
            <a:r>
              <a:rPr lang="id-ID" sz="2800" dirty="0" smtClean="0">
                <a:solidFill>
                  <a:schemeClr val="tx1"/>
                </a:solidFill>
                <a:latin typeface="Times New Roman" pitchFamily="18" charset="0"/>
                <a:cs typeface="Times New Roman" pitchFamily="18" charset="0"/>
              </a:rPr>
              <a:t>Norberta  Nastiti  Utami </a:t>
            </a:r>
            <a:endParaRPr lang="id-ID" sz="2800" dirty="0">
              <a:solidFill>
                <a:schemeClr val="tx1"/>
              </a:solidFill>
              <a:latin typeface="Times New Roman" pitchFamily="18" charset="0"/>
              <a:cs typeface="Times New Roman" pitchFamily="18" charset="0"/>
            </a:endParaRP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amond(i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Dikotomi  pandangan  Saussure</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Arial" charset="0"/>
              <a:buChar char="•"/>
            </a:pPr>
            <a:r>
              <a:rPr lang="id-ID" sz="3200" dirty="0" smtClean="0">
                <a:latin typeface="Times New Roman" pitchFamily="18" charset="0"/>
                <a:cs typeface="Times New Roman" pitchFamily="18" charset="0"/>
              </a:rPr>
              <a:t>Telaah  Diakronis  dan  Sinkronis</a:t>
            </a:r>
          </a:p>
          <a:p>
            <a:pPr>
              <a:buFont typeface="Arial" charset="0"/>
              <a:buChar char="•"/>
            </a:pPr>
            <a:r>
              <a:rPr lang="id-ID" sz="3200" i="1" dirty="0" smtClean="0">
                <a:latin typeface="Times New Roman" pitchFamily="18" charset="0"/>
                <a:cs typeface="Times New Roman" pitchFamily="18" charset="0"/>
              </a:rPr>
              <a:t>Langue  dan  parole</a:t>
            </a:r>
          </a:p>
          <a:p>
            <a:pPr>
              <a:buFont typeface="Arial" charset="0"/>
              <a:buChar char="•"/>
            </a:pPr>
            <a:r>
              <a:rPr lang="id-ID" sz="3200" i="1" dirty="0" smtClean="0">
                <a:latin typeface="Times New Roman" pitchFamily="18" charset="0"/>
                <a:cs typeface="Times New Roman" pitchFamily="18" charset="0"/>
              </a:rPr>
              <a:t>Signifiant  dan  signifié</a:t>
            </a:r>
          </a:p>
          <a:p>
            <a:pPr>
              <a:buFont typeface="Arial" charset="0"/>
              <a:buChar char="•"/>
            </a:pPr>
            <a:r>
              <a:rPr lang="id-ID" sz="3200" dirty="0" smtClean="0">
                <a:latin typeface="Times New Roman" pitchFamily="18" charset="0"/>
                <a:cs typeface="Times New Roman" pitchFamily="18" charset="0"/>
              </a:rPr>
              <a:t>Hubungan  Sintagmatik  dan  hubungan  Paradigmatik</a:t>
            </a:r>
          </a:p>
          <a:p>
            <a:pPr>
              <a:buFont typeface="Arial" charset="0"/>
              <a:buChar char="•"/>
            </a:pPr>
            <a:endParaRPr lang="id-ID" sz="3200" dirty="0" smtClean="0">
              <a:latin typeface="Times New Roman" pitchFamily="18" charset="0"/>
              <a:cs typeface="Times New Roman" pitchFamily="18" charset="0"/>
            </a:endParaRPr>
          </a:p>
          <a:p>
            <a:pPr>
              <a:buNone/>
            </a:pP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1000" autoRev="1" fill="hold">
                                          <p:stCondLst>
                                            <p:cond delay="0"/>
                                          </p:stCondLst>
                                        </p:cTn>
                                        <p:tgtEl>
                                          <p:spTgt spid="3">
                                            <p:txEl>
                                              <p:pRg st="0" end="0"/>
                                            </p:txEl>
                                          </p:spTgt>
                                        </p:tgtEl>
                                        <p:attrNameLst>
                                          <p:attrName>ppt_w</p:attrName>
                                        </p:attrNameLst>
                                      </p:cBhvr>
                                    </p:anim>
                                    <p:anim by="(#ppt_w*0.50)" calcmode="lin" valueType="num">
                                      <p:cBhvr>
                                        <p:cTn id="14" dur="1000" decel="50000" autoRev="1" fill="hold">
                                          <p:stCondLst>
                                            <p:cond delay="0"/>
                                          </p:stCondLst>
                                        </p:cTn>
                                        <p:tgtEl>
                                          <p:spTgt spid="3">
                                            <p:txEl>
                                              <p:pRg st="0" end="0"/>
                                            </p:txEl>
                                          </p:spTgt>
                                        </p:tgtEl>
                                        <p:attrNameLst>
                                          <p:attrName>ppt_x</p:attrName>
                                        </p:attrNameLst>
                                      </p:cBhvr>
                                    </p:anim>
                                    <p:anim from="(-#ppt_h/2)" to="(#ppt_y)" calcmode="lin" valueType="num">
                                      <p:cBhvr>
                                        <p:cTn id="15" dur="2000" fill="hold">
                                          <p:stCondLst>
                                            <p:cond delay="0"/>
                                          </p:stCondLst>
                                        </p:cTn>
                                        <p:tgtEl>
                                          <p:spTgt spid="3">
                                            <p:txEl>
                                              <p:pRg st="0" end="0"/>
                                            </p:txEl>
                                          </p:spTgt>
                                        </p:tgtEl>
                                        <p:attrNameLst>
                                          <p:attrName>ppt_y</p:attrName>
                                        </p:attrNameLst>
                                      </p:cBhvr>
                                    </p:anim>
                                    <p:animRot by="21600000">
                                      <p:cBhvr>
                                        <p:cTn id="16" dur="2000" fill="hold">
                                          <p:stCondLst>
                                            <p:cond delay="0"/>
                                          </p:stCondLst>
                                        </p:cTn>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1000" autoRev="1" fill="hold">
                                          <p:stCondLst>
                                            <p:cond delay="0"/>
                                          </p:stCondLst>
                                        </p:cTn>
                                        <p:tgtEl>
                                          <p:spTgt spid="3">
                                            <p:txEl>
                                              <p:pRg st="1" end="1"/>
                                            </p:txEl>
                                          </p:spTgt>
                                        </p:tgtEl>
                                        <p:attrNameLst>
                                          <p:attrName>ppt_w</p:attrName>
                                        </p:attrNameLst>
                                      </p:cBhvr>
                                    </p:anim>
                                    <p:anim by="(#ppt_w*0.50)" calcmode="lin" valueType="num">
                                      <p:cBhvr>
                                        <p:cTn id="22" dur="1000" decel="50000" autoRev="1" fill="hold">
                                          <p:stCondLst>
                                            <p:cond delay="0"/>
                                          </p:stCondLst>
                                        </p:cTn>
                                        <p:tgtEl>
                                          <p:spTgt spid="3">
                                            <p:txEl>
                                              <p:pRg st="1" end="1"/>
                                            </p:txEl>
                                          </p:spTgt>
                                        </p:tgtEl>
                                        <p:attrNameLst>
                                          <p:attrName>ppt_x</p:attrName>
                                        </p:attrNameLst>
                                      </p:cBhvr>
                                    </p:anim>
                                    <p:anim from="(-#ppt_h/2)" to="(#ppt_y)" calcmode="lin" valueType="num">
                                      <p:cBhvr>
                                        <p:cTn id="23" dur="2000" fill="hold">
                                          <p:stCondLst>
                                            <p:cond delay="0"/>
                                          </p:stCondLst>
                                        </p:cTn>
                                        <p:tgtEl>
                                          <p:spTgt spid="3">
                                            <p:txEl>
                                              <p:pRg st="1" end="1"/>
                                            </p:txEl>
                                          </p:spTgt>
                                        </p:tgtEl>
                                        <p:attrNameLst>
                                          <p:attrName>ppt_y</p:attrName>
                                        </p:attrNameLst>
                                      </p:cBhvr>
                                    </p:anim>
                                    <p:animRot by="21600000">
                                      <p:cBhvr>
                                        <p:cTn id="24" dur="2000" fill="hold">
                                          <p:stCondLst>
                                            <p:cond delay="0"/>
                                          </p:stCondLst>
                                        </p:cTn>
                                        <p:tgtEl>
                                          <p:spTgt spid="3">
                                            <p:txEl>
                                              <p:pRg st="1" end="1"/>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 by="(-#ppt_w*2)" calcmode="lin" valueType="num">
                                      <p:cBhvr rctx="PPT">
                                        <p:cTn id="29" dur="1000" autoRev="1" fill="hold">
                                          <p:stCondLst>
                                            <p:cond delay="0"/>
                                          </p:stCondLst>
                                        </p:cTn>
                                        <p:tgtEl>
                                          <p:spTgt spid="3">
                                            <p:txEl>
                                              <p:pRg st="2" end="2"/>
                                            </p:txEl>
                                          </p:spTgt>
                                        </p:tgtEl>
                                        <p:attrNameLst>
                                          <p:attrName>ppt_w</p:attrName>
                                        </p:attrNameLst>
                                      </p:cBhvr>
                                    </p:anim>
                                    <p:anim by="(#ppt_w*0.50)" calcmode="lin" valueType="num">
                                      <p:cBhvr>
                                        <p:cTn id="30" dur="1000" decel="50000" autoRev="1" fill="hold">
                                          <p:stCondLst>
                                            <p:cond delay="0"/>
                                          </p:stCondLst>
                                        </p:cTn>
                                        <p:tgtEl>
                                          <p:spTgt spid="3">
                                            <p:txEl>
                                              <p:pRg st="2" end="2"/>
                                            </p:txEl>
                                          </p:spTgt>
                                        </p:tgtEl>
                                        <p:attrNameLst>
                                          <p:attrName>ppt_x</p:attrName>
                                        </p:attrNameLst>
                                      </p:cBhvr>
                                    </p:anim>
                                    <p:anim from="(-#ppt_h/2)" to="(#ppt_y)" calcmode="lin" valueType="num">
                                      <p:cBhvr>
                                        <p:cTn id="31" dur="2000" fill="hold">
                                          <p:stCondLst>
                                            <p:cond delay="0"/>
                                          </p:stCondLst>
                                        </p:cTn>
                                        <p:tgtEl>
                                          <p:spTgt spid="3">
                                            <p:txEl>
                                              <p:pRg st="2" end="2"/>
                                            </p:txEl>
                                          </p:spTgt>
                                        </p:tgtEl>
                                        <p:attrNameLst>
                                          <p:attrName>ppt_y</p:attrName>
                                        </p:attrNameLst>
                                      </p:cBhvr>
                                    </p:anim>
                                    <p:animRot by="21600000">
                                      <p:cBhvr>
                                        <p:cTn id="32" dur="2000" fill="hold">
                                          <p:stCondLst>
                                            <p:cond delay="0"/>
                                          </p:stCondLst>
                                        </p:cTn>
                                        <p:tgtEl>
                                          <p:spTgt spid="3">
                                            <p:txEl>
                                              <p:pRg st="2" end="2"/>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dur="1" fill="hold">
                                          <p:stCondLst>
                                            <p:cond delay="0"/>
                                          </p:stCondLst>
                                        </p:cTn>
                                        <p:tgtEl>
                                          <p:spTgt spid="3">
                                            <p:txEl>
                                              <p:pRg st="3" end="3"/>
                                            </p:txEl>
                                          </p:spTgt>
                                        </p:tgtEl>
                                        <p:attrNameLst>
                                          <p:attrName>style.visibility</p:attrName>
                                        </p:attrNameLst>
                                      </p:cBhvr>
                                      <p:to>
                                        <p:strVal val="visible"/>
                                      </p:to>
                                    </p:set>
                                    <p:anim by="(-#ppt_w*2)" calcmode="lin" valueType="num">
                                      <p:cBhvr rctx="PPT">
                                        <p:cTn id="37" dur="1000" autoRev="1" fill="hold">
                                          <p:stCondLst>
                                            <p:cond delay="0"/>
                                          </p:stCondLst>
                                        </p:cTn>
                                        <p:tgtEl>
                                          <p:spTgt spid="3">
                                            <p:txEl>
                                              <p:pRg st="3" end="3"/>
                                            </p:txEl>
                                          </p:spTgt>
                                        </p:tgtEl>
                                        <p:attrNameLst>
                                          <p:attrName>ppt_w</p:attrName>
                                        </p:attrNameLst>
                                      </p:cBhvr>
                                    </p:anim>
                                    <p:anim by="(#ppt_w*0.50)" calcmode="lin" valueType="num">
                                      <p:cBhvr>
                                        <p:cTn id="38" dur="1000" decel="50000" autoRev="1" fill="hold">
                                          <p:stCondLst>
                                            <p:cond delay="0"/>
                                          </p:stCondLst>
                                        </p:cTn>
                                        <p:tgtEl>
                                          <p:spTgt spid="3">
                                            <p:txEl>
                                              <p:pRg st="3" end="3"/>
                                            </p:txEl>
                                          </p:spTgt>
                                        </p:tgtEl>
                                        <p:attrNameLst>
                                          <p:attrName>ppt_x</p:attrName>
                                        </p:attrNameLst>
                                      </p:cBhvr>
                                    </p:anim>
                                    <p:anim from="(-#ppt_h/2)" to="(#ppt_y)" calcmode="lin" valueType="num">
                                      <p:cBhvr>
                                        <p:cTn id="39" dur="2000" fill="hold">
                                          <p:stCondLst>
                                            <p:cond delay="0"/>
                                          </p:stCondLst>
                                        </p:cTn>
                                        <p:tgtEl>
                                          <p:spTgt spid="3">
                                            <p:txEl>
                                              <p:pRg st="3" end="3"/>
                                            </p:txEl>
                                          </p:spTgt>
                                        </p:tgtEl>
                                        <p:attrNameLst>
                                          <p:attrName>ppt_y</p:attrName>
                                        </p:attrNameLst>
                                      </p:cBhvr>
                                    </p:anim>
                                    <p:animRot by="21600000">
                                      <p:cBhvr>
                                        <p:cTn id="40" dur="20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latin typeface="Times New Roman" pitchFamily="18" charset="0"/>
                <a:cs typeface="Times New Roman" pitchFamily="18" charset="0"/>
              </a:rPr>
              <a:t>Telaah  Diakronis  dan  telaah  Sinkronis</a:t>
            </a:r>
            <a:endParaRPr lang="id-ID"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Tx/>
              <a:buChar char="-"/>
            </a:pPr>
            <a:r>
              <a:rPr lang="id-ID" sz="2400" dirty="0" smtClean="0">
                <a:latin typeface="Times New Roman" pitchFamily="18" charset="0"/>
                <a:cs typeface="Times New Roman" pitchFamily="18" charset="0"/>
              </a:rPr>
              <a:t>Telaah Diakronis,  merupakan  upaya untuk  mempelajari  bahasa     dari  waktu  ke waktu .</a:t>
            </a:r>
          </a:p>
          <a:p>
            <a:pPr>
              <a:buFontTx/>
              <a:buChar char="-"/>
            </a:pPr>
            <a:r>
              <a:rPr lang="id-ID" sz="2400" dirty="0" smtClean="0">
                <a:latin typeface="Times New Roman" pitchFamily="18" charset="0"/>
                <a:cs typeface="Times New Roman" pitchFamily="18" charset="0"/>
              </a:rPr>
              <a:t>Telaah  Sinkronis, merupakan  upaya  mempelajari  bahasa  pada  satu waktu  tertentu.</a:t>
            </a:r>
          </a:p>
          <a:p>
            <a:pPr>
              <a:buNone/>
            </a:pPr>
            <a:endParaRPr lang="id-ID" sz="2400" dirty="0" smtClean="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Sebelum  Saussure  bahasa  selalu  ditelaah  secara  historis  atau  diakronis  saja.  Dengan  pandangan  yang dikemu kakan  oleh  Saussure, suatu bahasa  dapat  dideskripsikan  tanpa  harus  melihat  sejarahnya.   </a:t>
            </a: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anim calcmode="lin" valueType="num">
                                      <p:cBhvr>
                                        <p:cTn id="2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i="1" dirty="0" smtClean="0">
                <a:latin typeface="Times New Roman" pitchFamily="18" charset="0"/>
                <a:cs typeface="Times New Roman" pitchFamily="18" charset="0"/>
              </a:rPr>
              <a:t>Langue</a:t>
            </a:r>
            <a:r>
              <a:rPr lang="id-ID" sz="3600" dirty="0" smtClean="0">
                <a:latin typeface="Times New Roman" pitchFamily="18" charset="0"/>
                <a:cs typeface="Times New Roman" pitchFamily="18" charset="0"/>
              </a:rPr>
              <a:t>  dan  </a:t>
            </a:r>
            <a:r>
              <a:rPr lang="id-ID" sz="3600" i="1" dirty="0" smtClean="0">
                <a:latin typeface="Times New Roman" pitchFamily="18" charset="0"/>
                <a:cs typeface="Times New Roman" pitchFamily="18" charset="0"/>
              </a:rPr>
              <a:t>Parole</a:t>
            </a:r>
            <a:endParaRPr lang="id-ID" sz="3600"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id-ID" sz="2800" dirty="0" smtClean="0">
                <a:latin typeface="Times New Roman" pitchFamily="18" charset="0"/>
                <a:cs typeface="Times New Roman" pitchFamily="18" charset="0"/>
              </a:rPr>
              <a:t>- </a:t>
            </a:r>
            <a:r>
              <a:rPr lang="id-ID" sz="2800" i="1" dirty="0" smtClean="0">
                <a:latin typeface="Times New Roman" pitchFamily="18" charset="0"/>
                <a:cs typeface="Times New Roman" pitchFamily="18" charset="0"/>
              </a:rPr>
              <a:t>Langue</a:t>
            </a:r>
            <a:r>
              <a:rPr lang="id-ID" sz="2800" dirty="0" smtClean="0">
                <a:latin typeface="Times New Roman" pitchFamily="18" charset="0"/>
                <a:cs typeface="Times New Roman" pitchFamily="18" charset="0"/>
              </a:rPr>
              <a:t>  adalah  keseluruhan  sistem  tanda (</a:t>
            </a:r>
            <a:r>
              <a:rPr lang="id-ID" sz="2800" i="1" dirty="0" smtClean="0">
                <a:latin typeface="Times New Roman" pitchFamily="18" charset="0"/>
                <a:cs typeface="Times New Roman" pitchFamily="18" charset="0"/>
              </a:rPr>
              <a:t>signe</a:t>
            </a:r>
            <a:r>
              <a:rPr lang="id-ID" sz="2800" dirty="0" smtClean="0">
                <a:latin typeface="Times New Roman" pitchFamily="18" charset="0"/>
                <a:cs typeface="Times New Roman" pitchFamily="18" charset="0"/>
              </a:rPr>
              <a:t>)  yang merupakan  produk  dan konvensi  masyara- kat dan berfungsi  sebagai alat komunikasi  anta- ra  para  anggotanya, sifatnya  abstrak.</a:t>
            </a:r>
          </a:p>
          <a:p>
            <a:pPr>
              <a:buNone/>
            </a:pPr>
            <a:r>
              <a:rPr lang="id-ID" sz="2800" dirty="0" smtClean="0">
                <a:latin typeface="Times New Roman" pitchFamily="18" charset="0"/>
                <a:cs typeface="Times New Roman" pitchFamily="18" charset="0"/>
              </a:rPr>
              <a:t>- </a:t>
            </a:r>
            <a:r>
              <a:rPr lang="id-ID" sz="2800" i="1" dirty="0" smtClean="0">
                <a:latin typeface="Times New Roman" pitchFamily="18" charset="0"/>
                <a:cs typeface="Times New Roman" pitchFamily="18" charset="0"/>
              </a:rPr>
              <a:t>Parole</a:t>
            </a:r>
            <a:r>
              <a:rPr lang="id-ID" sz="2800" dirty="0" smtClean="0">
                <a:latin typeface="Times New Roman" pitchFamily="18" charset="0"/>
                <a:cs typeface="Times New Roman" pitchFamily="18" charset="0"/>
              </a:rPr>
              <a:t>  adalah  pemakaian </a:t>
            </a:r>
            <a:r>
              <a:rPr lang="id-ID" sz="2800" i="1" dirty="0" smtClean="0">
                <a:latin typeface="Times New Roman" pitchFamily="18" charset="0"/>
                <a:cs typeface="Times New Roman" pitchFamily="18" charset="0"/>
              </a:rPr>
              <a:t>langue</a:t>
            </a:r>
            <a:r>
              <a:rPr lang="id-ID" sz="2800" dirty="0" smtClean="0">
                <a:latin typeface="Times New Roman" pitchFamily="18" charset="0"/>
                <a:cs typeface="Times New Roman" pitchFamily="18" charset="0"/>
              </a:rPr>
              <a:t>  oleh  tiap-tiap  anggota  masyarakat  bahasa;  sifatnya konkret  karena  </a:t>
            </a:r>
            <a:r>
              <a:rPr lang="id-ID" sz="2800" i="1" dirty="0" smtClean="0">
                <a:latin typeface="Times New Roman" pitchFamily="18" charset="0"/>
                <a:cs typeface="Times New Roman" pitchFamily="18" charset="0"/>
              </a:rPr>
              <a:t>parole</a:t>
            </a:r>
            <a:r>
              <a:rPr lang="id-ID" sz="2800" dirty="0" smtClean="0">
                <a:latin typeface="Times New Roman" pitchFamily="18" charset="0"/>
                <a:cs typeface="Times New Roman" pitchFamily="18" charset="0"/>
              </a:rPr>
              <a:t>  tidak  lain merupakan realitas fisis  yang berbeda  dari  satu  orang  ke orang  lain.</a:t>
            </a:r>
          </a:p>
          <a:p>
            <a:pPr>
              <a:buNone/>
            </a:pPr>
            <a:r>
              <a:rPr lang="id-ID" sz="2800" dirty="0" smtClean="0">
                <a:latin typeface="Times New Roman" pitchFamily="18" charset="0"/>
                <a:cs typeface="Times New Roman" pitchFamily="18" charset="0"/>
              </a:rPr>
              <a:t>- Objek  linguistik  tidak lain  adalah  </a:t>
            </a:r>
            <a:r>
              <a:rPr lang="id-ID" sz="2800" i="1" dirty="0" smtClean="0">
                <a:latin typeface="Times New Roman" pitchFamily="18" charset="0"/>
                <a:cs typeface="Times New Roman" pitchFamily="18" charset="0"/>
              </a:rPr>
              <a:t>langue</a:t>
            </a:r>
            <a:r>
              <a:rPr lang="id-ID" sz="2800" dirty="0" smtClean="0">
                <a:latin typeface="Times New Roman" pitchFamily="18" charset="0"/>
                <a:cs typeface="Times New Roman" pitchFamily="18" charset="0"/>
              </a:rPr>
              <a:t>, sedangkan  untuk  mengkaji </a:t>
            </a:r>
            <a:r>
              <a:rPr lang="id-ID" sz="2800" i="1" dirty="0" smtClean="0">
                <a:latin typeface="Times New Roman" pitchFamily="18" charset="0"/>
                <a:cs typeface="Times New Roman" pitchFamily="18" charset="0"/>
              </a:rPr>
              <a:t>langue</a:t>
            </a:r>
            <a:r>
              <a:rPr lang="id-ID" sz="2800" dirty="0" smtClean="0">
                <a:latin typeface="Times New Roman" pitchFamily="18" charset="0"/>
                <a:cs typeface="Times New Roman" pitchFamily="18" charset="0"/>
              </a:rPr>
              <a:t>  dilakukan melalui  </a:t>
            </a:r>
            <a:r>
              <a:rPr lang="id-ID" sz="2800" i="1" dirty="0" smtClean="0">
                <a:latin typeface="Times New Roman" pitchFamily="18" charset="0"/>
                <a:cs typeface="Times New Roman" pitchFamily="18" charset="0"/>
              </a:rPr>
              <a:t>parole.</a:t>
            </a:r>
            <a:endParaRPr lang="id-ID" sz="2800" i="1"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i="1" dirty="0" smtClean="0">
                <a:latin typeface="Times New Roman" pitchFamily="18" charset="0"/>
                <a:cs typeface="Times New Roman" pitchFamily="18" charset="0"/>
              </a:rPr>
              <a:t>Signifiant</a:t>
            </a:r>
            <a:r>
              <a:rPr lang="id-ID" sz="3600" dirty="0" smtClean="0">
                <a:latin typeface="Times New Roman" pitchFamily="18" charset="0"/>
                <a:cs typeface="Times New Roman" pitchFamily="18" charset="0"/>
              </a:rPr>
              <a:t>  dan  </a:t>
            </a:r>
            <a:r>
              <a:rPr lang="id-ID" sz="3600" i="1" dirty="0" smtClean="0">
                <a:latin typeface="Times New Roman" pitchFamily="18" charset="0"/>
                <a:cs typeface="Times New Roman" pitchFamily="18" charset="0"/>
              </a:rPr>
              <a:t>Signifié</a:t>
            </a:r>
            <a:endParaRPr lang="id-ID" sz="3600"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id-ID" sz="2400" dirty="0" smtClean="0">
                <a:latin typeface="Times New Roman" pitchFamily="18" charset="0"/>
                <a:cs typeface="Times New Roman" pitchFamily="18" charset="0"/>
              </a:rPr>
              <a:t>- Tanda  bahasa  menyatukan  suatu konsep  dengan  citra bunyi . Citra  bunyi adalah  kesan psikologis  yang timbul  dalam pikiran kita. Citra  bunyi inilah yang  disebut dengan   </a:t>
            </a:r>
            <a:r>
              <a:rPr lang="id-ID" sz="2400" i="1" dirty="0" smtClean="0">
                <a:latin typeface="Times New Roman" pitchFamily="18" charset="0"/>
                <a:cs typeface="Times New Roman" pitchFamily="18" charset="0"/>
              </a:rPr>
              <a:t>signifiant</a:t>
            </a:r>
            <a:r>
              <a:rPr lang="id-ID" sz="2400" dirty="0" smtClean="0">
                <a:latin typeface="Times New Roman" pitchFamily="18" charset="0"/>
                <a:cs typeface="Times New Roman" pitchFamily="18" charset="0"/>
              </a:rPr>
              <a:t>.</a:t>
            </a:r>
          </a:p>
          <a:p>
            <a:pPr>
              <a:buFontTx/>
              <a:buChar char="-"/>
            </a:pPr>
            <a:r>
              <a:rPr lang="id-ID" sz="2400" i="1" dirty="0" smtClean="0">
                <a:latin typeface="Times New Roman" pitchFamily="18" charset="0"/>
                <a:cs typeface="Times New Roman" pitchFamily="18" charset="0"/>
              </a:rPr>
              <a:t>Signifié</a:t>
            </a:r>
            <a:r>
              <a:rPr lang="id-ID" sz="2400" dirty="0" smtClean="0">
                <a:latin typeface="Times New Roman" pitchFamily="18" charset="0"/>
                <a:cs typeface="Times New Roman" pitchFamily="18" charset="0"/>
              </a:rPr>
              <a:t>  adalah  kesan  makna  yang  ada  dalam  pikiran  kita.</a:t>
            </a:r>
          </a:p>
          <a:p>
            <a:pPr>
              <a:buFontTx/>
              <a:buChar char="-"/>
            </a:pPr>
            <a:r>
              <a:rPr lang="id-ID" sz="2400" i="1" dirty="0" smtClean="0">
                <a:latin typeface="Times New Roman" pitchFamily="18" charset="0"/>
                <a:cs typeface="Times New Roman" pitchFamily="18" charset="0"/>
              </a:rPr>
              <a:t>Signifiant</a:t>
            </a:r>
            <a:r>
              <a:rPr lang="id-ID" sz="2400" dirty="0" smtClean="0">
                <a:latin typeface="Times New Roman" pitchFamily="18" charset="0"/>
                <a:cs typeface="Times New Roman" pitchFamily="18" charset="0"/>
              </a:rPr>
              <a:t>  dan </a:t>
            </a:r>
            <a:r>
              <a:rPr lang="id-ID" sz="2400" i="1" dirty="0" smtClean="0">
                <a:latin typeface="Times New Roman" pitchFamily="18" charset="0"/>
                <a:cs typeface="Times New Roman" pitchFamily="18" charset="0"/>
              </a:rPr>
              <a:t>signifié </a:t>
            </a:r>
            <a:r>
              <a:rPr lang="id-ID" sz="2400" dirty="0" smtClean="0">
                <a:latin typeface="Times New Roman" pitchFamily="18" charset="0"/>
                <a:cs typeface="Times New Roman" pitchFamily="18" charset="0"/>
              </a:rPr>
              <a:t> berhubungan erat , tidak dapat dipisahkan  satu dari yang lain. Keduanya  merupakan  satu  kesatuan  psikologis  yang berdwimuka.</a:t>
            </a:r>
            <a:endParaRPr lang="id-ID"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latin typeface="Times New Roman" pitchFamily="18" charset="0"/>
                <a:cs typeface="Times New Roman" pitchFamily="18" charset="0"/>
              </a:rPr>
              <a:t>Hubungan Sintagmatik  dan  Paradigmatik</a:t>
            </a:r>
            <a:endParaRPr lang="id-ID"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Tx/>
              <a:buChar char="-"/>
            </a:pPr>
            <a:r>
              <a:rPr lang="id-ID" sz="2400" dirty="0" smtClean="0">
                <a:latin typeface="Times New Roman" pitchFamily="18" charset="0"/>
                <a:cs typeface="Times New Roman" pitchFamily="18" charset="0"/>
              </a:rPr>
              <a:t>Hubungan  sintagmatik adalah hubungan  antara unsur-unsur yg terdapat dlm suatu tuturan. Unsur-unsur  ini tersusun secara berurutan sehingga bersifat linear. Hubungan  sintagmatik  ini terdapat  dlm tataran  fonologi, morfologi  dan  sintaksis.</a:t>
            </a:r>
          </a:p>
          <a:p>
            <a:pPr>
              <a:buFontTx/>
              <a:buChar char="-"/>
            </a:pPr>
            <a:r>
              <a:rPr lang="id-ID" sz="2400" dirty="0" smtClean="0">
                <a:latin typeface="Times New Roman" pitchFamily="18" charset="0"/>
                <a:cs typeface="Times New Roman" pitchFamily="18" charset="0"/>
              </a:rPr>
              <a:t>Hubungan paradigmatik  adalah  hubungan di antara unsur-unsur yang terdapat  dalan suatu tuturan dengan  unsur-unsur  yang tidak terdapat  dalam tuturan  yang bersangkutan, hubungan </a:t>
            </a:r>
            <a:r>
              <a:rPr lang="id-ID" sz="2400" i="1" dirty="0" smtClean="0">
                <a:latin typeface="Times New Roman" pitchFamily="18" charset="0"/>
                <a:cs typeface="Times New Roman" pitchFamily="18" charset="0"/>
              </a:rPr>
              <a:t>in absentia</a:t>
            </a:r>
            <a:r>
              <a:rPr lang="id-ID" sz="2400" dirty="0" smtClean="0">
                <a:latin typeface="Times New Roman" pitchFamily="18" charset="0"/>
                <a:cs typeface="Times New Roman" pitchFamily="18" charset="0"/>
              </a:rPr>
              <a:t>. Hub. Paradigmatik  dapat kita  peroleh dg  cara penyulihan  atau  substitusi atau  komutasi, dan trdapat  dalam tataran  fonologi, morfologi  dan  sintaksis.</a:t>
            </a:r>
            <a:endParaRPr lang="id-ID"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latin typeface="Times New Roman" pitchFamily="18" charset="0"/>
                <a:cs typeface="Times New Roman" pitchFamily="18" charset="0"/>
              </a:rPr>
              <a:t>FUNGSI   BAHASA</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28736"/>
            <a:ext cx="7772400" cy="4926824"/>
          </a:xfrm>
        </p:spPr>
        <p:txBody>
          <a:bodyPr>
            <a:normAutofit fontScale="92500"/>
          </a:bodyPr>
          <a:lstStyle/>
          <a:p>
            <a:pPr>
              <a:buFontTx/>
              <a:buChar char="-"/>
            </a:pPr>
            <a:r>
              <a:rPr lang="id-ID" sz="2400" dirty="0" smtClean="0">
                <a:latin typeface="Times New Roman" pitchFamily="18" charset="0"/>
                <a:cs typeface="Times New Roman" pitchFamily="18" charset="0"/>
              </a:rPr>
              <a:t>Pengertian   fungsi   →  cara  orang menggunakan  </a:t>
            </a:r>
          </a:p>
          <a:p>
            <a:pPr>
              <a:buNone/>
            </a:pPr>
            <a:r>
              <a:rPr lang="id-ID" sz="2400" dirty="0" smtClean="0">
                <a:latin typeface="Times New Roman" pitchFamily="18" charset="0"/>
                <a:cs typeface="Times New Roman" pitchFamily="18" charset="0"/>
              </a:rPr>
              <a:t>     bahasanya. Orang  melakukan  sesuatu  dengan  bahasa nya, dg  cara  bertutur, menulis,  mendengarkan dan membaca. </a:t>
            </a:r>
          </a:p>
          <a:p>
            <a:pPr>
              <a:buFontTx/>
              <a:buChar char="-"/>
            </a:pPr>
            <a:r>
              <a:rPr lang="id-ID" sz="2400" dirty="0" smtClean="0">
                <a:latin typeface="Times New Roman" pitchFamily="18" charset="0"/>
                <a:cs typeface="Times New Roman" pitchFamily="18" charset="0"/>
              </a:rPr>
              <a:t>Fugsi  sosial  →  sebagai  makhluk  sosial  senantiasa  berhubungan  dg  orang lain  → membutuhkan  alat  unt  berinteraksi →  bahasa  sbagai  alat  penghubung  antar  manusia  di  dalam  masyarakat</a:t>
            </a:r>
          </a:p>
          <a:p>
            <a:pPr>
              <a:buFontTx/>
              <a:buChar char="-"/>
            </a:pPr>
            <a:r>
              <a:rPr lang="id-ID" sz="2400" dirty="0" smtClean="0">
                <a:latin typeface="Times New Roman" pitchFamily="18" charset="0"/>
                <a:cs typeface="Times New Roman" pitchFamily="18" charset="0"/>
              </a:rPr>
              <a:t>Fungsi  kultural →  sebagai  sarana  menyampaikan  kebudayaan  dari  generasi  ke generasi.  Bahasa  sebagai  bagian  dari  budaya  sekaligus sebagai  alat   menyimpan  dan  mewariskan ke generasi  mendatang . Sarana  mewariskan  Ilmu Pengetahuan   → guru  mengajar,  ilmuwan  menyampaikan hasil  pemikirannya  (Suwito, 1983).</a:t>
            </a: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anim calcmode="lin" valueType="num">
                                      <p:cBhvr>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3000"/>
                                        <p:tgtEl>
                                          <p:spTgt spid="3">
                                            <p:txEl>
                                              <p:pRg st="1" end="1"/>
                                            </p:txEl>
                                          </p:spTgt>
                                        </p:tgtEl>
                                      </p:cBhvr>
                                    </p:animEffect>
                                    <p:anim calcmode="lin" valueType="num">
                                      <p:cBhvr>
                                        <p:cTn id="20"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3000"/>
                                        <p:tgtEl>
                                          <p:spTgt spid="3">
                                            <p:txEl>
                                              <p:pRg st="2" end="2"/>
                                            </p:txEl>
                                          </p:spTgt>
                                        </p:tgtEl>
                                      </p:cBhvr>
                                    </p:animEffect>
                                    <p:anim calcmode="lin" valueType="num">
                                      <p:cBhvr>
                                        <p:cTn id="2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3000"/>
                                        <p:tgtEl>
                                          <p:spTgt spid="3">
                                            <p:txEl>
                                              <p:pRg st="3" end="3"/>
                                            </p:txEl>
                                          </p:spTgt>
                                        </p:tgtEl>
                                      </p:cBhvr>
                                    </p:animEffect>
                                    <p:anim calcmode="lin" valueType="num">
                                      <p:cBhvr>
                                        <p:cTn id="34"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endParaRPr lang="id-ID" dirty="0"/>
          </a:p>
        </p:txBody>
      </p:sp>
      <p:sp>
        <p:nvSpPr>
          <p:cNvPr id="3" name="Content Placeholder 2"/>
          <p:cNvSpPr>
            <a:spLocks noGrp="1"/>
          </p:cNvSpPr>
          <p:nvPr>
            <p:ph idx="1"/>
          </p:nvPr>
        </p:nvSpPr>
        <p:spPr/>
        <p:txBody>
          <a:bodyPr>
            <a:normAutofit fontScale="92500"/>
          </a:bodyPr>
          <a:lstStyle/>
          <a:p>
            <a:pPr>
              <a:buFontTx/>
              <a:buChar char="-"/>
            </a:pPr>
            <a:r>
              <a:rPr lang="id-ID" sz="2800" dirty="0" smtClean="0">
                <a:latin typeface="Times New Roman" pitchFamily="18" charset="0"/>
                <a:cs typeface="Times New Roman" pitchFamily="18" charset="0"/>
              </a:rPr>
              <a:t>Malinowski (antropolog) →  bahasa  berfungsi  pragmatik  atau  praktis  dan  ritual atau magis,  yang  berkaitan dg keagamaan  dalam satu  budaya.</a:t>
            </a:r>
          </a:p>
          <a:p>
            <a:pPr>
              <a:buFontTx/>
              <a:buChar char="-"/>
            </a:pPr>
            <a:r>
              <a:rPr lang="id-ID" sz="2800" dirty="0" smtClean="0">
                <a:latin typeface="Times New Roman" pitchFamily="18" charset="0"/>
                <a:cs typeface="Times New Roman" pitchFamily="18" charset="0"/>
              </a:rPr>
              <a:t>Karl  Buhler → fungsi  bahasa  scr  perseorangan, atas  org I, org II, org III. Fungsi  ekspresif, pema kaian  bahasa  mengarah  pd  diri sendiri;  fungsi  konatif , pemakaian  yg mengarah pd  lawan  bica ra ; dan fungsi representasional yg mengarah pd  kenyataan  lain di luar  pembicara  dan  lawan  bicara (penggolongan  ini  bersumber pd  pemikiran  Plato  dan  terkait  dg tatabahasa ).  </a:t>
            </a: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endParaRPr lang="id-ID" dirty="0"/>
          </a:p>
        </p:txBody>
      </p:sp>
      <p:sp>
        <p:nvSpPr>
          <p:cNvPr id="3" name="Content Placeholder 2"/>
          <p:cNvSpPr>
            <a:spLocks noGrp="1"/>
          </p:cNvSpPr>
          <p:nvPr>
            <p:ph idx="1"/>
          </p:nvPr>
        </p:nvSpPr>
        <p:spPr/>
        <p:txBody>
          <a:bodyPr>
            <a:normAutofit fontScale="92500"/>
          </a:bodyPr>
          <a:lstStyle/>
          <a:p>
            <a:pPr>
              <a:buNone/>
            </a:pPr>
            <a:r>
              <a:rPr lang="id-ID" dirty="0" smtClean="0"/>
              <a:t>- </a:t>
            </a:r>
            <a:r>
              <a:rPr lang="id-ID" sz="2800" dirty="0" smtClean="0">
                <a:latin typeface="Times New Roman" pitchFamily="18" charset="0"/>
                <a:cs typeface="Times New Roman" pitchFamily="18" charset="0"/>
              </a:rPr>
              <a:t> Roman  Jakobson   menambahkan  3  fungsi  lain. Fungsi  poetik  yg  mengarah  pada  pesannya; fungsi  transaksional  yg  </a:t>
            </a:r>
            <a:r>
              <a:rPr lang="id-ID" dirty="0" smtClean="0"/>
              <a:t> </a:t>
            </a:r>
            <a:r>
              <a:rPr lang="id-ID" sz="2800" dirty="0" smtClean="0">
                <a:latin typeface="Times New Roman" pitchFamily="18" charset="0"/>
                <a:cs typeface="Times New Roman" pitchFamily="18" charset="0"/>
              </a:rPr>
              <a:t>mengarah  pd  sasaran nya ; dan  fungsi  metalinguistik yg  mengarah  pada  kodenya.</a:t>
            </a:r>
          </a:p>
          <a:p>
            <a:pPr>
              <a:buFontTx/>
              <a:buChar char="-"/>
            </a:pPr>
            <a:r>
              <a:rPr lang="id-ID" sz="2800" dirty="0" smtClean="0">
                <a:latin typeface="Times New Roman" pitchFamily="18" charset="0"/>
                <a:cs typeface="Times New Roman" pitchFamily="18" charset="0"/>
              </a:rPr>
              <a:t>Halliday  mengemukakan  7  fungsi  bahasa.</a:t>
            </a:r>
          </a:p>
          <a:p>
            <a:pPr marL="582930" indent="-514350">
              <a:buAutoNum type="arabicPeriod"/>
            </a:pPr>
            <a:r>
              <a:rPr lang="id-ID" sz="2800" dirty="0" smtClean="0">
                <a:latin typeface="Times New Roman" pitchFamily="18" charset="0"/>
                <a:cs typeface="Times New Roman" pitchFamily="18" charset="0"/>
              </a:rPr>
              <a:t>Fungsi  instrumental →   bhs menghasilkan  kondisi  tertentu  dan  menyebabkan  terjadinya peristiwa-peristiwa  tertentu. Tindak komunikasi imperatif.</a:t>
            </a:r>
          </a:p>
          <a:p>
            <a:pPr marL="582930" indent="-514350">
              <a:buNone/>
            </a:pPr>
            <a:r>
              <a:rPr lang="id-ID" sz="2800" dirty="0" smtClean="0">
                <a:latin typeface="Times New Roman" pitchFamily="18" charset="0"/>
                <a:cs typeface="Times New Roman" pitchFamily="18" charset="0"/>
              </a:rPr>
              <a:t>      Ex. - Cepat  pergi !</a:t>
            </a:r>
          </a:p>
          <a:p>
            <a:pPr>
              <a:buNone/>
            </a:pPr>
            <a:r>
              <a:rPr lang="id-ID" sz="2800" dirty="0" smtClean="0">
                <a:latin typeface="Times New Roman" pitchFamily="18" charset="0"/>
                <a:cs typeface="Times New Roman" pitchFamily="18" charset="0"/>
              </a:rPr>
              <a:t>            - Sampaikan salam hormat  saya  kepada Beliau.</a:t>
            </a: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345168"/>
          </a:xfrm>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sz="2800" dirty="0" smtClean="0">
                <a:latin typeface="Times New Roman" pitchFamily="18" charset="0"/>
                <a:cs typeface="Times New Roman" pitchFamily="18" charset="0"/>
              </a:rPr>
              <a:t>2. Fungsi  regulasi → bahasa  sbg pengawas, pengendali  atau  pengatur   peristiwa / orang lain</a:t>
            </a:r>
          </a:p>
          <a:p>
            <a:pPr>
              <a:buNone/>
            </a:pPr>
            <a:r>
              <a:rPr lang="id-ID" sz="2800" dirty="0" smtClean="0">
                <a:latin typeface="Times New Roman" pitchFamily="18" charset="0"/>
                <a:cs typeface="Times New Roman" pitchFamily="18" charset="0"/>
              </a:rPr>
              <a:t>   - Kalau kamu mencuri maka kamu pasti  dihukum.</a:t>
            </a:r>
          </a:p>
          <a:p>
            <a:pPr>
              <a:buNone/>
            </a:pPr>
            <a:r>
              <a:rPr lang="id-ID" sz="2800" dirty="0" smtClean="0">
                <a:latin typeface="Times New Roman" pitchFamily="18" charset="0"/>
                <a:cs typeface="Times New Roman" pitchFamily="18" charset="0"/>
              </a:rPr>
              <a:t>   - Kalau  Anda tekun belajar maka Anda  akan lulus  dengan  baik.</a:t>
            </a:r>
          </a:p>
          <a:p>
            <a:pPr>
              <a:buNone/>
            </a:pPr>
            <a:r>
              <a:rPr lang="id-ID" sz="2800" dirty="0" smtClean="0">
                <a:latin typeface="Times New Roman" pitchFamily="18" charset="0"/>
                <a:cs typeface="Times New Roman" pitchFamily="18" charset="0"/>
              </a:rPr>
              <a:t>3. Fungsi  pemerian/ representasi → bhs  unt mem buat  pertanyaan-pertanyaan  atau menyampaikan  fakta yg sebenarnya  yg dilihat atau dialami.</a:t>
            </a:r>
          </a:p>
          <a:p>
            <a:pPr>
              <a:buNone/>
            </a:pPr>
            <a:r>
              <a:rPr lang="id-ID" sz="2800" dirty="0" smtClean="0">
                <a:latin typeface="Times New Roman" pitchFamily="18" charset="0"/>
                <a:cs typeface="Times New Roman" pitchFamily="18" charset="0"/>
              </a:rPr>
              <a:t>   - Gula  manis</a:t>
            </a:r>
          </a:p>
          <a:p>
            <a:pPr>
              <a:buNone/>
            </a:pPr>
            <a:r>
              <a:rPr lang="id-ID" sz="2800" dirty="0" smtClean="0">
                <a:latin typeface="Times New Roman" pitchFamily="18" charset="0"/>
                <a:cs typeface="Times New Roman" pitchFamily="18" charset="0"/>
              </a:rPr>
              <a:t>   - Jalan ke Tawangmangu naik turun dan berkelok-kelok. </a:t>
            </a:r>
            <a:endParaRPr lang="id-ID" sz="28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273730"/>
          </a:xfrm>
        </p:spPr>
        <p:txBody>
          <a:bodyPr/>
          <a:lstStyle/>
          <a:p>
            <a:endParaRPr lang="id-ID" dirty="0"/>
          </a:p>
        </p:txBody>
      </p:sp>
      <p:sp>
        <p:nvSpPr>
          <p:cNvPr id="3" name="Content Placeholder 2"/>
          <p:cNvSpPr>
            <a:spLocks noGrp="1"/>
          </p:cNvSpPr>
          <p:nvPr>
            <p:ph idx="1"/>
          </p:nvPr>
        </p:nvSpPr>
        <p:spPr>
          <a:xfrm>
            <a:off x="914400" y="1285860"/>
            <a:ext cx="7772400" cy="5069700"/>
          </a:xfrm>
        </p:spPr>
        <p:txBody>
          <a:bodyPr>
            <a:normAutofit lnSpcReduction="10000"/>
          </a:bodyPr>
          <a:lstStyle/>
          <a:p>
            <a:pPr>
              <a:buNone/>
            </a:pPr>
            <a:r>
              <a:rPr lang="id-ID" sz="2800" dirty="0" smtClean="0">
                <a:latin typeface="Times New Roman" pitchFamily="18" charset="0"/>
                <a:cs typeface="Times New Roman" pitchFamily="18" charset="0"/>
              </a:rPr>
              <a:t>4. Fungsi  interaksi → bhs unt menjamin dan memantapkan keberlangsungan  komunikasi dan  menjalin interaksi sosial.</a:t>
            </a:r>
          </a:p>
          <a:p>
            <a:pPr>
              <a:buNone/>
            </a:pPr>
            <a:r>
              <a:rPr lang="id-ID" sz="2800" dirty="0" smtClean="0">
                <a:latin typeface="Times New Roman" pitchFamily="18" charset="0"/>
                <a:cs typeface="Times New Roman" pitchFamily="18" charset="0"/>
              </a:rPr>
              <a:t>   - Penyapa mestinya  menyapa dg  sapaan yg tepat dan  hormat.</a:t>
            </a:r>
          </a:p>
          <a:p>
            <a:pPr>
              <a:buNone/>
            </a:pPr>
            <a:r>
              <a:rPr lang="id-ID" sz="2800" dirty="0" smtClean="0">
                <a:latin typeface="Times New Roman" pitchFamily="18" charset="0"/>
                <a:cs typeface="Times New Roman" pitchFamily="18" charset="0"/>
              </a:rPr>
              <a:t>   - Penutur  hrs mempertimbangkan  mitra tutur  dan adat  istiadat  serta  budaya  lokal.</a:t>
            </a:r>
          </a:p>
          <a:p>
            <a:pPr>
              <a:buNone/>
            </a:pPr>
            <a:r>
              <a:rPr lang="id-ID" sz="2800" dirty="0" smtClean="0">
                <a:latin typeface="Times New Roman" pitchFamily="18" charset="0"/>
                <a:cs typeface="Times New Roman" pitchFamily="18" charset="0"/>
              </a:rPr>
              <a:t>5. Fungsi perorangan → memberi kesempatan kpd pembicara unt  mengekspresikan  perasaan, emosi serta reaksi-reaksi yg mendalam.</a:t>
            </a:r>
          </a:p>
          <a:p>
            <a:pPr>
              <a:buNone/>
            </a:pPr>
            <a:r>
              <a:rPr lang="id-ID" sz="2800" dirty="0" smtClean="0">
                <a:latin typeface="Times New Roman" pitchFamily="18" charset="0"/>
                <a:cs typeface="Times New Roman" pitchFamily="18" charset="0"/>
              </a:rPr>
              <a:t>   - Dari bahasanya dpt diketahui  apakah seseorang sdg  marah, jengkel  atau gembira. </a:t>
            </a:r>
            <a:endParaRPr lang="id-ID" sz="28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Deskripsi mata kuliah</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id-ID" sz="28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Mata kuliah wajib tempuh  ini  berbobot 2 sks, memperkenalkan  tentang  pengertian  linguistik, hakekat  bahasa, fungsi  bahasa, sejarah   perkembangan  linguistik, bidang  cakupannya  serta  pengertian  dasar  tentang  menganalisis  bahasa  yang di dalamnya  memuat  tentang  Pragmatik, Semantik,  Sintaksis, Morfologi,  Leksikon  dan Fonologi. </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Materi  kuliah  </a:t>
            </a:r>
            <a:r>
              <a:rPr lang="id-ID" sz="2400" dirty="0" smtClean="0">
                <a:latin typeface="Times New Roman" pitchFamily="18" charset="0"/>
                <a:cs typeface="Times New Roman" pitchFamily="18" charset="0"/>
              </a:rPr>
              <a:t>meliputi  kajian  tentang  pengertian linguistik,  beberapa  konsep  tentang  bahasa, dikotomi  dari Saussure,  fungsi  bahasa,  tokoh-tokoh  linguistik  abad  20, aliran-aliran  linguistik  dan  bidang cakupan  serta  berbagai  kajian  linguistik.</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Kegiatan  pembelajaran  </a:t>
            </a:r>
            <a:r>
              <a:rPr lang="id-ID" sz="2400" dirty="0" smtClean="0">
                <a:latin typeface="Times New Roman" pitchFamily="18" charset="0"/>
                <a:cs typeface="Times New Roman" pitchFamily="18" charset="0"/>
              </a:rPr>
              <a:t>berupa  tatap muka,  diskusi  dan  pemberian tugas. </a:t>
            </a:r>
            <a:r>
              <a:rPr lang="id-ID" sz="2400" b="1" dirty="0" smtClean="0">
                <a:latin typeface="Times New Roman" pitchFamily="18" charset="0"/>
                <a:cs typeface="Times New Roman" pitchFamily="18" charset="0"/>
              </a:rPr>
              <a:t>Evaluasi</a:t>
            </a:r>
            <a:r>
              <a:rPr lang="id-ID" sz="2400" dirty="0" smtClean="0">
                <a:latin typeface="Times New Roman" pitchFamily="18" charset="0"/>
                <a:cs typeface="Times New Roman" pitchFamily="18" charset="0"/>
              </a:rPr>
              <a:t>  berupa  ujian  tulis  dan kuis.</a:t>
            </a:r>
            <a:endParaRPr lang="id-ID"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mph" presetSubtype="0" fill="hold" grpId="0" nodeType="clickEffect">
                                  <p:stCondLst>
                                    <p:cond delay="0"/>
                                  </p:stCondLst>
                                  <p:childTnLst>
                                    <p:animClr clrSpc="rgb">
                                      <p:cBhvr override="childStyle">
                                        <p:cTn id="12" dur="1500" autoRev="1" fill="hold"/>
                                        <p:tgtEl>
                                          <p:spTgt spid="3">
                                            <p:txEl>
                                              <p:pRg st="0" end="0"/>
                                            </p:txEl>
                                          </p:spTgt>
                                        </p:tgtEl>
                                        <p:attrNameLst>
                                          <p:attrName>style.color</p:attrName>
                                        </p:attrNameLst>
                                      </p:cBhvr>
                                      <p:to>
                                        <a:schemeClr val="bg1"/>
                                      </p:to>
                                    </p:animClr>
                                    <p:animClr clrSpc="rgb">
                                      <p:cBhvr>
                                        <p:cTn id="13" dur="1500" autoRev="1" fill="hold"/>
                                        <p:tgtEl>
                                          <p:spTgt spid="3">
                                            <p:txEl>
                                              <p:pRg st="0" end="0"/>
                                            </p:txEl>
                                          </p:spTgt>
                                        </p:tgtEl>
                                        <p:attrNameLst>
                                          <p:attrName>fillcolor</p:attrName>
                                        </p:attrNameLst>
                                      </p:cBhvr>
                                      <p:to>
                                        <a:schemeClr val="bg1"/>
                                      </p:to>
                                    </p:animClr>
                                    <p:set>
                                      <p:cBhvr>
                                        <p:cTn id="14" dur="1500" autoRev="1" fill="hold"/>
                                        <p:tgtEl>
                                          <p:spTgt spid="3">
                                            <p:txEl>
                                              <p:pRg st="0" end="0"/>
                                            </p:txEl>
                                          </p:spTgt>
                                        </p:tgtEl>
                                        <p:attrNameLst>
                                          <p:attrName>fill.type</p:attrName>
                                        </p:attrNameLst>
                                      </p:cBhvr>
                                      <p:to>
                                        <p:strVal val="solid"/>
                                      </p:to>
                                    </p:set>
                                    <p:set>
                                      <p:cBhvr>
                                        <p:cTn id="15" dur="1500" autoRev="1" fill="hold"/>
                                        <p:tgtEl>
                                          <p:spTgt spid="3">
                                            <p:txEl>
                                              <p:pRg st="0" end="0"/>
                                            </p:txEl>
                                          </p:spTgt>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27" presetClass="emph" presetSubtype="0" fill="hold" grpId="0" nodeType="clickEffect">
                                  <p:stCondLst>
                                    <p:cond delay="0"/>
                                  </p:stCondLst>
                                  <p:childTnLst>
                                    <p:animClr clrSpc="rgb">
                                      <p:cBhvr override="childStyle">
                                        <p:cTn id="19" dur="1500" autoRev="1" fill="hold"/>
                                        <p:tgtEl>
                                          <p:spTgt spid="3">
                                            <p:txEl>
                                              <p:pRg st="1" end="1"/>
                                            </p:txEl>
                                          </p:spTgt>
                                        </p:tgtEl>
                                        <p:attrNameLst>
                                          <p:attrName>style.color</p:attrName>
                                        </p:attrNameLst>
                                      </p:cBhvr>
                                      <p:to>
                                        <a:schemeClr val="bg1"/>
                                      </p:to>
                                    </p:animClr>
                                    <p:animClr clrSpc="rgb">
                                      <p:cBhvr>
                                        <p:cTn id="20" dur="1500" autoRev="1" fill="hold"/>
                                        <p:tgtEl>
                                          <p:spTgt spid="3">
                                            <p:txEl>
                                              <p:pRg st="1" end="1"/>
                                            </p:txEl>
                                          </p:spTgt>
                                        </p:tgtEl>
                                        <p:attrNameLst>
                                          <p:attrName>fillcolor</p:attrName>
                                        </p:attrNameLst>
                                      </p:cBhvr>
                                      <p:to>
                                        <a:schemeClr val="bg1"/>
                                      </p:to>
                                    </p:animClr>
                                    <p:set>
                                      <p:cBhvr>
                                        <p:cTn id="21" dur="1500" autoRev="1" fill="hold"/>
                                        <p:tgtEl>
                                          <p:spTgt spid="3">
                                            <p:txEl>
                                              <p:pRg st="1" end="1"/>
                                            </p:txEl>
                                          </p:spTgt>
                                        </p:tgtEl>
                                        <p:attrNameLst>
                                          <p:attrName>fill.type</p:attrName>
                                        </p:attrNameLst>
                                      </p:cBhvr>
                                      <p:to>
                                        <p:strVal val="solid"/>
                                      </p:to>
                                    </p:set>
                                    <p:set>
                                      <p:cBhvr>
                                        <p:cTn id="22" dur="1500" autoRev="1" fill="hold"/>
                                        <p:tgtEl>
                                          <p:spTgt spid="3">
                                            <p:txEl>
                                              <p:pRg st="1" end="1"/>
                                            </p:txEl>
                                          </p:spTgt>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27" presetClass="emph" presetSubtype="0" fill="hold" grpId="0" nodeType="clickEffect">
                                  <p:stCondLst>
                                    <p:cond delay="0"/>
                                  </p:stCondLst>
                                  <p:childTnLst>
                                    <p:animClr clrSpc="rgb">
                                      <p:cBhvr override="childStyle">
                                        <p:cTn id="26" dur="1500" autoRev="1" fill="hold"/>
                                        <p:tgtEl>
                                          <p:spTgt spid="3">
                                            <p:txEl>
                                              <p:pRg st="2" end="2"/>
                                            </p:txEl>
                                          </p:spTgt>
                                        </p:tgtEl>
                                        <p:attrNameLst>
                                          <p:attrName>style.color</p:attrName>
                                        </p:attrNameLst>
                                      </p:cBhvr>
                                      <p:to>
                                        <a:schemeClr val="bg1"/>
                                      </p:to>
                                    </p:animClr>
                                    <p:animClr clrSpc="rgb">
                                      <p:cBhvr>
                                        <p:cTn id="27" dur="1500" autoRev="1" fill="hold"/>
                                        <p:tgtEl>
                                          <p:spTgt spid="3">
                                            <p:txEl>
                                              <p:pRg st="2" end="2"/>
                                            </p:txEl>
                                          </p:spTgt>
                                        </p:tgtEl>
                                        <p:attrNameLst>
                                          <p:attrName>fillcolor</p:attrName>
                                        </p:attrNameLst>
                                      </p:cBhvr>
                                      <p:to>
                                        <a:schemeClr val="bg1"/>
                                      </p:to>
                                    </p:animClr>
                                    <p:set>
                                      <p:cBhvr>
                                        <p:cTn id="28" dur="1500" autoRev="1" fill="hold"/>
                                        <p:tgtEl>
                                          <p:spTgt spid="3">
                                            <p:txEl>
                                              <p:pRg st="2" end="2"/>
                                            </p:txEl>
                                          </p:spTgt>
                                        </p:tgtEl>
                                        <p:attrNameLst>
                                          <p:attrName>fill.type</p:attrName>
                                        </p:attrNameLst>
                                      </p:cBhvr>
                                      <p:to>
                                        <p:strVal val="solid"/>
                                      </p:to>
                                    </p:set>
                                    <p:set>
                                      <p:cBhvr>
                                        <p:cTn id="29" dur="1500" autoRev="1" fill="hold"/>
                                        <p:tgtEl>
                                          <p:spTgt spid="3">
                                            <p:txEl>
                                              <p:pRg st="2" end="2"/>
                                            </p:txEl>
                                          </p:spTgt>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1"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3000" fill="hold"/>
                                        <p:tgtEl>
                                          <p:spTgt spid="2"/>
                                        </p:tgtEl>
                                        <p:attrNameLst>
                                          <p:attrName>ppt_x</p:attrName>
                                        </p:attrNameLst>
                                      </p:cBhvr>
                                      <p:tavLst>
                                        <p:tav tm="0">
                                          <p:val>
                                            <p:strVal val="#ppt_x"/>
                                          </p:val>
                                        </p:tav>
                                        <p:tav tm="100000">
                                          <p:val>
                                            <p:strVal val="#ppt_x"/>
                                          </p:val>
                                        </p:tav>
                                      </p:tavLst>
                                    </p:anim>
                                    <p:anim calcmode="lin" valueType="num">
                                      <p:cBhvr additive="base">
                                        <p:cTn id="35"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2" nodeType="click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3000" fill="hold"/>
                                        <p:tgtEl>
                                          <p:spTgt spid="2"/>
                                        </p:tgtEl>
                                        <p:attrNameLst>
                                          <p:attrName>ppt_x</p:attrName>
                                        </p:attrNameLst>
                                      </p:cBhvr>
                                      <p:tavLst>
                                        <p:tav tm="0">
                                          <p:val>
                                            <p:strVal val="#ppt_x"/>
                                          </p:val>
                                        </p:tav>
                                        <p:tav tm="100000">
                                          <p:val>
                                            <p:strVal val="#ppt_x"/>
                                          </p:val>
                                        </p:tav>
                                      </p:tavLst>
                                    </p:anim>
                                    <p:anim calcmode="lin" valueType="num">
                                      <p:cBhvr additive="base">
                                        <p:cTn id="41"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1" nodeType="click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 calcmode="lin" valueType="num">
                                      <p:cBhvr additive="base">
                                        <p:cTn id="4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1"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 calcmode="lin" valueType="num">
                                      <p:cBhvr additive="base">
                                        <p:cTn id="5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1" nodeType="click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 calcmode="lin" valueType="num">
                                      <p:cBhvr additive="base">
                                        <p:cTn id="5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sz="3200" dirty="0" smtClean="0">
              <a:latin typeface="Times New Roman" pitchFamily="18" charset="0"/>
              <a:cs typeface="Times New Roman" pitchFamily="18" charset="0"/>
            </a:endParaRPr>
          </a:p>
          <a:p>
            <a:endParaRPr lang="id-ID" dirty="0"/>
          </a:p>
        </p:txBody>
      </p:sp>
    </p:spTree>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endParaRPr lang="id-ID" dirty="0"/>
          </a:p>
        </p:txBody>
      </p:sp>
      <p:sp>
        <p:nvSpPr>
          <p:cNvPr id="3" name="Content Placeholder 2"/>
          <p:cNvSpPr>
            <a:spLocks noGrp="1"/>
          </p:cNvSpPr>
          <p:nvPr>
            <p:ph idx="1"/>
          </p:nvPr>
        </p:nvSpPr>
        <p:spPr>
          <a:xfrm>
            <a:off x="914400" y="1357298"/>
            <a:ext cx="7772400" cy="4998262"/>
          </a:xfrm>
        </p:spPr>
        <p:txBody>
          <a:bodyPr>
            <a:normAutofit/>
          </a:bodyPr>
          <a:lstStyle/>
          <a:p>
            <a:pPr>
              <a:buNone/>
            </a:pPr>
            <a:r>
              <a:rPr lang="id-ID" sz="2800" dirty="0" smtClean="0">
                <a:latin typeface="Times New Roman" pitchFamily="18" charset="0"/>
                <a:cs typeface="Times New Roman" pitchFamily="18" charset="0"/>
              </a:rPr>
              <a:t>6. Fungsi  heuristik → penggunaan  bhs  unt memperoleh  pengetahuan, dilakukan  dengan  mengajukan  pertanyaan. Anak -anak bertanya  dg ‘apa’ , ‘mengapa’ dan ‘bagaimana’.</a:t>
            </a:r>
          </a:p>
          <a:p>
            <a:pPr>
              <a:buNone/>
            </a:pPr>
            <a:r>
              <a:rPr lang="id-ID" sz="2800" dirty="0" smtClean="0">
                <a:latin typeface="Times New Roman" pitchFamily="18" charset="0"/>
                <a:cs typeface="Times New Roman" pitchFamily="18" charset="0"/>
              </a:rPr>
              <a:t>   - Apa  itu  matahari ?</a:t>
            </a:r>
          </a:p>
          <a:p>
            <a:pPr>
              <a:buNone/>
            </a:pPr>
            <a:r>
              <a:rPr lang="id-ID" sz="2800" dirty="0" smtClean="0">
                <a:latin typeface="Times New Roman" pitchFamily="18" charset="0"/>
                <a:cs typeface="Times New Roman" pitchFamily="18" charset="0"/>
              </a:rPr>
              <a:t>   - Mengapa  ada  matahari ?</a:t>
            </a:r>
          </a:p>
          <a:p>
            <a:pPr>
              <a:buNone/>
            </a:pPr>
            <a:r>
              <a:rPr lang="id-ID" sz="2800" dirty="0" smtClean="0">
                <a:latin typeface="Times New Roman" pitchFamily="18" charset="0"/>
                <a:cs typeface="Times New Roman" pitchFamily="18" charset="0"/>
              </a:rPr>
              <a:t>7. Fungsi  imajinatif → bhs sebagai pencipta sistem, gagasan, atau  kisah  yang imajinatif. Fungsi ini biasanya unk  mengisahkan cerita, membacakan lelucon, atau  menuliskan cerpen dst.</a:t>
            </a:r>
            <a:endParaRPr lang="id-ID" sz="28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sz="2800" dirty="0" smtClean="0">
                <a:latin typeface="Times New Roman" pitchFamily="18" charset="0"/>
                <a:cs typeface="Times New Roman" pitchFamily="18" charset="0"/>
              </a:rPr>
              <a:t>TEORI  DAN  ALIRAN  LINGUISTIK</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85860"/>
            <a:ext cx="7772400" cy="5069700"/>
          </a:xfrm>
        </p:spPr>
        <p:txBody>
          <a:bodyPr>
            <a:normAutofit/>
          </a:bodyPr>
          <a:lstStyle/>
          <a:p>
            <a:pPr>
              <a:buNone/>
            </a:pPr>
            <a:r>
              <a:rPr lang="id-ID" sz="2800" dirty="0" smtClean="0">
                <a:latin typeface="Times New Roman" pitchFamily="18" charset="0"/>
                <a:cs typeface="Times New Roman" pitchFamily="18" charset="0"/>
              </a:rPr>
              <a:t>Penggunaan  istilah  teori  dan aliran  linguistik ,</a:t>
            </a:r>
          </a:p>
          <a:p>
            <a:pPr>
              <a:buFontTx/>
              <a:buChar char="-"/>
            </a:pPr>
            <a:r>
              <a:rPr lang="id-ID" sz="2800" dirty="0" smtClean="0">
                <a:latin typeface="Times New Roman" pitchFamily="18" charset="0"/>
                <a:cs typeface="Times New Roman" pitchFamily="18" charset="0"/>
              </a:rPr>
              <a:t>teori  linguistik, mengacu  pada seperangkat  hipotesis  yang  menggunakan  landasan  filosofis  tertentu yang dipakai sebagai  pegangan  dalam mengkaji,  membahas dan  menganalisis  fenomena  bahasa.</a:t>
            </a:r>
          </a:p>
          <a:p>
            <a:pPr>
              <a:buFontTx/>
              <a:buChar char="-"/>
            </a:pPr>
            <a:r>
              <a:rPr lang="id-ID" sz="2800" dirty="0" smtClean="0">
                <a:latin typeface="Times New Roman" pitchFamily="18" charset="0"/>
                <a:cs typeface="Times New Roman" pitchFamily="18" charset="0"/>
              </a:rPr>
              <a:t>aliran linguistik  mengacu  pada suatu  paham  atau teori  yang diyakini kebenarannya  oleh  sekelompok  ahli  bahasa   yang  secara  patuh  dan  bahkan  ke  taraf  fanatik  dalam  pemikiran  mereka.  </a:t>
            </a:r>
          </a:p>
          <a:p>
            <a:pPr>
              <a:buNone/>
            </a:pPr>
            <a:endParaRPr lang="id-ID" sz="2400" dirty="0" smtClean="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064"/>
            <a:ext cx="7772400" cy="559482"/>
          </a:xfrm>
        </p:spPr>
        <p:txBody>
          <a:bodyPr/>
          <a:lstStyle/>
          <a:p>
            <a:r>
              <a:rPr lang="id-ID" sz="2800" dirty="0" smtClean="0">
                <a:latin typeface="Times New Roman" pitchFamily="18" charset="0"/>
                <a:cs typeface="Times New Roman" pitchFamily="18" charset="0"/>
              </a:rPr>
              <a:t>   NAMA  TEORI                                NAMA  ALIRAN</a:t>
            </a:r>
            <a:endParaRPr lang="id-ID" sz="2800" dirty="0">
              <a:latin typeface="Times New Roman" pitchFamily="18" charset="0"/>
              <a:cs typeface="Times New Roman" pitchFamily="18" charset="0"/>
            </a:endParaRPr>
          </a:p>
        </p:txBody>
      </p:sp>
      <p:sp>
        <p:nvSpPr>
          <p:cNvPr id="5" name="Content Placeholder 4"/>
          <p:cNvSpPr>
            <a:spLocks noGrp="1"/>
          </p:cNvSpPr>
          <p:nvPr>
            <p:ph idx="1"/>
          </p:nvPr>
        </p:nvSpPr>
        <p:spPr>
          <a:xfrm>
            <a:off x="914400" y="1071546"/>
            <a:ext cx="7772400" cy="5284014"/>
          </a:xfrm>
        </p:spPr>
        <p:txBody>
          <a:bodyPr>
            <a:normAutofit fontScale="92500" lnSpcReduction="10000"/>
          </a:bodyPr>
          <a:lstStyle/>
          <a:p>
            <a:pPr>
              <a:buFontTx/>
              <a:buChar char="-"/>
            </a:pPr>
            <a:r>
              <a:rPr lang="id-ID" sz="2000" dirty="0" smtClean="0">
                <a:latin typeface="Times New Roman" pitchFamily="18" charset="0"/>
                <a:cs typeface="Times New Roman" pitchFamily="18" charset="0"/>
              </a:rPr>
              <a:t>Teori   tradisional                            -  Aliran Tradisional</a:t>
            </a:r>
          </a:p>
          <a:p>
            <a:pPr>
              <a:buNone/>
            </a:pPr>
            <a:r>
              <a:rPr lang="id-ID" sz="2000" dirty="0" smtClean="0">
                <a:latin typeface="Times New Roman" pitchFamily="18" charset="0"/>
                <a:cs typeface="Times New Roman" pitchFamily="18" charset="0"/>
              </a:rPr>
              <a:t>                                                              - Aliran Stoa</a:t>
            </a:r>
          </a:p>
          <a:p>
            <a:pPr>
              <a:buFontTx/>
              <a:buChar char="-"/>
            </a:pPr>
            <a:r>
              <a:rPr lang="id-ID" sz="2000" dirty="0" smtClean="0">
                <a:latin typeface="Times New Roman" pitchFamily="18" charset="0"/>
                <a:cs typeface="Times New Roman" pitchFamily="18" charset="0"/>
              </a:rPr>
              <a:t>Teori  Struktural                              - aliran struktural (strukturalisme)</a:t>
            </a:r>
          </a:p>
          <a:p>
            <a:pPr>
              <a:buNone/>
            </a:pPr>
            <a:r>
              <a:rPr lang="id-ID" sz="2000" dirty="0" smtClean="0"/>
              <a:t>                                                                             - </a:t>
            </a:r>
            <a:r>
              <a:rPr lang="id-ID" sz="2000" dirty="0" smtClean="0">
                <a:latin typeface="Times New Roman" pitchFamily="18" charset="0"/>
                <a:cs typeface="Times New Roman" pitchFamily="18" charset="0"/>
              </a:rPr>
              <a:t>strukturalisme  Amerika  (Bloom </a:t>
            </a:r>
          </a:p>
          <a:p>
            <a:pPr>
              <a:buNone/>
            </a:pPr>
            <a:r>
              <a:rPr lang="id-ID" sz="2000" dirty="0" smtClean="0">
                <a:latin typeface="Times New Roman" pitchFamily="18" charset="0"/>
                <a:cs typeface="Times New Roman" pitchFamily="18" charset="0"/>
              </a:rPr>
              <a:t>                                                                 fieldians)</a:t>
            </a:r>
          </a:p>
          <a:p>
            <a:pPr>
              <a:buNone/>
            </a:pPr>
            <a:r>
              <a:rPr lang="id-ID" sz="2000" dirty="0" smtClean="0">
                <a:latin typeface="Times New Roman" pitchFamily="18" charset="0"/>
                <a:cs typeface="Times New Roman" pitchFamily="18" charset="0"/>
              </a:rPr>
              <a:t>                                                             - Saussurians  (aliran jenewa)</a:t>
            </a:r>
          </a:p>
          <a:p>
            <a:pPr>
              <a:buNone/>
            </a:pPr>
            <a:r>
              <a:rPr lang="id-ID" sz="2000" dirty="0" smtClean="0">
                <a:latin typeface="Times New Roman" pitchFamily="18" charset="0"/>
                <a:cs typeface="Times New Roman" pitchFamily="18" charset="0"/>
              </a:rPr>
              <a:t>                                                             - Firthians (aliran London)</a:t>
            </a:r>
          </a:p>
          <a:p>
            <a:pPr>
              <a:buNone/>
            </a:pPr>
            <a:r>
              <a:rPr lang="id-ID" sz="2000" dirty="0" smtClean="0">
                <a:latin typeface="Times New Roman" pitchFamily="18" charset="0"/>
                <a:cs typeface="Times New Roman" pitchFamily="18" charset="0"/>
              </a:rPr>
              <a:t>                                                             - aliran  praha</a:t>
            </a:r>
          </a:p>
          <a:p>
            <a:pPr>
              <a:buFontTx/>
              <a:buChar char="-"/>
            </a:pPr>
            <a:r>
              <a:rPr lang="id-ID" sz="2000" dirty="0" smtClean="0">
                <a:latin typeface="Times New Roman" pitchFamily="18" charset="0"/>
                <a:cs typeface="Times New Roman" pitchFamily="18" charset="0"/>
              </a:rPr>
              <a:t>Teori  transformasi                         - aliran transformasi</a:t>
            </a:r>
          </a:p>
          <a:p>
            <a:pPr>
              <a:buNone/>
            </a:pPr>
            <a:r>
              <a:rPr lang="id-ID" sz="2000" dirty="0" smtClean="0">
                <a:latin typeface="Times New Roman" pitchFamily="18" charset="0"/>
                <a:cs typeface="Times New Roman" pitchFamily="18" charset="0"/>
              </a:rPr>
              <a:t>                                                            - Chomskians</a:t>
            </a:r>
          </a:p>
          <a:p>
            <a:pPr>
              <a:buNone/>
            </a:pPr>
            <a:r>
              <a:rPr lang="id-ID" sz="2000" dirty="0" smtClean="0">
                <a:latin typeface="Times New Roman" pitchFamily="18" charset="0"/>
                <a:cs typeface="Times New Roman" pitchFamily="18" charset="0"/>
              </a:rPr>
              <a:t>                                                            - aliran  Mentalisme</a:t>
            </a:r>
          </a:p>
          <a:p>
            <a:pPr>
              <a:buNone/>
            </a:pPr>
            <a:r>
              <a:rPr lang="id-ID" sz="2000" dirty="0" smtClean="0">
                <a:latin typeface="Times New Roman" pitchFamily="18" charset="0"/>
                <a:cs typeface="Times New Roman" pitchFamily="18" charset="0"/>
              </a:rPr>
              <a:t>- Teori tradisional, struktural,              - aliran  tagmemik  (aliran  yang </a:t>
            </a:r>
          </a:p>
          <a:p>
            <a:pPr>
              <a:buNone/>
            </a:pPr>
            <a:r>
              <a:rPr lang="id-ID" sz="2000" dirty="0" smtClean="0">
                <a:latin typeface="Times New Roman" pitchFamily="18" charset="0"/>
                <a:cs typeface="Times New Roman" pitchFamily="18" charset="0"/>
              </a:rPr>
              <a:t>   transformasi,  relasional,                     bersifat  eklektik  atas  dasar  pilih</a:t>
            </a:r>
          </a:p>
          <a:p>
            <a:pPr>
              <a:buNone/>
            </a:pPr>
            <a:r>
              <a:rPr lang="id-ID" sz="2000" dirty="0" smtClean="0">
                <a:latin typeface="Times New Roman" pitchFamily="18" charset="0"/>
                <a:cs typeface="Times New Roman" pitchFamily="18" charset="0"/>
              </a:rPr>
              <a:t>   </a:t>
            </a:r>
            <a:r>
              <a:rPr lang="id-ID" sz="2000" i="1" dirty="0" smtClean="0">
                <a:latin typeface="Times New Roman" pitchFamily="18" charset="0"/>
                <a:cs typeface="Times New Roman" pitchFamily="18" charset="0"/>
              </a:rPr>
              <a:t>case  grammar                                     </a:t>
            </a:r>
            <a:r>
              <a:rPr lang="id-ID" sz="2000" dirty="0" smtClean="0">
                <a:latin typeface="Times New Roman" pitchFamily="18" charset="0"/>
                <a:cs typeface="Times New Roman" pitchFamily="18" charset="0"/>
              </a:rPr>
              <a:t>an  komponen tertentu  dari  teori  </a:t>
            </a:r>
          </a:p>
          <a:p>
            <a:pPr>
              <a:buNone/>
            </a:pPr>
            <a:r>
              <a:rPr lang="id-ID" sz="2000" dirty="0" smtClean="0">
                <a:latin typeface="Times New Roman" pitchFamily="18" charset="0"/>
                <a:cs typeface="Times New Roman" pitchFamily="18" charset="0"/>
              </a:rPr>
              <a:t>                                                                tertentu</a:t>
            </a:r>
            <a:endParaRPr lang="id-ID" sz="2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amond(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amond(in)">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amond(in)">
                                      <p:cBhvr>
                                        <p:cTn id="27" dur="20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diamond(in)">
                                      <p:cBhvr>
                                        <p:cTn id="32" dur="20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diamond(in)">
                                      <p:cBhvr>
                                        <p:cTn id="37" dur="2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diamond(in)">
                                      <p:cBhvr>
                                        <p:cTn id="42" dur="20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diamond(in)">
                                      <p:cBhvr>
                                        <p:cTn id="47" dur="20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diamond(in)">
                                      <p:cBhvr>
                                        <p:cTn id="52" dur="2000"/>
                                        <p:tgtEl>
                                          <p:spTgt spid="5">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Effect transition="in" filter="diamond(in)">
                                      <p:cBhvr>
                                        <p:cTn id="57" dur="2000"/>
                                        <p:tgtEl>
                                          <p:spTgt spid="5">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5">
                                            <p:txEl>
                                              <p:pRg st="9" end="9"/>
                                            </p:txEl>
                                          </p:spTgt>
                                        </p:tgtEl>
                                        <p:attrNameLst>
                                          <p:attrName>style.visibility</p:attrName>
                                        </p:attrNameLst>
                                      </p:cBhvr>
                                      <p:to>
                                        <p:strVal val="visible"/>
                                      </p:to>
                                    </p:set>
                                    <p:animEffect transition="in" filter="diamond(in)">
                                      <p:cBhvr>
                                        <p:cTn id="62" dur="2000"/>
                                        <p:tgtEl>
                                          <p:spTgt spid="5">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Effect transition="in" filter="diamond(in)">
                                      <p:cBhvr>
                                        <p:cTn id="67" dur="2000"/>
                                        <p:tgtEl>
                                          <p:spTgt spid="5">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5">
                                            <p:txEl>
                                              <p:pRg st="11" end="11"/>
                                            </p:txEl>
                                          </p:spTgt>
                                        </p:tgtEl>
                                        <p:attrNameLst>
                                          <p:attrName>style.visibility</p:attrName>
                                        </p:attrNameLst>
                                      </p:cBhvr>
                                      <p:to>
                                        <p:strVal val="visible"/>
                                      </p:to>
                                    </p:set>
                                    <p:animEffect transition="in" filter="diamond(in)">
                                      <p:cBhvr>
                                        <p:cTn id="72" dur="2000"/>
                                        <p:tgtEl>
                                          <p:spTgt spid="5">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5">
                                            <p:txEl>
                                              <p:pRg st="12" end="12"/>
                                            </p:txEl>
                                          </p:spTgt>
                                        </p:tgtEl>
                                        <p:attrNameLst>
                                          <p:attrName>style.visibility</p:attrName>
                                        </p:attrNameLst>
                                      </p:cBhvr>
                                      <p:to>
                                        <p:strVal val="visible"/>
                                      </p:to>
                                    </p:set>
                                    <p:animEffect transition="in" filter="diamond(in)">
                                      <p:cBhvr>
                                        <p:cTn id="77" dur="2000"/>
                                        <p:tgtEl>
                                          <p:spTgt spid="5">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5">
                                            <p:txEl>
                                              <p:pRg st="13" end="13"/>
                                            </p:txEl>
                                          </p:spTgt>
                                        </p:tgtEl>
                                        <p:attrNameLst>
                                          <p:attrName>style.visibility</p:attrName>
                                        </p:attrNameLst>
                                      </p:cBhvr>
                                      <p:to>
                                        <p:strVal val="visible"/>
                                      </p:to>
                                    </p:set>
                                    <p:animEffect transition="in" filter="diamond(in)">
                                      <p:cBhvr>
                                        <p:cTn id="82" dur="2000"/>
                                        <p:tgtEl>
                                          <p:spTgt spid="5">
                                            <p:txEl>
                                              <p:pRg st="13" end="1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5">
                                            <p:txEl>
                                              <p:pRg st="14" end="14"/>
                                            </p:txEl>
                                          </p:spTgt>
                                        </p:tgtEl>
                                        <p:attrNameLst>
                                          <p:attrName>style.visibility</p:attrName>
                                        </p:attrNameLst>
                                      </p:cBhvr>
                                      <p:to>
                                        <p:strVal val="visible"/>
                                      </p:to>
                                    </p:set>
                                    <p:animEffect transition="in" filter="diamond(in)">
                                      <p:cBhvr>
                                        <p:cTn id="87"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512064"/>
            <a:ext cx="7772400" cy="559482"/>
          </a:xfrm>
        </p:spPr>
        <p:txBody>
          <a:bodyPr/>
          <a:lstStyle/>
          <a:p>
            <a:r>
              <a:rPr lang="id-ID" sz="2800" dirty="0" smtClean="0">
                <a:latin typeface="Times New Roman" pitchFamily="18" charset="0"/>
                <a:cs typeface="Times New Roman" pitchFamily="18" charset="0"/>
              </a:rPr>
              <a:t>ALIRAN   TRADISIONAL</a:t>
            </a:r>
            <a:endParaRPr lang="id-ID" sz="2800" dirty="0">
              <a:latin typeface="Times New Roman" pitchFamily="18" charset="0"/>
              <a:cs typeface="Times New Roman" pitchFamily="18" charset="0"/>
            </a:endParaRPr>
          </a:p>
        </p:txBody>
      </p:sp>
      <p:sp>
        <p:nvSpPr>
          <p:cNvPr id="4" name="Content Placeholder 3"/>
          <p:cNvSpPr>
            <a:spLocks noGrp="1"/>
          </p:cNvSpPr>
          <p:nvPr>
            <p:ph idx="1"/>
          </p:nvPr>
        </p:nvSpPr>
        <p:spPr>
          <a:xfrm>
            <a:off x="914400" y="1214422"/>
            <a:ext cx="7772400" cy="5141138"/>
          </a:xfrm>
        </p:spPr>
        <p:txBody>
          <a:bodyPr>
            <a:normAutofit lnSpcReduction="10000"/>
          </a:bodyPr>
          <a:lstStyle/>
          <a:p>
            <a:pPr>
              <a:buNone/>
            </a:pPr>
            <a:r>
              <a:rPr lang="id-ID" dirty="0" smtClean="0"/>
              <a:t>- </a:t>
            </a:r>
            <a:r>
              <a:rPr lang="id-ID" sz="1800" dirty="0" smtClean="0">
                <a:latin typeface="Times New Roman" pitchFamily="18" charset="0"/>
                <a:cs typeface="Times New Roman" pitchFamily="18" charset="0"/>
              </a:rPr>
              <a:t>Landasan  pemikiran  :  pola pemikiran  secara  filosofis</a:t>
            </a:r>
          </a:p>
          <a:p>
            <a:pPr>
              <a:buNone/>
            </a:pPr>
            <a:r>
              <a:rPr lang="id-ID" sz="1800" dirty="0" smtClean="0">
                <a:latin typeface="Times New Roman" pitchFamily="18" charset="0"/>
                <a:cs typeface="Times New Roman" pitchFamily="18" charset="0"/>
              </a:rPr>
              <a:t>- Pelopor  : Plato – Aristoteles</a:t>
            </a:r>
          </a:p>
          <a:p>
            <a:pPr>
              <a:buNone/>
            </a:pPr>
            <a:r>
              <a:rPr lang="id-ID" sz="1800" dirty="0" smtClean="0">
                <a:latin typeface="Times New Roman" pitchFamily="18" charset="0"/>
                <a:cs typeface="Times New Roman" pitchFamily="18" charset="0"/>
              </a:rPr>
              <a:t>- Tokoh : C.A. Mees, Van Ophuysen, St. Takdir  Alisyahbana,  dll.</a:t>
            </a:r>
          </a:p>
          <a:p>
            <a:pPr>
              <a:buNone/>
            </a:pPr>
            <a:r>
              <a:rPr lang="id-ID" sz="1800" dirty="0" smtClean="0">
                <a:latin typeface="Times New Roman" pitchFamily="18" charset="0"/>
                <a:cs typeface="Times New Roman" pitchFamily="18" charset="0"/>
              </a:rPr>
              <a:t>- Hakikat  bahasa :  mencampuradukkan  antaraa  bahasa  (dlm  arti  yang  sebe narnya ) dengan  tulisan ( perwujudan  bahasa  dengan  lambang  grafis).</a:t>
            </a:r>
          </a:p>
          <a:p>
            <a:pPr>
              <a:buFontTx/>
              <a:buChar char="-"/>
            </a:pPr>
            <a:r>
              <a:rPr lang="id-ID" sz="1800" dirty="0" smtClean="0">
                <a:latin typeface="Times New Roman" pitchFamily="18" charset="0"/>
                <a:cs typeface="Times New Roman" pitchFamily="18" charset="0"/>
              </a:rPr>
              <a:t>Kriteria  kegramatikalan:  didasarkan  pada norma secara  ketat  dan  taat  asas. Setiap  pelanggaran  kaidah  dianggap  sebagai  kesalahan  berbahasa.</a:t>
            </a:r>
          </a:p>
          <a:p>
            <a:pPr>
              <a:buFontTx/>
              <a:buChar char="-"/>
            </a:pPr>
            <a:r>
              <a:rPr lang="id-ID" sz="1800" dirty="0" smtClean="0">
                <a:latin typeface="Times New Roman" pitchFamily="18" charset="0"/>
                <a:cs typeface="Times New Roman" pitchFamily="18" charset="0"/>
              </a:rPr>
              <a:t>Level  gramatikal :  belum  rapi  terdiri  atas  huruf , kata  dan  kalimat.</a:t>
            </a:r>
          </a:p>
          <a:p>
            <a:pPr>
              <a:buFontTx/>
              <a:buChar char="-"/>
            </a:pPr>
            <a:r>
              <a:rPr lang="id-ID" sz="1800" dirty="0" smtClean="0">
                <a:latin typeface="Times New Roman" pitchFamily="18" charset="0"/>
                <a:cs typeface="Times New Roman" pitchFamily="18" charset="0"/>
              </a:rPr>
              <a:t>Proses  berbahasa :  merupakan  proses  berpikir.</a:t>
            </a:r>
          </a:p>
          <a:p>
            <a:pPr>
              <a:buFontTx/>
              <a:buChar char="-"/>
            </a:pPr>
            <a:r>
              <a:rPr lang="id-ID" sz="1800" dirty="0" smtClean="0">
                <a:latin typeface="Times New Roman" pitchFamily="18" charset="0"/>
                <a:cs typeface="Times New Roman" pitchFamily="18" charset="0"/>
              </a:rPr>
              <a:t>Cara  memperoleh  bahasa : dengan  menghafal  definisi  kemudian  dihafalkan  contoh-contohnya.</a:t>
            </a:r>
          </a:p>
          <a:p>
            <a:pPr>
              <a:buFontTx/>
              <a:buChar char="-"/>
            </a:pPr>
            <a:r>
              <a:rPr lang="id-ID" sz="1800" dirty="0" smtClean="0">
                <a:latin typeface="Times New Roman" pitchFamily="18" charset="0"/>
                <a:cs typeface="Times New Roman" pitchFamily="18" charset="0"/>
              </a:rPr>
              <a:t>Kedudukan  kaidah :  tata bahasa  yang dipakai disebut  tata bahasa  preskrip tif  (berdasarkan  benar-salah)  dan normatif ( berdasar norma yg  berlaku).</a:t>
            </a:r>
          </a:p>
          <a:p>
            <a:pPr>
              <a:buFontTx/>
              <a:buChar char="-"/>
            </a:pPr>
            <a:r>
              <a:rPr lang="id-ID" sz="1800" dirty="0" smtClean="0">
                <a:latin typeface="Times New Roman" pitchFamily="18" charset="0"/>
                <a:cs typeface="Times New Roman" pitchFamily="18" charset="0"/>
              </a:rPr>
              <a:t>Objek analisis:  masalah tata bahasa  didominasi  masalah  jenis  kata  dan  uraian  kalimat  atas  subjek – predikat.   </a:t>
            </a: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diamond(in)">
                                      <p:cBhvr>
                                        <p:cTn id="11" dur="20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diamond(in)">
                                      <p:cBhvr>
                                        <p:cTn id="16" dur="2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diamond(in)">
                                      <p:cBhvr>
                                        <p:cTn id="21" dur="20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diamond(in)">
                                      <p:cBhvr>
                                        <p:cTn id="26" dur="20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diamond(in)">
                                      <p:cBhvr>
                                        <p:cTn id="31" dur="20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diamond(in)">
                                      <p:cBhvr>
                                        <p:cTn id="36" dur="2000"/>
                                        <p:tgtEl>
                                          <p:spTgt spid="4">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diamond(in)">
                                      <p:cBhvr>
                                        <p:cTn id="41" dur="2000"/>
                                        <p:tgtEl>
                                          <p:spTgt spid="4">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diamond(in)">
                                      <p:cBhvr>
                                        <p:cTn id="46" dur="2000"/>
                                        <p:tgtEl>
                                          <p:spTgt spid="4">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diamond(in)">
                                      <p:cBhvr>
                                        <p:cTn id="51" dur="20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diamond(in)">
                                      <p:cBhvr>
                                        <p:cTn id="56"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r>
              <a:rPr lang="id-ID" sz="2800" dirty="0" smtClean="0">
                <a:latin typeface="Times New Roman" pitchFamily="18" charset="0"/>
                <a:cs typeface="Times New Roman" pitchFamily="18" charset="0"/>
              </a:rPr>
              <a:t>ALIRAN   STRUKTURAL</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142984"/>
            <a:ext cx="7772400" cy="5286412"/>
          </a:xfrm>
        </p:spPr>
        <p:txBody>
          <a:bodyPr>
            <a:noAutofit/>
          </a:bodyPr>
          <a:lstStyle/>
          <a:p>
            <a:pPr>
              <a:buFontTx/>
              <a:buChar char="-"/>
            </a:pPr>
            <a:r>
              <a:rPr lang="id-ID" sz="2000" dirty="0" smtClean="0">
                <a:latin typeface="Times New Roman" pitchFamily="18" charset="0"/>
                <a:cs typeface="Times New Roman" pitchFamily="18" charset="0"/>
              </a:rPr>
              <a:t>Landasan  pemikiran  :  behavioristik  →  jiwa sesorang  dan hakekat sesuatu hanya dapat dideteksi  lewat tingkah laku  dan  perwujudan  lahiriah yang tampak. </a:t>
            </a:r>
          </a:p>
          <a:p>
            <a:pPr>
              <a:buFontTx/>
              <a:buChar char="-"/>
            </a:pPr>
            <a:r>
              <a:rPr lang="id-ID" sz="2000" dirty="0" smtClean="0">
                <a:latin typeface="Times New Roman" pitchFamily="18" charset="0"/>
                <a:cs typeface="Times New Roman" pitchFamily="18" charset="0"/>
              </a:rPr>
              <a:t>Pelopor :  Ferdinand  de  Saussure</a:t>
            </a:r>
          </a:p>
          <a:p>
            <a:pPr>
              <a:buFontTx/>
              <a:buChar char="-"/>
            </a:pPr>
            <a:r>
              <a:rPr lang="id-ID" sz="2000" dirty="0" smtClean="0">
                <a:latin typeface="Times New Roman" pitchFamily="18" charset="0"/>
                <a:cs typeface="Times New Roman" pitchFamily="18" charset="0"/>
              </a:rPr>
              <a:t>Tokoh : L. Bloomfield,  Nida,  E. Sapir, R. Jacobson  dll</a:t>
            </a:r>
          </a:p>
          <a:p>
            <a:pPr>
              <a:buFontTx/>
              <a:buChar char="-"/>
            </a:pPr>
            <a:r>
              <a:rPr lang="id-ID" sz="2000" dirty="0" smtClean="0">
                <a:latin typeface="Times New Roman" pitchFamily="18" charset="0"/>
                <a:cs typeface="Times New Roman" pitchFamily="18" charset="0"/>
              </a:rPr>
              <a:t>Hakekat  bahasa : bahasa  sebagai sistem tanda  (sé  dan sa)  yang  arbitrer   dan  konvensional, berupa ujaran, merupakan faktor  kebiasaan (habit) dan  merupakan  deretan sintakmatik dan paradigmatik.</a:t>
            </a:r>
          </a:p>
          <a:p>
            <a:pPr>
              <a:buFontTx/>
              <a:buChar char="-"/>
            </a:pPr>
            <a:r>
              <a:rPr lang="id-ID" sz="2000" dirty="0" smtClean="0">
                <a:latin typeface="Times New Roman" pitchFamily="18" charset="0"/>
                <a:cs typeface="Times New Roman" pitchFamily="18" charset="0"/>
              </a:rPr>
              <a:t>Kriteria kegramatikalan : berdasarkan  keumuman,  bentuk yang salah  dan tdk sesuai  dg kaidah  tata bahasa  dapat dinyatakan  gramatikal  asalkan sudah lazim.</a:t>
            </a:r>
          </a:p>
          <a:p>
            <a:pPr>
              <a:buFontTx/>
              <a:buChar char="-"/>
            </a:pPr>
            <a:r>
              <a:rPr lang="id-ID" sz="2000" dirty="0" smtClean="0">
                <a:latin typeface="Times New Roman" pitchFamily="18" charset="0"/>
                <a:cs typeface="Times New Roman" pitchFamily="18" charset="0"/>
              </a:rPr>
              <a:t>Level  gramatikal : ditegakkan secara  rapi ,terdiri atas   morfem,  kata,  frase, klausa  dan  kalimat.</a:t>
            </a:r>
          </a:p>
          <a:p>
            <a:pPr>
              <a:buFontTx/>
              <a:buChar char="-"/>
            </a:pPr>
            <a:r>
              <a:rPr lang="id-ID" sz="2000" dirty="0" smtClean="0">
                <a:latin typeface="Times New Roman" pitchFamily="18" charset="0"/>
                <a:cs typeface="Times New Roman" pitchFamily="18" charset="0"/>
              </a:rPr>
              <a:t>Proses  berbahasa : merupakan  suatu   proses  rangsang  tanggap (stimlus- respon).</a:t>
            </a:r>
            <a:endParaRPr lang="id-ID" sz="20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064"/>
            <a:ext cx="7772400" cy="273730"/>
          </a:xfrm>
        </p:spPr>
        <p:txBody>
          <a:bodyPr/>
          <a:lstStyle/>
          <a:p>
            <a:endParaRPr lang="id-ID" dirty="0"/>
          </a:p>
        </p:txBody>
      </p:sp>
      <p:sp>
        <p:nvSpPr>
          <p:cNvPr id="5" name="Content Placeholder 4"/>
          <p:cNvSpPr>
            <a:spLocks noGrp="1"/>
          </p:cNvSpPr>
          <p:nvPr>
            <p:ph idx="1"/>
          </p:nvPr>
        </p:nvSpPr>
        <p:spPr>
          <a:xfrm>
            <a:off x="914400" y="1142984"/>
            <a:ext cx="7772400" cy="5212576"/>
          </a:xfrm>
        </p:spPr>
        <p:txBody>
          <a:bodyPr>
            <a:normAutofit/>
          </a:bodyPr>
          <a:lstStyle/>
          <a:p>
            <a:pPr>
              <a:buFontTx/>
              <a:buChar char="-"/>
            </a:pPr>
            <a:r>
              <a:rPr lang="id-ID" sz="1800" dirty="0" smtClean="0">
                <a:latin typeface="Times New Roman" pitchFamily="18" charset="0"/>
                <a:cs typeface="Times New Roman" pitchFamily="18" charset="0"/>
              </a:rPr>
              <a:t>Cara  memperoleh  bahasa  :  dilakukan  dengan   menggunakan  metode  </a:t>
            </a:r>
            <a:r>
              <a:rPr lang="id-ID" sz="1800" i="1" dirty="0" smtClean="0">
                <a:latin typeface="Times New Roman" pitchFamily="18" charset="0"/>
                <a:cs typeface="Times New Roman" pitchFamily="18" charset="0"/>
              </a:rPr>
              <a:t>drill  and  practice,  </a:t>
            </a:r>
            <a:r>
              <a:rPr lang="id-ID" sz="1800" dirty="0" smtClean="0">
                <a:latin typeface="Times New Roman" pitchFamily="18" charset="0"/>
                <a:cs typeface="Times New Roman" pitchFamily="18" charset="0"/>
              </a:rPr>
              <a:t>bentuk  latihan   yang terus  menerus  dan  berulang-ulang, sehingga  membentuk  suatu  kebiasaan.</a:t>
            </a:r>
          </a:p>
          <a:p>
            <a:pPr>
              <a:buFontTx/>
              <a:buChar char="-"/>
            </a:pPr>
            <a:r>
              <a:rPr lang="id-ID" sz="1800" dirty="0" smtClean="0">
                <a:latin typeface="Times New Roman" pitchFamily="18" charset="0"/>
                <a:cs typeface="Times New Roman" pitchFamily="18" charset="0"/>
              </a:rPr>
              <a:t>Metode  pembelajaran  bahasa :  teori struktural  melahirkan  metode  lang sung   dengan  pendekatan  oral.  Juga   dengan  metode   </a:t>
            </a:r>
            <a:r>
              <a:rPr lang="id-ID" sz="1800" i="1" dirty="0" smtClean="0">
                <a:latin typeface="Times New Roman" pitchFamily="18" charset="0"/>
                <a:cs typeface="Times New Roman" pitchFamily="18" charset="0"/>
              </a:rPr>
              <a:t>drill  and  practice</a:t>
            </a:r>
            <a:r>
              <a:rPr lang="id-ID" sz="1800" dirty="0" smtClean="0">
                <a:latin typeface="Times New Roman" pitchFamily="18" charset="0"/>
                <a:cs typeface="Times New Roman" pitchFamily="18" charset="0"/>
              </a:rPr>
              <a:t>, latihan terus menerus  dan  berulang-ulang  shg  membentuk  kebiasaan.     </a:t>
            </a:r>
          </a:p>
          <a:p>
            <a:pPr>
              <a:buFontTx/>
              <a:buChar char="-"/>
            </a:pPr>
            <a:r>
              <a:rPr lang="id-ID" sz="1800" dirty="0" smtClean="0">
                <a:latin typeface="Times New Roman" pitchFamily="18" charset="0"/>
                <a:cs typeface="Times New Roman" pitchFamily="18" charset="0"/>
              </a:rPr>
              <a:t>Objek  Analisis :  bertolak  dari  kata   atau  bidang  morfologi  tanpa  menga baikan  bidang  sintaksis  dan  fonologi.</a:t>
            </a:r>
          </a:p>
          <a:p>
            <a:pPr>
              <a:buFontTx/>
              <a:buChar char="-"/>
            </a:pPr>
            <a:r>
              <a:rPr lang="id-ID" sz="1800" dirty="0" smtClean="0">
                <a:latin typeface="Times New Roman" pitchFamily="18" charset="0"/>
                <a:cs typeface="Times New Roman" pitchFamily="18" charset="0"/>
              </a:rPr>
              <a:t>Kedudukan   kaidah :   kegramatikalan  berdasarkan   keumumman  sehingga  bentuk-bentuk  ang  secara  kaidah  sebenarnya  betul  akan tetapi  belum  umum,  maka bentuk  tersebut  dinyatakan  tidak  gramatikal.</a:t>
            </a:r>
          </a:p>
          <a:p>
            <a:pPr>
              <a:buFontTx/>
              <a:buChar char="-"/>
            </a:pPr>
            <a:r>
              <a:rPr lang="id-ID" sz="1800" dirty="0" smtClean="0">
                <a:latin typeface="Times New Roman" pitchFamily="18" charset="0"/>
                <a:cs typeface="Times New Roman" pitchFamily="18" charset="0"/>
              </a:rPr>
              <a:t>Bidang  morfologi  dan  sintaksis  dipisahkan  secara   tegas. </a:t>
            </a:r>
            <a:endParaRPr lang="id-ID" sz="18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20"/>
          </a:xfrm>
        </p:spPr>
        <p:txBody>
          <a:bodyPr/>
          <a:lstStyle/>
          <a:p>
            <a:r>
              <a:rPr lang="id-ID" sz="3200" dirty="0" smtClean="0">
                <a:latin typeface="Times New Roman" pitchFamily="18" charset="0"/>
                <a:cs typeface="Times New Roman" pitchFamily="18" charset="0"/>
              </a:rPr>
              <a:t>ALIRAN   TRANSFORMASI</a:t>
            </a:r>
            <a:endParaRPr lang="id-ID" sz="32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14422"/>
            <a:ext cx="7772400" cy="5141138"/>
          </a:xfrm>
        </p:spPr>
        <p:txBody>
          <a:bodyPr>
            <a:normAutofit/>
          </a:bodyPr>
          <a:lstStyle/>
          <a:p>
            <a:pPr>
              <a:buFontTx/>
              <a:buChar char="-"/>
            </a:pPr>
            <a:r>
              <a:rPr lang="id-ID" sz="2000" dirty="0" smtClean="0">
                <a:latin typeface="Times New Roman" pitchFamily="18" charset="0"/>
                <a:cs typeface="Times New Roman" pitchFamily="18" charset="0"/>
              </a:rPr>
              <a:t>Landasan  pemikiran : berlandaskan  paham  mentalistik, berbahasa  merupakan  proses  kejiwaan / mental, erat  kaitannya  dengan  psikolingguistik.</a:t>
            </a:r>
          </a:p>
          <a:p>
            <a:pPr>
              <a:buFontTx/>
              <a:buChar char="-"/>
            </a:pPr>
            <a:r>
              <a:rPr lang="id-ID" sz="2000" dirty="0" smtClean="0">
                <a:latin typeface="Times New Roman" pitchFamily="18" charset="0"/>
                <a:cs typeface="Times New Roman" pitchFamily="18" charset="0"/>
              </a:rPr>
              <a:t>Pelopor : A. N. Chomsky</a:t>
            </a:r>
          </a:p>
          <a:p>
            <a:pPr>
              <a:buNone/>
            </a:pPr>
            <a:r>
              <a:rPr lang="id-ID" sz="2000" dirty="0" smtClean="0">
                <a:latin typeface="Times New Roman" pitchFamily="18" charset="0"/>
                <a:cs typeface="Times New Roman" pitchFamily="18" charset="0"/>
              </a:rPr>
              <a:t>-    Hakikat  bahasa:  bahasa merupakan  warisan  keturunan (</a:t>
            </a:r>
            <a:r>
              <a:rPr lang="id-ID" sz="2000" i="1" dirty="0" smtClean="0">
                <a:latin typeface="Times New Roman" pitchFamily="18" charset="0"/>
                <a:cs typeface="Times New Roman" pitchFamily="18" charset="0"/>
              </a:rPr>
              <a:t>innate</a:t>
            </a:r>
            <a:r>
              <a:rPr lang="id-ID" sz="2000" dirty="0" smtClean="0">
                <a:latin typeface="Times New Roman" pitchFamily="18" charset="0"/>
                <a:cs typeface="Times New Roman" pitchFamily="18" charset="0"/>
              </a:rPr>
              <a:t>) , bersifat  kreatif, terdiri  atas  lapis  dalam  dan  lapis  permukaan  dan  terdiri  atas  unsur  </a:t>
            </a:r>
            <a:r>
              <a:rPr lang="id-ID" sz="2000" i="1" dirty="0" smtClean="0">
                <a:latin typeface="Times New Roman" pitchFamily="18" charset="0"/>
                <a:cs typeface="Times New Roman" pitchFamily="18" charset="0"/>
              </a:rPr>
              <a:t>competent </a:t>
            </a:r>
            <a:r>
              <a:rPr lang="id-ID" sz="2000" dirty="0" smtClean="0">
                <a:latin typeface="Times New Roman" pitchFamily="18" charset="0"/>
                <a:cs typeface="Times New Roman" pitchFamily="18" charset="0"/>
              </a:rPr>
              <a:t> </a:t>
            </a:r>
            <a:r>
              <a:rPr lang="id-ID" sz="2000" i="1" dirty="0" smtClean="0">
                <a:latin typeface="Times New Roman" pitchFamily="18" charset="0"/>
                <a:cs typeface="Times New Roman" pitchFamily="18" charset="0"/>
              </a:rPr>
              <a:t>dan  performance .</a:t>
            </a:r>
          </a:p>
          <a:p>
            <a:pPr>
              <a:buFontTx/>
              <a:buChar char="-"/>
            </a:pPr>
            <a:r>
              <a:rPr lang="id-ID" sz="2000" dirty="0" smtClean="0">
                <a:latin typeface="Times New Roman" pitchFamily="18" charset="0"/>
                <a:cs typeface="Times New Roman" pitchFamily="18" charset="0"/>
              </a:rPr>
              <a:t>Kriteria  kegramatikalan:  kegramatikalan berdasarkan  kaidah secara  kreatif. Walaupun  suatu bentuk bahasa belum umum  asal pembentukannya  sesuai  dengan  kaidah yg berlaku, tidak ada halangan untuk diakui  sebagai  bentuk  yg gramatikal.</a:t>
            </a:r>
          </a:p>
          <a:p>
            <a:pPr>
              <a:buFontTx/>
              <a:buChar char="-"/>
            </a:pPr>
            <a:r>
              <a:rPr lang="id-ID" sz="2000" dirty="0" smtClean="0">
                <a:latin typeface="Times New Roman" pitchFamily="18" charset="0"/>
                <a:cs typeface="Times New Roman" pitchFamily="18" charset="0"/>
              </a:rPr>
              <a:t>Level gramatikal : terdiri  atas  morfem, kata, frase dan kalimat, eksistensi  klausa tidak diakui.</a:t>
            </a:r>
          </a:p>
          <a:p>
            <a:pPr>
              <a:buFontTx/>
              <a:buChar char="-"/>
            </a:pPr>
            <a:r>
              <a:rPr lang="id-ID" sz="2000" dirty="0" smtClean="0">
                <a:latin typeface="Times New Roman" pitchFamily="18" charset="0"/>
                <a:cs typeface="Times New Roman" pitchFamily="18" charset="0"/>
              </a:rPr>
              <a:t>Proses  berbahasa : merupakan proses  kejiwaan  di dlm diri peserta  bicara, bukan  sekedar  proses  fisik. </a:t>
            </a:r>
            <a:endParaRPr lang="id-ID" sz="2000" i="1" dirty="0">
              <a:latin typeface="Times New Roman" pitchFamily="18" charset="0"/>
              <a:cs typeface="Times New Roman" pitchFamily="18" charset="0"/>
            </a:endParaRPr>
          </a:p>
        </p:txBody>
      </p:sp>
    </p:spTree>
  </p:cSld>
  <p:clrMapOvr>
    <a:masterClrMapping/>
  </p:clrMapOvr>
  <p:transition spd="med">
    <p:dissolv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202292"/>
          </a:xfrm>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 </a:t>
            </a:r>
            <a:r>
              <a:rPr lang="id-ID" sz="2400" dirty="0" smtClean="0">
                <a:latin typeface="Times New Roman" pitchFamily="18" charset="0"/>
                <a:cs typeface="Times New Roman" pitchFamily="18" charset="0"/>
              </a:rPr>
              <a:t>cara  memperoleh  bahasa  dilakukan secara  alami  dengan  modal  </a:t>
            </a:r>
            <a:r>
              <a:rPr lang="id-ID" sz="2400" i="1" dirty="0" smtClean="0">
                <a:latin typeface="Times New Roman" pitchFamily="18" charset="0"/>
                <a:cs typeface="Times New Roman" pitchFamily="18" charset="0"/>
              </a:rPr>
              <a:t>innate</a:t>
            </a:r>
            <a:r>
              <a:rPr lang="id-ID" sz="2400" dirty="0" smtClean="0">
                <a:latin typeface="Times New Roman" pitchFamily="18" charset="0"/>
                <a:cs typeface="Times New Roman" pitchFamily="18" charset="0"/>
              </a:rPr>
              <a:t>.  Walaupun  dilatih  dengan  metode  drill  and  practice, siapapun  tidak akan bisa berbicara  jika  tidak  memiliki  </a:t>
            </a:r>
            <a:r>
              <a:rPr lang="id-ID" sz="2400" i="1" dirty="0" smtClean="0">
                <a:latin typeface="Times New Roman" pitchFamily="18" charset="0"/>
                <a:cs typeface="Times New Roman" pitchFamily="18" charset="0"/>
              </a:rPr>
              <a:t>innate</a:t>
            </a:r>
            <a:r>
              <a:rPr lang="id-ID" sz="2400" dirty="0" smtClean="0">
                <a:latin typeface="Times New Roman" pitchFamily="18" charset="0"/>
                <a:cs typeface="Times New Roman" pitchFamily="18" charset="0"/>
              </a:rPr>
              <a:t>  dan  LAD (</a:t>
            </a:r>
            <a:r>
              <a:rPr lang="id-ID" sz="2400" i="1" dirty="0" smtClean="0">
                <a:latin typeface="Times New Roman" pitchFamily="18" charset="0"/>
                <a:cs typeface="Times New Roman" pitchFamily="18" charset="0"/>
              </a:rPr>
              <a:t>language  aquisition device) </a:t>
            </a:r>
            <a:endParaRPr lang="id-ID" sz="2400" dirty="0" smtClean="0">
              <a:latin typeface="Times New Roman" pitchFamily="18" charset="0"/>
              <a:cs typeface="Times New Roman" pitchFamily="18" charset="0"/>
            </a:endParaRPr>
          </a:p>
          <a:p>
            <a:pPr>
              <a:buNone/>
            </a:pPr>
            <a:r>
              <a:rPr lang="id-ID" sz="2400" i="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Metode pembelajaran  dilakukan  dengan  mengembangkan kemampuan  linguistik  (</a:t>
            </a:r>
            <a:r>
              <a:rPr lang="id-ID" sz="2400" i="1" dirty="0" smtClean="0">
                <a:latin typeface="Times New Roman" pitchFamily="18" charset="0"/>
                <a:cs typeface="Times New Roman" pitchFamily="18" charset="0"/>
              </a:rPr>
              <a:t>linguistic  competence</a:t>
            </a:r>
            <a:r>
              <a:rPr lang="id-ID" sz="2400" dirty="0" smtClean="0">
                <a:latin typeface="Times New Roman" pitchFamily="18" charset="0"/>
                <a:cs typeface="Times New Roman" pitchFamily="18" charset="0"/>
              </a:rPr>
              <a:t>)  dan  per formansi  linguistik  (</a:t>
            </a:r>
            <a:r>
              <a:rPr lang="id-ID" sz="2400" i="1" dirty="0" smtClean="0">
                <a:latin typeface="Times New Roman" pitchFamily="18" charset="0"/>
                <a:cs typeface="Times New Roman" pitchFamily="18" charset="0"/>
              </a:rPr>
              <a:t>linguistic  performance</a:t>
            </a:r>
            <a:r>
              <a:rPr lang="id-ID" sz="2400" dirty="0" smtClean="0">
                <a:latin typeface="Times New Roman" pitchFamily="18" charset="0"/>
                <a:cs typeface="Times New Roman" pitchFamily="18" charset="0"/>
              </a:rPr>
              <a:t>) .</a:t>
            </a:r>
          </a:p>
          <a:p>
            <a:pPr>
              <a:buNone/>
            </a:pPr>
            <a:r>
              <a:rPr lang="id-ID" sz="2400" i="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Objek  analisis:  analisis  bertolak  dari  kalimat.  Kaum  transformasi  beranggapan bahwa kalimat  merupakan tataran gramatikal tertinggi, dengan  diagram pohon.</a:t>
            </a:r>
            <a:endParaRPr lang="id-ID" i="1" dirty="0"/>
          </a:p>
        </p:txBody>
      </p:sp>
    </p:spTree>
  </p:cSld>
  <p:clrMapOvr>
    <a:masterClrMapping/>
  </p:clrMapOvr>
  <p:transition spd="med">
    <p:wipe dir="d"/>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r>
              <a:rPr lang="id-ID" sz="3200" dirty="0" smtClean="0">
                <a:latin typeface="Times New Roman" pitchFamily="18" charset="0"/>
                <a:cs typeface="Times New Roman" pitchFamily="18" charset="0"/>
              </a:rPr>
              <a:t>ALIRAN  TAGMEMIK</a:t>
            </a:r>
            <a:endParaRPr lang="id-ID" sz="32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14422"/>
            <a:ext cx="7772400" cy="5141138"/>
          </a:xfrm>
        </p:spPr>
        <p:txBody>
          <a:bodyPr>
            <a:normAutofit/>
          </a:bodyPr>
          <a:lstStyle/>
          <a:p>
            <a:pPr>
              <a:buFontTx/>
              <a:buChar char="-"/>
            </a:pPr>
            <a:r>
              <a:rPr lang="id-ID" sz="2000" dirty="0" smtClean="0">
                <a:latin typeface="Times New Roman" pitchFamily="18" charset="0"/>
                <a:cs typeface="Times New Roman" pitchFamily="18" charset="0"/>
              </a:rPr>
              <a:t>Landasan  Pemikiran :  aliran  ini  bertolak  dari  wawasan  kesemestaan  bahasa: adanya  kesamaan  prinsip  pada  semua  bahasa  yang ada  di  dunia.</a:t>
            </a:r>
          </a:p>
          <a:p>
            <a:pPr>
              <a:buFontTx/>
              <a:buChar char="-"/>
            </a:pPr>
            <a:r>
              <a:rPr lang="id-ID" sz="2000" dirty="0" smtClean="0">
                <a:latin typeface="Times New Roman" pitchFamily="18" charset="0"/>
                <a:cs typeface="Times New Roman" pitchFamily="18" charset="0"/>
              </a:rPr>
              <a:t>Hakekat  bahasa: mengakui kebenaran  berbagai  aliran  pada  aspek-aspek  tertentu  dan  mendudukkannya  secara  proporsional.  Dari  aliran  tradisional  ---  analisis  fungsi-fungsi kalimat</a:t>
            </a:r>
          </a:p>
          <a:p>
            <a:pPr>
              <a:buNone/>
            </a:pPr>
            <a:r>
              <a:rPr lang="id-ID" sz="2000" dirty="0" smtClean="0">
                <a:latin typeface="Times New Roman" pitchFamily="18" charset="0"/>
                <a:cs typeface="Times New Roman" pitchFamily="18" charset="0"/>
              </a:rPr>
              <a:t>      aliran  struktural   ---  analisis  kategori-kategori  gramatikal</a:t>
            </a:r>
          </a:p>
          <a:p>
            <a:pPr>
              <a:buNone/>
            </a:pPr>
            <a:r>
              <a:rPr lang="id-ID" sz="2000" i="1" dirty="0" smtClean="0">
                <a:latin typeface="Times New Roman" pitchFamily="18" charset="0"/>
                <a:cs typeface="Times New Roman" pitchFamily="18" charset="0"/>
              </a:rPr>
              <a:t>      case grammar   </a:t>
            </a:r>
            <a:r>
              <a:rPr lang="id-ID" sz="2000" dirty="0" smtClean="0">
                <a:latin typeface="Times New Roman" pitchFamily="18" charset="0"/>
                <a:cs typeface="Times New Roman" pitchFamily="18" charset="0"/>
              </a:rPr>
              <a:t>----  analisis  peran</a:t>
            </a:r>
          </a:p>
          <a:p>
            <a:pPr>
              <a:buNone/>
            </a:pPr>
            <a:r>
              <a:rPr lang="id-ID" sz="2000" dirty="0" smtClean="0">
                <a:latin typeface="Times New Roman" pitchFamily="18" charset="0"/>
                <a:cs typeface="Times New Roman" pitchFamily="18" charset="0"/>
              </a:rPr>
              <a:t>      relasionalisme  ----  hub  antarbagian  di dalam  struktur</a:t>
            </a:r>
          </a:p>
          <a:p>
            <a:pPr>
              <a:buFontTx/>
              <a:buChar char="-"/>
            </a:pPr>
            <a:r>
              <a:rPr lang="id-ID" sz="2000" dirty="0" smtClean="0">
                <a:latin typeface="Times New Roman" pitchFamily="18" charset="0"/>
                <a:cs typeface="Times New Roman" pitchFamily="18" charset="0"/>
              </a:rPr>
              <a:t>Kriteria  kegramatikalan , memenuhi  ciri  slot, klas, peran  dan  kohesi.</a:t>
            </a:r>
          </a:p>
          <a:p>
            <a:pPr>
              <a:buFontTx/>
              <a:buChar char="-"/>
            </a:pPr>
            <a:r>
              <a:rPr lang="id-ID" sz="2000" dirty="0" smtClean="0">
                <a:latin typeface="Times New Roman" pitchFamily="18" charset="0"/>
                <a:cs typeface="Times New Roman" pitchFamily="18" charset="0"/>
              </a:rPr>
              <a:t>Level  gramatikal  yang ada  berupa  morfem, kata, frase, klausa. Kalimat, alinea, monolog, dialog, percakapan  dan  wacana.</a:t>
            </a:r>
          </a:p>
          <a:p>
            <a:pPr>
              <a:buNone/>
            </a:pPr>
            <a:r>
              <a:rPr lang="id-ID" sz="2000" dirty="0" smtClean="0">
                <a:latin typeface="Times New Roman" pitchFamily="18" charset="0"/>
                <a:cs typeface="Times New Roman" pitchFamily="18" charset="0"/>
              </a:rPr>
              <a:t> </a:t>
            </a:r>
            <a:endParaRPr lang="id-ID" sz="2400" dirty="0">
              <a:latin typeface="Times New Roman" pitchFamily="18" charset="0"/>
              <a:cs typeface="Times New Roman" pitchFamily="18" charset="0"/>
            </a:endParaRPr>
          </a:p>
        </p:txBody>
      </p:sp>
    </p:spTree>
  </p:cSld>
  <p:clrMapOvr>
    <a:masterClrMapping/>
  </p:clrMapOvr>
  <p:transition spd="med">
    <p:dissolv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3000"/>
                                        <p:tgtEl>
                                          <p:spTgt spid="3">
                                            <p:txEl>
                                              <p:pRg st="0" end="0"/>
                                            </p:txEl>
                                          </p:spTgt>
                                        </p:tgtEl>
                                      </p:cBhvr>
                                    </p:animEffect>
                                    <p:anim calcmode="lin" valueType="num">
                                      <p:cBhvr>
                                        <p:cTn id="16"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3000"/>
                                        <p:tgtEl>
                                          <p:spTgt spid="3">
                                            <p:txEl>
                                              <p:pRg st="1" end="1"/>
                                            </p:txEl>
                                          </p:spTgt>
                                        </p:tgtEl>
                                      </p:cBhvr>
                                    </p:animEffect>
                                    <p:anim calcmode="lin" valueType="num">
                                      <p:cBhvr>
                                        <p:cTn id="2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3000"/>
                                        <p:tgtEl>
                                          <p:spTgt spid="3">
                                            <p:txEl>
                                              <p:pRg st="2" end="2"/>
                                            </p:txEl>
                                          </p:spTgt>
                                        </p:tgtEl>
                                      </p:cBhvr>
                                    </p:animEffect>
                                    <p:anim calcmode="lin" valueType="num">
                                      <p:cBhvr>
                                        <p:cTn id="30"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3000"/>
                                        <p:tgtEl>
                                          <p:spTgt spid="3">
                                            <p:txEl>
                                              <p:pRg st="3" end="3"/>
                                            </p:txEl>
                                          </p:spTgt>
                                        </p:tgtEl>
                                      </p:cBhvr>
                                    </p:animEffect>
                                    <p:anim calcmode="lin" valueType="num">
                                      <p:cBhvr>
                                        <p:cTn id="37"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3000"/>
                                        <p:tgtEl>
                                          <p:spTgt spid="3">
                                            <p:txEl>
                                              <p:pRg st="4" end="4"/>
                                            </p:txEl>
                                          </p:spTgt>
                                        </p:tgtEl>
                                      </p:cBhvr>
                                    </p:animEffect>
                                    <p:anim calcmode="lin" valueType="num">
                                      <p:cBhvr>
                                        <p:cTn id="44"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3000"/>
                                        <p:tgtEl>
                                          <p:spTgt spid="3">
                                            <p:txEl>
                                              <p:pRg st="5" end="5"/>
                                            </p:txEl>
                                          </p:spTgt>
                                        </p:tgtEl>
                                      </p:cBhvr>
                                    </p:animEffect>
                                    <p:anim calcmode="lin" valueType="num">
                                      <p:cBhvr>
                                        <p:cTn id="5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3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3000"/>
                                        <p:tgtEl>
                                          <p:spTgt spid="3">
                                            <p:txEl>
                                              <p:pRg st="6" end="6"/>
                                            </p:txEl>
                                          </p:spTgt>
                                        </p:tgtEl>
                                      </p:cBhvr>
                                    </p:animEffect>
                                    <p:anim calcmode="lin" valueType="num">
                                      <p:cBhvr>
                                        <p:cTn id="58"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3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3000"/>
                                        <p:tgtEl>
                                          <p:spTgt spid="3">
                                            <p:txEl>
                                              <p:pRg st="7" end="7"/>
                                            </p:txEl>
                                          </p:spTgt>
                                        </p:tgtEl>
                                      </p:cBhvr>
                                    </p:animEffect>
                                    <p:anim calcmode="lin" valueType="num">
                                      <p:cBhvr>
                                        <p:cTn id="65"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3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latin typeface="Times New Roman" pitchFamily="18" charset="0"/>
                <a:cs typeface="Times New Roman" pitchFamily="18" charset="0"/>
              </a:rPr>
              <a:t>Kompetensi  mata kuliah</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57430"/>
            <a:ext cx="8229600" cy="3768733"/>
          </a:xfrm>
        </p:spPr>
        <p:txBody>
          <a:bodyPr>
            <a:normAutofit/>
          </a:bodyPr>
          <a:lstStyle/>
          <a:p>
            <a:r>
              <a:rPr lang="id-ID" sz="2800" dirty="0" smtClean="0">
                <a:latin typeface="Times New Roman" pitchFamily="18" charset="0"/>
                <a:cs typeface="Times New Roman" pitchFamily="18" charset="0"/>
              </a:rPr>
              <a:t>Mata kuliah  ini  bertujuan  membekali  mahasiswa  dengan  pengetahuan  umum  mengenai  linguistik,  gambaran  umum tentang  bahasa, bentuk,  makna serta  fungsinya.  Juga  kajian  yang berkaitan  dengan  terapannya  dan kajian interdisiplin</a:t>
            </a:r>
            <a:r>
              <a:rPr lang="id-ID" sz="2400" dirty="0" smtClean="0">
                <a:latin typeface="Times New Roman" pitchFamily="18" charset="0"/>
                <a:cs typeface="Times New Roman" pitchFamily="18" charset="0"/>
              </a:rPr>
              <a:t>. </a:t>
            </a:r>
            <a:endParaRPr lang="id-ID"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3000"/>
                                        <p:tgtEl>
                                          <p:spTgt spid="3">
                                            <p:txEl>
                                              <p:pRg st="0" end="0"/>
                                            </p:txEl>
                                          </p:spTgt>
                                        </p:tgtEl>
                                      </p:cBhvr>
                                    </p:animEffect>
                                    <p:anim calcmode="lin" valueType="num">
                                      <p:cBhvr>
                                        <p:cTn id="14"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345168"/>
          </a:xfrm>
        </p:spPr>
        <p:txBody>
          <a:bodyPr/>
          <a:lstStyle/>
          <a:p>
            <a:endParaRPr lang="id-ID" dirty="0"/>
          </a:p>
        </p:txBody>
      </p:sp>
      <p:sp>
        <p:nvSpPr>
          <p:cNvPr id="3" name="Content Placeholder 2"/>
          <p:cNvSpPr>
            <a:spLocks noGrp="1"/>
          </p:cNvSpPr>
          <p:nvPr>
            <p:ph idx="1"/>
          </p:nvPr>
        </p:nvSpPr>
        <p:spPr>
          <a:xfrm>
            <a:off x="914400" y="1285860"/>
            <a:ext cx="7772400" cy="5069700"/>
          </a:xfrm>
        </p:spPr>
        <p:txBody>
          <a:bodyPr>
            <a:normAutofit/>
          </a:bodyPr>
          <a:lstStyle/>
          <a:p>
            <a:pPr>
              <a:buFontTx/>
              <a:buChar char="-"/>
            </a:pPr>
            <a:r>
              <a:rPr lang="id-ID" sz="2400" dirty="0" smtClean="0">
                <a:latin typeface="Times New Roman" pitchFamily="18" charset="0"/>
                <a:cs typeface="Times New Roman" pitchFamily="18" charset="0"/>
              </a:rPr>
              <a:t>Proses berbahasa  merupakan  proses  komunikasi  kontekstual.</a:t>
            </a:r>
          </a:p>
          <a:p>
            <a:pPr>
              <a:buFontTx/>
              <a:buChar char="-"/>
            </a:pPr>
            <a:r>
              <a:rPr lang="id-ID" sz="2400" dirty="0" smtClean="0">
                <a:latin typeface="Times New Roman" pitchFamily="18" charset="0"/>
                <a:cs typeface="Times New Roman" pitchFamily="18" charset="0"/>
              </a:rPr>
              <a:t>Cara  memperoleh  bahasa  dengan  gabungan  dari  innate  dimatangkan  dengan  latihan-latihan</a:t>
            </a:r>
          </a:p>
          <a:p>
            <a:pPr>
              <a:buFontTx/>
              <a:buChar char="-"/>
            </a:pPr>
            <a:r>
              <a:rPr lang="id-ID" sz="2400" dirty="0" smtClean="0">
                <a:latin typeface="Times New Roman" pitchFamily="18" charset="0"/>
                <a:cs typeface="Times New Roman" pitchFamily="18" charset="0"/>
              </a:rPr>
              <a:t>Metode  pembelajaran , aliran  ini  menggunakan  dua  pendekatan  sekaligus, yaitu  pendekatan  komunikatif  dan  kontekstual</a:t>
            </a:r>
          </a:p>
          <a:p>
            <a:pPr>
              <a:buFontTx/>
              <a:buChar char="-"/>
            </a:pPr>
            <a:r>
              <a:rPr lang="id-ID" sz="2400" dirty="0" smtClean="0">
                <a:latin typeface="Times New Roman" pitchFamily="18" charset="0"/>
                <a:cs typeface="Times New Roman" pitchFamily="18" charset="0"/>
              </a:rPr>
              <a:t>Objek analisis, analisis  bertolak dari tataran  wacana . Me nempatkan  klausa sebagai  struktur  gramatik yang istimewa.</a:t>
            </a:r>
          </a:p>
          <a:p>
            <a:pPr>
              <a:buFontTx/>
              <a:buChar char="-"/>
            </a:pPr>
            <a:r>
              <a:rPr lang="id-ID" sz="2400" dirty="0" smtClean="0">
                <a:latin typeface="Times New Roman" pitchFamily="18" charset="0"/>
                <a:cs typeface="Times New Roman" pitchFamily="18" charset="0"/>
              </a:rPr>
              <a:t>Kedudukan  kaidah, menempatkan  setiap  struktur  sesuai  dengan  kedudukannya  dalam  hierarkhi.</a:t>
            </a:r>
            <a:endParaRPr lang="id-ID" sz="2400" dirty="0">
              <a:latin typeface="Times New Roman" pitchFamily="18" charset="0"/>
              <a:cs typeface="Times New Roman" pitchFamily="18" charset="0"/>
            </a:endParaRPr>
          </a:p>
        </p:txBody>
      </p:sp>
    </p:spTree>
  </p:cSld>
  <p:clrMapOvr>
    <a:masterClrMapping/>
  </p:clrMapOvr>
  <p:transition spd="med" advTm="0">
    <p:dissolve/>
    <p:sndAc>
      <p:stSnd loop="1">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r>
              <a:rPr lang="id-ID" sz="2800" dirty="0" smtClean="0">
                <a:latin typeface="Times New Roman" pitchFamily="18" charset="0"/>
                <a:cs typeface="Times New Roman" pitchFamily="18" charset="0"/>
              </a:rPr>
              <a:t>FONETIK   DAN   FONOLOGI</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85860"/>
            <a:ext cx="7772400" cy="5069700"/>
          </a:xfrm>
        </p:spPr>
        <p:txBody>
          <a:bodyPr>
            <a:normAutofit/>
          </a:bodyPr>
          <a:lstStyle/>
          <a:p>
            <a:r>
              <a:rPr lang="id-ID" sz="2000" dirty="0" smtClean="0">
                <a:latin typeface="Times New Roman" pitchFamily="18" charset="0"/>
                <a:cs typeface="Times New Roman" pitchFamily="18" charset="0"/>
              </a:rPr>
              <a:t>Bahasa  lisan  yang menjadi  objek  kajian utama  linguistik  merupakan  rangkaian  bunyi yang diujarkan oleh penutur.  Mitra tutur  mampu  memahami bunyi  bahasa  yang diujarkan  oleh penutur  melalui  pendengarannya.</a:t>
            </a:r>
          </a:p>
          <a:p>
            <a:r>
              <a:rPr lang="id-ID" sz="2000" dirty="0" smtClean="0">
                <a:latin typeface="Times New Roman" pitchFamily="18" charset="0"/>
                <a:cs typeface="Times New Roman" pitchFamily="18" charset="0"/>
              </a:rPr>
              <a:t>Ujud  fisik  bahasa  pada dasarnya  adalah  ciri-ciri  fisik  bahasa  yang dilisankan  atau diujarkan.</a:t>
            </a:r>
          </a:p>
          <a:p>
            <a:r>
              <a:rPr lang="id-ID" sz="2000" dirty="0" smtClean="0">
                <a:latin typeface="Times New Roman" pitchFamily="18" charset="0"/>
                <a:cs typeface="Times New Roman" pitchFamily="18" charset="0"/>
              </a:rPr>
              <a:t>Baik  fonetik  maupun  fonologi   berkenaan  dengan  satuan terkecil bahasa , yaitu  bunyi. </a:t>
            </a:r>
          </a:p>
          <a:p>
            <a:r>
              <a:rPr lang="id-ID" sz="2000" dirty="0" smtClean="0">
                <a:latin typeface="Times New Roman" pitchFamily="18" charset="0"/>
                <a:cs typeface="Times New Roman" pitchFamily="18" charset="0"/>
              </a:rPr>
              <a:t>Fonetik  berkenaan  dg proses pembunyian, realisasi, dan penangkapan melalui  indra pendengaran, tanpa  memperhatikan   fungsinya.</a:t>
            </a:r>
          </a:p>
          <a:p>
            <a:r>
              <a:rPr lang="id-ID" sz="2000" dirty="0" smtClean="0">
                <a:latin typeface="Times New Roman" pitchFamily="18" charset="0"/>
                <a:cs typeface="Times New Roman" pitchFamily="18" charset="0"/>
              </a:rPr>
              <a:t>Fonologi  berkenaan  dg  fungsi  bunyi-bunyi  bahasa  sebagai  satuan  bahasa  yang memiliki fungsi  pembeda  (distingtif).  Fonologi merupakan  studi  bahasa  yang berkenaan  dengan  sistem bahasa, organisasi   bahasa, serta  merupakan  studi  fungsi  linguistis  bahasa.</a:t>
            </a:r>
          </a:p>
          <a:p>
            <a:pPr>
              <a:buNone/>
            </a:pPr>
            <a:endParaRPr lang="id-ID" sz="2000" dirty="0" smtClean="0">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064"/>
            <a:ext cx="7772400" cy="202292"/>
          </a:xfrm>
        </p:spPr>
        <p:txBody>
          <a:bodyPr/>
          <a:lstStyle/>
          <a:p>
            <a:endParaRPr lang="id-ID" dirty="0"/>
          </a:p>
        </p:txBody>
      </p:sp>
      <p:sp>
        <p:nvSpPr>
          <p:cNvPr id="5" name="Content Placeholder 4"/>
          <p:cNvSpPr>
            <a:spLocks noGrp="1"/>
          </p:cNvSpPr>
          <p:nvPr>
            <p:ph idx="1"/>
          </p:nvPr>
        </p:nvSpPr>
        <p:spPr>
          <a:xfrm>
            <a:off x="914400" y="642918"/>
            <a:ext cx="7772400" cy="5712642"/>
          </a:xfrm>
        </p:spPr>
        <p:txBody>
          <a:bodyPr>
            <a:normAutofit fontScale="92500" lnSpcReduction="20000"/>
          </a:bodyPr>
          <a:lstStyle/>
          <a:p>
            <a:endParaRPr lang="id-ID" sz="2000" dirty="0" smtClean="0">
              <a:latin typeface="Times New Roman" pitchFamily="18" charset="0"/>
              <a:cs typeface="Times New Roman" pitchFamily="18" charset="0"/>
            </a:endParaRPr>
          </a:p>
          <a:p>
            <a:r>
              <a:rPr lang="id-ID" sz="2200" dirty="0" smtClean="0">
                <a:latin typeface="Times New Roman" pitchFamily="18" charset="0"/>
                <a:cs typeface="Times New Roman" pitchFamily="18" charset="0"/>
              </a:rPr>
              <a:t>Aspek  fisik  bahasa   mencakup  tiga  aspek. </a:t>
            </a:r>
            <a:r>
              <a:rPr lang="id-ID" sz="2200" b="1" dirty="0" smtClean="0">
                <a:latin typeface="Times New Roman" pitchFamily="18" charset="0"/>
                <a:cs typeface="Times New Roman" pitchFamily="18" charset="0"/>
              </a:rPr>
              <a:t>Pertama</a:t>
            </a:r>
            <a:r>
              <a:rPr lang="id-ID" sz="2200" dirty="0" smtClean="0">
                <a:latin typeface="Times New Roman" pitchFamily="18" charset="0"/>
                <a:cs typeface="Times New Roman" pitchFamily="18" charset="0"/>
              </a:rPr>
              <a:t>, bagaimana bunyi bahasa  dihasilkan oleh alat bicara. </a:t>
            </a:r>
            <a:r>
              <a:rPr lang="id-ID" sz="2200" b="1" dirty="0" smtClean="0">
                <a:latin typeface="Times New Roman" pitchFamily="18" charset="0"/>
                <a:cs typeface="Times New Roman" pitchFamily="18" charset="0"/>
              </a:rPr>
              <a:t>Kedua</a:t>
            </a:r>
            <a:r>
              <a:rPr lang="id-ID" sz="2200" dirty="0" smtClean="0">
                <a:latin typeface="Times New Roman" pitchFamily="18" charset="0"/>
                <a:cs typeface="Times New Roman" pitchFamily="18" charset="0"/>
              </a:rPr>
              <a:t> , bagaimana ciri-ciri bunyi bahasa  yang diujarkan. </a:t>
            </a:r>
            <a:r>
              <a:rPr lang="id-ID" sz="2200" b="1" dirty="0" smtClean="0">
                <a:latin typeface="Times New Roman" pitchFamily="18" charset="0"/>
                <a:cs typeface="Times New Roman" pitchFamily="18" charset="0"/>
              </a:rPr>
              <a:t>Ketiga</a:t>
            </a:r>
            <a:r>
              <a:rPr lang="id-ID" sz="2200" dirty="0" smtClean="0">
                <a:latin typeface="Times New Roman" pitchFamily="18" charset="0"/>
                <a:cs typeface="Times New Roman" pitchFamily="18" charset="0"/>
              </a:rPr>
              <a:t> , bagaimana bunyi bahasa  itu  dipahami  melalui  indra  pendengaran.</a:t>
            </a:r>
          </a:p>
          <a:p>
            <a:endParaRPr lang="id-ID" sz="2200" dirty="0" smtClean="0">
              <a:latin typeface="Times New Roman" pitchFamily="18" charset="0"/>
              <a:cs typeface="Times New Roman" pitchFamily="18" charset="0"/>
            </a:endParaRPr>
          </a:p>
          <a:p>
            <a:r>
              <a:rPr lang="id-ID" sz="2200" dirty="0" smtClean="0">
                <a:latin typeface="Times New Roman" pitchFamily="18" charset="0"/>
                <a:cs typeface="Times New Roman" pitchFamily="18" charset="0"/>
              </a:rPr>
              <a:t>Aspek pertama  disebut  </a:t>
            </a:r>
            <a:r>
              <a:rPr lang="id-ID" sz="2200" b="1" dirty="0" smtClean="0">
                <a:latin typeface="Times New Roman" pitchFamily="18" charset="0"/>
                <a:cs typeface="Times New Roman" pitchFamily="18" charset="0"/>
              </a:rPr>
              <a:t>aspek  produksi bunyi  bahasa</a:t>
            </a:r>
            <a:r>
              <a:rPr lang="id-ID" sz="2200" dirty="0" smtClean="0">
                <a:latin typeface="Times New Roman" pitchFamily="18" charset="0"/>
                <a:cs typeface="Times New Roman" pitchFamily="18" charset="0"/>
              </a:rPr>
              <a:t>. Aspek kedua  disebut  </a:t>
            </a:r>
            <a:r>
              <a:rPr lang="id-ID" sz="2200" b="1" dirty="0" smtClean="0">
                <a:latin typeface="Times New Roman" pitchFamily="18" charset="0"/>
                <a:cs typeface="Times New Roman" pitchFamily="18" charset="0"/>
              </a:rPr>
              <a:t>aspek  akustis  bunyi  bahasa</a:t>
            </a:r>
            <a:r>
              <a:rPr lang="id-ID" sz="2200" dirty="0" smtClean="0">
                <a:latin typeface="Times New Roman" pitchFamily="18" charset="0"/>
                <a:cs typeface="Times New Roman" pitchFamily="18" charset="0"/>
              </a:rPr>
              <a:t>.  Aspek  ketiga  disebut  </a:t>
            </a:r>
            <a:r>
              <a:rPr lang="id-ID" sz="2200" b="1" dirty="0" smtClean="0">
                <a:latin typeface="Times New Roman" pitchFamily="18" charset="0"/>
                <a:cs typeface="Times New Roman" pitchFamily="18" charset="0"/>
              </a:rPr>
              <a:t>aspek  persepsi  bunyi  bahasa</a:t>
            </a:r>
            <a:r>
              <a:rPr lang="id-ID" sz="2200" dirty="0" smtClean="0">
                <a:latin typeface="Times New Roman" pitchFamily="18" charset="0"/>
                <a:cs typeface="Times New Roman" pitchFamily="18" charset="0"/>
              </a:rPr>
              <a:t>.</a:t>
            </a:r>
          </a:p>
          <a:p>
            <a:r>
              <a:rPr lang="id-ID" sz="2200" dirty="0" smtClean="0">
                <a:latin typeface="Times New Roman" pitchFamily="18" charset="0"/>
                <a:cs typeface="Times New Roman" pitchFamily="18" charset="0"/>
              </a:rPr>
              <a:t>Sesuai  dengan  aspek-aspek  fisik  yang terlibat  dalam  bahasa, fonetik  dapat dikelompokkan  menjadi  tiga, yaitu  fonetik artikula- toris , fonetik  akustik  dan  fonetik  auditoris.</a:t>
            </a:r>
          </a:p>
          <a:p>
            <a:r>
              <a:rPr lang="id-ID" sz="2200" b="1" dirty="0" smtClean="0">
                <a:latin typeface="Times New Roman" pitchFamily="18" charset="0"/>
                <a:cs typeface="Times New Roman" pitchFamily="18" charset="0"/>
              </a:rPr>
              <a:t>Fonetik  artikulatoris </a:t>
            </a:r>
            <a:r>
              <a:rPr lang="id-ID" sz="2200" dirty="0" smtClean="0">
                <a:latin typeface="Times New Roman" pitchFamily="18" charset="0"/>
                <a:cs typeface="Times New Roman" pitchFamily="18" charset="0"/>
              </a:rPr>
              <a:t>,  merupakan  fonetik  yang  mempelajari  masalah  anatomis  dan fisiologis  berkenaan  alat  bicara  untuk  memproduksi   bahasa.</a:t>
            </a:r>
          </a:p>
          <a:p>
            <a:r>
              <a:rPr lang="id-ID" sz="2200" dirty="0" smtClean="0">
                <a:latin typeface="Times New Roman" pitchFamily="18" charset="0"/>
                <a:cs typeface="Times New Roman" pitchFamily="18" charset="0"/>
              </a:rPr>
              <a:t>Fonetik  yang mempelajari  masalah  sifat  atau ciri  bahasa  sebagai  gelombang  bunyi  yang  disalurkan  melalui  udara  disebut  </a:t>
            </a:r>
            <a:r>
              <a:rPr lang="id-ID" sz="2200" b="1" dirty="0" smtClean="0">
                <a:latin typeface="Times New Roman" pitchFamily="18" charset="0"/>
                <a:cs typeface="Times New Roman" pitchFamily="18" charset="0"/>
              </a:rPr>
              <a:t>fonetik  akustik.</a:t>
            </a:r>
          </a:p>
          <a:p>
            <a:r>
              <a:rPr lang="id-ID" sz="2200" dirty="0" smtClean="0">
                <a:latin typeface="Times New Roman" pitchFamily="18" charset="0"/>
                <a:cs typeface="Times New Roman" pitchFamily="18" charset="0"/>
              </a:rPr>
              <a:t>Fonetik  yang mempelajari   bagaimana  alat  pendengaran  menang- kap   bunyi  bahasa  disebut  </a:t>
            </a:r>
            <a:r>
              <a:rPr lang="id-ID" sz="2200" b="1" dirty="0" smtClean="0">
                <a:latin typeface="Times New Roman" pitchFamily="18" charset="0"/>
                <a:cs typeface="Times New Roman" pitchFamily="18" charset="0"/>
              </a:rPr>
              <a:t>fonetik  auditoris</a:t>
            </a:r>
            <a:r>
              <a:rPr lang="id-ID" sz="2200" dirty="0" smtClean="0">
                <a:latin typeface="Times New Roman" pitchFamily="18" charset="0"/>
                <a:cs typeface="Times New Roman" pitchFamily="18" charset="0"/>
              </a:rPr>
              <a:t>.</a:t>
            </a:r>
            <a:endParaRPr lang="id-ID" sz="22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3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3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3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3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3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3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r>
              <a:rPr lang="id-ID" sz="2400" dirty="0" smtClean="0">
                <a:latin typeface="Times New Roman" pitchFamily="18" charset="0"/>
                <a:cs typeface="Times New Roman" pitchFamily="18" charset="0"/>
              </a:rPr>
              <a:t>PRODUKSI  BUNYI  BAHASA</a:t>
            </a:r>
            <a:endParaRPr lang="id-ID" sz="24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071546"/>
            <a:ext cx="7772400" cy="5284014"/>
          </a:xfrm>
        </p:spPr>
        <p:txBody>
          <a:bodyPr>
            <a:normAutofit/>
          </a:bodyPr>
          <a:lstStyle/>
          <a:p>
            <a:r>
              <a:rPr lang="id-ID" sz="2000" dirty="0" smtClean="0">
                <a:latin typeface="Times New Roman" pitchFamily="18" charset="0"/>
                <a:cs typeface="Times New Roman" pitchFamily="18" charset="0"/>
              </a:rPr>
              <a:t>Bagaimana  dan dari mana  bunyi  bahasa  dihasilkan ?</a:t>
            </a:r>
          </a:p>
          <a:p>
            <a:pPr>
              <a:buNone/>
            </a:pPr>
            <a:r>
              <a:rPr lang="id-ID" sz="2000" dirty="0" smtClean="0">
                <a:latin typeface="Times New Roman" pitchFamily="18" charset="0"/>
                <a:cs typeface="Times New Roman" pitchFamily="18" charset="0"/>
              </a:rPr>
              <a:t>     Unt menghasilkan bunyi  bahas yg benar  diperlukan , 1) alat  bicara yang  normal,  2) ketrampilan dan kemampuan  organ alat bicara  dalam  produksi  melakukan  artikulasi,  3) kemampuan  mengatur  pernapasan unt  mengalirkan  udara ke  rongga  tenggorokan, mulut  dan hidung. </a:t>
            </a:r>
          </a:p>
          <a:p>
            <a:pPr>
              <a:buNone/>
            </a:pPr>
            <a:r>
              <a:rPr lang="id-ID" sz="2000" dirty="0" smtClean="0">
                <a:latin typeface="Times New Roman" pitchFamily="18" charset="0"/>
                <a:cs typeface="Times New Roman" pitchFamily="18" charset="0"/>
              </a:rPr>
              <a:t>-    Proses  produksi  bahasa  dalam  fonetik artikulatoris  melibatkan  empat  proses, yaitu  1) ‘proses  pembunyian’  , 2) ‘proses  aliran  udara’ , 3) ‘proses  artikulasi’ , 4) proses  oronasal.</a:t>
            </a:r>
          </a:p>
          <a:p>
            <a:pPr>
              <a:buNone/>
            </a:pPr>
            <a:r>
              <a:rPr lang="id-ID" sz="2000" dirty="0" smtClean="0">
                <a:latin typeface="Times New Roman" pitchFamily="18" charset="0"/>
                <a:cs typeface="Times New Roman" pitchFamily="18" charset="0"/>
              </a:rPr>
              <a:t>ALAT  BICARA →  alat  bicara  merupakan  perangkat  anggota  tubuh  manusia  yang berfungsi  sebagai  sumber  bunyi.  Sumber bunyi  yang ada  dalam tubuh manusia  dapat  dipilah  menjadi  3 bagian, yaitu  bagian  rongga  mulut  disebut  artikulator ,  bagian tenggorokan  dan  bagian  rongga  badan.  </a:t>
            </a:r>
          </a:p>
          <a:p>
            <a:pPr>
              <a:buNone/>
            </a:pPr>
            <a:endParaRPr lang="id-ID" sz="2000" dirty="0" smtClean="0">
              <a:latin typeface="Times New Roman" pitchFamily="18" charset="0"/>
              <a:cs typeface="Times New Roman" pitchFamily="18" charset="0"/>
            </a:endParaRPr>
          </a:p>
          <a:p>
            <a:pPr>
              <a:buNone/>
            </a:pPr>
            <a:endParaRPr lang="id-ID" sz="2000" dirty="0" smtClean="0">
              <a:latin typeface="Times New Roman" pitchFamily="18" charset="0"/>
              <a:cs typeface="Times New Roman" pitchFamily="18" charset="0"/>
            </a:endParaRPr>
          </a:p>
          <a:p>
            <a:pPr>
              <a:buNone/>
            </a:pPr>
            <a:endParaRPr lang="id-ID" sz="20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0854"/>
          </a:xfrm>
        </p:spPr>
        <p:txBody>
          <a:bodyPr/>
          <a:lstStyle/>
          <a:p>
            <a:endParaRPr lang="id-ID" dirty="0"/>
          </a:p>
        </p:txBody>
      </p:sp>
      <p:sp>
        <p:nvSpPr>
          <p:cNvPr id="3" name="Content Placeholder 2"/>
          <p:cNvSpPr>
            <a:spLocks noGrp="1"/>
          </p:cNvSpPr>
          <p:nvPr>
            <p:ph idx="1"/>
          </p:nvPr>
        </p:nvSpPr>
        <p:spPr>
          <a:xfrm>
            <a:off x="914400" y="857232"/>
            <a:ext cx="7772400" cy="5498328"/>
          </a:xfrm>
        </p:spPr>
        <p:txBody>
          <a:bodyPr>
            <a:normAutofit fontScale="92500" lnSpcReduction="10000"/>
          </a:bodyPr>
          <a:lstStyle/>
          <a:p>
            <a:r>
              <a:rPr lang="id-ID" sz="2000" dirty="0" smtClean="0">
                <a:latin typeface="Times New Roman" pitchFamily="18" charset="0"/>
                <a:cs typeface="Times New Roman" pitchFamily="18" charset="0"/>
              </a:rPr>
              <a:t>Artikulator  atau alat ucap yang  terdapat  di dalam  rongga  mulut  berfungsi  sebagai  pengatur  artikulasi  dan volume rongga mulut.</a:t>
            </a:r>
          </a:p>
          <a:p>
            <a:r>
              <a:rPr lang="id-ID" sz="2000" dirty="0" smtClean="0">
                <a:latin typeface="Times New Roman" pitchFamily="18" charset="0"/>
                <a:cs typeface="Times New Roman" pitchFamily="18" charset="0"/>
              </a:rPr>
              <a:t>Pengaturan  volume  ruang  diperlukan  untuk menghasilkan  bunyi  yang diinginkan.</a:t>
            </a:r>
          </a:p>
          <a:p>
            <a:r>
              <a:rPr lang="id-ID" sz="2000" dirty="0" smtClean="0">
                <a:latin typeface="Times New Roman" pitchFamily="18" charset="0"/>
                <a:cs typeface="Times New Roman" pitchFamily="18" charset="0"/>
              </a:rPr>
              <a:t>Artikulator  dikelompokkan  menjadi  dua, yaitu  artikulator  aktif  dan  artikulator   pasif.</a:t>
            </a:r>
          </a:p>
          <a:p>
            <a:r>
              <a:rPr lang="id-ID" sz="2000" dirty="0" smtClean="0">
                <a:latin typeface="Times New Roman" pitchFamily="18" charset="0"/>
                <a:cs typeface="Times New Roman" pitchFamily="18" charset="0"/>
              </a:rPr>
              <a:t>Artikulator  aktif  adalah  alat  ucap  yg secara  aktif  bergerak  membentuk  hambatan  aliran  udara.  Yang  termasuk di dalamnya  yaitu  bibir  bawah  dan  lidah. </a:t>
            </a:r>
          </a:p>
          <a:p>
            <a:r>
              <a:rPr lang="id-ID" sz="2000" dirty="0" smtClean="0">
                <a:latin typeface="Times New Roman" pitchFamily="18" charset="0"/>
                <a:cs typeface="Times New Roman" pitchFamily="18" charset="0"/>
              </a:rPr>
              <a:t>Artikulator  pasif  adalah  alat ucap  yang diam (tidak aktif bergerak), dan berfungsi  sebagai  daerah  artikulasi , yaitu lokasi tempat artikulator  aktif  menghambat  atau  menutup  aliran  udara. Yang  termasuk  di dalamnya  adalah  bibir  atas, gigi atas,  gusi, langit-langit  keras  dan  langit-langit  lunak.</a:t>
            </a:r>
          </a:p>
          <a:p>
            <a:r>
              <a:rPr lang="id-ID" sz="2000" dirty="0" smtClean="0">
                <a:latin typeface="Times New Roman" pitchFamily="18" charset="0"/>
                <a:cs typeface="Times New Roman" pitchFamily="18" charset="0"/>
              </a:rPr>
              <a:t>Pada  pangkal tenggorok  tdpt pita suara yang membentuk celah  yang disebut  glotis. Pita suara  mengatur  lebar  sempitnya  glotis  dan menjadi  salah satu  sumber bunyi  yg bergetar akibat aliran udara dari paru-paru menuju ke tenggorokan. Proses  yg terjadi  di pita suara  disebut  proses  pembunyian (</a:t>
            </a:r>
            <a:r>
              <a:rPr lang="id-ID" sz="2000" i="1" dirty="0" smtClean="0">
                <a:latin typeface="Times New Roman" pitchFamily="18" charset="0"/>
                <a:cs typeface="Times New Roman" pitchFamily="18" charset="0"/>
              </a:rPr>
              <a:t>the  phonation  process</a:t>
            </a:r>
            <a:r>
              <a:rPr lang="id-ID" sz="2000" dirty="0" smtClean="0">
                <a:latin typeface="Times New Roman" pitchFamily="18" charset="0"/>
                <a:cs typeface="Times New Roman" pitchFamily="18" charset="0"/>
              </a:rPr>
              <a:t>)</a:t>
            </a:r>
          </a:p>
          <a:p>
            <a:endParaRPr lang="id-ID" sz="20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MORFOLOGI</a:t>
            </a:r>
            <a:endParaRPr lang="id-ID" sz="3600" dirty="0"/>
          </a:p>
        </p:txBody>
      </p:sp>
      <p:sp>
        <p:nvSpPr>
          <p:cNvPr id="3" name="Content Placeholder 2"/>
          <p:cNvSpPr>
            <a:spLocks noGrp="1"/>
          </p:cNvSpPr>
          <p:nvPr>
            <p:ph idx="1"/>
          </p:nvPr>
        </p:nvSpPr>
        <p:spPr/>
        <p:txBody>
          <a:bodyPr>
            <a:normAutofit fontScale="92500" lnSpcReduction="20000"/>
          </a:bodyPr>
          <a:lstStyle/>
          <a:p>
            <a:pPr>
              <a:buFontTx/>
              <a:buChar char="-"/>
            </a:pPr>
            <a:r>
              <a:rPr lang="id-ID" sz="2800" dirty="0" smtClean="0"/>
              <a:t>Pengertian</a:t>
            </a:r>
          </a:p>
          <a:p>
            <a:pPr>
              <a:buFontTx/>
              <a:buChar char="-"/>
            </a:pPr>
            <a:r>
              <a:rPr lang="id-ID" sz="2800" dirty="0" smtClean="0"/>
              <a:t>Beberapa  istilah  penting: morfem, kata, morf, alomorf, jenis  morfem  dan  proses  morfologis.</a:t>
            </a:r>
          </a:p>
          <a:p>
            <a:pPr>
              <a:buFontTx/>
              <a:buChar char="-"/>
            </a:pPr>
            <a:r>
              <a:rPr lang="id-ID" sz="2800" dirty="0" smtClean="0"/>
              <a:t>Jenis   morfem</a:t>
            </a:r>
          </a:p>
          <a:p>
            <a:pPr>
              <a:buNone/>
            </a:pPr>
            <a:r>
              <a:rPr lang="id-ID" sz="2800" dirty="0" smtClean="0"/>
              <a:t>        - berdasarkan  banyaknya  alomorf</a:t>
            </a:r>
          </a:p>
          <a:p>
            <a:pPr>
              <a:buNone/>
            </a:pPr>
            <a:r>
              <a:rPr lang="id-ID" sz="2800" dirty="0" smtClean="0"/>
              <a:t>        - menurut  kemungkinannya  berdiri  sbg  kata</a:t>
            </a:r>
          </a:p>
          <a:p>
            <a:pPr>
              <a:buNone/>
            </a:pPr>
            <a:r>
              <a:rPr lang="id-ID" sz="2800" dirty="0" smtClean="0"/>
              <a:t>        - menurut  jenis  morfem yg menyusunnya</a:t>
            </a:r>
          </a:p>
          <a:p>
            <a:pPr>
              <a:buNone/>
            </a:pPr>
            <a:r>
              <a:rPr lang="id-ID" sz="2800" dirty="0" smtClean="0"/>
              <a:t>        - menurut  hub  formal  bagian-bagian  morfem</a:t>
            </a:r>
          </a:p>
          <a:p>
            <a:pPr>
              <a:buNone/>
            </a:pPr>
            <a:r>
              <a:rPr lang="id-ID" sz="2800" dirty="0" smtClean="0"/>
              <a:t>        - berdasarkan  jumlah  fonem  yg memben  </a:t>
            </a:r>
          </a:p>
          <a:p>
            <a:pPr>
              <a:buNone/>
            </a:pPr>
            <a:r>
              <a:rPr lang="id-ID" sz="2800" dirty="0" smtClean="0"/>
              <a:t>           tuknya </a:t>
            </a:r>
          </a:p>
          <a:p>
            <a:pPr>
              <a:buNone/>
            </a:pPr>
            <a:r>
              <a:rPr lang="id-ID" sz="2800" dirty="0" smtClean="0"/>
              <a:t>        - macam   dan  maknanya </a:t>
            </a:r>
            <a:endParaRPr lang="id-ID" sz="2800" dirty="0"/>
          </a:p>
        </p:txBody>
      </p:sp>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928670"/>
            <a:ext cx="7772400" cy="5569766"/>
          </a:xfrm>
        </p:spPr>
        <p:txBody>
          <a:bodyPr>
            <a:noAutofit/>
          </a:bodyPr>
          <a:lstStyle/>
          <a:p>
            <a:pPr>
              <a:buNone/>
            </a:pPr>
            <a:endParaRPr lang="id-ID" sz="1800" dirty="0" smtClean="0"/>
          </a:p>
          <a:p>
            <a:pPr>
              <a:buNone/>
            </a:pPr>
            <a:r>
              <a:rPr lang="id-ID" sz="1800" dirty="0" smtClean="0"/>
              <a:t>Morfem   dapat   dikenal  karena  kemunculannya   yang  berulang</a:t>
            </a:r>
          </a:p>
          <a:p>
            <a:r>
              <a:rPr lang="id-ID" sz="1800" dirty="0" smtClean="0"/>
              <a:t>membuat                          buat</a:t>
            </a:r>
          </a:p>
          <a:p>
            <a:pPr>
              <a:buNone/>
            </a:pPr>
            <a:r>
              <a:rPr lang="id-ID" sz="1800" dirty="0" smtClean="0"/>
              <a:t>        membeku                         beku</a:t>
            </a:r>
          </a:p>
          <a:p>
            <a:pPr>
              <a:buNone/>
            </a:pPr>
            <a:r>
              <a:rPr lang="id-ID" sz="1800" dirty="0" smtClean="0"/>
              <a:t>        membusuk                       busuk</a:t>
            </a:r>
          </a:p>
          <a:p>
            <a:pPr>
              <a:buNone/>
            </a:pPr>
            <a:r>
              <a:rPr lang="id-ID" sz="1800" dirty="0" smtClean="0"/>
              <a:t>        membaik                           baik</a:t>
            </a:r>
          </a:p>
          <a:p>
            <a:pPr>
              <a:buNone/>
            </a:pPr>
            <a:r>
              <a:rPr lang="id-ID" sz="1800" dirty="0" smtClean="0"/>
              <a:t>        membesar                         besar</a:t>
            </a:r>
          </a:p>
          <a:p>
            <a:pPr>
              <a:buNone/>
            </a:pPr>
            <a:r>
              <a:rPr lang="id-ID" sz="1800" dirty="0" smtClean="0"/>
              <a:t>        membengkak                  bengkak</a:t>
            </a:r>
          </a:p>
          <a:p>
            <a:pPr>
              <a:buNone/>
            </a:pPr>
            <a:endParaRPr lang="id-ID" sz="1800" dirty="0" smtClean="0"/>
          </a:p>
          <a:p>
            <a:pPr>
              <a:buNone/>
            </a:pPr>
            <a:r>
              <a:rPr lang="id-ID" sz="1800" dirty="0" smtClean="0"/>
              <a:t>Dari   data    tsb    muncul  kesimpulan   bahwa  / m </a:t>
            </a:r>
            <a:r>
              <a:rPr lang="az-Cyrl-AZ" sz="1800" dirty="0" smtClean="0">
                <a:latin typeface="Times New Roman"/>
                <a:cs typeface="Times New Roman"/>
              </a:rPr>
              <a:t>ә</a:t>
            </a:r>
            <a:r>
              <a:rPr lang="id-ID" sz="1800" dirty="0" smtClean="0">
                <a:latin typeface="Times New Roman"/>
                <a:cs typeface="Times New Roman"/>
              </a:rPr>
              <a:t> m /  </a:t>
            </a:r>
            <a:r>
              <a:rPr lang="id-ID" sz="1800" dirty="0" smtClean="0">
                <a:latin typeface="Corbel" pitchFamily="34" charset="0"/>
                <a:cs typeface="Times New Roman"/>
              </a:rPr>
              <a:t> merupakan   satu morfem ,  karena  muncul  6  kali  dengan   makna  yg   sama.</a:t>
            </a:r>
          </a:p>
          <a:p>
            <a:pPr>
              <a:buNone/>
            </a:pPr>
            <a:r>
              <a:rPr lang="id-ID" sz="1800" dirty="0" smtClean="0">
                <a:latin typeface="Corbel" pitchFamily="34" charset="0"/>
                <a:cs typeface="Times New Roman"/>
              </a:rPr>
              <a:t>Sebelum  mempertimbangkan    data  lain ,  kita  tidak  dpt  langsung  berkesimpulan  sprt  di atas.   Status   morfemis   bentuk </a:t>
            </a:r>
            <a:r>
              <a:rPr lang="id-ID" sz="1800" dirty="0" smtClean="0"/>
              <a:t>/ m </a:t>
            </a:r>
            <a:r>
              <a:rPr lang="az-Cyrl-AZ" sz="1800" dirty="0" smtClean="0">
                <a:latin typeface="Times New Roman"/>
                <a:cs typeface="Times New Roman"/>
              </a:rPr>
              <a:t>ә</a:t>
            </a:r>
            <a:r>
              <a:rPr lang="id-ID" sz="1800" dirty="0" smtClean="0">
                <a:latin typeface="Times New Roman"/>
                <a:cs typeface="Times New Roman"/>
              </a:rPr>
              <a:t> m /  dianggap  sebagai   morf.</a:t>
            </a:r>
            <a:r>
              <a:rPr lang="id-ID" sz="1800" dirty="0" smtClean="0">
                <a:latin typeface="Corbel" pitchFamily="34" charset="0"/>
                <a:cs typeface="Times New Roman"/>
              </a:rPr>
              <a:t> </a:t>
            </a:r>
          </a:p>
          <a:p>
            <a:pPr>
              <a:buNone/>
            </a:pPr>
            <a:endParaRPr lang="id-ID" sz="1800" dirty="0" smtClean="0">
              <a:latin typeface="Corbel" pitchFamily="34" charset="0"/>
              <a:cs typeface="Times New Roman"/>
            </a:endParaRPr>
          </a:p>
          <a:p>
            <a:pPr>
              <a:buNone/>
            </a:pPr>
            <a:endParaRPr lang="id-ID" sz="1800" dirty="0" smtClean="0">
              <a:latin typeface="Corbel" pitchFamily="34" charset="0"/>
              <a:cs typeface="Times New Roman"/>
            </a:endParaRPr>
          </a:p>
          <a:p>
            <a:pPr>
              <a:buNone/>
            </a:pPr>
            <a:endParaRPr lang="id-ID" sz="1800" dirty="0" smtClean="0">
              <a:latin typeface="Corbel" pitchFamily="34" charset="0"/>
              <a:cs typeface="Times New Roman"/>
            </a:endParaRPr>
          </a:p>
          <a:p>
            <a:pPr>
              <a:buNone/>
            </a:pPr>
            <a:endParaRPr lang="id-ID" sz="1800" dirty="0" smtClean="0">
              <a:latin typeface="Corbel" pitchFamily="34" charset="0"/>
              <a:cs typeface="Times New Roman"/>
            </a:endParaRPr>
          </a:p>
          <a:p>
            <a:pPr>
              <a:buNone/>
            </a:pPr>
            <a:endParaRPr lang="id-ID" sz="1800" dirty="0" smtClean="0">
              <a:latin typeface="Corbel" pitchFamily="34" charset="0"/>
              <a:cs typeface="Times New Roman"/>
            </a:endParaRPr>
          </a:p>
          <a:p>
            <a:pPr>
              <a:buNone/>
            </a:pPr>
            <a:endParaRPr lang="id-ID" sz="1800" dirty="0" smtClean="0">
              <a:latin typeface="Corbel" pitchFamily="34" charset="0"/>
              <a:cs typeface="Times New Roman"/>
            </a:endParaRPr>
          </a:p>
          <a:p>
            <a:pPr>
              <a:buNone/>
            </a:pPr>
            <a:endParaRPr lang="id-ID" sz="1800" dirty="0" smtClean="0">
              <a:latin typeface="Corbel" pitchFamily="34" charset="0"/>
              <a:cs typeface="Times New Roman"/>
            </a:endParaRPr>
          </a:p>
          <a:p>
            <a:pPr>
              <a:buNone/>
            </a:pPr>
            <a:r>
              <a:rPr lang="id-ID" sz="1800" dirty="0" smtClean="0">
                <a:latin typeface="Times New Roman"/>
                <a:cs typeface="Times New Roman"/>
              </a:rPr>
              <a:t>  </a:t>
            </a:r>
            <a:endParaRPr lang="id-ID" sz="1800" dirty="0"/>
          </a:p>
        </p:txBody>
      </p:sp>
    </p:spTree>
  </p:cSld>
  <p:clrMapOvr>
    <a:masterClrMapping/>
  </p:clrMapOvr>
  <p:transition spd="med">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4422"/>
            <a:ext cx="7772400" cy="5141138"/>
          </a:xfrm>
        </p:spPr>
        <p:txBody>
          <a:bodyPr>
            <a:normAutofit/>
          </a:bodyPr>
          <a:lstStyle/>
          <a:p>
            <a:r>
              <a:rPr lang="id-ID" sz="1800" dirty="0" smtClean="0"/>
              <a:t>/ m </a:t>
            </a:r>
            <a:r>
              <a:rPr lang="id-ID" sz="1800" dirty="0" smtClean="0">
                <a:latin typeface="Times New Roman"/>
                <a:cs typeface="Times New Roman"/>
              </a:rPr>
              <a:t>ə /  </a:t>
            </a:r>
            <a:r>
              <a:rPr lang="id-ID" sz="1800" dirty="0" smtClean="0"/>
              <a:t>      merawat</a:t>
            </a:r>
          </a:p>
          <a:p>
            <a:r>
              <a:rPr lang="id-ID" sz="1800" dirty="0" smtClean="0"/>
              <a:t>/ m </a:t>
            </a:r>
            <a:r>
              <a:rPr lang="id-ID" sz="1800" dirty="0" smtClean="0">
                <a:latin typeface="Times New Roman"/>
                <a:cs typeface="Times New Roman"/>
              </a:rPr>
              <a:t>ə m /   membawa</a:t>
            </a:r>
          </a:p>
          <a:p>
            <a:r>
              <a:rPr lang="id-ID" sz="1800" dirty="0" smtClean="0"/>
              <a:t>/ m </a:t>
            </a:r>
            <a:r>
              <a:rPr lang="id-ID" sz="1800" dirty="0" smtClean="0">
                <a:latin typeface="Times New Roman"/>
                <a:cs typeface="Times New Roman"/>
              </a:rPr>
              <a:t>ə n /     mencari</a:t>
            </a:r>
          </a:p>
          <a:p>
            <a:r>
              <a:rPr lang="id-ID" sz="1800" dirty="0" smtClean="0"/>
              <a:t>/ m </a:t>
            </a:r>
            <a:r>
              <a:rPr lang="id-ID" sz="1800" dirty="0" smtClean="0">
                <a:latin typeface="Times New Roman"/>
                <a:cs typeface="Times New Roman"/>
              </a:rPr>
              <a:t>ə  ñ /   menganga</a:t>
            </a:r>
          </a:p>
          <a:p>
            <a:r>
              <a:rPr lang="id-ID" sz="1800" dirty="0" smtClean="0"/>
              <a:t>/ m </a:t>
            </a:r>
            <a:r>
              <a:rPr lang="id-ID" sz="1800" dirty="0" smtClean="0">
                <a:latin typeface="Times New Roman"/>
                <a:cs typeface="Times New Roman"/>
              </a:rPr>
              <a:t>ə </a:t>
            </a:r>
            <a:r>
              <a:rPr lang="el-GR" sz="1800" dirty="0" smtClean="0">
                <a:latin typeface="Times New Roman"/>
                <a:cs typeface="Times New Roman"/>
              </a:rPr>
              <a:t>η</a:t>
            </a:r>
            <a:r>
              <a:rPr lang="id-ID" sz="1800" dirty="0" smtClean="0">
                <a:latin typeface="Times New Roman"/>
                <a:cs typeface="Times New Roman"/>
              </a:rPr>
              <a:t> /    menyanyi</a:t>
            </a:r>
          </a:p>
          <a:p>
            <a:pPr>
              <a:buNone/>
            </a:pPr>
            <a:endParaRPr lang="id-ID" sz="1800" dirty="0" smtClean="0">
              <a:latin typeface="Times New Roman"/>
              <a:cs typeface="Times New Roman"/>
            </a:endParaRPr>
          </a:p>
          <a:p>
            <a:pPr>
              <a:buNone/>
            </a:pPr>
            <a:r>
              <a:rPr lang="id-ID" sz="1800" dirty="0" smtClean="0">
                <a:latin typeface="Times New Roman"/>
                <a:cs typeface="Times New Roman"/>
              </a:rPr>
              <a:t>Dari  data  di atas  diperoleh  bentuk   </a:t>
            </a:r>
            <a:r>
              <a:rPr lang="id-ID" sz="1800" dirty="0" smtClean="0"/>
              <a:t>/ m </a:t>
            </a:r>
            <a:r>
              <a:rPr lang="id-ID" sz="1800" dirty="0" smtClean="0">
                <a:latin typeface="Times New Roman"/>
                <a:cs typeface="Times New Roman"/>
              </a:rPr>
              <a:t>ə /, </a:t>
            </a:r>
            <a:r>
              <a:rPr lang="id-ID" sz="1800" dirty="0" smtClean="0"/>
              <a:t>/ m </a:t>
            </a:r>
            <a:r>
              <a:rPr lang="id-ID" sz="1800" dirty="0" smtClean="0">
                <a:latin typeface="Times New Roman"/>
                <a:cs typeface="Times New Roman"/>
              </a:rPr>
              <a:t>ə m /, </a:t>
            </a:r>
            <a:r>
              <a:rPr lang="id-ID" sz="1800" dirty="0" smtClean="0"/>
              <a:t>/ m </a:t>
            </a:r>
            <a:r>
              <a:rPr lang="id-ID" sz="1800" dirty="0" smtClean="0">
                <a:latin typeface="Times New Roman"/>
                <a:cs typeface="Times New Roman"/>
              </a:rPr>
              <a:t>ə n /, </a:t>
            </a:r>
            <a:r>
              <a:rPr lang="id-ID" sz="1800" dirty="0" smtClean="0"/>
              <a:t>/ m </a:t>
            </a:r>
            <a:r>
              <a:rPr lang="id-ID" sz="1800" dirty="0" smtClean="0">
                <a:latin typeface="Times New Roman"/>
                <a:cs typeface="Times New Roman"/>
              </a:rPr>
              <a:t>ə  ñ /  </a:t>
            </a:r>
          </a:p>
          <a:p>
            <a:pPr>
              <a:buNone/>
            </a:pPr>
            <a:r>
              <a:rPr lang="id-ID" sz="1800" dirty="0" smtClean="0"/>
              <a:t>dan / m </a:t>
            </a:r>
            <a:r>
              <a:rPr lang="id-ID" sz="1800" dirty="0" smtClean="0">
                <a:latin typeface="Times New Roman"/>
                <a:cs typeface="Times New Roman"/>
              </a:rPr>
              <a:t>ə </a:t>
            </a:r>
            <a:r>
              <a:rPr lang="el-GR" sz="1800" dirty="0" smtClean="0">
                <a:latin typeface="Times New Roman"/>
                <a:cs typeface="Times New Roman"/>
              </a:rPr>
              <a:t>η</a:t>
            </a:r>
            <a:r>
              <a:rPr lang="id-ID" sz="1800" dirty="0" smtClean="0">
                <a:latin typeface="Times New Roman"/>
                <a:cs typeface="Times New Roman"/>
              </a:rPr>
              <a:t> /   yg  berfungsi  sama, bermakna  sama   dan  berkemiripan  bentuk .</a:t>
            </a:r>
          </a:p>
          <a:p>
            <a:pPr>
              <a:buNone/>
            </a:pPr>
            <a:r>
              <a:rPr lang="id-ID" sz="1800" dirty="0" smtClean="0">
                <a:latin typeface="Times New Roman"/>
                <a:cs typeface="Times New Roman"/>
              </a:rPr>
              <a:t>Dengan   menghubungkan   morf </a:t>
            </a:r>
            <a:r>
              <a:rPr lang="id-ID" sz="1800" dirty="0" smtClean="0"/>
              <a:t>/ m </a:t>
            </a:r>
            <a:r>
              <a:rPr lang="id-ID" sz="1800" dirty="0" smtClean="0">
                <a:latin typeface="Times New Roman"/>
                <a:cs typeface="Times New Roman"/>
              </a:rPr>
              <a:t>ə m /  di atas   dg  keempat  bentuk  morf  yang  lain , barulah  dapat  disimpulkan   bahwa  kelima  morf  tersebut  membentuk   satu  kesatuan ,  yakni  morfem  {m e}.</a:t>
            </a:r>
          </a:p>
          <a:p>
            <a:pPr>
              <a:buNone/>
            </a:pPr>
            <a:r>
              <a:rPr lang="id-ID" sz="1800" dirty="0" smtClean="0">
                <a:latin typeface="Times New Roman"/>
                <a:cs typeface="Times New Roman"/>
              </a:rPr>
              <a:t>Pada  tahap  ini  status  morf  / </a:t>
            </a:r>
            <a:r>
              <a:rPr lang="id-ID" sz="1800" dirty="0" smtClean="0"/>
              <a:t> m </a:t>
            </a:r>
            <a:r>
              <a:rPr lang="id-ID" sz="1800" dirty="0" smtClean="0">
                <a:latin typeface="Times New Roman"/>
                <a:cs typeface="Times New Roman"/>
              </a:rPr>
              <a:t>ə m /  berubah  menjadi   alomorf  / </a:t>
            </a:r>
            <a:r>
              <a:rPr lang="id-ID" sz="1800" dirty="0" smtClean="0"/>
              <a:t>m </a:t>
            </a:r>
            <a:r>
              <a:rPr lang="id-ID" sz="1800" dirty="0" smtClean="0">
                <a:latin typeface="Times New Roman"/>
                <a:cs typeface="Times New Roman"/>
              </a:rPr>
              <a:t>ə m  /  dari  morfem { m e}   </a:t>
            </a:r>
          </a:p>
        </p:txBody>
      </p:sp>
    </p:spTree>
  </p:cSld>
  <p:clrMapOvr>
    <a:masterClrMapping/>
  </p:clrMapOvr>
  <p:transition spd="med">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Proses  morfologis</a:t>
            </a:r>
            <a:endParaRPr lang="id-ID" sz="2800" dirty="0"/>
          </a:p>
        </p:txBody>
      </p:sp>
      <p:sp>
        <p:nvSpPr>
          <p:cNvPr id="3" name="Content Placeholder 2"/>
          <p:cNvSpPr>
            <a:spLocks noGrp="1"/>
          </p:cNvSpPr>
          <p:nvPr>
            <p:ph idx="1"/>
          </p:nvPr>
        </p:nvSpPr>
        <p:spPr>
          <a:xfrm>
            <a:off x="914400" y="1357298"/>
            <a:ext cx="7772400" cy="4998262"/>
          </a:xfrm>
        </p:spPr>
        <p:txBody>
          <a:bodyPr>
            <a:normAutofit/>
          </a:bodyPr>
          <a:lstStyle/>
          <a:p>
            <a:r>
              <a:rPr lang="id-ID" sz="1800" dirty="0" smtClean="0"/>
              <a:t>Pengimbuhan  atau  afiksasi</a:t>
            </a:r>
          </a:p>
          <a:p>
            <a:r>
              <a:rPr lang="id-ID" sz="1800" dirty="0" smtClean="0"/>
              <a:t>Pengulangan  atau  reduplikasi</a:t>
            </a:r>
          </a:p>
          <a:p>
            <a:r>
              <a:rPr lang="id-ID" sz="1800" dirty="0" smtClean="0"/>
              <a:t>Penambahan  atau  perubahan  intern</a:t>
            </a:r>
          </a:p>
          <a:p>
            <a:r>
              <a:rPr lang="id-ID" sz="1800" dirty="0" smtClean="0"/>
              <a:t>Pemajemukan  atau  komposisi</a:t>
            </a:r>
          </a:p>
          <a:p>
            <a:r>
              <a:rPr lang="id-ID" sz="1800" dirty="0" smtClean="0"/>
              <a:t>Proses  yang  mngubah  bentuk  kata</a:t>
            </a:r>
          </a:p>
          <a:p>
            <a:pPr>
              <a:buNone/>
            </a:pPr>
            <a:r>
              <a:rPr lang="id-ID" sz="1800" dirty="0" smtClean="0"/>
              <a:t>        - infleksi  --- perubahan morfemis  dg  mempertahankan identitas  leksikal </a:t>
            </a:r>
          </a:p>
          <a:p>
            <a:pPr>
              <a:buNone/>
            </a:pPr>
            <a:r>
              <a:rPr lang="id-ID" sz="1800" dirty="0" smtClean="0"/>
              <a:t>                                 dr  kata  yg  bersangkutan.  Ex. bhs. Inggris </a:t>
            </a:r>
            <a:r>
              <a:rPr lang="id-ID" sz="1800" i="1" dirty="0" smtClean="0"/>
              <a:t>, friend  </a:t>
            </a:r>
            <a:r>
              <a:rPr lang="id-ID" sz="1800" dirty="0" smtClean="0"/>
              <a:t>dan  </a:t>
            </a:r>
            <a:r>
              <a:rPr lang="id-ID" sz="1800" i="1" dirty="0" smtClean="0"/>
              <a:t>friends</a:t>
            </a:r>
            <a:r>
              <a:rPr lang="id-ID" sz="1800" dirty="0" smtClean="0"/>
              <a:t>,   </a:t>
            </a:r>
          </a:p>
          <a:p>
            <a:pPr>
              <a:buNone/>
            </a:pPr>
            <a:r>
              <a:rPr lang="id-ID" sz="1800" dirty="0" smtClean="0"/>
              <a:t>                                 dlm  bhs. Prancis ?</a:t>
            </a:r>
          </a:p>
          <a:p>
            <a:pPr>
              <a:buNone/>
            </a:pPr>
            <a:r>
              <a:rPr lang="id-ID" sz="1800" dirty="0" smtClean="0"/>
              <a:t>      - derivasi   ----  perubahan  morfemis  yg   menghasilkan   kata  dg  identitas  </a:t>
            </a:r>
          </a:p>
          <a:p>
            <a:pPr>
              <a:buNone/>
            </a:pPr>
            <a:r>
              <a:rPr lang="id-ID" sz="1800" dirty="0" smtClean="0"/>
              <a:t>                                  morfemis  yg   lain. Ex.  dlm  bhs .Inggris, </a:t>
            </a:r>
            <a:r>
              <a:rPr lang="id-ID" sz="1800" i="1" dirty="0" smtClean="0"/>
              <a:t>to befriend </a:t>
            </a:r>
            <a:r>
              <a:rPr lang="id-ID" sz="1800" dirty="0" smtClean="0"/>
              <a:t>(v)</a:t>
            </a:r>
          </a:p>
          <a:p>
            <a:pPr>
              <a:buNone/>
            </a:pPr>
            <a:r>
              <a:rPr lang="id-ID" sz="1800" dirty="0" smtClean="0"/>
              <a:t>                                   derivasi  dr  </a:t>
            </a:r>
            <a:r>
              <a:rPr lang="id-ID" sz="1800" i="1" dirty="0" smtClean="0"/>
              <a:t>friend</a:t>
            </a:r>
            <a:r>
              <a:rPr lang="id-ID" sz="1800" dirty="0" smtClean="0"/>
              <a:t>,  dan  bhs. Prancis  ?</a:t>
            </a:r>
            <a:endParaRPr lang="id-ID" sz="1800" dirty="0"/>
          </a:p>
        </p:txBody>
      </p:sp>
    </p:spTree>
  </p:cSld>
  <p:clrMapOvr>
    <a:masterClrMapping/>
  </p:clrMapOvr>
  <p:transition spd="med">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smtClean="0">
                <a:latin typeface="Times New Roman" pitchFamily="18" charset="0"/>
                <a:cs typeface="Times New Roman" pitchFamily="18" charset="0"/>
              </a:rPr>
              <a:t>BEBERAPA   KATEGORI  MAKNA  GRAMATIKAL</a:t>
            </a:r>
            <a:endParaRPr lang="id-ID" sz="24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071546"/>
            <a:ext cx="7772400" cy="5284014"/>
          </a:xfrm>
        </p:spPr>
        <p:txBody>
          <a:bodyPr>
            <a:normAutofit lnSpcReduction="10000"/>
          </a:bodyPr>
          <a:lstStyle/>
          <a:p>
            <a:pPr marL="525780" indent="-457200">
              <a:buAutoNum type="arabicPeriod"/>
            </a:pPr>
            <a:r>
              <a:rPr lang="id-ID" sz="2000" dirty="0" smtClean="0">
                <a:latin typeface="Times New Roman" pitchFamily="18" charset="0"/>
                <a:cs typeface="Times New Roman" pitchFamily="18" charset="0"/>
              </a:rPr>
              <a:t>Jumlah : membedakan  kategori  tunggal  dan  jamak</a:t>
            </a:r>
          </a:p>
          <a:p>
            <a:pPr marL="525780" indent="-457200">
              <a:buAutoNum type="arabicPeriod"/>
            </a:pPr>
            <a:r>
              <a:rPr lang="id-ID" sz="2000" dirty="0" smtClean="0">
                <a:latin typeface="Times New Roman" pitchFamily="18" charset="0"/>
                <a:cs typeface="Times New Roman" pitchFamily="18" charset="0"/>
              </a:rPr>
              <a:t>Jenis : afiks  pd kt benda  atau sifat  menunjukkan  kategori  maskulin  atau  feminin</a:t>
            </a:r>
          </a:p>
          <a:p>
            <a:pPr marL="525780" indent="-457200">
              <a:buAutoNum type="arabicPeriod"/>
            </a:pPr>
            <a:r>
              <a:rPr lang="id-ID" sz="2000" dirty="0" smtClean="0">
                <a:latin typeface="Times New Roman" pitchFamily="18" charset="0"/>
                <a:cs typeface="Times New Roman" pitchFamily="18" charset="0"/>
              </a:rPr>
              <a:t>Milik : beberapa  bhs  menggunakan  afiks </a:t>
            </a:r>
          </a:p>
          <a:p>
            <a:pPr marL="525780" indent="-457200">
              <a:buAutoNum type="arabicPeriod"/>
            </a:pPr>
            <a:r>
              <a:rPr lang="id-ID" sz="2000" dirty="0" smtClean="0">
                <a:latin typeface="Times New Roman" pitchFamily="18" charset="0"/>
                <a:cs typeface="Times New Roman" pitchFamily="18" charset="0"/>
              </a:rPr>
              <a:t>Kala : wktu terjadinya  suatu perbuatan – skarang, blm lama lampau, lampau, akan  dtang – dinyatakan  dg  afiks  (dlm bbrapa  bhs.).</a:t>
            </a:r>
          </a:p>
          <a:p>
            <a:pPr marL="525780" indent="-457200">
              <a:buAutoNum type="arabicPeriod"/>
            </a:pPr>
            <a:r>
              <a:rPr lang="id-ID" sz="2000" dirty="0" smtClean="0">
                <a:latin typeface="Times New Roman" pitchFamily="18" charset="0"/>
                <a:cs typeface="Times New Roman" pitchFamily="18" charset="0"/>
              </a:rPr>
              <a:t>Aspek : bertalian dg  macam  perbuatan  tanpa  mempersoalkan  tempatnya  dlm  waktu. Dikenal kategori  makna  </a:t>
            </a:r>
            <a:r>
              <a:rPr lang="id-ID" sz="2000" i="1" dirty="0" smtClean="0">
                <a:latin typeface="Times New Roman" pitchFamily="18" charset="0"/>
                <a:cs typeface="Times New Roman" pitchFamily="18" charset="0"/>
              </a:rPr>
              <a:t>kontinuatif, progresif (</a:t>
            </a:r>
            <a:r>
              <a:rPr lang="id-ID" sz="2000" dirty="0" smtClean="0">
                <a:latin typeface="Times New Roman" pitchFamily="18" charset="0"/>
                <a:cs typeface="Times New Roman" pitchFamily="18" charset="0"/>
              </a:rPr>
              <a:t>tngah berlagsung</a:t>
            </a:r>
            <a:r>
              <a:rPr lang="id-ID" sz="2000" i="1" dirty="0" smtClean="0">
                <a:latin typeface="Times New Roman" pitchFamily="18" charset="0"/>
                <a:cs typeface="Times New Roman" pitchFamily="18" charset="0"/>
              </a:rPr>
              <a:t>), inseptif  </a:t>
            </a:r>
            <a:r>
              <a:rPr lang="id-ID" sz="2000" dirty="0" smtClean="0">
                <a:latin typeface="Times New Roman" pitchFamily="18" charset="0"/>
                <a:cs typeface="Times New Roman" pitchFamily="18" charset="0"/>
              </a:rPr>
              <a:t>(baru  mulai)</a:t>
            </a:r>
            <a:r>
              <a:rPr lang="id-ID" sz="2000" i="1" dirty="0" smtClean="0">
                <a:latin typeface="Times New Roman" pitchFamily="18" charset="0"/>
                <a:cs typeface="Times New Roman" pitchFamily="18" charset="0"/>
              </a:rPr>
              <a:t>, sesatif  </a:t>
            </a:r>
            <a:r>
              <a:rPr lang="id-ID" sz="2000" dirty="0" smtClean="0">
                <a:latin typeface="Times New Roman" pitchFamily="18" charset="0"/>
                <a:cs typeface="Times New Roman" pitchFamily="18" charset="0"/>
              </a:rPr>
              <a:t>(sudah  usai)  dan </a:t>
            </a:r>
            <a:r>
              <a:rPr lang="id-ID" sz="2000" i="1" dirty="0" smtClean="0">
                <a:latin typeface="Times New Roman" pitchFamily="18" charset="0"/>
                <a:cs typeface="Times New Roman" pitchFamily="18" charset="0"/>
              </a:rPr>
              <a:t> repetitif  </a:t>
            </a:r>
            <a:r>
              <a:rPr lang="id-ID" sz="2000" dirty="0" smtClean="0">
                <a:latin typeface="Times New Roman" pitchFamily="18" charset="0"/>
                <a:cs typeface="Times New Roman" pitchFamily="18" charset="0"/>
              </a:rPr>
              <a:t>(berulang-ulang)</a:t>
            </a:r>
            <a:r>
              <a:rPr lang="id-ID" sz="2000" i="1"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a:t>
            </a:r>
          </a:p>
          <a:p>
            <a:pPr marL="525780" indent="-457200">
              <a:buAutoNum type="arabicPeriod"/>
            </a:pPr>
            <a:r>
              <a:rPr lang="id-ID" sz="2000" dirty="0" smtClean="0">
                <a:latin typeface="Times New Roman" pitchFamily="18" charset="0"/>
                <a:cs typeface="Times New Roman" pitchFamily="18" charset="0"/>
              </a:rPr>
              <a:t>Diatesis: menggambarkan  pelaku  dan perbuatan, dikenal  diatesis  aktif, pasif,  refleksif , resiprok  dan transitif.</a:t>
            </a:r>
          </a:p>
          <a:p>
            <a:pPr marL="525780" indent="-457200">
              <a:buAutoNum type="arabicPeriod"/>
            </a:pPr>
            <a:r>
              <a:rPr lang="id-ID" sz="2000" dirty="0" smtClean="0">
                <a:latin typeface="Times New Roman" pitchFamily="18" charset="0"/>
                <a:cs typeface="Times New Roman" pitchFamily="18" charset="0"/>
              </a:rPr>
              <a:t>Orang</a:t>
            </a:r>
          </a:p>
          <a:p>
            <a:pPr marL="525780" indent="-457200">
              <a:buAutoNum type="arabicPeriod"/>
            </a:pPr>
            <a:r>
              <a:rPr lang="id-ID" sz="2000" dirty="0" smtClean="0">
                <a:latin typeface="Times New Roman" pitchFamily="18" charset="0"/>
                <a:cs typeface="Times New Roman" pitchFamily="18" charset="0"/>
              </a:rPr>
              <a:t>Modus: suasana psikologis  suatu perbuatan yg ditafsirkan  pembicra. Modus </a:t>
            </a:r>
            <a:r>
              <a:rPr lang="id-ID" sz="2000" i="1" dirty="0" smtClean="0">
                <a:latin typeface="Times New Roman" pitchFamily="18" charset="0"/>
                <a:cs typeface="Times New Roman" pitchFamily="18" charset="0"/>
              </a:rPr>
              <a:t>indikatif  </a:t>
            </a:r>
            <a:r>
              <a:rPr lang="id-ID" sz="2000" dirty="0" smtClean="0">
                <a:latin typeface="Times New Roman" pitchFamily="18" charset="0"/>
                <a:cs typeface="Times New Roman" pitchFamily="18" charset="0"/>
              </a:rPr>
              <a:t>(sikap objektif)</a:t>
            </a:r>
            <a:r>
              <a:rPr lang="id-ID" sz="2000" i="1" dirty="0" smtClean="0">
                <a:latin typeface="Times New Roman" pitchFamily="18" charset="0"/>
                <a:cs typeface="Times New Roman" pitchFamily="18" charset="0"/>
              </a:rPr>
              <a:t>, optatif  </a:t>
            </a:r>
            <a:r>
              <a:rPr lang="id-ID" sz="2000" dirty="0" smtClean="0">
                <a:latin typeface="Times New Roman" pitchFamily="18" charset="0"/>
                <a:cs typeface="Times New Roman" pitchFamily="18" charset="0"/>
              </a:rPr>
              <a:t>(harapan)</a:t>
            </a:r>
            <a:r>
              <a:rPr lang="id-ID" sz="2000" i="1" dirty="0" smtClean="0">
                <a:latin typeface="Times New Roman" pitchFamily="18" charset="0"/>
                <a:cs typeface="Times New Roman" pitchFamily="18" charset="0"/>
              </a:rPr>
              <a:t>, interogatif  , kondisional  </a:t>
            </a:r>
            <a:r>
              <a:rPr lang="id-ID" sz="2000" dirty="0" smtClean="0">
                <a:latin typeface="Times New Roman" pitchFamily="18" charset="0"/>
                <a:cs typeface="Times New Roman" pitchFamily="18" charset="0"/>
              </a:rPr>
              <a:t>(persyaratan)</a:t>
            </a:r>
            <a:r>
              <a:rPr lang="id-ID" sz="2000" i="1"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dan </a:t>
            </a:r>
            <a:r>
              <a:rPr lang="id-ID" sz="2000" i="1" dirty="0" smtClean="0">
                <a:latin typeface="Times New Roman" pitchFamily="18" charset="0"/>
                <a:cs typeface="Times New Roman" pitchFamily="18" charset="0"/>
              </a:rPr>
              <a:t>  imperatif.</a:t>
            </a:r>
          </a:p>
          <a:p>
            <a:pPr marL="525780" indent="-457200">
              <a:buNone/>
            </a:pPr>
            <a:endParaRPr lang="id-ID" sz="2000" dirty="0" smtClean="0">
              <a:latin typeface="Times New Roman" pitchFamily="18" charset="0"/>
              <a:cs typeface="Times New Roman" pitchFamily="18" charset="0"/>
            </a:endParaRPr>
          </a:p>
          <a:p>
            <a:pPr marL="525780" indent="-457200">
              <a:buAutoNum type="arabicPeriod"/>
            </a:pPr>
            <a:endParaRPr lang="id-ID" sz="2000" dirty="0">
              <a:latin typeface="Times New Roman" pitchFamily="18" charset="0"/>
              <a:cs typeface="Times New Roman" pitchFamily="18" charset="0"/>
            </a:endParaRP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PENILAIAN</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28802"/>
            <a:ext cx="8229600" cy="4197361"/>
          </a:xfrm>
        </p:spPr>
        <p:txBody>
          <a:bodyPr/>
          <a:lstStyle/>
          <a:p>
            <a:r>
              <a:rPr lang="id-ID"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KOMPONEN                          BOBOT</a:t>
            </a:r>
          </a:p>
          <a:p>
            <a:pPr>
              <a:buNone/>
            </a:pPr>
            <a:r>
              <a:rPr lang="id-ID" sz="2800" dirty="0" smtClean="0">
                <a:latin typeface="Times New Roman" pitchFamily="18" charset="0"/>
                <a:cs typeface="Times New Roman" pitchFamily="18" charset="0"/>
              </a:rPr>
              <a:t>    - </a:t>
            </a:r>
            <a:r>
              <a:rPr lang="id-ID" sz="2400" dirty="0" smtClean="0">
                <a:latin typeface="Times New Roman" pitchFamily="18" charset="0"/>
                <a:cs typeface="Times New Roman" pitchFamily="18" charset="0"/>
              </a:rPr>
              <a:t>kehadiran  dan partisipasi                      10 %</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 diskusi/ kuis/ tugas                                 20 %</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 ujian  tengah  semester                           35 % </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 ujian  akhir  semester                             35 %</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total                             100 %</a:t>
            </a:r>
            <a:endParaRPr lang="id-ID"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3">
                                            <p:txEl>
                                              <p:pRg st="0" end="0"/>
                                            </p:txEl>
                                          </p:spTgt>
                                        </p:tgtEl>
                                        <p:attrNameLst>
                                          <p:attrName>ppt_w</p:attrName>
                                        </p:attrNameLst>
                                      </p:cBhvr>
                                    </p:anim>
                                    <p:anim by="(#ppt_w*0.50)" calcmode="lin" valueType="num">
                                      <p:cBhvr>
                                        <p:cTn id="13" dur="500" decel="50000" autoRev="1" fill="hold">
                                          <p:stCondLst>
                                            <p:cond delay="0"/>
                                          </p:stCondLst>
                                        </p:cTn>
                                        <p:tgtEl>
                                          <p:spTgt spid="3">
                                            <p:txEl>
                                              <p:pRg st="0" end="0"/>
                                            </p:txEl>
                                          </p:spTgt>
                                        </p:tgtEl>
                                        <p:attrNameLst>
                                          <p:attrName>ppt_x</p:attrName>
                                        </p:attrNameLst>
                                      </p:cBhvr>
                                    </p:anim>
                                    <p:anim from="(-#ppt_h/2)" to="(#ppt_y)" calcmode="lin" valueType="num">
                                      <p:cBhvr>
                                        <p:cTn id="14" dur="1000" fill="hold">
                                          <p:stCondLst>
                                            <p:cond delay="0"/>
                                          </p:stCondLst>
                                        </p:cTn>
                                        <p:tgtEl>
                                          <p:spTgt spid="3">
                                            <p:txEl>
                                              <p:pRg st="0" end="0"/>
                                            </p:txEl>
                                          </p:spTgt>
                                        </p:tgtEl>
                                        <p:attrNameLst>
                                          <p:attrName>ppt_y</p:attrName>
                                        </p:attrNameLst>
                                      </p:cBhvr>
                                    </p:anim>
                                    <p:animRot by="21600000">
                                      <p:cBhvr>
                                        <p:cTn id="15" dur="1000" fill="hold">
                                          <p:stCondLst>
                                            <p:cond delay="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3">
                                            <p:txEl>
                                              <p:pRg st="1" end="1"/>
                                            </p:txEl>
                                          </p:spTgt>
                                        </p:tgtEl>
                                        <p:attrNameLst>
                                          <p:attrName>style.visibility</p:attrName>
                                        </p:attrNameLst>
                                      </p:cBhvr>
                                      <p:to>
                                        <p:strVal val="visible"/>
                                      </p:to>
                                    </p:set>
                                    <p:anim by="(-#ppt_w*2)" calcmode="lin" valueType="num">
                                      <p:cBhvr rctx="PPT">
                                        <p:cTn id="20" dur="500" autoRev="1" fill="hold">
                                          <p:stCondLst>
                                            <p:cond delay="0"/>
                                          </p:stCondLst>
                                        </p:cTn>
                                        <p:tgtEl>
                                          <p:spTgt spid="3">
                                            <p:txEl>
                                              <p:pRg st="1" end="1"/>
                                            </p:txEl>
                                          </p:spTgt>
                                        </p:tgtEl>
                                        <p:attrNameLst>
                                          <p:attrName>ppt_w</p:attrName>
                                        </p:attrNameLst>
                                      </p:cBhvr>
                                    </p:anim>
                                    <p:anim by="(#ppt_w*0.50)" calcmode="lin" valueType="num">
                                      <p:cBhvr>
                                        <p:cTn id="21" dur="500" decel="50000" autoRev="1" fill="hold">
                                          <p:stCondLst>
                                            <p:cond delay="0"/>
                                          </p:stCondLst>
                                        </p:cTn>
                                        <p:tgtEl>
                                          <p:spTgt spid="3">
                                            <p:txEl>
                                              <p:pRg st="1" end="1"/>
                                            </p:txEl>
                                          </p:spTgt>
                                        </p:tgtEl>
                                        <p:attrNameLst>
                                          <p:attrName>ppt_x</p:attrName>
                                        </p:attrNameLst>
                                      </p:cBhvr>
                                    </p:anim>
                                    <p:anim from="(-#ppt_h/2)" to="(#ppt_y)" calcmode="lin" valueType="num">
                                      <p:cBhvr>
                                        <p:cTn id="22" dur="1000" fill="hold">
                                          <p:stCondLst>
                                            <p:cond delay="0"/>
                                          </p:stCondLst>
                                        </p:cTn>
                                        <p:tgtEl>
                                          <p:spTgt spid="3">
                                            <p:txEl>
                                              <p:pRg st="1" end="1"/>
                                            </p:txEl>
                                          </p:spTgt>
                                        </p:tgtEl>
                                        <p:attrNameLst>
                                          <p:attrName>ppt_y</p:attrName>
                                        </p:attrNameLst>
                                      </p:cBhvr>
                                    </p:anim>
                                    <p:animRot by="21600000">
                                      <p:cBhvr>
                                        <p:cTn id="23" dur="1000" fill="hold">
                                          <p:stCondLst>
                                            <p:cond delay="0"/>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grpId="0" nodeType="click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by="(-#ppt_w*2)" calcmode="lin" valueType="num">
                                      <p:cBhvr rctx="PPT">
                                        <p:cTn id="28" dur="500" autoRev="1" fill="hold">
                                          <p:stCondLst>
                                            <p:cond delay="0"/>
                                          </p:stCondLst>
                                        </p:cTn>
                                        <p:tgtEl>
                                          <p:spTgt spid="3">
                                            <p:txEl>
                                              <p:pRg st="2" end="2"/>
                                            </p:txEl>
                                          </p:spTgt>
                                        </p:tgtEl>
                                        <p:attrNameLst>
                                          <p:attrName>ppt_w</p:attrName>
                                        </p:attrNameLst>
                                      </p:cBhvr>
                                    </p:anim>
                                    <p:anim by="(#ppt_w*0.50)" calcmode="lin" valueType="num">
                                      <p:cBhvr>
                                        <p:cTn id="29" dur="500" decel="50000" autoRev="1" fill="hold">
                                          <p:stCondLst>
                                            <p:cond delay="0"/>
                                          </p:stCondLst>
                                        </p:cTn>
                                        <p:tgtEl>
                                          <p:spTgt spid="3">
                                            <p:txEl>
                                              <p:pRg st="2" end="2"/>
                                            </p:txEl>
                                          </p:spTgt>
                                        </p:tgtEl>
                                        <p:attrNameLst>
                                          <p:attrName>ppt_x</p:attrName>
                                        </p:attrNameLst>
                                      </p:cBhvr>
                                    </p:anim>
                                    <p:anim from="(-#ppt_h/2)" to="(#ppt_y)" calcmode="lin" valueType="num">
                                      <p:cBhvr>
                                        <p:cTn id="30" dur="1000" fill="hold">
                                          <p:stCondLst>
                                            <p:cond delay="0"/>
                                          </p:stCondLst>
                                        </p:cTn>
                                        <p:tgtEl>
                                          <p:spTgt spid="3">
                                            <p:txEl>
                                              <p:pRg st="2" end="2"/>
                                            </p:txEl>
                                          </p:spTgt>
                                        </p:tgtEl>
                                        <p:attrNameLst>
                                          <p:attrName>ppt_y</p:attrName>
                                        </p:attrNameLst>
                                      </p:cBhvr>
                                    </p:anim>
                                    <p:animRot by="21600000">
                                      <p:cBhvr>
                                        <p:cTn id="31" dur="1000" fill="hold">
                                          <p:stCondLst>
                                            <p:cond delay="0"/>
                                          </p:stCondLst>
                                        </p:cTn>
                                        <p:tgtEl>
                                          <p:spTgt spid="3">
                                            <p:txEl>
                                              <p:pRg st="2" end="2"/>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3">
                                            <p:txEl>
                                              <p:pRg st="3" end="3"/>
                                            </p:txEl>
                                          </p:spTgt>
                                        </p:tgtEl>
                                        <p:attrNameLst>
                                          <p:attrName>style.visibility</p:attrName>
                                        </p:attrNameLst>
                                      </p:cBhvr>
                                      <p:to>
                                        <p:strVal val="visible"/>
                                      </p:to>
                                    </p:set>
                                    <p:anim by="(-#ppt_w*2)" calcmode="lin" valueType="num">
                                      <p:cBhvr rctx="PPT">
                                        <p:cTn id="36" dur="500" autoRev="1" fill="hold">
                                          <p:stCondLst>
                                            <p:cond delay="0"/>
                                          </p:stCondLst>
                                        </p:cTn>
                                        <p:tgtEl>
                                          <p:spTgt spid="3">
                                            <p:txEl>
                                              <p:pRg st="3" end="3"/>
                                            </p:txEl>
                                          </p:spTgt>
                                        </p:tgtEl>
                                        <p:attrNameLst>
                                          <p:attrName>ppt_w</p:attrName>
                                        </p:attrNameLst>
                                      </p:cBhvr>
                                    </p:anim>
                                    <p:anim by="(#ppt_w*0.50)" calcmode="lin" valueType="num">
                                      <p:cBhvr>
                                        <p:cTn id="37" dur="500" decel="50000" autoRev="1" fill="hold">
                                          <p:stCondLst>
                                            <p:cond delay="0"/>
                                          </p:stCondLst>
                                        </p:cTn>
                                        <p:tgtEl>
                                          <p:spTgt spid="3">
                                            <p:txEl>
                                              <p:pRg st="3" end="3"/>
                                            </p:txEl>
                                          </p:spTgt>
                                        </p:tgtEl>
                                        <p:attrNameLst>
                                          <p:attrName>ppt_x</p:attrName>
                                        </p:attrNameLst>
                                      </p:cBhvr>
                                    </p:anim>
                                    <p:anim from="(-#ppt_h/2)" to="(#ppt_y)" calcmode="lin" valueType="num">
                                      <p:cBhvr>
                                        <p:cTn id="38" dur="1000" fill="hold">
                                          <p:stCondLst>
                                            <p:cond delay="0"/>
                                          </p:stCondLst>
                                        </p:cTn>
                                        <p:tgtEl>
                                          <p:spTgt spid="3">
                                            <p:txEl>
                                              <p:pRg st="3" end="3"/>
                                            </p:txEl>
                                          </p:spTgt>
                                        </p:tgtEl>
                                        <p:attrNameLst>
                                          <p:attrName>ppt_y</p:attrName>
                                        </p:attrNameLst>
                                      </p:cBhvr>
                                    </p:anim>
                                    <p:animRot by="21600000">
                                      <p:cBhvr>
                                        <p:cTn id="39" dur="1000" fill="hold">
                                          <p:stCondLst>
                                            <p:cond delay="0"/>
                                          </p:stCondLst>
                                        </p:cTn>
                                        <p:tgtEl>
                                          <p:spTgt spid="3">
                                            <p:txEl>
                                              <p:pRg st="3" end="3"/>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56" presetClass="entr" presetSubtype="0" fill="hold" grpId="0" nodeType="clickEffect">
                                  <p:stCondLst>
                                    <p:cond delay="0"/>
                                  </p:stCondLst>
                                  <p:iterate type="lt">
                                    <p:tmPct val="10000"/>
                                  </p:iterate>
                                  <p:childTnLst>
                                    <p:set>
                                      <p:cBhvr>
                                        <p:cTn id="43" dur="1" fill="hold">
                                          <p:stCondLst>
                                            <p:cond delay="0"/>
                                          </p:stCondLst>
                                        </p:cTn>
                                        <p:tgtEl>
                                          <p:spTgt spid="3">
                                            <p:txEl>
                                              <p:pRg st="4" end="4"/>
                                            </p:txEl>
                                          </p:spTgt>
                                        </p:tgtEl>
                                        <p:attrNameLst>
                                          <p:attrName>style.visibility</p:attrName>
                                        </p:attrNameLst>
                                      </p:cBhvr>
                                      <p:to>
                                        <p:strVal val="visible"/>
                                      </p:to>
                                    </p:set>
                                    <p:anim by="(-#ppt_w*2)" calcmode="lin" valueType="num">
                                      <p:cBhvr rctx="PPT">
                                        <p:cTn id="44" dur="500" autoRev="1" fill="hold">
                                          <p:stCondLst>
                                            <p:cond delay="0"/>
                                          </p:stCondLst>
                                        </p:cTn>
                                        <p:tgtEl>
                                          <p:spTgt spid="3">
                                            <p:txEl>
                                              <p:pRg st="4" end="4"/>
                                            </p:txEl>
                                          </p:spTgt>
                                        </p:tgtEl>
                                        <p:attrNameLst>
                                          <p:attrName>ppt_w</p:attrName>
                                        </p:attrNameLst>
                                      </p:cBhvr>
                                    </p:anim>
                                    <p:anim by="(#ppt_w*0.50)" calcmode="lin" valueType="num">
                                      <p:cBhvr>
                                        <p:cTn id="45" dur="500" decel="50000" autoRev="1" fill="hold">
                                          <p:stCondLst>
                                            <p:cond delay="0"/>
                                          </p:stCondLst>
                                        </p:cTn>
                                        <p:tgtEl>
                                          <p:spTgt spid="3">
                                            <p:txEl>
                                              <p:pRg st="4" end="4"/>
                                            </p:txEl>
                                          </p:spTgt>
                                        </p:tgtEl>
                                        <p:attrNameLst>
                                          <p:attrName>ppt_x</p:attrName>
                                        </p:attrNameLst>
                                      </p:cBhvr>
                                    </p:anim>
                                    <p:anim from="(-#ppt_h/2)" to="(#ppt_y)" calcmode="lin" valueType="num">
                                      <p:cBhvr>
                                        <p:cTn id="46" dur="1000" fill="hold">
                                          <p:stCondLst>
                                            <p:cond delay="0"/>
                                          </p:stCondLst>
                                        </p:cTn>
                                        <p:tgtEl>
                                          <p:spTgt spid="3">
                                            <p:txEl>
                                              <p:pRg st="4" end="4"/>
                                            </p:txEl>
                                          </p:spTgt>
                                        </p:tgtEl>
                                        <p:attrNameLst>
                                          <p:attrName>ppt_y</p:attrName>
                                        </p:attrNameLst>
                                      </p:cBhvr>
                                    </p:anim>
                                    <p:animRot by="21600000">
                                      <p:cBhvr>
                                        <p:cTn id="47" dur="1000" fill="hold">
                                          <p:stCondLst>
                                            <p:cond delay="0"/>
                                          </p:stCondLst>
                                        </p:cTn>
                                        <p:tgtEl>
                                          <p:spTgt spid="3">
                                            <p:txEl>
                                              <p:pRg st="4" end="4"/>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56"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by="(-#ppt_w*2)" calcmode="lin" valueType="num">
                                      <p:cBhvr rctx="PPT">
                                        <p:cTn id="52" dur="500" autoRev="1" fill="hold">
                                          <p:stCondLst>
                                            <p:cond delay="0"/>
                                          </p:stCondLst>
                                        </p:cTn>
                                        <p:tgtEl>
                                          <p:spTgt spid="3">
                                            <p:txEl>
                                              <p:pRg st="5" end="5"/>
                                            </p:txEl>
                                          </p:spTgt>
                                        </p:tgtEl>
                                        <p:attrNameLst>
                                          <p:attrName>ppt_w</p:attrName>
                                        </p:attrNameLst>
                                      </p:cBhvr>
                                    </p:anim>
                                    <p:anim by="(#ppt_w*0.50)" calcmode="lin" valueType="num">
                                      <p:cBhvr>
                                        <p:cTn id="53" dur="500" decel="50000" autoRev="1" fill="hold">
                                          <p:stCondLst>
                                            <p:cond delay="0"/>
                                          </p:stCondLst>
                                        </p:cTn>
                                        <p:tgtEl>
                                          <p:spTgt spid="3">
                                            <p:txEl>
                                              <p:pRg st="5" end="5"/>
                                            </p:txEl>
                                          </p:spTgt>
                                        </p:tgtEl>
                                        <p:attrNameLst>
                                          <p:attrName>ppt_x</p:attrName>
                                        </p:attrNameLst>
                                      </p:cBhvr>
                                    </p:anim>
                                    <p:anim from="(-#ppt_h/2)" to="(#ppt_y)" calcmode="lin" valueType="num">
                                      <p:cBhvr>
                                        <p:cTn id="54" dur="1000" fill="hold">
                                          <p:stCondLst>
                                            <p:cond delay="0"/>
                                          </p:stCondLst>
                                        </p:cTn>
                                        <p:tgtEl>
                                          <p:spTgt spid="3">
                                            <p:txEl>
                                              <p:pRg st="5" end="5"/>
                                            </p:txEl>
                                          </p:spTgt>
                                        </p:tgtEl>
                                        <p:attrNameLst>
                                          <p:attrName>ppt_y</p:attrName>
                                        </p:attrNameLst>
                                      </p:cBhvr>
                                    </p:anim>
                                    <p:animRot by="21600000">
                                      <p:cBhvr>
                                        <p:cTn id="55" dur="1000" fill="hold">
                                          <p:stCondLst>
                                            <p:cond delay="0"/>
                                          </p:stCondLst>
                                        </p:cTn>
                                        <p:tgtEl>
                                          <p:spTgt spid="3">
                                            <p:txEl>
                                              <p:pRg st="5" end="5"/>
                                            </p:txEl>
                                          </p:spTgt>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56" presetClass="entr" presetSubtype="0" fill="hold" grpId="0" nodeType="clickEffect">
                                  <p:stCondLst>
                                    <p:cond delay="0"/>
                                  </p:stCondLst>
                                  <p:iterate type="lt">
                                    <p:tmPct val="10000"/>
                                  </p:iterate>
                                  <p:childTnLst>
                                    <p:set>
                                      <p:cBhvr>
                                        <p:cTn id="59" dur="1" fill="hold">
                                          <p:stCondLst>
                                            <p:cond delay="0"/>
                                          </p:stCondLst>
                                        </p:cTn>
                                        <p:tgtEl>
                                          <p:spTgt spid="3">
                                            <p:txEl>
                                              <p:pRg st="6" end="6"/>
                                            </p:txEl>
                                          </p:spTgt>
                                        </p:tgtEl>
                                        <p:attrNameLst>
                                          <p:attrName>style.visibility</p:attrName>
                                        </p:attrNameLst>
                                      </p:cBhvr>
                                      <p:to>
                                        <p:strVal val="visible"/>
                                      </p:to>
                                    </p:set>
                                    <p:anim by="(-#ppt_w*2)" calcmode="lin" valueType="num">
                                      <p:cBhvr rctx="PPT">
                                        <p:cTn id="60" dur="500" autoRev="1" fill="hold">
                                          <p:stCondLst>
                                            <p:cond delay="0"/>
                                          </p:stCondLst>
                                        </p:cTn>
                                        <p:tgtEl>
                                          <p:spTgt spid="3">
                                            <p:txEl>
                                              <p:pRg st="6" end="6"/>
                                            </p:txEl>
                                          </p:spTgt>
                                        </p:tgtEl>
                                        <p:attrNameLst>
                                          <p:attrName>ppt_w</p:attrName>
                                        </p:attrNameLst>
                                      </p:cBhvr>
                                    </p:anim>
                                    <p:anim by="(#ppt_w*0.50)" calcmode="lin" valueType="num">
                                      <p:cBhvr>
                                        <p:cTn id="61" dur="500" decel="50000" autoRev="1" fill="hold">
                                          <p:stCondLst>
                                            <p:cond delay="0"/>
                                          </p:stCondLst>
                                        </p:cTn>
                                        <p:tgtEl>
                                          <p:spTgt spid="3">
                                            <p:txEl>
                                              <p:pRg st="6" end="6"/>
                                            </p:txEl>
                                          </p:spTgt>
                                        </p:tgtEl>
                                        <p:attrNameLst>
                                          <p:attrName>ppt_x</p:attrName>
                                        </p:attrNameLst>
                                      </p:cBhvr>
                                    </p:anim>
                                    <p:anim from="(-#ppt_h/2)" to="(#ppt_y)" calcmode="lin" valueType="num">
                                      <p:cBhvr>
                                        <p:cTn id="62" dur="1000" fill="hold">
                                          <p:stCondLst>
                                            <p:cond delay="0"/>
                                          </p:stCondLst>
                                        </p:cTn>
                                        <p:tgtEl>
                                          <p:spTgt spid="3">
                                            <p:txEl>
                                              <p:pRg st="6" end="6"/>
                                            </p:txEl>
                                          </p:spTgt>
                                        </p:tgtEl>
                                        <p:attrNameLst>
                                          <p:attrName>ppt_y</p:attrName>
                                        </p:attrNameLst>
                                      </p:cBhvr>
                                    </p:anim>
                                    <p:animRot by="21600000">
                                      <p:cBhvr>
                                        <p:cTn id="63"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latin typeface="Times New Roman" pitchFamily="18" charset="0"/>
                <a:cs typeface="Times New Roman" pitchFamily="18" charset="0"/>
              </a:rPr>
              <a:t>SINTAKSIS</a:t>
            </a:r>
            <a:endParaRPr lang="id-ID"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000108"/>
            <a:ext cx="7772400" cy="5355452"/>
          </a:xfrm>
        </p:spPr>
        <p:txBody>
          <a:bodyPr>
            <a:normAutofit lnSpcReduction="10000"/>
          </a:bodyPr>
          <a:lstStyle/>
          <a:p>
            <a:pPr>
              <a:buNone/>
            </a:pPr>
            <a:r>
              <a:rPr lang="id-ID" sz="2000" dirty="0" smtClean="0">
                <a:latin typeface="Times New Roman" pitchFamily="18" charset="0"/>
                <a:cs typeface="Times New Roman" pitchFamily="18" charset="0"/>
              </a:rPr>
              <a:t>*  Pengertian</a:t>
            </a:r>
          </a:p>
          <a:p>
            <a:pPr>
              <a:buNone/>
            </a:pPr>
            <a:r>
              <a:rPr lang="id-ID" sz="2000" dirty="0" smtClean="0">
                <a:latin typeface="Times New Roman" pitchFamily="18" charset="0"/>
                <a:cs typeface="Times New Roman" pitchFamily="18" charset="0"/>
              </a:rPr>
              <a:t>      Menelaah  struktur  satuan  bhs yang lebih besar  dr  kata, mulai  dr  frasa hingga  kalimat.   </a:t>
            </a:r>
          </a:p>
          <a:p>
            <a:pPr>
              <a:buNone/>
            </a:pPr>
            <a:r>
              <a:rPr lang="id-ID"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Struktur  = urutan  kata.   Sebagian  besar  makna  suatu  frasa  bergantung  pada  urutan  kata  pembentuknya.  Contoh  dlm  BI   dan  dlm  BP  ( </a:t>
            </a:r>
            <a:r>
              <a:rPr lang="id-ID" sz="2000" b="1" i="1" dirty="0" smtClean="0">
                <a:latin typeface="Times New Roman" pitchFamily="18" charset="0"/>
                <a:cs typeface="Times New Roman" pitchFamily="18" charset="0"/>
              </a:rPr>
              <a:t>un  homme  grand  : un grand  homme </a:t>
            </a:r>
            <a:r>
              <a:rPr lang="id-ID" sz="2000" dirty="0" smtClean="0">
                <a:latin typeface="Times New Roman" pitchFamily="18" charset="0"/>
                <a:cs typeface="Times New Roman" pitchFamily="18" charset="0"/>
              </a:rPr>
              <a:t>).</a:t>
            </a:r>
          </a:p>
          <a:p>
            <a:pPr>
              <a:buNone/>
            </a:pPr>
            <a:r>
              <a:rPr lang="id-ID"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Namun terkadang  perubahan  urutan  tdk  berpengaruh  pada  makna, ( lihat  contoh).</a:t>
            </a:r>
          </a:p>
          <a:p>
            <a:pPr>
              <a:buNone/>
            </a:pPr>
            <a:r>
              <a:rPr lang="id-ID" sz="2000" dirty="0" smtClean="0">
                <a:latin typeface="Times New Roman" pitchFamily="18" charset="0"/>
                <a:cs typeface="Times New Roman" pitchFamily="18" charset="0"/>
              </a:rPr>
              <a:t>*  Gramatikal  dan  tidak   gramatikal</a:t>
            </a:r>
          </a:p>
          <a:p>
            <a:pPr>
              <a:buNone/>
            </a:pPr>
            <a:r>
              <a:rPr lang="id-ID" sz="2000" dirty="0" smtClean="0">
                <a:latin typeface="Times New Roman" pitchFamily="18" charset="0"/>
                <a:cs typeface="Times New Roman" pitchFamily="18" charset="0"/>
              </a:rPr>
              <a:t>      Setiap  kalimat  merupakan  rangkaian  kata, tetapi  tidak  semua  rangkaian  kata  adalah  kalimat.   Rangkaian  kata  yang  mengikuti  kaidah  sintaksis   disebut  gramatikal, yang tidak memenuhi  kaidah  sintaksis  disebut  tidak  gramatikal.  (lihat  contoh)</a:t>
            </a:r>
          </a:p>
          <a:p>
            <a:pPr>
              <a:buNone/>
            </a:pPr>
            <a:r>
              <a:rPr lang="id-ID" sz="2000" dirty="0" smtClean="0">
                <a:latin typeface="Times New Roman" pitchFamily="18" charset="0"/>
                <a:cs typeface="Times New Roman" pitchFamily="18" charset="0"/>
              </a:rPr>
              <a:t>*  Tafsir  Ganda </a:t>
            </a:r>
            <a:r>
              <a:rPr lang="id-ID" sz="2000" dirty="0" smtClean="0">
                <a:latin typeface="Times New Roman"/>
                <a:cs typeface="Times New Roman"/>
              </a:rPr>
              <a:t>→  ketaksaan  struktural , yang timbul karena  perbedaan  struktur ,  berbeda  dengan  ketaksaan  leksikal .</a:t>
            </a:r>
            <a:endParaRPr lang="id-ID"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a:t>
            </a:r>
            <a:endParaRPr lang="id-ID" sz="2000" dirty="0">
              <a:latin typeface="Times New Roman" pitchFamily="18" charset="0"/>
              <a:cs typeface="Times New Roman" pitchFamily="18" charset="0"/>
            </a:endParaRPr>
          </a:p>
        </p:txBody>
      </p:sp>
    </p:spTree>
  </p:cSld>
  <p:clrMapOvr>
    <a:masterClrMapping/>
  </p:clrMapOvr>
  <p:transition spd="med">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latin typeface="Times New Roman" pitchFamily="18" charset="0"/>
                <a:cs typeface="Times New Roman" pitchFamily="18" charset="0"/>
              </a:rPr>
              <a:t>ISTILAH  LINGUISTIK</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id-ID" sz="2400" dirty="0" smtClean="0">
                <a:latin typeface="Times New Roman" pitchFamily="18" charset="0"/>
                <a:cs typeface="Times New Roman" pitchFamily="18" charset="0"/>
              </a:rPr>
              <a:t>Kata  ‘linguistik’  ---  dari kata  Latin  </a:t>
            </a:r>
            <a:r>
              <a:rPr lang="id-ID" sz="2400" i="1" dirty="0" smtClean="0">
                <a:latin typeface="Times New Roman" pitchFamily="18" charset="0"/>
                <a:cs typeface="Times New Roman" pitchFamily="18" charset="0"/>
              </a:rPr>
              <a:t>lingua</a:t>
            </a:r>
            <a:r>
              <a:rPr lang="id-ID" sz="2400" dirty="0" smtClean="0">
                <a:latin typeface="Times New Roman" pitchFamily="18" charset="0"/>
                <a:cs typeface="Times New Roman" pitchFamily="18" charset="0"/>
              </a:rPr>
              <a:t>  berarti  ‘bahasa’.</a:t>
            </a:r>
          </a:p>
          <a:p>
            <a:pPr>
              <a:buNone/>
            </a:pPr>
            <a:r>
              <a:rPr lang="id-ID" sz="2400" dirty="0" smtClean="0">
                <a:latin typeface="Times New Roman" pitchFamily="18" charset="0"/>
                <a:cs typeface="Times New Roman" pitchFamily="18" charset="0"/>
              </a:rPr>
              <a:t>Kata  yang  serupa  dg  </a:t>
            </a:r>
            <a:r>
              <a:rPr lang="id-ID" sz="2400" i="1" dirty="0" smtClean="0">
                <a:latin typeface="Times New Roman" pitchFamily="18" charset="0"/>
                <a:cs typeface="Times New Roman" pitchFamily="18" charset="0"/>
              </a:rPr>
              <a:t>lingua  </a:t>
            </a:r>
            <a:r>
              <a:rPr lang="id-ID" sz="2400" dirty="0" smtClean="0">
                <a:latin typeface="Times New Roman" pitchFamily="18" charset="0"/>
                <a:cs typeface="Times New Roman" pitchFamily="18" charset="0"/>
              </a:rPr>
              <a:t>dalam  bhs. Prancis, yaitu </a:t>
            </a:r>
            <a:r>
              <a:rPr lang="id-ID" sz="2400" i="1" dirty="0" smtClean="0">
                <a:latin typeface="Times New Roman" pitchFamily="18" charset="0"/>
                <a:cs typeface="Times New Roman" pitchFamily="18" charset="0"/>
              </a:rPr>
              <a:t>langue</a:t>
            </a:r>
            <a:r>
              <a:rPr lang="id-ID" sz="2400" dirty="0" smtClean="0">
                <a:latin typeface="Times New Roman" pitchFamily="18" charset="0"/>
                <a:cs typeface="Times New Roman" pitchFamily="18" charset="0"/>
              </a:rPr>
              <a:t>  dan  </a:t>
            </a:r>
            <a:r>
              <a:rPr lang="id-ID" sz="2400" i="1" dirty="0" smtClean="0">
                <a:latin typeface="Times New Roman" pitchFamily="18" charset="0"/>
                <a:cs typeface="Times New Roman" pitchFamily="18" charset="0"/>
              </a:rPr>
              <a:t>langage  , </a:t>
            </a:r>
            <a:r>
              <a:rPr lang="id-ID" sz="2400" dirty="0" smtClean="0">
                <a:latin typeface="Times New Roman" pitchFamily="18" charset="0"/>
                <a:cs typeface="Times New Roman" pitchFamily="18" charset="0"/>
              </a:rPr>
              <a:t>dan</a:t>
            </a:r>
            <a:r>
              <a:rPr lang="id-ID" sz="2400" i="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dalam  bhs. Itali  </a:t>
            </a:r>
            <a:r>
              <a:rPr lang="id-ID" sz="2400" i="1" dirty="0" smtClean="0">
                <a:latin typeface="Times New Roman" pitchFamily="18" charset="0"/>
                <a:cs typeface="Times New Roman" pitchFamily="18" charset="0"/>
              </a:rPr>
              <a:t>lingua</a:t>
            </a:r>
            <a:r>
              <a:rPr lang="id-ID" sz="2400" dirty="0" smtClean="0">
                <a:latin typeface="Times New Roman" pitchFamily="18" charset="0"/>
                <a:cs typeface="Times New Roman" pitchFamily="18" charset="0"/>
              </a:rPr>
              <a:t>. Sedangkan  dlm  bhs. Inggris, </a:t>
            </a:r>
            <a:r>
              <a:rPr lang="id-ID" sz="2400" i="1" dirty="0" smtClean="0">
                <a:latin typeface="Times New Roman" pitchFamily="18" charset="0"/>
                <a:cs typeface="Times New Roman" pitchFamily="18" charset="0"/>
              </a:rPr>
              <a:t>language</a:t>
            </a:r>
            <a:r>
              <a:rPr lang="id-ID" sz="2400" dirty="0" smtClean="0">
                <a:latin typeface="Times New Roman" pitchFamily="18" charset="0"/>
                <a:cs typeface="Times New Roman" pitchFamily="18" charset="0"/>
              </a:rPr>
              <a:t>  (dari  bhs. Prancis).</a:t>
            </a:r>
          </a:p>
          <a:p>
            <a:pPr>
              <a:buNone/>
            </a:pPr>
            <a:endParaRPr lang="id-ID" sz="2400" dirty="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Istilah  </a:t>
            </a:r>
            <a:r>
              <a:rPr lang="id-ID" sz="2400" i="1" dirty="0" smtClean="0">
                <a:latin typeface="Times New Roman" pitchFamily="18" charset="0"/>
                <a:cs typeface="Times New Roman" pitchFamily="18" charset="0"/>
              </a:rPr>
              <a:t>linguistics </a:t>
            </a:r>
            <a:r>
              <a:rPr lang="id-ID" sz="2400" dirty="0" smtClean="0">
                <a:latin typeface="Times New Roman" pitchFamily="18" charset="0"/>
                <a:cs typeface="Times New Roman" pitchFamily="18" charset="0"/>
              </a:rPr>
              <a:t> dlm  bhs. Inggris berkaitan  dengan  </a:t>
            </a:r>
            <a:r>
              <a:rPr lang="id-ID" sz="2400" i="1" dirty="0" smtClean="0">
                <a:latin typeface="Times New Roman" pitchFamily="18" charset="0"/>
                <a:cs typeface="Times New Roman" pitchFamily="18" charset="0"/>
              </a:rPr>
              <a:t>language.</a:t>
            </a:r>
          </a:p>
          <a:p>
            <a:pPr>
              <a:buNone/>
            </a:pPr>
            <a:r>
              <a:rPr lang="id-ID" sz="2400" dirty="0" smtClean="0">
                <a:latin typeface="Times New Roman" pitchFamily="18" charset="0"/>
                <a:cs typeface="Times New Roman" pitchFamily="18" charset="0"/>
              </a:rPr>
              <a:t>Dlm bhs. Prancis  </a:t>
            </a:r>
            <a:r>
              <a:rPr lang="id-ID" sz="2400" i="1" dirty="0" smtClean="0">
                <a:latin typeface="Times New Roman" pitchFamily="18" charset="0"/>
                <a:cs typeface="Times New Roman" pitchFamily="18" charset="0"/>
              </a:rPr>
              <a:t>linguistique  </a:t>
            </a:r>
            <a:r>
              <a:rPr lang="id-ID" sz="2400" dirty="0" smtClean="0">
                <a:latin typeface="Times New Roman" pitchFamily="18" charset="0"/>
                <a:cs typeface="Times New Roman" pitchFamily="18" charset="0"/>
              </a:rPr>
              <a:t>berkaitan  dengan  </a:t>
            </a:r>
            <a:r>
              <a:rPr lang="id-ID" sz="2400" i="1" dirty="0" smtClean="0">
                <a:latin typeface="Times New Roman" pitchFamily="18" charset="0"/>
                <a:cs typeface="Times New Roman" pitchFamily="18" charset="0"/>
              </a:rPr>
              <a:t>langage. </a:t>
            </a:r>
            <a:r>
              <a:rPr lang="id-ID" sz="2400" dirty="0" smtClean="0">
                <a:latin typeface="Times New Roman" pitchFamily="18" charset="0"/>
                <a:cs typeface="Times New Roman" pitchFamily="18" charset="0"/>
              </a:rPr>
              <a:t>Dlm bhs. Indonesia ‘linguistik’  adalah  nama  bidang  ilmu  yang  berarti ‘ilmu bahasa’  atau ‘ilmu  tentang  bahasa.</a:t>
            </a:r>
            <a:r>
              <a:rPr lang="id-ID" sz="2400" i="1" dirty="0" smtClean="0">
                <a:latin typeface="Times New Roman" pitchFamily="18" charset="0"/>
                <a:cs typeface="Times New Roman" pitchFamily="18" charset="0"/>
              </a:rPr>
              <a:t> </a:t>
            </a:r>
            <a:endParaRPr lang="id-ID" sz="2400" i="1"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1" end="1"/>
                                            </p:txEl>
                                          </p:spTgt>
                                        </p:tgtEl>
                                        <p:attrNameLst>
                                          <p:attrName>ppt_w</p:attrName>
                                        </p:attrNameLst>
                                      </p:cBhvr>
                                    </p:anim>
                                    <p:anim by="(#ppt_w*0.50)" calcmode="lin" valueType="num">
                                      <p:cBhvr>
                                        <p:cTn id="24" dur="500" decel="50000" autoRev="1" fill="hold">
                                          <p:stCondLst>
                                            <p:cond delay="0"/>
                                          </p:stCondLst>
                                        </p:cTn>
                                        <p:tgtEl>
                                          <p:spTgt spid="3">
                                            <p:txEl>
                                              <p:pRg st="1" end="1"/>
                                            </p:txEl>
                                          </p:spTgt>
                                        </p:tgtEl>
                                        <p:attrNameLst>
                                          <p:attrName>ppt_x</p:attrName>
                                        </p:attrNameLst>
                                      </p:cBhvr>
                                    </p:anim>
                                    <p:anim from="(-#ppt_h/2)" to="(#ppt_y)" calcmode="lin" valueType="num">
                                      <p:cBhvr>
                                        <p:cTn id="25" dur="1000" fill="hold">
                                          <p:stCondLst>
                                            <p:cond delay="0"/>
                                          </p:stCondLst>
                                        </p:cTn>
                                        <p:tgtEl>
                                          <p:spTgt spid="3">
                                            <p:txEl>
                                              <p:pRg st="1" end="1"/>
                                            </p:txEl>
                                          </p:spTgt>
                                        </p:tgtEl>
                                        <p:attrNameLst>
                                          <p:attrName>ppt_y</p:attrName>
                                        </p:attrNameLst>
                                      </p:cBhvr>
                                    </p:anim>
                                    <p:animRot by="21600000">
                                      <p:cBhvr>
                                        <p:cTn id="26" dur="1000" fill="hold">
                                          <p:stCondLst>
                                            <p:cond delay="0"/>
                                          </p:stCondLst>
                                        </p:cTn>
                                        <p:tgtEl>
                                          <p:spTgt spid="3">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3" end="3"/>
                                            </p:txEl>
                                          </p:spTgt>
                                        </p:tgtEl>
                                        <p:attrNameLst>
                                          <p:attrName>ppt_w</p:attrName>
                                        </p:attrNameLst>
                                      </p:cBhvr>
                                    </p:anim>
                                    <p:anim by="(#ppt_w*0.50)" calcmode="lin" valueType="num">
                                      <p:cBhvr>
                                        <p:cTn id="32" dur="500" decel="50000" autoRev="1" fill="hold">
                                          <p:stCondLst>
                                            <p:cond delay="0"/>
                                          </p:stCondLst>
                                        </p:cTn>
                                        <p:tgtEl>
                                          <p:spTgt spid="3">
                                            <p:txEl>
                                              <p:pRg st="3" end="3"/>
                                            </p:txEl>
                                          </p:spTgt>
                                        </p:tgtEl>
                                        <p:attrNameLst>
                                          <p:attrName>ppt_x</p:attrName>
                                        </p:attrNameLst>
                                      </p:cBhvr>
                                    </p:anim>
                                    <p:anim from="(-#ppt_h/2)" to="(#ppt_y)" calcmode="lin" valueType="num">
                                      <p:cBhvr>
                                        <p:cTn id="33" dur="1000" fill="hold">
                                          <p:stCondLst>
                                            <p:cond delay="0"/>
                                          </p:stCondLst>
                                        </p:cTn>
                                        <p:tgtEl>
                                          <p:spTgt spid="3">
                                            <p:txEl>
                                              <p:pRg st="3" end="3"/>
                                            </p:txEl>
                                          </p:spTgt>
                                        </p:tgtEl>
                                        <p:attrNameLst>
                                          <p:attrName>ppt_y</p:attrName>
                                        </p:attrNameLst>
                                      </p:cBhvr>
                                    </p:anim>
                                    <p:animRot by="21600000">
                                      <p:cBhvr>
                                        <p:cTn id="34" dur="10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4" end="4"/>
                                            </p:txEl>
                                          </p:spTgt>
                                        </p:tgtEl>
                                        <p:attrNameLst>
                                          <p:attrName>ppt_w</p:attrName>
                                        </p:attrNameLst>
                                      </p:cBhvr>
                                    </p:anim>
                                    <p:anim by="(#ppt_w*0.50)" calcmode="lin" valueType="num">
                                      <p:cBhvr>
                                        <p:cTn id="40" dur="500" decel="50000" autoRev="1" fill="hold">
                                          <p:stCondLst>
                                            <p:cond delay="0"/>
                                          </p:stCondLst>
                                        </p:cTn>
                                        <p:tgtEl>
                                          <p:spTgt spid="3">
                                            <p:txEl>
                                              <p:pRg st="4" end="4"/>
                                            </p:txEl>
                                          </p:spTgt>
                                        </p:tgtEl>
                                        <p:attrNameLst>
                                          <p:attrName>ppt_x</p:attrName>
                                        </p:attrNameLst>
                                      </p:cBhvr>
                                    </p:anim>
                                    <p:anim from="(-#ppt_h/2)" to="(#ppt_y)" calcmode="lin" valueType="num">
                                      <p:cBhvr>
                                        <p:cTn id="41" dur="1000" fill="hold">
                                          <p:stCondLst>
                                            <p:cond delay="0"/>
                                          </p:stCondLst>
                                        </p:cTn>
                                        <p:tgtEl>
                                          <p:spTgt spid="3">
                                            <p:txEl>
                                              <p:pRg st="4" end="4"/>
                                            </p:txEl>
                                          </p:spTgt>
                                        </p:tgtEl>
                                        <p:attrNameLst>
                                          <p:attrName>ppt_y</p:attrName>
                                        </p:attrNameLst>
                                      </p:cBhvr>
                                    </p:anim>
                                    <p:animRot by="21600000">
                                      <p:cBhvr>
                                        <p:cTn id="42" dur="10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smtClean="0">
                <a:latin typeface="Times New Roman" pitchFamily="18" charset="0"/>
                <a:cs typeface="Times New Roman" pitchFamily="18" charset="0"/>
              </a:rPr>
              <a:t>Tujuan  dan manfaat mempelajari  linguistik</a:t>
            </a:r>
            <a:endParaRPr lang="id-ID"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57364"/>
            <a:ext cx="8229600" cy="4268799"/>
          </a:xfrm>
        </p:spPr>
        <p:txBody>
          <a:bodyPr/>
          <a:lstStyle/>
          <a:p>
            <a:pPr>
              <a:buNone/>
            </a:pPr>
            <a:r>
              <a:rPr lang="id-ID" dirty="0" smtClean="0"/>
              <a:t>.</a:t>
            </a:r>
            <a:r>
              <a:rPr lang="id-ID" sz="24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Linguistik  dipelajari  dengan  pelbagai  maksud  dan tujuan.  </a:t>
            </a:r>
          </a:p>
          <a:p>
            <a:pPr>
              <a:buNone/>
            </a:pPr>
            <a:r>
              <a:rPr lang="id-ID" sz="2800" dirty="0" smtClean="0">
                <a:latin typeface="Times New Roman" pitchFamily="18" charset="0"/>
                <a:cs typeface="Times New Roman" pitchFamily="18" charset="0"/>
              </a:rPr>
              <a:t>-   Linguistik itu dipelajri  demi  ilmu  itu sendiri</a:t>
            </a:r>
          </a:p>
          <a:p>
            <a:pPr>
              <a:buFontTx/>
              <a:buChar char="-"/>
            </a:pPr>
            <a:r>
              <a:rPr lang="id-ID" sz="2800" dirty="0" smtClean="0">
                <a:latin typeface="Times New Roman" pitchFamily="18" charset="0"/>
                <a:cs typeface="Times New Roman" pitchFamily="18" charset="0"/>
              </a:rPr>
              <a:t>Linguistik  dipelajari  sebagai dasar  bagi  ilmu-ilmu  lain  seperti  kesusastraan, filologi,  pengajaran  bahasa, penerjemahan  dsb. Dengan  mempelajari  linguistik, orang  lebih mudah  memahami  liku-liku  bahasa  yang  merupakan  materi dari  ilmu-ilmu  tersebut.</a:t>
            </a:r>
          </a:p>
          <a:p>
            <a:pPr>
              <a:buNone/>
            </a:pPr>
            <a:endParaRPr lang="id-ID" sz="2400" dirty="0">
              <a:latin typeface="Times New Roman" pitchFamily="18" charset="0"/>
              <a:cs typeface="Times New Roman" pitchFamily="18" charset="0"/>
            </a:endParaRPr>
          </a:p>
          <a:p>
            <a:pPr>
              <a:buNone/>
            </a:pP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3">
                                            <p:txEl>
                                              <p:pRg st="0" end="0"/>
                                            </p:txEl>
                                          </p:spTgt>
                                        </p:tgtEl>
                                        <p:attrNameLst>
                                          <p:attrName>ppt_w</p:attrName>
                                        </p:attrNameLst>
                                      </p:cBhvr>
                                    </p:anim>
                                    <p:anim by="(#ppt_w*0.50)" calcmode="lin" valueType="num">
                                      <p:cBhvr>
                                        <p:cTn id="13" dur="500" decel="50000" autoRev="1" fill="hold">
                                          <p:stCondLst>
                                            <p:cond delay="0"/>
                                          </p:stCondLst>
                                        </p:cTn>
                                        <p:tgtEl>
                                          <p:spTgt spid="3">
                                            <p:txEl>
                                              <p:pRg st="0" end="0"/>
                                            </p:txEl>
                                          </p:spTgt>
                                        </p:tgtEl>
                                        <p:attrNameLst>
                                          <p:attrName>ppt_x</p:attrName>
                                        </p:attrNameLst>
                                      </p:cBhvr>
                                    </p:anim>
                                    <p:anim from="(-#ppt_h/2)" to="(#ppt_y)" calcmode="lin" valueType="num">
                                      <p:cBhvr>
                                        <p:cTn id="14" dur="1000" fill="hold">
                                          <p:stCondLst>
                                            <p:cond delay="0"/>
                                          </p:stCondLst>
                                        </p:cTn>
                                        <p:tgtEl>
                                          <p:spTgt spid="3">
                                            <p:txEl>
                                              <p:pRg st="0" end="0"/>
                                            </p:txEl>
                                          </p:spTgt>
                                        </p:tgtEl>
                                        <p:attrNameLst>
                                          <p:attrName>ppt_y</p:attrName>
                                        </p:attrNameLst>
                                      </p:cBhvr>
                                    </p:anim>
                                    <p:animRot by="21600000">
                                      <p:cBhvr>
                                        <p:cTn id="15" dur="1000" fill="hold">
                                          <p:stCondLst>
                                            <p:cond delay="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3">
                                            <p:txEl>
                                              <p:pRg st="1" end="1"/>
                                            </p:txEl>
                                          </p:spTgt>
                                        </p:tgtEl>
                                        <p:attrNameLst>
                                          <p:attrName>style.visibility</p:attrName>
                                        </p:attrNameLst>
                                      </p:cBhvr>
                                      <p:to>
                                        <p:strVal val="visible"/>
                                      </p:to>
                                    </p:set>
                                    <p:anim by="(-#ppt_w*2)" calcmode="lin" valueType="num">
                                      <p:cBhvr rctx="PPT">
                                        <p:cTn id="20" dur="500" autoRev="1" fill="hold">
                                          <p:stCondLst>
                                            <p:cond delay="0"/>
                                          </p:stCondLst>
                                        </p:cTn>
                                        <p:tgtEl>
                                          <p:spTgt spid="3">
                                            <p:txEl>
                                              <p:pRg st="1" end="1"/>
                                            </p:txEl>
                                          </p:spTgt>
                                        </p:tgtEl>
                                        <p:attrNameLst>
                                          <p:attrName>ppt_w</p:attrName>
                                        </p:attrNameLst>
                                      </p:cBhvr>
                                    </p:anim>
                                    <p:anim by="(#ppt_w*0.50)" calcmode="lin" valueType="num">
                                      <p:cBhvr>
                                        <p:cTn id="21" dur="500" decel="50000" autoRev="1" fill="hold">
                                          <p:stCondLst>
                                            <p:cond delay="0"/>
                                          </p:stCondLst>
                                        </p:cTn>
                                        <p:tgtEl>
                                          <p:spTgt spid="3">
                                            <p:txEl>
                                              <p:pRg st="1" end="1"/>
                                            </p:txEl>
                                          </p:spTgt>
                                        </p:tgtEl>
                                        <p:attrNameLst>
                                          <p:attrName>ppt_x</p:attrName>
                                        </p:attrNameLst>
                                      </p:cBhvr>
                                    </p:anim>
                                    <p:anim from="(-#ppt_h/2)" to="(#ppt_y)" calcmode="lin" valueType="num">
                                      <p:cBhvr>
                                        <p:cTn id="22" dur="1000" fill="hold">
                                          <p:stCondLst>
                                            <p:cond delay="0"/>
                                          </p:stCondLst>
                                        </p:cTn>
                                        <p:tgtEl>
                                          <p:spTgt spid="3">
                                            <p:txEl>
                                              <p:pRg st="1" end="1"/>
                                            </p:txEl>
                                          </p:spTgt>
                                        </p:tgtEl>
                                        <p:attrNameLst>
                                          <p:attrName>ppt_y</p:attrName>
                                        </p:attrNameLst>
                                      </p:cBhvr>
                                    </p:anim>
                                    <p:animRot by="21600000">
                                      <p:cBhvr>
                                        <p:cTn id="23" dur="1000" fill="hold">
                                          <p:stCondLst>
                                            <p:cond delay="0"/>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grpId="0" nodeType="click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by="(-#ppt_w*2)" calcmode="lin" valueType="num">
                                      <p:cBhvr rctx="PPT">
                                        <p:cTn id="28" dur="500" autoRev="1" fill="hold">
                                          <p:stCondLst>
                                            <p:cond delay="0"/>
                                          </p:stCondLst>
                                        </p:cTn>
                                        <p:tgtEl>
                                          <p:spTgt spid="3">
                                            <p:txEl>
                                              <p:pRg st="2" end="2"/>
                                            </p:txEl>
                                          </p:spTgt>
                                        </p:tgtEl>
                                        <p:attrNameLst>
                                          <p:attrName>ppt_w</p:attrName>
                                        </p:attrNameLst>
                                      </p:cBhvr>
                                    </p:anim>
                                    <p:anim by="(#ppt_w*0.50)" calcmode="lin" valueType="num">
                                      <p:cBhvr>
                                        <p:cTn id="29" dur="500" decel="50000" autoRev="1" fill="hold">
                                          <p:stCondLst>
                                            <p:cond delay="0"/>
                                          </p:stCondLst>
                                        </p:cTn>
                                        <p:tgtEl>
                                          <p:spTgt spid="3">
                                            <p:txEl>
                                              <p:pRg st="2" end="2"/>
                                            </p:txEl>
                                          </p:spTgt>
                                        </p:tgtEl>
                                        <p:attrNameLst>
                                          <p:attrName>ppt_x</p:attrName>
                                        </p:attrNameLst>
                                      </p:cBhvr>
                                    </p:anim>
                                    <p:anim from="(-#ppt_h/2)" to="(#ppt_y)" calcmode="lin" valueType="num">
                                      <p:cBhvr>
                                        <p:cTn id="30" dur="1000" fill="hold">
                                          <p:stCondLst>
                                            <p:cond delay="0"/>
                                          </p:stCondLst>
                                        </p:cTn>
                                        <p:tgtEl>
                                          <p:spTgt spid="3">
                                            <p:txEl>
                                              <p:pRg st="2" end="2"/>
                                            </p:txEl>
                                          </p:spTgt>
                                        </p:tgtEl>
                                        <p:attrNameLst>
                                          <p:attrName>ppt_y</p:attrName>
                                        </p:attrNameLst>
                                      </p:cBhvr>
                                    </p:anim>
                                    <p:animRot by="21600000">
                                      <p:cBhvr>
                                        <p:cTn id="31"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a:bodyPr>
          <a:lstStyle/>
          <a:p>
            <a:pPr>
              <a:buFontTx/>
              <a:buChar char="-"/>
            </a:pPr>
            <a:r>
              <a:rPr lang="id-ID" sz="2400" dirty="0" smtClean="0">
                <a:latin typeface="Times New Roman" pitchFamily="18" charset="0"/>
                <a:cs typeface="Times New Roman" pitchFamily="18" charset="0"/>
              </a:rPr>
              <a:t>Manfaat  langsung diperoleh  oleh  mereka  yang  akan  memperdalam  ilmu yang berkaitan  dengan  bahasa.</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 untk  memperdalam  kesusastraan</a:t>
            </a:r>
          </a:p>
          <a:p>
            <a:pPr>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    - untk  memperdalam filologi – memahami teks-teks tulis.</a:t>
            </a:r>
          </a:p>
          <a:p>
            <a:pPr>
              <a:buNone/>
            </a:pPr>
            <a:endParaRPr lang="id-ID" sz="2400" dirty="0">
              <a:latin typeface="Times New Roman" pitchFamily="18" charset="0"/>
              <a:cs typeface="Times New Roman" pitchFamily="18" charset="0"/>
            </a:endParaRPr>
          </a:p>
          <a:p>
            <a:pPr>
              <a:buFontTx/>
              <a:buChar char="-"/>
            </a:pPr>
            <a:r>
              <a:rPr lang="id-ID" sz="2400" dirty="0" smtClean="0">
                <a:latin typeface="Times New Roman" pitchFamily="18" charset="0"/>
                <a:cs typeface="Times New Roman" pitchFamily="18" charset="0"/>
              </a:rPr>
              <a:t>Bagi  mahasiswa  yg  mengikuti  kuliah linguistik, akan mem peroleh  manfaat  bila tujuan  akhirnya  untuk belajar  bahasa.</a:t>
            </a:r>
          </a:p>
          <a:p>
            <a:pPr>
              <a:buFontTx/>
              <a:buChar char="-"/>
            </a:pPr>
            <a:r>
              <a:rPr lang="id-ID" sz="2400" dirty="0" smtClean="0">
                <a:latin typeface="Times New Roman" pitchFamily="18" charset="0"/>
                <a:cs typeface="Times New Roman" pitchFamily="18" charset="0"/>
              </a:rPr>
              <a:t>Bagi  guru  bahasa, dengan  memahami  sifat-sifat  dan ciri-ciri  bahasa  pada  umumnya  maupun  bahasa  yang  akan  dipela jarinya,   dapat melakukan  pemilihan  bahan  dan  penjenjangan   pengajaran   secara  lebih  baik  dan  lebih  rapi.    </a:t>
            </a:r>
            <a:endParaRPr lang="id-ID"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4" end="4"/>
                                            </p:txEl>
                                          </p:spTgt>
                                        </p:tgtEl>
                                        <p:attrNameLst>
                                          <p:attrName>ppt_w</p:attrName>
                                        </p:attrNameLst>
                                      </p:cBhvr>
                                    </p:anim>
                                    <p:anim by="(#ppt_w*0.50)" calcmode="lin" valueType="num">
                                      <p:cBhvr>
                                        <p:cTn id="32" dur="500" decel="50000" autoRev="1" fill="hold">
                                          <p:stCondLst>
                                            <p:cond delay="0"/>
                                          </p:stCondLst>
                                        </p:cTn>
                                        <p:tgtEl>
                                          <p:spTgt spid="3">
                                            <p:txEl>
                                              <p:pRg st="4" end="4"/>
                                            </p:txEl>
                                          </p:spTgt>
                                        </p:tgtEl>
                                        <p:attrNameLst>
                                          <p:attrName>ppt_x</p:attrName>
                                        </p:attrNameLst>
                                      </p:cBhvr>
                                    </p:anim>
                                    <p:anim from="(-#ppt_h/2)" to="(#ppt_y)" calcmode="lin" valueType="num">
                                      <p:cBhvr>
                                        <p:cTn id="33" dur="1000" fill="hold">
                                          <p:stCondLst>
                                            <p:cond delay="0"/>
                                          </p:stCondLst>
                                        </p:cTn>
                                        <p:tgtEl>
                                          <p:spTgt spid="3">
                                            <p:txEl>
                                              <p:pRg st="4" end="4"/>
                                            </p:txEl>
                                          </p:spTgt>
                                        </p:tgtEl>
                                        <p:attrNameLst>
                                          <p:attrName>ppt_y</p:attrName>
                                        </p:attrNameLst>
                                      </p:cBhvr>
                                    </p:anim>
                                    <p:animRot by="21600000">
                                      <p:cBhvr>
                                        <p:cTn id="34" dur="1000" fill="hold">
                                          <p:stCondLst>
                                            <p:cond delay="0"/>
                                          </p:stCondLst>
                                        </p:cTn>
                                        <p:tgtEl>
                                          <p:spTgt spid="3">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5" end="5"/>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5" end="5"/>
                                            </p:txEl>
                                          </p:spTgt>
                                        </p:tgtEl>
                                        <p:attrNameLst>
                                          <p:attrName>ppt_w</p:attrName>
                                        </p:attrNameLst>
                                      </p:cBhvr>
                                    </p:anim>
                                    <p:anim by="(#ppt_w*0.50)" calcmode="lin" valueType="num">
                                      <p:cBhvr>
                                        <p:cTn id="40" dur="500" decel="50000" autoRev="1" fill="hold">
                                          <p:stCondLst>
                                            <p:cond delay="0"/>
                                          </p:stCondLst>
                                        </p:cTn>
                                        <p:tgtEl>
                                          <p:spTgt spid="3">
                                            <p:txEl>
                                              <p:pRg st="5" end="5"/>
                                            </p:txEl>
                                          </p:spTgt>
                                        </p:tgtEl>
                                        <p:attrNameLst>
                                          <p:attrName>ppt_x</p:attrName>
                                        </p:attrNameLst>
                                      </p:cBhvr>
                                    </p:anim>
                                    <p:anim from="(-#ppt_h/2)" to="(#ppt_y)" calcmode="lin" valueType="num">
                                      <p:cBhvr>
                                        <p:cTn id="41" dur="1000" fill="hold">
                                          <p:stCondLst>
                                            <p:cond delay="0"/>
                                          </p:stCondLst>
                                        </p:cTn>
                                        <p:tgtEl>
                                          <p:spTgt spid="3">
                                            <p:txEl>
                                              <p:pRg st="5" end="5"/>
                                            </p:txEl>
                                          </p:spTgt>
                                        </p:tgtEl>
                                        <p:attrNameLst>
                                          <p:attrName>ppt_y</p:attrName>
                                        </p:attrNameLst>
                                      </p:cBhvr>
                                    </p:anim>
                                    <p:animRot by="21600000">
                                      <p:cBhvr>
                                        <p:cTn id="42" dur="1000" fill="hold">
                                          <p:stCondLst>
                                            <p:cond delay="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Apa  itu  bahasa  ?</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id-ID" sz="2800" dirty="0" smtClean="0">
                <a:latin typeface="Times New Roman" pitchFamily="18" charset="0"/>
                <a:cs typeface="Times New Roman" pitchFamily="18" charset="0"/>
              </a:rPr>
              <a:t>Language  is  a  system  of  arbitrary  conventio nalized  vocal, written, or  gestural  symbols  that  enable  members  of  a  given  community  to  communicate  intelligibly  with  one  another (Brown, 2000: 5).</a:t>
            </a:r>
          </a:p>
          <a:p>
            <a:endParaRPr lang="id-ID" sz="2800" dirty="0" smtClean="0">
              <a:latin typeface="Times New Roman" pitchFamily="18" charset="0"/>
              <a:cs typeface="Times New Roman" pitchFamily="18" charset="0"/>
            </a:endParaRPr>
          </a:p>
          <a:p>
            <a:r>
              <a:rPr lang="id-ID" sz="2800" dirty="0" smtClean="0">
                <a:latin typeface="Times New Roman" pitchFamily="18" charset="0"/>
                <a:cs typeface="Times New Roman" pitchFamily="18" charset="0"/>
              </a:rPr>
              <a:t>Bahasa  adalah  sistem  tanda  bunyi yang disepakati unt dipergunakan oleh para anggota kelompok masyarakat tertentu  dalam  bekerja sama, berkomunikasi, dan mengidentifikasi diri (Kushartanti, 2005: 3)</a:t>
            </a:r>
            <a:endParaRPr lang="id-ID" sz="2800" dirty="0">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917332"/>
          </a:xfrm>
        </p:spPr>
        <p:txBody>
          <a:bodyPr/>
          <a:lstStyle/>
          <a:p>
            <a:r>
              <a:rPr lang="id-ID"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Bahasa  adalah  sebuah  sistem  : -  sistematis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                                                            -  sistemis</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 </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914400" y="571480"/>
            <a:ext cx="7772400" cy="5784080"/>
          </a:xfrm>
        </p:spPr>
        <p:txBody>
          <a:bodyPr>
            <a:normAutofit/>
          </a:bodyPr>
          <a:lstStyle/>
          <a:p>
            <a:pPr>
              <a:buNone/>
            </a:pPr>
            <a:r>
              <a:rPr lang="id-ID" dirty="0" smtClean="0"/>
              <a:t>                             </a:t>
            </a:r>
          </a:p>
          <a:p>
            <a:pPr>
              <a:buNone/>
            </a:pPr>
            <a:endParaRPr lang="id-ID" dirty="0" smtClean="0"/>
          </a:p>
          <a:p>
            <a:pPr>
              <a:buNone/>
            </a:pPr>
            <a:r>
              <a:rPr lang="id-ID" dirty="0" smtClean="0"/>
              <a:t>. </a:t>
            </a:r>
            <a:r>
              <a:rPr lang="id-ID" sz="2400" dirty="0" smtClean="0">
                <a:latin typeface="Times New Roman" pitchFamily="18" charset="0"/>
                <a:cs typeface="Times New Roman" pitchFamily="18" charset="0"/>
              </a:rPr>
              <a:t>Bahasa  adalah sistem  tanda</a:t>
            </a:r>
          </a:p>
          <a:p>
            <a:pPr>
              <a:buNone/>
            </a:pPr>
            <a:r>
              <a:rPr lang="id-ID" sz="2400" dirty="0" smtClean="0">
                <a:latin typeface="Times New Roman" pitchFamily="18" charset="0"/>
                <a:cs typeface="Times New Roman" pitchFamily="18" charset="0"/>
              </a:rPr>
              <a:t>. Bahasa  adlah sistem tanda bunyi</a:t>
            </a:r>
          </a:p>
          <a:p>
            <a:pPr>
              <a:buNone/>
            </a:pPr>
            <a:r>
              <a:rPr lang="id-ID" sz="2400" dirty="0" smtClean="0">
                <a:latin typeface="Times New Roman" pitchFamily="18" charset="0"/>
                <a:cs typeface="Times New Roman" pitchFamily="18" charset="0"/>
              </a:rPr>
              <a:t>. Bahasa digunakan berdasarkan kesepakatan</a:t>
            </a:r>
          </a:p>
          <a:p>
            <a:pPr>
              <a:buNone/>
            </a:pPr>
            <a:r>
              <a:rPr lang="id-ID" sz="2400" dirty="0" smtClean="0">
                <a:latin typeface="Times New Roman" pitchFamily="18" charset="0"/>
                <a:cs typeface="Times New Roman" pitchFamily="18" charset="0"/>
              </a:rPr>
              <a:t>. Bahasa  bersifat produktif</a:t>
            </a:r>
          </a:p>
          <a:p>
            <a:pPr>
              <a:buNone/>
            </a:pPr>
            <a:r>
              <a:rPr lang="id-ID" sz="2400" dirty="0" smtClean="0">
                <a:latin typeface="Times New Roman" pitchFamily="18" charset="0"/>
                <a:cs typeface="Times New Roman" pitchFamily="18" charset="0"/>
              </a:rPr>
              <a:t>. Bahasa bersifat unik</a:t>
            </a:r>
          </a:p>
          <a:p>
            <a:pPr>
              <a:buNone/>
            </a:pPr>
            <a:r>
              <a:rPr lang="id-ID" sz="2400" dirty="0" smtClean="0">
                <a:latin typeface="Times New Roman" pitchFamily="18" charset="0"/>
                <a:cs typeface="Times New Roman" pitchFamily="18" charset="0"/>
              </a:rPr>
              <a:t>. Bahasa  juga  bersifat  universal </a:t>
            </a:r>
          </a:p>
          <a:p>
            <a:pPr>
              <a:buNone/>
            </a:pPr>
            <a:r>
              <a:rPr lang="id-ID" sz="2400" dirty="0" smtClean="0">
                <a:latin typeface="Times New Roman" pitchFamily="18" charset="0"/>
                <a:cs typeface="Times New Roman" pitchFamily="18" charset="0"/>
              </a:rPr>
              <a:t>. Bahasa  mempunyai  variasi-variasi  karena  dipakai  oleh  kelompok  manusia</a:t>
            </a:r>
          </a:p>
          <a:p>
            <a:pPr>
              <a:buNone/>
            </a:pPr>
            <a:endParaRPr lang="id-ID" sz="2400" dirty="0" smtClean="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 </a:t>
            </a:r>
            <a:r>
              <a:rPr lang="id-ID" dirty="0" smtClean="0"/>
              <a:t>                                                                                                                               </a:t>
            </a:r>
            <a:endParaRPr lang="id-ID"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3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1548</TotalTime>
  <Words>3429</Words>
  <Application>Microsoft Office PowerPoint</Application>
  <PresentationFormat>On-screen Show (4:3)</PresentationFormat>
  <Paragraphs>264</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Metro</vt:lpstr>
      <vt:lpstr> Initiation  à  la linguistique</vt:lpstr>
      <vt:lpstr>Deskripsi mata kuliah</vt:lpstr>
      <vt:lpstr>Kompetensi  mata kuliah</vt:lpstr>
      <vt:lpstr>PENILAIAN</vt:lpstr>
      <vt:lpstr>ISTILAH  LINGUISTIK</vt:lpstr>
      <vt:lpstr>Tujuan  dan manfaat mempelajari  linguistik</vt:lpstr>
      <vt:lpstr>Slide 7</vt:lpstr>
      <vt:lpstr>Apa  itu  bahasa  ?</vt:lpstr>
      <vt:lpstr>. Bahasa  adalah  sebuah  sistem  : -  sistematis                                                              -  sistemis  </vt:lpstr>
      <vt:lpstr>Dikotomi  pandangan  Saussure</vt:lpstr>
      <vt:lpstr>Telaah  Diakronis  dan  telaah  Sinkronis</vt:lpstr>
      <vt:lpstr>Langue  dan  Parole</vt:lpstr>
      <vt:lpstr>Signifiant  dan  Signifié</vt:lpstr>
      <vt:lpstr>Hubungan Sintagmatik  dan  Paradigmatik</vt:lpstr>
      <vt:lpstr>FUNGSI   BAHASA</vt:lpstr>
      <vt:lpstr>Slide 16</vt:lpstr>
      <vt:lpstr>Slide 17</vt:lpstr>
      <vt:lpstr>Slide 18</vt:lpstr>
      <vt:lpstr>Slide 19</vt:lpstr>
      <vt:lpstr>Slide 20</vt:lpstr>
      <vt:lpstr>Slide 21</vt:lpstr>
      <vt:lpstr>TEORI  DAN  ALIRAN  LINGUISTIK</vt:lpstr>
      <vt:lpstr>   NAMA  TEORI                                NAMA  ALIRAN</vt:lpstr>
      <vt:lpstr>ALIRAN   TRADISIONAL</vt:lpstr>
      <vt:lpstr>ALIRAN   STRUKTURAL</vt:lpstr>
      <vt:lpstr>Slide 26</vt:lpstr>
      <vt:lpstr>ALIRAN   TRANSFORMASI</vt:lpstr>
      <vt:lpstr>Slide 28</vt:lpstr>
      <vt:lpstr>ALIRAN  TAGMEMIK</vt:lpstr>
      <vt:lpstr>Slide 30</vt:lpstr>
      <vt:lpstr>FONETIK   DAN   FONOLOGI</vt:lpstr>
      <vt:lpstr>Slide 32</vt:lpstr>
      <vt:lpstr>PRODUKSI  BUNYI  BAHASA</vt:lpstr>
      <vt:lpstr>Slide 34</vt:lpstr>
      <vt:lpstr>MORFOLOGI</vt:lpstr>
      <vt:lpstr>Slide 36</vt:lpstr>
      <vt:lpstr>Slide 37</vt:lpstr>
      <vt:lpstr>Proses  morfologis</vt:lpstr>
      <vt:lpstr>BEBERAPA   KATEGORI  MAKNA  GRAMATIKAL</vt:lpstr>
      <vt:lpstr>SINTAKSIS</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Initiation  à  la linguistique</dc:title>
  <dc:creator>Bunda</dc:creator>
  <cp:lastModifiedBy>Bunda</cp:lastModifiedBy>
  <cp:revision>175</cp:revision>
  <dcterms:created xsi:type="dcterms:W3CDTF">2008-09-08T22:08:42Z</dcterms:created>
  <dcterms:modified xsi:type="dcterms:W3CDTF">2009-12-02T19:22:19Z</dcterms:modified>
</cp:coreProperties>
</file>