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58" r:id="rId2"/>
    <p:sldId id="260" r:id="rId3"/>
    <p:sldId id="259" r:id="rId4"/>
    <p:sldId id="261" r:id="rId5"/>
    <p:sldId id="265" r:id="rId6"/>
    <p:sldId id="264" r:id="rId7"/>
    <p:sldId id="268" r:id="rId8"/>
    <p:sldId id="267" r:id="rId9"/>
    <p:sldId id="266"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7" r:id="rId26"/>
    <p:sldId id="288" r:id="rId27"/>
    <p:sldId id="289" r:id="rId28"/>
    <p:sldId id="294" r:id="rId29"/>
    <p:sldId id="295" r:id="rId30"/>
    <p:sldId id="297" r:id="rId31"/>
    <p:sldId id="299" r:id="rId32"/>
    <p:sldId id="300" r:id="rId33"/>
    <p:sldId id="306" r:id="rId34"/>
    <p:sldId id="303" r:id="rId35"/>
    <p:sldId id="304" r:id="rId36"/>
    <p:sldId id="307" r:id="rId37"/>
    <p:sldId id="308" r:id="rId38"/>
    <p:sldId id="309" r:id="rId39"/>
    <p:sldId id="310" r:id="rId40"/>
    <p:sldId id="311" r:id="rId41"/>
    <p:sldId id="312" r:id="rId4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2" autoAdjust="0"/>
    <p:restoredTop sz="94750"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72" y="2539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CFD678-B19F-4A5F-AC01-C93F0FE827CF}" type="datetimeFigureOut">
              <a:rPr lang="id-ID" smtClean="0"/>
              <a:t>04/12/2014</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3469C0-8122-465A-98DE-F595A9804D72}" type="slidenum">
              <a:rPr lang="id-ID" smtClean="0"/>
              <a:t>‹#›</a:t>
            </a:fld>
            <a:endParaRPr lang="id-ID"/>
          </a:p>
        </p:txBody>
      </p:sp>
    </p:spTree>
    <p:extLst>
      <p:ext uri="{BB962C8B-B14F-4D97-AF65-F5344CB8AC3E}">
        <p14:creationId xmlns:p14="http://schemas.microsoft.com/office/powerpoint/2010/main" val="4190814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F43469C0-8122-465A-98DE-F595A9804D72}" type="slidenum">
              <a:rPr lang="id-ID" smtClean="0"/>
              <a:t>4</a:t>
            </a:fld>
            <a:endParaRPr lang="id-ID"/>
          </a:p>
        </p:txBody>
      </p:sp>
    </p:spTree>
    <p:extLst>
      <p:ext uri="{BB962C8B-B14F-4D97-AF65-F5344CB8AC3E}">
        <p14:creationId xmlns:p14="http://schemas.microsoft.com/office/powerpoint/2010/main" val="421603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92D2CD8-29E6-4663-84EF-00F69E9EA3AE}" type="datetimeFigureOut">
              <a:rPr lang="id-ID" smtClean="0"/>
              <a:pPr/>
              <a:t>04/12/2014</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54D7774D-4F7A-4352-87B7-FB3388F1B87B}"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2D2CD8-29E6-4663-84EF-00F69E9EA3AE}" type="datetimeFigureOut">
              <a:rPr lang="id-ID" smtClean="0"/>
              <a:pPr/>
              <a:t>04/12/2014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4D7774D-4F7A-4352-87B7-FB3388F1B87B}" type="slidenum">
              <a:rPr lang="id-ID" smtClean="0"/>
              <a:pPr/>
              <a:t>‹#›</a:t>
            </a:fld>
            <a:endParaRPr lang="id-ID"/>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2D2CD8-29E6-4663-84EF-00F69E9EA3AE}" type="datetimeFigureOut">
              <a:rPr lang="id-ID" smtClean="0"/>
              <a:pPr/>
              <a:t>04/12/2014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4D7774D-4F7A-4352-87B7-FB3388F1B87B}" type="slidenum">
              <a:rPr lang="id-ID" smtClean="0"/>
              <a:pPr/>
              <a:t>‹#›</a:t>
            </a:fld>
            <a:endParaRPr lang="id-ID"/>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2D2CD8-29E6-4663-84EF-00F69E9EA3AE}" type="datetimeFigureOut">
              <a:rPr lang="id-ID" smtClean="0"/>
              <a:pPr/>
              <a:t>04/12/2014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4D7774D-4F7A-4352-87B7-FB3388F1B87B}" type="slidenum">
              <a:rPr lang="id-ID" smtClean="0"/>
              <a:pPr/>
              <a:t>‹#›</a:t>
            </a:fld>
            <a:endParaRPr lang="id-ID"/>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92D2CD8-29E6-4663-84EF-00F69E9EA3AE}" type="datetimeFigureOut">
              <a:rPr lang="id-ID" smtClean="0"/>
              <a:pPr/>
              <a:t>04/12/2014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4D7774D-4F7A-4352-87B7-FB3388F1B87B}"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92D2CD8-29E6-4663-84EF-00F69E9EA3AE}" type="datetimeFigureOut">
              <a:rPr lang="id-ID" smtClean="0"/>
              <a:pPr/>
              <a:t>04/12/2014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4D7774D-4F7A-4352-87B7-FB3388F1B87B}" type="slidenum">
              <a:rPr lang="id-ID" smtClean="0"/>
              <a:pPr/>
              <a:t>‹#›</a:t>
            </a:fld>
            <a:endParaRPr lang="id-ID"/>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92D2CD8-29E6-4663-84EF-00F69E9EA3AE}" type="datetimeFigureOut">
              <a:rPr lang="id-ID" smtClean="0"/>
              <a:pPr/>
              <a:t>04/12/2014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4D7774D-4F7A-4352-87B7-FB3388F1B87B}" type="slidenum">
              <a:rPr lang="id-ID" smtClean="0"/>
              <a:pPr/>
              <a:t>‹#›</a:t>
            </a:fld>
            <a:endParaRPr lang="id-ID"/>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92D2CD8-29E6-4663-84EF-00F69E9EA3AE}" type="datetimeFigureOut">
              <a:rPr lang="id-ID" smtClean="0"/>
              <a:pPr/>
              <a:t>04/12/2014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54D7774D-4F7A-4352-87B7-FB3388F1B87B}" type="slidenum">
              <a:rPr lang="id-ID" smtClean="0"/>
              <a:pPr/>
              <a:t>‹#›</a:t>
            </a:fld>
            <a:endParaRPr lang="id-ID"/>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2D2CD8-29E6-4663-84EF-00F69E9EA3AE}" type="datetimeFigureOut">
              <a:rPr lang="id-ID" smtClean="0"/>
              <a:pPr/>
              <a:t>04/12/2014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54D7774D-4F7A-4352-87B7-FB3388F1B87B}" type="slidenum">
              <a:rPr lang="id-ID" smtClean="0"/>
              <a:pPr/>
              <a:t>‹#›</a:t>
            </a:fld>
            <a:endParaRPr lang="id-ID"/>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92D2CD8-29E6-4663-84EF-00F69E9EA3AE}" type="datetimeFigureOut">
              <a:rPr lang="id-ID" smtClean="0"/>
              <a:pPr/>
              <a:t>04/12/2014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4D7774D-4F7A-4352-87B7-FB3388F1B87B}" type="slidenum">
              <a:rPr lang="id-ID" smtClean="0"/>
              <a:pPr/>
              <a:t>‹#›</a:t>
            </a:fld>
            <a:endParaRPr lang="id-ID"/>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92D2CD8-29E6-4663-84EF-00F69E9EA3AE}" type="datetimeFigureOut">
              <a:rPr lang="id-ID" smtClean="0"/>
              <a:pPr/>
              <a:t>04/12/2014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54D7774D-4F7A-4352-87B7-FB3388F1B87B}"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92D2CD8-29E6-4663-84EF-00F69E9EA3AE}" type="datetimeFigureOut">
              <a:rPr lang="id-ID" smtClean="0"/>
              <a:pPr/>
              <a:t>04/12/2014</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4D7774D-4F7A-4352-87B7-FB3388F1B87B}"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6000" b="-2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71546"/>
            <a:ext cx="7772400" cy="1857388"/>
          </a:xfrm>
        </p:spPr>
        <p:txBody>
          <a:bodyPr>
            <a:normAutofit/>
          </a:bodyPr>
          <a:lstStyle/>
          <a:p>
            <a:pPr algn="ctr"/>
            <a:r>
              <a:rPr lang="id-ID" sz="6000" dirty="0" smtClean="0">
                <a:latin typeface="Britannic Bold" pitchFamily="34" charset="0"/>
              </a:rPr>
              <a:t>SEMANTIK</a:t>
            </a:r>
            <a:endParaRPr lang="id-ID" sz="6000" dirty="0">
              <a:latin typeface="Britannic Bold" pitchFamily="34" charset="0"/>
            </a:endParaRPr>
          </a:p>
        </p:txBody>
      </p:sp>
      <p:sp>
        <p:nvSpPr>
          <p:cNvPr id="3" name="Subtitle 2"/>
          <p:cNvSpPr>
            <a:spLocks noGrp="1"/>
          </p:cNvSpPr>
          <p:nvPr>
            <p:ph type="subTitle" idx="1"/>
          </p:nvPr>
        </p:nvSpPr>
        <p:spPr>
          <a:xfrm>
            <a:off x="0" y="5000636"/>
            <a:ext cx="9144000" cy="1214446"/>
          </a:xfrm>
        </p:spPr>
        <p:txBody>
          <a:bodyPr/>
          <a:lstStyle/>
          <a:p>
            <a:pPr marL="514350" indent="-514350" algn="ctr"/>
            <a:r>
              <a:rPr lang="id-ID" dirty="0" smtClean="0">
                <a:solidFill>
                  <a:schemeClr val="tx1">
                    <a:lumMod val="85000"/>
                    <a:lumOff val="15000"/>
                  </a:schemeClr>
                </a:solidFill>
              </a:rPr>
              <a:t>SITI MULYANI</a:t>
            </a:r>
            <a:endParaRPr lang="id-ID" dirty="0">
              <a:solidFill>
                <a:schemeClr val="tx1">
                  <a:lumMod val="85000"/>
                  <a:lumOff val="15000"/>
                </a:schemeClr>
              </a:solidFill>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id-ID" dirty="0"/>
          </a:p>
        </p:txBody>
      </p:sp>
      <p:sp>
        <p:nvSpPr>
          <p:cNvPr id="3" name="Content Placeholder 2"/>
          <p:cNvSpPr>
            <a:spLocks noGrp="1"/>
          </p:cNvSpPr>
          <p:nvPr>
            <p:ph idx="1"/>
          </p:nvPr>
        </p:nvSpPr>
        <p:spPr>
          <a:xfrm>
            <a:off x="0" y="214290"/>
            <a:ext cx="9144000" cy="6643710"/>
          </a:xfrm>
        </p:spPr>
        <p:txBody>
          <a:bodyPr>
            <a:normAutofit lnSpcReduction="10000"/>
          </a:bodyPr>
          <a:lstStyle/>
          <a:p>
            <a:pPr>
              <a:buNone/>
            </a:pPr>
            <a:r>
              <a:rPr lang="id-ID" sz="2800" dirty="0" smtClean="0"/>
              <a:t>Lambang/ kata adalah  nama atau label dari sesuatu yang dilambangkannya. Penamaan:  pemberian nama/ label terhadap sesuatu yang bersifat arbitrer dan konvensional</a:t>
            </a:r>
          </a:p>
          <a:p>
            <a:pPr algn="just">
              <a:buNone/>
            </a:pPr>
            <a:r>
              <a:rPr lang="id-ID" sz="2800" dirty="0" smtClean="0"/>
              <a:t>Proses pemberian nama:</a:t>
            </a:r>
          </a:p>
          <a:p>
            <a:pPr marL="457200" indent="-457200" algn="just">
              <a:buAutoNum type="arabicPeriod"/>
            </a:pPr>
            <a:r>
              <a:rPr lang="id-ID" sz="2800" dirty="0" smtClean="0"/>
              <a:t>Peniruan bunyi; penamaan berdasarkan bunyi dari benda / sesuatu tersebut</a:t>
            </a:r>
          </a:p>
          <a:p>
            <a:pPr marL="457200" indent="-457200" algn="just">
              <a:buAutoNum type="arabicPeriod"/>
            </a:pPr>
            <a:r>
              <a:rPr lang="id-ID" sz="2800" dirty="0" smtClean="0"/>
              <a:t>Penyebutan bagian; penamaan sesuatu berdasarkan bagian dari sesuatu tersebut, ada dua macam pars pro toto (penyebutan bagian untuk keseluruhan: minta kopi di rumah makan) dan totem pro parte (penyebutan keseluruhan untuk bagian: HIJAU nganakake pentas wayang kulit)</a:t>
            </a:r>
          </a:p>
          <a:p>
            <a:pPr marL="457200" indent="-457200" algn="just">
              <a:buAutoNum type="arabicPeriod"/>
            </a:pPr>
            <a:r>
              <a:rPr lang="id-ID" sz="2800" dirty="0" smtClean="0"/>
              <a:t>Penyebutan sifat khas; terjadi transposisi makna dalam pemakaian (perubahan dari sifat menjadi benda), misalnya: si bongsor , lurik</a:t>
            </a:r>
          </a:p>
          <a:p>
            <a:pPr marL="457200" indent="-457200" algn="just">
              <a:buAutoNum type="arabicPeriod"/>
            </a:pPr>
            <a:endParaRPr lang="id-ID" sz="2800" dirty="0" smtClean="0"/>
          </a:p>
          <a:p>
            <a:pPr>
              <a:buNone/>
            </a:pPr>
            <a:endParaRPr lang="id-ID"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id-ID" dirty="0"/>
          </a:p>
        </p:txBody>
      </p:sp>
      <p:sp>
        <p:nvSpPr>
          <p:cNvPr id="3" name="Content Placeholder 2"/>
          <p:cNvSpPr>
            <a:spLocks noGrp="1"/>
          </p:cNvSpPr>
          <p:nvPr>
            <p:ph idx="1"/>
          </p:nvPr>
        </p:nvSpPr>
        <p:spPr>
          <a:xfrm>
            <a:off x="214282" y="285728"/>
            <a:ext cx="8929718" cy="6572272"/>
          </a:xfrm>
        </p:spPr>
        <p:txBody>
          <a:bodyPr>
            <a:normAutofit fontScale="85000" lnSpcReduction="10000"/>
          </a:bodyPr>
          <a:lstStyle/>
          <a:p>
            <a:pPr>
              <a:buNone/>
            </a:pPr>
            <a:r>
              <a:rPr lang="id-ID" sz="2800" dirty="0" smtClean="0"/>
              <a:t>4. Penemu dan pembuat; penamaan berdasarkan pembuat/ penemu ( appelativa) misal: mujair (petani bernama Mujair di Kediri), Volt (Volta/ sarjana fisika Italia), kodak / diesel/ciba/ aspirin – (pabrik dan merek dagang = nama benda) </a:t>
            </a:r>
          </a:p>
          <a:p>
            <a:pPr>
              <a:buNone/>
            </a:pPr>
            <a:r>
              <a:rPr lang="id-ID" sz="2800" dirty="0" smtClean="0"/>
              <a:t>5. Tempat asal; penamaan bedasarkan asal benda tersebut, misalnya: kenari (pulau Kenari di Afrika), sarden (pulau Sardenia di Italia), soto Kudus, nasi Padang</a:t>
            </a:r>
          </a:p>
          <a:p>
            <a:pPr>
              <a:buNone/>
            </a:pPr>
            <a:r>
              <a:rPr lang="id-ID" sz="2800" dirty="0" smtClean="0"/>
              <a:t>6. Bahan; penamaan berdasarkan nama bahan pokok benda itu, misalnya kaca mata, kaca spion, kaca jendela, bambu runcing</a:t>
            </a:r>
          </a:p>
          <a:p>
            <a:pPr>
              <a:buNone/>
            </a:pPr>
            <a:r>
              <a:rPr lang="id-ID" sz="2800" dirty="0" smtClean="0"/>
              <a:t>7. Keserupaan; penamaan berdasarkan kesamaan sifat atau ciri dari makna leksikal kata itu, misalnya sikil meja, sikil kursi, kepala kantor, kepala surat, kepala paku</a:t>
            </a:r>
          </a:p>
          <a:p>
            <a:pPr>
              <a:buNone/>
            </a:pPr>
            <a:r>
              <a:rPr lang="id-ID" sz="2800" dirty="0" smtClean="0"/>
              <a:t>8. Pemendekan; penamaan berdasarkan hasil penggabungan unsur-unsur dari beberapa kata,  ABRI, KONI, rudal, pemda</a:t>
            </a:r>
          </a:p>
          <a:p>
            <a:pPr>
              <a:buNone/>
            </a:pPr>
            <a:r>
              <a:rPr lang="id-ID" sz="2800" dirty="0" smtClean="0"/>
              <a:t>9. Penamaan baru; nama/ istilah baru diadakan untuk menggantikan nama lama yang dianggap kurang tepat, tidak rasional, kurang halus, kurang ilmiah, misalnya wisatawan </a:t>
            </a:r>
          </a:p>
          <a:p>
            <a:pPr>
              <a:buNone/>
            </a:pPr>
            <a:r>
              <a:rPr lang="id-ID" sz="2800" dirty="0" smtClean="0"/>
              <a:t>    turis/ pelancong, pramuwisma           babu/ jongos</a:t>
            </a:r>
            <a:endParaRPr lang="id-ID" dirty="0"/>
          </a:p>
        </p:txBody>
      </p:sp>
      <p:cxnSp>
        <p:nvCxnSpPr>
          <p:cNvPr id="5" name="Straight Arrow Connector 4"/>
          <p:cNvCxnSpPr/>
          <p:nvPr/>
        </p:nvCxnSpPr>
        <p:spPr>
          <a:xfrm rot="10800000">
            <a:off x="8429652" y="6143644"/>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0800000">
            <a:off x="4786314" y="6500834"/>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500066"/>
          </a:xfrm>
        </p:spPr>
        <p:txBody>
          <a:bodyPr>
            <a:normAutofit fontScale="90000"/>
          </a:bodyPr>
          <a:lstStyle/>
          <a:p>
            <a:r>
              <a:rPr lang="id-ID" dirty="0" smtClean="0"/>
              <a:t>Jenis makna</a:t>
            </a:r>
            <a:endParaRPr lang="id-ID" dirty="0"/>
          </a:p>
        </p:txBody>
      </p:sp>
      <p:sp>
        <p:nvSpPr>
          <p:cNvPr id="3" name="Content Placeholder 2"/>
          <p:cNvSpPr>
            <a:spLocks noGrp="1"/>
          </p:cNvSpPr>
          <p:nvPr>
            <p:ph idx="1"/>
          </p:nvPr>
        </p:nvSpPr>
        <p:spPr>
          <a:xfrm>
            <a:off x="214282" y="928670"/>
            <a:ext cx="8929718" cy="5929330"/>
          </a:xfrm>
        </p:spPr>
        <p:txBody>
          <a:bodyPr>
            <a:normAutofit/>
          </a:bodyPr>
          <a:lstStyle/>
          <a:p>
            <a:pPr marL="514350" indent="-514350">
              <a:buAutoNum type="arabicPeriod"/>
            </a:pPr>
            <a:r>
              <a:rPr lang="id-ID" dirty="0" smtClean="0"/>
              <a:t>Berdasarkan jenis semantiknya: makna leksikal dan makna gramatikal</a:t>
            </a:r>
          </a:p>
          <a:p>
            <a:pPr marL="514350" indent="-514350">
              <a:buAutoNum type="arabicPeriod"/>
            </a:pPr>
            <a:r>
              <a:rPr lang="id-ID" dirty="0" smtClean="0"/>
              <a:t>Berdasrkan ada tidaknya referen: makna referensial dan makna nonreferensial</a:t>
            </a:r>
          </a:p>
          <a:p>
            <a:pPr marL="514350" indent="-514350">
              <a:buAutoNum type="arabicPeriod"/>
            </a:pPr>
            <a:r>
              <a:rPr lang="id-ID" dirty="0" smtClean="0"/>
              <a:t>Berdasarkan ada tidaknya nilai rasa: makna denotatif dan makna konotatif</a:t>
            </a:r>
          </a:p>
          <a:p>
            <a:pPr marL="514350" indent="-514350">
              <a:buAutoNum type="arabicPeriod"/>
            </a:pPr>
            <a:r>
              <a:rPr lang="id-ID" dirty="0" smtClean="0"/>
              <a:t>Berdasarkan ketepatan makna: makna kata dan makna istilah/ makna umum dan makna khusus</a:t>
            </a:r>
          </a:p>
          <a:p>
            <a:pPr marL="514350" indent="-514350">
              <a:buAutoNum type="arabicPeriod"/>
            </a:pPr>
            <a:r>
              <a:rPr lang="id-ID" dirty="0" smtClean="0"/>
              <a:t>Berdasarkan ada tidaknya hubungan makna: makna konseptual dan makna asosiatif</a:t>
            </a:r>
          </a:p>
          <a:p>
            <a:pPr marL="514350" indent="-514350">
              <a:buAutoNum type="arabicPeriod"/>
            </a:pPr>
            <a:r>
              <a:rPr lang="id-ID" dirty="0" smtClean="0"/>
              <a:t>Berdasarkan kriteria lain: makna idiomatik dan makna peribahasa, makna kolokatif, makna reflektif, makna kias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71480"/>
          </a:xfrm>
        </p:spPr>
        <p:txBody>
          <a:bodyPr>
            <a:normAutofit/>
          </a:bodyPr>
          <a:lstStyle/>
          <a:p>
            <a:r>
              <a:rPr lang="id-ID" sz="2800" dirty="0" smtClean="0"/>
              <a:t>Makna Leksikal dan makna gramatikal</a:t>
            </a:r>
            <a:endParaRPr lang="id-ID" sz="2800" dirty="0"/>
          </a:p>
        </p:txBody>
      </p:sp>
      <p:sp>
        <p:nvSpPr>
          <p:cNvPr id="3" name="Content Placeholder 2"/>
          <p:cNvSpPr>
            <a:spLocks noGrp="1"/>
          </p:cNvSpPr>
          <p:nvPr>
            <p:ph idx="1"/>
          </p:nvPr>
        </p:nvSpPr>
        <p:spPr>
          <a:xfrm>
            <a:off x="0" y="571480"/>
            <a:ext cx="9144000" cy="6286520"/>
          </a:xfrm>
        </p:spPr>
        <p:txBody>
          <a:bodyPr>
            <a:normAutofit fontScale="92500"/>
          </a:bodyPr>
          <a:lstStyle/>
          <a:p>
            <a:pPr algn="just">
              <a:buNone/>
            </a:pPr>
            <a:r>
              <a:rPr lang="id-ID" dirty="0" smtClean="0"/>
              <a:t>Leksikal  jenis katanya ajektif nominanya leksikon (vokabuler, kosa kata, perbendaharaan kata).  Satuan dari leksikon adalah leksem ; satuan bentuk bahasa yang terkecil yang bermakna. Makna leksikal; makna yang bersifat leksikon, bersifat leksem, atau bersifat kata, makna yang sesuai dengan referennya, makna yang sesuai dengan hasil observasi alat indera, makna yang sungguh-sungguh nyata dalam kehidupan kita. Makna leksikal suatu kata adalah gambaran yang nyata tentang suatu konsep seperti yang dilambangkan kata.</a:t>
            </a:r>
          </a:p>
          <a:p>
            <a:pPr algn="just">
              <a:buNone/>
            </a:pPr>
            <a:r>
              <a:rPr lang="id-ID" dirty="0" smtClean="0"/>
              <a:t>Makna leksikal berkenaan dengan makna leksem/ makna sesuai dengan referennya.</a:t>
            </a:r>
          </a:p>
          <a:p>
            <a:pPr>
              <a:buNone/>
            </a:pPr>
            <a:r>
              <a:rPr lang="id-ID" dirty="0" smtClean="0"/>
              <a:t>Misalnya:  tikus adalah sebangsa binatang pengerat yang dapat menyebabkan timbulnya penyakit tifus, Tikus iku mati  kejiret. Tetapi dalam kalimat Sing dadi tikus ing kantorku wong njero, tikus tidak bermakna leksikal, tetapi bermakna gramatikal</a:t>
            </a:r>
            <a:endParaRPr lang="id-ID"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642942"/>
          </a:xfrm>
        </p:spPr>
        <p:txBody>
          <a:bodyPr>
            <a:normAutofit/>
          </a:bodyPr>
          <a:lstStyle/>
          <a:p>
            <a:r>
              <a:rPr lang="id-ID" sz="2400" dirty="0" smtClean="0"/>
              <a:t>Makna leksikal sering dipertentangkan dengan makna gramatikal</a:t>
            </a:r>
            <a:endParaRPr lang="id-ID" sz="2400" dirty="0"/>
          </a:p>
        </p:txBody>
      </p:sp>
      <p:sp>
        <p:nvSpPr>
          <p:cNvPr id="3" name="Content Placeholder 2"/>
          <p:cNvSpPr>
            <a:spLocks noGrp="1"/>
          </p:cNvSpPr>
          <p:nvPr>
            <p:ph idx="1"/>
          </p:nvPr>
        </p:nvSpPr>
        <p:spPr>
          <a:xfrm>
            <a:off x="0" y="1071546"/>
            <a:ext cx="9144000" cy="5786454"/>
          </a:xfrm>
        </p:spPr>
        <p:txBody>
          <a:bodyPr>
            <a:normAutofit fontScale="92500"/>
          </a:bodyPr>
          <a:lstStyle/>
          <a:p>
            <a:pPr algn="just">
              <a:buNone/>
            </a:pPr>
            <a:r>
              <a:rPr lang="id-ID" dirty="0" smtClean="0"/>
              <a:t>Makna gramatikal adalah makna yang hadir sebagai akibat adanya proses gramatika, seperti proses afiksasi, proses reduplikasi, dan proses komposisi. Misalnya kata sapu (alat pembersih ruang): nyapu (melakukan pekerjaan dengan alat disebut bentuk dasar), sapu-sapu (banyak sapu), sapu jagad (nama sebuah do’a)</a:t>
            </a:r>
          </a:p>
          <a:p>
            <a:pPr algn="just">
              <a:buNone/>
            </a:pPr>
            <a:r>
              <a:rPr lang="id-ID" dirty="0" smtClean="0"/>
              <a:t>Selain itu makna suatu kata tergantung pada konteks kalimat/ konteks situasi, maka makna gramatikal juga disebut makna kontekstual atau makna situasional, sering juga disebut dengan makna struktural karena proses dan satuan-satuan gramatikal itu selalu berkenaan dengan struktur ketatabahasaan.</a:t>
            </a:r>
          </a:p>
          <a:p>
            <a:pPr algn="just">
              <a:buNone/>
            </a:pPr>
            <a:r>
              <a:rPr lang="id-ID" dirty="0" smtClean="0"/>
              <a:t>Setiap bahasa mempunyai sarana/ alat gramatikal tertentu untuk menyatakan makna/ nuansa makna gramatikal. Misalnya dalam bahasa Jawa untuk menyatakan makna sangat dengan pengubahan vokal / diftongisasi</a:t>
            </a:r>
          </a:p>
          <a:p>
            <a:pPr algn="just">
              <a:buNone/>
            </a:pPr>
            <a:endParaRPr lang="id-ID" dirty="0"/>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500066"/>
          </a:xfrm>
        </p:spPr>
        <p:txBody>
          <a:bodyPr>
            <a:normAutofit/>
          </a:bodyPr>
          <a:lstStyle/>
          <a:p>
            <a:r>
              <a:rPr lang="id-ID" sz="2800" dirty="0" smtClean="0"/>
              <a:t>Makna Referensial dan makna non-referensial</a:t>
            </a:r>
            <a:endParaRPr lang="id-ID" sz="2800" dirty="0"/>
          </a:p>
        </p:txBody>
      </p:sp>
      <p:sp>
        <p:nvSpPr>
          <p:cNvPr id="3" name="Content Placeholder 2"/>
          <p:cNvSpPr>
            <a:spLocks noGrp="1"/>
          </p:cNvSpPr>
          <p:nvPr>
            <p:ph idx="1"/>
          </p:nvPr>
        </p:nvSpPr>
        <p:spPr>
          <a:xfrm>
            <a:off x="0" y="928670"/>
            <a:ext cx="9144000" cy="5929330"/>
          </a:xfrm>
        </p:spPr>
        <p:txBody>
          <a:bodyPr/>
          <a:lstStyle/>
          <a:p>
            <a:pPr>
              <a:buNone/>
            </a:pPr>
            <a:r>
              <a:rPr lang="id-ID" dirty="0" smtClean="0"/>
              <a:t>Pembedaan makna tersebut berdasarkan ada tidaknya referen dari kata-kata itu.</a:t>
            </a:r>
          </a:p>
          <a:p>
            <a:pPr>
              <a:buNone/>
            </a:pPr>
            <a:r>
              <a:rPr lang="id-ID" dirty="0" smtClean="0"/>
              <a:t>Bila kata-kata itu mempunyai referen (sesuatu  di luar bahasa yang diacu/ ditunjuk) maka kata-kata tersebut  termasuk kata yang bermakna referensial, namun apabila kata-kata  itu tidak memiliki referen, maka kata tersebut termasuk kata yang bermakna non-referensial.</a:t>
            </a:r>
          </a:p>
          <a:p>
            <a:pPr>
              <a:buNone/>
            </a:pPr>
            <a:r>
              <a:rPr lang="id-ID" dirty="0" smtClean="0"/>
              <a:t>Biasanya kata-kata yang  termasuk kata-kata yang memiliki makna non-referensial adalah kosa kata yang termasuk dalam kata tugas (function word); kata yang terutama menyatakan hubungan gramatikal yang tidak dapat bersambung dengan afiks. Antara lain preposisi (ing, saka) konjungsi (nanging, jalaran), </a:t>
            </a:r>
            <a:r>
              <a:rPr lang="id-ID" smtClean="0"/>
              <a:t>artikel  (si, ponang),  </a:t>
            </a:r>
            <a:r>
              <a:rPr lang="id-ID" dirty="0" smtClean="0"/>
              <a:t>dan pronominal (aku, panjenengan). </a:t>
            </a:r>
            <a:endParaRPr lang="id-ID"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571504"/>
          </a:xfrm>
        </p:spPr>
        <p:txBody>
          <a:bodyPr>
            <a:normAutofit/>
          </a:bodyPr>
          <a:lstStyle/>
          <a:p>
            <a:r>
              <a:rPr lang="id-ID" sz="2800" dirty="0" smtClean="0"/>
              <a:t>Makna Denotatif dan makna Konotatif </a:t>
            </a:r>
            <a:endParaRPr lang="id-ID" sz="2800" dirty="0"/>
          </a:p>
        </p:txBody>
      </p:sp>
      <p:sp>
        <p:nvSpPr>
          <p:cNvPr id="3" name="Content Placeholder 2"/>
          <p:cNvSpPr>
            <a:spLocks noGrp="1"/>
          </p:cNvSpPr>
          <p:nvPr>
            <p:ph idx="1"/>
          </p:nvPr>
        </p:nvSpPr>
        <p:spPr>
          <a:xfrm>
            <a:off x="0" y="1000108"/>
            <a:ext cx="9144000" cy="5857892"/>
          </a:xfrm>
        </p:spPr>
        <p:txBody>
          <a:bodyPr>
            <a:normAutofit fontScale="92500" lnSpcReduction="10000"/>
          </a:bodyPr>
          <a:lstStyle/>
          <a:p>
            <a:pPr algn="just">
              <a:buNone/>
            </a:pPr>
            <a:r>
              <a:rPr lang="id-ID" dirty="0" smtClean="0"/>
              <a:t>Pembedaan makna denotatif dan makna konotatif didasarkan pada ada tidaknya  ‘nilai rasa’  pada sebuah kata.</a:t>
            </a:r>
          </a:p>
          <a:p>
            <a:pPr algn="just">
              <a:buNone/>
            </a:pPr>
            <a:r>
              <a:rPr lang="id-ID" dirty="0" smtClean="0"/>
              <a:t>Makna denotatif/ makna denotasional/ makna konseptual/ makna kognitif/ makna sebenarnya; makna yang sesuai dengan hasil observasi menurut penglihatan, penciuman, pendengaran, perasaan, atau pengalaman lainnya, makna yang mempunyai nilai rasa netral/ berkonotasi netral. Makna ini menyangkut informasi faktual objektif  </a:t>
            </a:r>
          </a:p>
          <a:p>
            <a:pPr algn="just">
              <a:buNone/>
            </a:pPr>
            <a:r>
              <a:rPr lang="id-ID" dirty="0" smtClean="0"/>
              <a:t>Sebuah kata mempunyai makna konotatif apabila kata itu mempunyai nilai rasa,  nilai rasa tersebut dapat berupa nilai rasa rendah/ buruk dapat pula berupa nilai rasa tinggi/ baik.</a:t>
            </a:r>
          </a:p>
          <a:p>
            <a:pPr algn="just">
              <a:buNone/>
            </a:pPr>
            <a:r>
              <a:rPr lang="id-ID" dirty="0" smtClean="0"/>
              <a:t>Kata perempuan dan wanita merupakan dua kata yang mempunyai makna denotatif yang sama namun nilai rasa kedua kata tersebut berbeda, dewasa ini perempuan memiliki nilai rasa rendah sedang wanita memiliki nilai rasa tinggi   </a:t>
            </a:r>
            <a:r>
              <a:rPr lang="id-ID" dirty="0" smtClean="0">
                <a:sym typeface="Wingdings" pitchFamily="2" charset="2"/>
              </a:rPr>
              <a:t></a:t>
            </a:r>
            <a:r>
              <a:rPr lang="id-ID" dirty="0" smtClean="0"/>
              <a:t> dharma wanita gedung wanita, menteri urusan peranan wanita.</a:t>
            </a:r>
            <a:endParaRPr lang="id-ID" dirty="0"/>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7166"/>
            <a:ext cx="9144000" cy="1785950"/>
          </a:xfrm>
        </p:spPr>
        <p:txBody>
          <a:bodyPr>
            <a:normAutofit/>
          </a:bodyPr>
          <a:lstStyle/>
          <a:p>
            <a:pPr algn="just"/>
            <a:r>
              <a:rPr lang="id-ID" sz="2800" dirty="0" smtClean="0"/>
              <a:t>Dapat pula disebutkan bahwa makna denotatif adalah makna dasar/ makna asli/ makna pusat , sedang makna konotatif adalah makna tambahan dalam hal ini sifatnya memberi tambahan nilai rasa baik positif maupun negatif.</a:t>
            </a:r>
            <a:endParaRPr lang="id-ID" sz="2800" dirty="0"/>
          </a:p>
        </p:txBody>
      </p:sp>
      <p:sp>
        <p:nvSpPr>
          <p:cNvPr id="3" name="Content Placeholder 2"/>
          <p:cNvSpPr>
            <a:spLocks noGrp="1"/>
          </p:cNvSpPr>
          <p:nvPr>
            <p:ph idx="1"/>
          </p:nvPr>
        </p:nvSpPr>
        <p:spPr>
          <a:xfrm>
            <a:off x="0" y="2285992"/>
            <a:ext cx="9144000" cy="4572008"/>
          </a:xfrm>
        </p:spPr>
        <p:txBody>
          <a:bodyPr/>
          <a:lstStyle/>
          <a:p>
            <a:pPr algn="just">
              <a:buNone/>
            </a:pPr>
            <a:r>
              <a:rPr lang="id-ID" dirty="0" smtClean="0"/>
              <a:t>Nilai rasa yang melekat pada sebuah kata  dapat menjadi merosot akibat pemakaian kata tersebut dalam masyarakat tidak sesuai dengan makna denotasi/ makna yang sebenarnya dari kata tersebut, contoh kata kebijaksanaan</a:t>
            </a:r>
          </a:p>
          <a:p>
            <a:pPr algn="just">
              <a:buNone/>
            </a:pPr>
            <a:r>
              <a:rPr lang="id-ID" dirty="0" smtClean="0"/>
              <a:t>Positif negatifnya makna juga karena digunakannya referen kata tersebut sebagai perlambang, bila referennya digunakan sebagai lambang positif maka akan bernilai rasa positif sebaliknya bila digunakan untuk lambang negatif maka akan bernilai rasa negatif ( lambang positif bunga melati, burung garuda, bunga kamboja, buaya merupakan lambang negatif maka akan bernilai rasa negatif.</a:t>
            </a:r>
            <a:endParaRPr lang="id-ID" dirty="0"/>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571504"/>
          </a:xfrm>
        </p:spPr>
        <p:txBody>
          <a:bodyPr>
            <a:normAutofit/>
          </a:bodyPr>
          <a:lstStyle/>
          <a:p>
            <a:r>
              <a:rPr lang="id-ID" sz="2800" dirty="0" smtClean="0"/>
              <a:t>Makna kata dan makna istilah</a:t>
            </a:r>
            <a:endParaRPr lang="id-ID" sz="2800" dirty="0"/>
          </a:p>
        </p:txBody>
      </p:sp>
      <p:sp>
        <p:nvSpPr>
          <p:cNvPr id="3" name="Content Placeholder 2"/>
          <p:cNvSpPr>
            <a:spLocks noGrp="1"/>
          </p:cNvSpPr>
          <p:nvPr>
            <p:ph idx="1"/>
          </p:nvPr>
        </p:nvSpPr>
        <p:spPr>
          <a:xfrm>
            <a:off x="0" y="785794"/>
            <a:ext cx="9144000" cy="6072206"/>
          </a:xfrm>
        </p:spPr>
        <p:txBody>
          <a:bodyPr>
            <a:normAutofit fontScale="92500" lnSpcReduction="10000"/>
          </a:bodyPr>
          <a:lstStyle/>
          <a:p>
            <a:pPr algn="just">
              <a:buNone/>
            </a:pPr>
            <a:r>
              <a:rPr lang="id-ID" dirty="0" smtClean="0"/>
              <a:t>Pembedaan makna kata dan makna istilah didasarkan pada ketepatan makna satuan lingual tersebut dalam penggunaannya secara umum  dari secara khusus. </a:t>
            </a:r>
          </a:p>
          <a:p>
            <a:pPr algn="just">
              <a:buNone/>
            </a:pPr>
            <a:r>
              <a:rPr lang="id-ID" dirty="0" smtClean="0"/>
              <a:t>Dalam pemakaian secara umum bersifat umum sehingga kata mempunyai makna,  namun dalam bidang tertentu kata memiliki makna khusus karena  makna yang terkandung   adalah tetap dan pasti, misalnya  kata tahanan masih bersifat umum, namun dalam bidang hukum istilah tahanan mempunyai makna orang yang ditahan sehubungan dengan kasus perkara, dalam bidang kelistrikan istilah tahanan bermakna daya yang menahan arus listrik. </a:t>
            </a:r>
          </a:p>
          <a:p>
            <a:pPr algn="just">
              <a:buNone/>
            </a:pPr>
            <a:r>
              <a:rPr lang="id-ID" dirty="0" smtClean="0"/>
              <a:t> Namun ada unsur-unsur bahasa yang menjadi unsur bahasa umum karena frekuensi pemakaiannya tinggi, dan disebut istilah umum mempunyai makna luas. Dan ada istilah yang mempunyai makna khusus/ pengertian sempit.  Misalnya kata melihat mempunyai makna umum, sedang mengintip, mengawasi, meninjau, melirik mengandung makna melihat dengan kondisi tertentu. </a:t>
            </a:r>
            <a:endParaRPr lang="id-ID"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571504"/>
          </a:xfrm>
        </p:spPr>
        <p:txBody>
          <a:bodyPr>
            <a:normAutofit/>
          </a:bodyPr>
          <a:lstStyle/>
          <a:p>
            <a:r>
              <a:rPr lang="id-ID" sz="2800" dirty="0" smtClean="0"/>
              <a:t>Makna Konseptual dan makna asosiatif</a:t>
            </a:r>
            <a:endParaRPr lang="id-ID" sz="2800" dirty="0"/>
          </a:p>
        </p:txBody>
      </p:sp>
      <p:sp>
        <p:nvSpPr>
          <p:cNvPr id="3" name="Content Placeholder 2"/>
          <p:cNvSpPr>
            <a:spLocks noGrp="1"/>
          </p:cNvSpPr>
          <p:nvPr>
            <p:ph idx="1"/>
          </p:nvPr>
        </p:nvSpPr>
        <p:spPr>
          <a:xfrm>
            <a:off x="0" y="1285860"/>
            <a:ext cx="9144000" cy="5572140"/>
          </a:xfrm>
        </p:spPr>
        <p:txBody>
          <a:bodyPr/>
          <a:lstStyle/>
          <a:p>
            <a:pPr>
              <a:buNone/>
            </a:pPr>
            <a:r>
              <a:rPr lang="id-ID" dirty="0" smtClean="0"/>
              <a:t>Pembedaan makna konseptual dan asosiatif  didasarkan pada ada tidaknya hubungan (asosiatif, reflektif) makna sebuah kata dengan makna kata yang lain.</a:t>
            </a:r>
          </a:p>
          <a:p>
            <a:pPr>
              <a:buNone/>
            </a:pPr>
            <a:r>
              <a:rPr lang="id-ID" dirty="0" smtClean="0"/>
              <a:t>Leech  membedakan makna atas makna konseptual dan makna asosiatif, yang termasuk dalam makna asosiatif adalah makna konotatif, makna stilistik, makna afektif, makna reflektif, dan makna kolokatif</a:t>
            </a:r>
          </a:p>
          <a:p>
            <a:pPr>
              <a:buNone/>
            </a:pPr>
            <a:r>
              <a:rPr lang="id-ID" dirty="0" smtClean="0"/>
              <a:t>Makna konseptual adalah makna yang sesuai dengan konsepnya, makna yang sesuai dengan referennya, makna yang bebas dari asosiasi atau hubungan  apapun. Dapat dikatakan makna konseptual sama dengan makna referensial, makna leksikal, dan makna denotatif</a:t>
            </a:r>
          </a:p>
          <a:p>
            <a:pPr>
              <a:buNone/>
            </a:pPr>
            <a:endParaRPr lang="id-ID"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5729"/>
            <a:ext cx="7772400" cy="642941"/>
          </a:xfrm>
        </p:spPr>
        <p:txBody>
          <a:bodyPr>
            <a:normAutofit fontScale="90000"/>
          </a:bodyPr>
          <a:lstStyle/>
          <a:p>
            <a:r>
              <a:rPr lang="id-ID" dirty="0" smtClean="0"/>
              <a:t>Silabus</a:t>
            </a:r>
            <a:endParaRPr lang="id-ID" dirty="0"/>
          </a:p>
        </p:txBody>
      </p:sp>
      <p:sp>
        <p:nvSpPr>
          <p:cNvPr id="3" name="Subtitle 2"/>
          <p:cNvSpPr>
            <a:spLocks noGrp="1"/>
          </p:cNvSpPr>
          <p:nvPr>
            <p:ph type="subTitle" idx="1"/>
          </p:nvPr>
        </p:nvSpPr>
        <p:spPr>
          <a:xfrm>
            <a:off x="0" y="1142984"/>
            <a:ext cx="9144000" cy="5715016"/>
          </a:xfrm>
        </p:spPr>
        <p:txBody>
          <a:bodyPr/>
          <a:lstStyle/>
          <a:p>
            <a:pPr algn="just"/>
            <a:r>
              <a:rPr lang="id-ID" sz="2400" dirty="0" smtClean="0"/>
              <a:t>Deskripsi mata kuliah:</a:t>
            </a:r>
          </a:p>
          <a:p>
            <a:pPr algn="just"/>
            <a:r>
              <a:rPr lang="id-ID" sz="2400" dirty="0" smtClean="0"/>
              <a:t>Mahasiswa memahami konsep-konsep semantik seperti arti, makna, tipe makna, relasi bentuk dan makna, komponen dan kontras makna, perubahan makna, hubungan semantik dengan cabang linguistik yang lain.</a:t>
            </a:r>
          </a:p>
          <a:p>
            <a:pPr algn="just"/>
            <a:r>
              <a:rPr lang="id-ID" sz="2400" dirty="0" smtClean="0"/>
              <a:t>Standar Kompetensi:</a:t>
            </a:r>
          </a:p>
          <a:p>
            <a:pPr marL="514350" indent="-514350" algn="just">
              <a:buAutoNum type="arabicPeriod"/>
            </a:pPr>
            <a:r>
              <a:rPr lang="id-ID" sz="2400" dirty="0" smtClean="0"/>
              <a:t>Memahami pengertian semantik dan ruang lingkupnya</a:t>
            </a:r>
          </a:p>
          <a:p>
            <a:pPr marL="514350" indent="-514350" algn="just">
              <a:buAutoNum type="arabicPeriod"/>
            </a:pPr>
            <a:r>
              <a:rPr lang="id-ID" sz="2400" dirty="0" smtClean="0"/>
              <a:t>Memahami teorimakna, referensi, dan tipe makna</a:t>
            </a:r>
          </a:p>
          <a:p>
            <a:pPr marL="514350" indent="-514350" algn="just">
              <a:buAutoNum type="arabicPeriod"/>
            </a:pPr>
            <a:r>
              <a:rPr lang="id-ID" sz="2400" dirty="0" smtClean="0"/>
              <a:t>Memahami  pengertian dan kajian semanti leksikal dan semantik struktural</a:t>
            </a:r>
          </a:p>
          <a:p>
            <a:pPr marL="514350" indent="-514350" algn="just">
              <a:buAutoNum type="arabicPeriod"/>
            </a:pPr>
            <a:r>
              <a:rPr lang="id-ID" sz="2400" dirty="0" smtClean="0"/>
              <a:t>Memahami relasi atau hubungan bentuk dan makna</a:t>
            </a:r>
          </a:p>
          <a:p>
            <a:pPr marL="514350" indent="-514350" algn="just">
              <a:buAutoNum type="arabicPeriod"/>
            </a:pPr>
            <a:r>
              <a:rPr lang="id-ID" sz="2400" dirty="0" smtClean="0"/>
              <a:t>Memahami adanya perubahan makna</a:t>
            </a:r>
          </a:p>
          <a:p>
            <a:pPr marL="514350" indent="-514350" algn="just">
              <a:buAutoNum type="arabicPeriod"/>
            </a:pPr>
            <a:r>
              <a:rPr lang="id-ID" sz="2400" dirty="0" smtClean="0"/>
              <a:t>Memahami dan menerapkan prinsip-prinsip analisis semantik</a:t>
            </a:r>
          </a:p>
          <a:p>
            <a:pPr marL="514350" indent="-514350" algn="just">
              <a:buAutoNum type="arabicPeriod"/>
            </a:pPr>
            <a:endParaRPr lang="id-ID" dirty="0"/>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id-ID" dirty="0"/>
          </a:p>
        </p:txBody>
      </p:sp>
      <p:sp>
        <p:nvSpPr>
          <p:cNvPr id="3" name="Content Placeholder 2"/>
          <p:cNvSpPr>
            <a:spLocks noGrp="1"/>
          </p:cNvSpPr>
          <p:nvPr>
            <p:ph idx="1"/>
          </p:nvPr>
        </p:nvSpPr>
        <p:spPr>
          <a:xfrm>
            <a:off x="214282" y="285728"/>
            <a:ext cx="8929718" cy="6572272"/>
          </a:xfrm>
        </p:spPr>
        <p:txBody>
          <a:bodyPr>
            <a:normAutofit fontScale="92500"/>
          </a:bodyPr>
          <a:lstStyle/>
          <a:p>
            <a:pPr>
              <a:buNone/>
            </a:pPr>
            <a:r>
              <a:rPr lang="id-ID" dirty="0" smtClean="0"/>
              <a:t>Makna asosiatif adalah makna yang dimiliki sebuah kata berkenaan dengan adanya hubungan kata itu dengan keadaan di luar bahasa. Makna asosiatif ini sama dengan perlambang-perlambang yang digunakan masyarakat bahasa untuk menyatakan suatu konsep lain.</a:t>
            </a:r>
          </a:p>
          <a:p>
            <a:pPr>
              <a:buNone/>
            </a:pPr>
            <a:r>
              <a:rPr lang="id-ID" dirty="0" smtClean="0"/>
              <a:t>Misalnya: melati berasosiasi dengan makna suci/ kesucian karena melati sebagai perlambang kesucian, merah berasosiasi dengan berani karena  merah sebagai perlambang keberanian.</a:t>
            </a:r>
          </a:p>
          <a:p>
            <a:pPr>
              <a:buNone/>
            </a:pPr>
            <a:r>
              <a:rPr lang="id-ID" dirty="0" smtClean="0"/>
              <a:t>Karena makna asosiasi berhubungan dengan nilai-nilai moral dan pandangan hidup yang berlaku dalam masyarakat bahasa berarti berurusan dengan nilai rasa bahasa sehingga makna ini termasuk dalam makna konotatif</a:t>
            </a:r>
          </a:p>
          <a:p>
            <a:pPr>
              <a:buNone/>
            </a:pPr>
            <a:r>
              <a:rPr lang="id-ID" dirty="0" smtClean="0"/>
              <a:t>Makna stilistika berkenaan dengan gaya pemilihan kata sehubungan dengan adanya perbedaan sosial dan bidang kegiatan di dalam masyarakat. Sehingga dibedakan antara rumah, pondok, istana, keraton, kediaman, tempat tinggal; guru, dosen, pengajar, instruktur</a:t>
            </a:r>
            <a:endParaRPr lang="id-ID" dirty="0"/>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id-ID"/>
          </a:p>
        </p:txBody>
      </p:sp>
      <p:sp>
        <p:nvSpPr>
          <p:cNvPr id="3" name="Content Placeholder 2"/>
          <p:cNvSpPr>
            <a:spLocks noGrp="1"/>
          </p:cNvSpPr>
          <p:nvPr>
            <p:ph idx="1"/>
          </p:nvPr>
        </p:nvSpPr>
        <p:spPr>
          <a:xfrm>
            <a:off x="0" y="500042"/>
            <a:ext cx="9144000" cy="6357958"/>
          </a:xfrm>
        </p:spPr>
        <p:txBody>
          <a:bodyPr/>
          <a:lstStyle/>
          <a:p>
            <a:pPr>
              <a:buNone/>
            </a:pPr>
            <a:r>
              <a:rPr lang="id-ID" dirty="0" smtClean="0"/>
              <a:t>Makna afektif berkenaan dengan perasaan pembicara pemakai bahasa secara pribadi, baik terhadap mitra tutur maupun terhadap objek yang dibicarakan.</a:t>
            </a:r>
          </a:p>
          <a:p>
            <a:pPr>
              <a:buNone/>
            </a:pPr>
            <a:r>
              <a:rPr lang="id-ID" dirty="0" smtClean="0"/>
              <a:t>Makna afektif ini lebih terasa dalam bahasa lisan.</a:t>
            </a:r>
          </a:p>
          <a:p>
            <a:pPr>
              <a:buNone/>
            </a:pPr>
            <a:r>
              <a:rPr lang="id-ID" dirty="0" smtClean="0"/>
              <a:t> Misalnya: Ayo padha dirungokake ana wong omong rame wae!</a:t>
            </a:r>
          </a:p>
          <a:p>
            <a:pPr>
              <a:buNone/>
            </a:pPr>
            <a:r>
              <a:rPr lang="id-ID" dirty="0" smtClean="0"/>
              <a:t>                    Coba ta bab iki digatekake sapa ngerti ana gunane!</a:t>
            </a:r>
          </a:p>
          <a:p>
            <a:pPr>
              <a:buNone/>
            </a:pPr>
            <a:r>
              <a:rPr lang="id-ID" dirty="0" smtClean="0"/>
              <a:t>Makna kolokatif berkenaan dengan makna kata dalam kaitannya dengan makna kata lain yang mempunyai “tempat” yang sama sama sebuah frasa (ko = sama, lokasi = tempat). Misalnya kata endah, edi, peni, apik, asri  kesemua kata tersebut mempunyai makna “sama” tetapi masing-masing kata tersebut terikat oleh kata-kata tertentu dalam suatu frasa.  Sesawangan ing wanci sore ing pereng gunung iku katon asri. Tidak tepat bila; Sesawangan ing wanci sore ing pereng gunung iku katon peni. </a:t>
            </a:r>
            <a:endParaRPr lang="id-ID" dirty="0"/>
          </a:p>
        </p:txBody>
      </p:sp>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id-ID" dirty="0"/>
          </a:p>
        </p:txBody>
      </p:sp>
      <p:sp>
        <p:nvSpPr>
          <p:cNvPr id="3" name="Content Placeholder 2"/>
          <p:cNvSpPr>
            <a:spLocks noGrp="1"/>
          </p:cNvSpPr>
          <p:nvPr>
            <p:ph idx="1"/>
          </p:nvPr>
        </p:nvSpPr>
        <p:spPr>
          <a:xfrm>
            <a:off x="0" y="571480"/>
            <a:ext cx="9144000" cy="6286520"/>
          </a:xfrm>
        </p:spPr>
        <p:txBody>
          <a:bodyPr/>
          <a:lstStyle/>
          <a:p>
            <a:pPr algn="just">
              <a:buNone/>
            </a:pPr>
            <a:r>
              <a:rPr lang="id-ID" dirty="0" smtClean="0"/>
              <a:t>Makna idiomatik ; idiom adalah satuan-satuan bahasa (kata, frasa, atau kalimat) yang maknanya tidak dapat “diramalkan” dari makna unsur-unsurnya maupun makna  gramatikal satuan-satuan tersebut. </a:t>
            </a:r>
          </a:p>
          <a:p>
            <a:pPr algn="just">
              <a:buNone/>
            </a:pPr>
            <a:r>
              <a:rPr lang="id-ID" dirty="0" smtClean="0"/>
              <a:t>Misalnya; adus banyu wayu ‘mandi dengan air yang didiamkan semalam’,  adus banyu anget ‘mandi dengan menggunakan air hangat’, adus kringet? (makna satuan lingual ini tidak berkaitan dengan makna leksikal maupun makna gramatikal unsur-unsurnya)</a:t>
            </a:r>
          </a:p>
          <a:p>
            <a:pPr algn="just">
              <a:buNone/>
            </a:pPr>
            <a:r>
              <a:rPr lang="id-ID" dirty="0" smtClean="0"/>
              <a:t>Dalam bahasa Indonesia ada 2 jenis idiom: idiom penuh dan idiom sebagian. Idiom penuh adalah idiom yang unsur-unsurnya secara keseluruhan merupakan satu kesatuan dengan satu makna (meja hijau), idiom sebagian masih ada unsur yang memiliki makna leksikalnya sendiri (daftar hitam). Bagaimana dengan idiom dalam bahasa Jawa?</a:t>
            </a:r>
            <a:endParaRPr lang="id-ID" dirty="0"/>
          </a:p>
        </p:txBody>
      </p:sp>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id-ID" dirty="0"/>
          </a:p>
        </p:txBody>
      </p:sp>
      <p:sp>
        <p:nvSpPr>
          <p:cNvPr id="3" name="Content Placeholder 2"/>
          <p:cNvSpPr>
            <a:spLocks noGrp="1"/>
          </p:cNvSpPr>
          <p:nvPr>
            <p:ph idx="1"/>
          </p:nvPr>
        </p:nvSpPr>
        <p:spPr>
          <a:xfrm>
            <a:off x="0" y="285728"/>
            <a:ext cx="9144000" cy="6572272"/>
          </a:xfrm>
        </p:spPr>
        <p:txBody>
          <a:bodyPr/>
          <a:lstStyle/>
          <a:p>
            <a:pPr algn="just">
              <a:buNone/>
            </a:pPr>
            <a:r>
              <a:rPr lang="id-ID" dirty="0" smtClean="0"/>
              <a:t>Makna idiomatikal adalah makna sebuah satuan bahasa (kata, frasa, atau kalimat) yang “menyimpang” dari makna leksikal atau makna gramatikal unsur-unsur pembentuknya.</a:t>
            </a:r>
          </a:p>
          <a:p>
            <a:pPr algn="just">
              <a:buNone/>
            </a:pPr>
            <a:r>
              <a:rPr lang="id-ID" dirty="0" smtClean="0"/>
              <a:t>Beda idiom, ungkapan, dan metafora</a:t>
            </a:r>
          </a:p>
          <a:p>
            <a:pPr algn="just">
              <a:buNone/>
            </a:pPr>
            <a:r>
              <a:rPr lang="id-ID" dirty="0" smtClean="0"/>
              <a:t>Idiom dilihat dari segi makna (“menyimpangnya” makna idiom dari makna leksikal dan makna gramatikal unsur pembentuknya</a:t>
            </a:r>
          </a:p>
          <a:p>
            <a:pPr algn="just">
              <a:buNone/>
            </a:pPr>
            <a:r>
              <a:rPr lang="id-ID" dirty="0" smtClean="0"/>
              <a:t>Ungkapan dilihat dari segi ekspresi kebahasaan ; usaha penutur untuk menyampaikan pikiran, perasaan, dan emosinya dalam bentuk satuan bahasa tertentu yang dianggap paling tepat dan paling kena</a:t>
            </a:r>
          </a:p>
          <a:p>
            <a:pPr algn="just">
              <a:buNone/>
            </a:pPr>
            <a:r>
              <a:rPr lang="id-ID" dirty="0" smtClean="0"/>
              <a:t>Metafora dilihat dari segi digunakannya sesuatu untuk memperbandingkan yang lain dari yang lain</a:t>
            </a:r>
          </a:p>
          <a:p>
            <a:pPr algn="just">
              <a:buNone/>
            </a:pPr>
            <a:r>
              <a:rPr lang="id-ID" dirty="0" smtClean="0"/>
              <a:t>Misalnya; raja siang ‘matahari’, putri malam ‘bulan’, bunga bangsa ‘pahlawan’, raja singa ‘nama penyakit’</a:t>
            </a:r>
            <a:endParaRPr lang="id-ID" dirty="0"/>
          </a:p>
        </p:txBody>
      </p:sp>
    </p:spTree>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14290"/>
          </a:xfrm>
        </p:spPr>
        <p:txBody>
          <a:bodyPr>
            <a:normAutofit fontScale="90000"/>
          </a:bodyPr>
          <a:lstStyle/>
          <a:p>
            <a:endParaRPr lang="id-ID" dirty="0"/>
          </a:p>
        </p:txBody>
      </p:sp>
      <p:sp>
        <p:nvSpPr>
          <p:cNvPr id="3" name="Content Placeholder 2"/>
          <p:cNvSpPr>
            <a:spLocks noGrp="1"/>
          </p:cNvSpPr>
          <p:nvPr>
            <p:ph idx="1"/>
          </p:nvPr>
        </p:nvSpPr>
        <p:spPr>
          <a:xfrm>
            <a:off x="0" y="357166"/>
            <a:ext cx="9144000" cy="6500834"/>
          </a:xfrm>
        </p:spPr>
        <p:txBody>
          <a:bodyPr>
            <a:normAutofit lnSpcReduction="10000"/>
          </a:bodyPr>
          <a:lstStyle/>
          <a:p>
            <a:pPr>
              <a:buNone/>
            </a:pPr>
            <a:r>
              <a:rPr lang="id-ID" dirty="0" smtClean="0"/>
              <a:t>Jika dilihat dari segi makna, maka satuan lingual di atas termasuk idiom, jika dilihat dari segi ekspresi maka hal itu termasuk ungkapan, namun jika dilihat dari segi adanya perbandingan maka termasuk metafora.</a:t>
            </a:r>
          </a:p>
          <a:p>
            <a:pPr>
              <a:buNone/>
            </a:pPr>
            <a:r>
              <a:rPr lang="id-ID" dirty="0" smtClean="0"/>
              <a:t>Peribahasa, makna unsur-unsur pembentuknya dapat diramalkan karena adanya asosiasi atau tautan antara makna  leksikal dan makna gramatikal unsur-unsur pembentuk peribahasa dengan makna lain yang menjadi tautannya</a:t>
            </a:r>
          </a:p>
          <a:p>
            <a:pPr>
              <a:buNone/>
            </a:pPr>
            <a:r>
              <a:rPr lang="id-ID" dirty="0" smtClean="0"/>
              <a:t>Misalnya dua orang yang tidak pernah akur/ damai  diungkapkan dalam bentuk peribahasa </a:t>
            </a:r>
          </a:p>
          <a:p>
            <a:pPr>
              <a:buNone/>
            </a:pPr>
            <a:r>
              <a:rPr lang="id-ID" dirty="0" smtClean="0"/>
              <a:t>    ‘kaya banyu karo lenga’  dalam kenyataan air dan minyak tidak bisa menyatu</a:t>
            </a:r>
          </a:p>
          <a:p>
            <a:pPr>
              <a:buNone/>
            </a:pPr>
            <a:r>
              <a:rPr lang="id-ID" dirty="0" smtClean="0"/>
              <a:t>Peribahasa bersifat memperbandingkan sehingga sering disebut perumpamaan, sehingga dalam bahasa Jawa sering menggunakan kata bermakna umpama, misalnya kaya, kadya, lir, pindha</a:t>
            </a:r>
            <a:endParaRPr lang="id-ID" dirty="0"/>
          </a:p>
        </p:txBody>
      </p:sp>
    </p:spTree>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85728"/>
          </a:xfrm>
        </p:spPr>
        <p:txBody>
          <a:bodyPr>
            <a:normAutofit fontScale="90000"/>
          </a:bodyPr>
          <a:lstStyle/>
          <a:p>
            <a:endParaRPr lang="id-ID" dirty="0"/>
          </a:p>
        </p:txBody>
      </p:sp>
      <p:sp>
        <p:nvSpPr>
          <p:cNvPr id="3" name="Content Placeholder 2"/>
          <p:cNvSpPr>
            <a:spLocks noGrp="1"/>
          </p:cNvSpPr>
          <p:nvPr>
            <p:ph idx="1"/>
          </p:nvPr>
        </p:nvSpPr>
        <p:spPr>
          <a:xfrm>
            <a:off x="214282" y="428604"/>
            <a:ext cx="8643998" cy="6429396"/>
          </a:xfrm>
        </p:spPr>
        <p:txBody>
          <a:bodyPr>
            <a:normAutofit/>
          </a:bodyPr>
          <a:lstStyle/>
          <a:p>
            <a:pPr>
              <a:buNone/>
            </a:pPr>
            <a:r>
              <a:rPr lang="id-ID" dirty="0" smtClean="0"/>
              <a:t>Relasi makna</a:t>
            </a:r>
          </a:p>
          <a:p>
            <a:pPr algn="just">
              <a:buNone/>
            </a:pPr>
            <a:r>
              <a:rPr lang="id-ID" dirty="0" smtClean="0"/>
              <a:t>Dalam setiap bahasa kita temukan kosa kata yang maknanya berhubungan dengan makna kosa kata yang lain. Hubungan makna ini mungkin menyangkut kesamaan makna (sinonimi), kebalikan makna (antonimi), ketercakupan makna, atau bisa hubungan yang lain.</a:t>
            </a:r>
          </a:p>
          <a:p>
            <a:pPr algn="just">
              <a:buNone/>
            </a:pPr>
            <a:r>
              <a:rPr lang="id-ID" dirty="0" smtClean="0"/>
              <a:t>Sinonimi </a:t>
            </a:r>
          </a:p>
          <a:p>
            <a:pPr algn="just">
              <a:buNone/>
            </a:pPr>
            <a:r>
              <a:rPr lang="id-ID" dirty="0" smtClean="0"/>
              <a:t>Secara etimologi kata sinonimi berasal dari bahasa Yunani Kuno , yaitu syn ‘dengan’ dan anoma ‘nama’. Sinonimi berarti nama lai untuk benda yang sama atau hal yang sama.</a:t>
            </a:r>
          </a:p>
          <a:p>
            <a:pPr algn="just">
              <a:buNone/>
            </a:pPr>
            <a:r>
              <a:rPr lang="id-ID" dirty="0" smtClean="0"/>
              <a:t>Verhaar mendefinisikan sinonimi sebagai unngkapan (kata, frasa, atau kalimat) yang maknanya kurang lebih sama dengan makna ungkapan lain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85728"/>
          </a:xfrm>
        </p:spPr>
        <p:txBody>
          <a:bodyPr>
            <a:normAutofit fontScale="90000"/>
          </a:bodyPr>
          <a:lstStyle/>
          <a:p>
            <a:endParaRPr lang="id-ID" dirty="0"/>
          </a:p>
        </p:txBody>
      </p:sp>
      <p:sp>
        <p:nvSpPr>
          <p:cNvPr id="3" name="Content Placeholder 2"/>
          <p:cNvSpPr>
            <a:spLocks noGrp="1"/>
          </p:cNvSpPr>
          <p:nvPr>
            <p:ph idx="1"/>
          </p:nvPr>
        </p:nvSpPr>
        <p:spPr>
          <a:xfrm>
            <a:off x="0" y="571480"/>
            <a:ext cx="9144000" cy="6286520"/>
          </a:xfrm>
        </p:spPr>
        <p:txBody>
          <a:bodyPr>
            <a:normAutofit lnSpcReduction="10000"/>
          </a:bodyPr>
          <a:lstStyle/>
          <a:p>
            <a:pPr>
              <a:buNone/>
            </a:pPr>
            <a:r>
              <a:rPr lang="id-ID" dirty="0" smtClean="0"/>
              <a:t>Hubungan makna kata yang bersinonim bersifat dua arah. Misalnya kata kembang bersinonim dengan puspa, maka puspa bersinonim dengan kembang</a:t>
            </a:r>
          </a:p>
          <a:p>
            <a:pPr>
              <a:buNone/>
            </a:pPr>
            <a:r>
              <a:rPr lang="id-ID" dirty="0" smtClean="0"/>
              <a:t>  </a:t>
            </a:r>
          </a:p>
          <a:p>
            <a:pPr>
              <a:buNone/>
            </a:pPr>
            <a:endParaRPr lang="id-ID" dirty="0" smtClean="0"/>
          </a:p>
          <a:p>
            <a:pPr>
              <a:buNone/>
            </a:pPr>
            <a:endParaRPr lang="id-ID" dirty="0" smtClean="0"/>
          </a:p>
          <a:p>
            <a:pPr>
              <a:buNone/>
            </a:pPr>
            <a:r>
              <a:rPr lang="id-ID" dirty="0" smtClean="0"/>
              <a:t>Makna yang bersinonim tidak memiliki makna sama persis, yang hanyalah bagian aytau unsur-unsur tertentu. Misalnya kata mati dan seda, mati  memiliki komponen makna (1) tidak bernyawa, (2) dapat dikenakan pada apa saja (manusia, binatang, pohon), seda memiliki komponen makna (1) tidak bernyawa, (2) hanya dikenakan pada manusia</a:t>
            </a:r>
          </a:p>
          <a:p>
            <a:pPr>
              <a:buNone/>
            </a:pPr>
            <a:r>
              <a:rPr lang="id-ID" dirty="0" smtClean="0"/>
              <a:t>Ketidak biasaan saling menggantikan tersebut karena; a) faktor waktu, b) faktor tempat, c) faktor sosial, d) faktor bidang kegiatan, e) faktor nuansa makna</a:t>
            </a:r>
          </a:p>
        </p:txBody>
      </p:sp>
      <p:sp>
        <p:nvSpPr>
          <p:cNvPr id="4" name="Rounded Rectangle 3"/>
          <p:cNvSpPr/>
          <p:nvPr/>
        </p:nvSpPr>
        <p:spPr>
          <a:xfrm>
            <a:off x="857224" y="2285992"/>
            <a:ext cx="1285884"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kembang</a:t>
            </a:r>
            <a:endParaRPr lang="id-ID" dirty="0"/>
          </a:p>
        </p:txBody>
      </p:sp>
      <p:sp>
        <p:nvSpPr>
          <p:cNvPr id="5" name="Rounded Rectangle 4"/>
          <p:cNvSpPr/>
          <p:nvPr/>
        </p:nvSpPr>
        <p:spPr>
          <a:xfrm>
            <a:off x="4572000" y="2285992"/>
            <a:ext cx="1285884"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puspa</a:t>
            </a:r>
            <a:endParaRPr lang="id-ID" dirty="0"/>
          </a:p>
        </p:txBody>
      </p:sp>
      <p:cxnSp>
        <p:nvCxnSpPr>
          <p:cNvPr id="13" name="Straight Connector 12"/>
          <p:cNvCxnSpPr/>
          <p:nvPr/>
        </p:nvCxnSpPr>
        <p:spPr>
          <a:xfrm>
            <a:off x="1357290" y="2928934"/>
            <a:ext cx="3786214"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4964909" y="2178835"/>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250133" y="2107397"/>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357290" y="2000240"/>
            <a:ext cx="3786214"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4929190" y="2857496"/>
            <a:ext cx="2857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flipH="1" flipV="1">
            <a:off x="1250133" y="2821777"/>
            <a:ext cx="21431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id-ID" dirty="0"/>
          </a:p>
        </p:txBody>
      </p:sp>
      <p:sp>
        <p:nvSpPr>
          <p:cNvPr id="3" name="Content Placeholder 2"/>
          <p:cNvSpPr>
            <a:spLocks noGrp="1"/>
          </p:cNvSpPr>
          <p:nvPr>
            <p:ph idx="1"/>
          </p:nvPr>
        </p:nvSpPr>
        <p:spPr>
          <a:xfrm>
            <a:off x="0" y="285728"/>
            <a:ext cx="9144000" cy="6572272"/>
          </a:xfrm>
        </p:spPr>
        <p:txBody>
          <a:bodyPr>
            <a:normAutofit fontScale="92500" lnSpcReduction="20000"/>
          </a:bodyPr>
          <a:lstStyle/>
          <a:p>
            <a:pPr algn="just">
              <a:buNone/>
            </a:pPr>
            <a:r>
              <a:rPr lang="id-ID" dirty="0" smtClean="0"/>
              <a:t>Wujud satuan bahasa yang bersinonim</a:t>
            </a:r>
          </a:p>
          <a:p>
            <a:pPr marL="514350" indent="-514350" algn="just">
              <a:buAutoNum type="alphaLcPeriod"/>
            </a:pPr>
            <a:r>
              <a:rPr lang="id-ID" dirty="0" smtClean="0"/>
              <a:t>Sinonim morfem (bebas) dengan morfem (terikat), misalnya antara panjenengan </a:t>
            </a:r>
            <a:r>
              <a:rPr lang="id-ID" smtClean="0"/>
              <a:t>dengan   –mu</a:t>
            </a:r>
            <a:endParaRPr lang="id-ID" dirty="0" smtClean="0"/>
          </a:p>
          <a:p>
            <a:pPr marL="514350" indent="-514350" algn="just">
              <a:buAutoNum type="alphaLcPeriod"/>
            </a:pPr>
            <a:r>
              <a:rPr lang="id-ID" dirty="0" smtClean="0"/>
              <a:t>Sinonimkata dengan kata, misal mangan dengan dhahar</a:t>
            </a:r>
          </a:p>
          <a:p>
            <a:pPr marL="514350" indent="-514350" algn="just">
              <a:buAutoNum type="alphaLcPeriod"/>
            </a:pPr>
            <a:r>
              <a:rPr lang="id-ID" dirty="0" smtClean="0"/>
              <a:t>Sinonim antara kata dengan frasa, misalnya  kudu  dengan ora oleh ora</a:t>
            </a:r>
          </a:p>
          <a:p>
            <a:pPr marL="514350" indent="-514350" algn="just">
              <a:buAutoNum type="alphaLcPeriod"/>
            </a:pPr>
            <a:r>
              <a:rPr lang="id-ID" dirty="0" smtClean="0"/>
              <a:t>Sinonim antara frasa dengan frasa, misalnya bapak ibu dengan wong tuwa</a:t>
            </a:r>
          </a:p>
          <a:p>
            <a:pPr marL="514350" indent="-514350" algn="just">
              <a:buAutoNum type="alphaLcPeriod"/>
            </a:pPr>
            <a:r>
              <a:rPr lang="id-ID" dirty="0" smtClean="0"/>
              <a:t>Sinonim antara kalimat dengan kalimat, misalnya ibu mundhut beras dengan beras dipundhut ibu</a:t>
            </a:r>
          </a:p>
          <a:p>
            <a:pPr marL="514350" indent="-514350" algn="just">
              <a:buNone/>
            </a:pPr>
            <a:r>
              <a:rPr lang="id-ID" dirty="0" smtClean="0"/>
              <a:t>Yang harus diperhatikan dalam sinonim:</a:t>
            </a:r>
          </a:p>
          <a:p>
            <a:pPr marL="514350" indent="-514350" algn="just">
              <a:buAutoNum type="arabicPeriod"/>
            </a:pPr>
            <a:r>
              <a:rPr lang="id-ID" dirty="0" smtClean="0"/>
              <a:t>Tidak semua kata memiliki sinonim</a:t>
            </a:r>
          </a:p>
          <a:p>
            <a:pPr marL="514350" indent="-514350" algn="just">
              <a:buAutoNum type="arabicPeriod"/>
            </a:pPr>
            <a:r>
              <a:rPr lang="id-ID" dirty="0" smtClean="0"/>
              <a:t>Kata yang bersinonim pada bentuk dasar tidak bersinonim pada bentuk jadian (benar – betul)</a:t>
            </a:r>
          </a:p>
          <a:p>
            <a:pPr marL="514350" indent="-514350" algn="just">
              <a:buAutoNum type="arabicPeriod"/>
            </a:pPr>
            <a:r>
              <a:rPr lang="id-ID" dirty="0" smtClean="0"/>
              <a:t>Kata dalam arti sebenarnya tidak bersinonim tetapi dalam arti kiasan mempunyai sinonim (hitam -  jahat, buruk)</a:t>
            </a:r>
          </a:p>
          <a:p>
            <a:pPr marL="514350" indent="-514350" algn="just">
              <a:buAutoNum type="arabicPeriod"/>
            </a:pPr>
            <a:r>
              <a:rPr lang="id-ID" dirty="0" smtClean="0"/>
              <a:t>Kata tidak mempunyai sinonim dalam bentuk dasar tetapi memiliki sinonim dalam bentuk jadian (kering- mengeringkan, menjemur</a:t>
            </a:r>
          </a:p>
          <a:p>
            <a:pPr marL="514350" indent="-514350">
              <a:buAutoNum type="arabicPeriod"/>
            </a:pPr>
            <a:endParaRPr lang="id-ID" dirty="0" smtClean="0"/>
          </a:p>
          <a:p>
            <a:pPr marL="514350" indent="-514350">
              <a:buAutoNum type="arabicPeriod"/>
            </a:pPr>
            <a:endParaRPr lang="id-ID" dirty="0" smtClean="0"/>
          </a:p>
          <a:p>
            <a:pPr marL="514350" indent="-514350">
              <a:buAutoNum type="alphaLcPeriod"/>
            </a:pPr>
            <a:endParaRPr lang="id-ID" dirty="0" smtClean="0"/>
          </a:p>
          <a:p>
            <a:pPr marL="514350" indent="-514350">
              <a:buAutoNum type="alphaLcPeriod"/>
            </a:pPr>
            <a:endParaRPr lang="id-ID" dirty="0" smtClean="0"/>
          </a:p>
          <a:p>
            <a:pPr marL="514350" indent="-514350">
              <a:buAutoNum type="alphaLcPeriod"/>
            </a:pPr>
            <a:endParaRPr lang="id-ID" dirty="0" smtClean="0"/>
          </a:p>
          <a:p>
            <a:pPr marL="514350" indent="-514350">
              <a:buAutoNum type="alphaLcPeriod"/>
            </a:pPr>
            <a:endParaRPr lang="id-ID" dirty="0" smtClean="0"/>
          </a:p>
          <a:p>
            <a:pPr marL="514350" indent="-514350">
              <a:buAutoNum type="alphaLcPeriod"/>
            </a:pPr>
            <a:endParaRPr lang="id-ID" dirty="0" smtClean="0"/>
          </a:p>
        </p:txBody>
      </p:sp>
    </p:spTree>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85728"/>
          </a:xfrm>
        </p:spPr>
        <p:txBody>
          <a:bodyPr>
            <a:normAutofit fontScale="90000"/>
          </a:bodyPr>
          <a:lstStyle/>
          <a:p>
            <a:endParaRPr lang="id-ID" dirty="0"/>
          </a:p>
        </p:txBody>
      </p:sp>
      <p:sp>
        <p:nvSpPr>
          <p:cNvPr id="3" name="Content Placeholder 2"/>
          <p:cNvSpPr>
            <a:spLocks noGrp="1"/>
          </p:cNvSpPr>
          <p:nvPr>
            <p:ph idx="1"/>
          </p:nvPr>
        </p:nvSpPr>
        <p:spPr>
          <a:xfrm>
            <a:off x="214282" y="428604"/>
            <a:ext cx="8643998" cy="6429396"/>
          </a:xfrm>
        </p:spPr>
        <p:txBody>
          <a:bodyPr>
            <a:normAutofit lnSpcReduction="10000"/>
          </a:bodyPr>
          <a:lstStyle/>
          <a:p>
            <a:pPr>
              <a:buNone/>
            </a:pPr>
            <a:r>
              <a:rPr lang="id-ID" dirty="0" smtClean="0"/>
              <a:t>Antonimi dan Oposisi</a:t>
            </a:r>
          </a:p>
          <a:p>
            <a:pPr>
              <a:buNone/>
            </a:pPr>
            <a:r>
              <a:rPr lang="id-ID" dirty="0" smtClean="0"/>
              <a:t>Kata antonimi berasal dari  anti ‘melawan’ dan onoma ‘nama’ (bahasa Yunani kuna). Secara harafiah antonim berarti nama lain untuk benda yang lain pula. Secara semantik antonim berarti ungkapan yang maknanya dianggap kebalikan dari makna ungkapan lain, biasanya disebut lawan kata sebetulnya yang berkebalikan itu maknanya.</a:t>
            </a:r>
          </a:p>
          <a:p>
            <a:pPr>
              <a:buNone/>
            </a:pPr>
            <a:r>
              <a:rPr lang="id-ID" dirty="0" smtClean="0"/>
              <a:t>Antonim tidak bersifat mutlak melainkan beroposisi, oposisi tercakup konsep betul-betul berlawanan sampai yang hanya bersifat kontras, sehingga oposisi maknanya dapat dibedakan menjadi oposisi mutlak, oposisi kutub, oposisi hubungan, oposisi hierarkial, oposisi majemuk</a:t>
            </a:r>
          </a:p>
          <a:p>
            <a:pPr>
              <a:buNone/>
            </a:pPr>
            <a:r>
              <a:rPr lang="id-ID" dirty="0" smtClean="0"/>
              <a:t>Oposisi mutlak , dalam antonim yang mengandung oposisi makna secara mutlak misalnya mati dan  urip, obah lan meneng</a:t>
            </a:r>
          </a:p>
          <a:p>
            <a:pPr>
              <a:buNone/>
            </a:pPr>
            <a:endParaRPr lang="id-ID" dirty="0" smtClean="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85728"/>
          </a:xfrm>
        </p:spPr>
        <p:txBody>
          <a:bodyPr>
            <a:normAutofit fontScale="90000"/>
          </a:bodyPr>
          <a:lstStyle/>
          <a:p>
            <a:endParaRPr lang="id-ID" dirty="0"/>
          </a:p>
        </p:txBody>
      </p:sp>
      <p:sp>
        <p:nvSpPr>
          <p:cNvPr id="3" name="Content Placeholder 2"/>
          <p:cNvSpPr>
            <a:spLocks noGrp="1"/>
          </p:cNvSpPr>
          <p:nvPr>
            <p:ph idx="1"/>
          </p:nvPr>
        </p:nvSpPr>
        <p:spPr>
          <a:xfrm>
            <a:off x="214282" y="428604"/>
            <a:ext cx="8643998" cy="6429396"/>
          </a:xfrm>
        </p:spPr>
        <p:txBody>
          <a:bodyPr>
            <a:normAutofit fontScale="92500" lnSpcReduction="20000"/>
          </a:bodyPr>
          <a:lstStyle/>
          <a:p>
            <a:pPr algn="just">
              <a:buNone/>
            </a:pPr>
            <a:r>
              <a:rPr lang="id-ID" dirty="0" smtClean="0"/>
              <a:t>Oposisi kutub, kata yang mempunyai oposisi makna kutub pertentangan maknanya tidak mutlak melainkan bersifat gradasi</a:t>
            </a:r>
          </a:p>
          <a:p>
            <a:pPr algn="just">
              <a:buNone/>
            </a:pPr>
            <a:r>
              <a:rPr lang="id-ID" dirty="0" smtClean="0"/>
              <a:t>		       </a:t>
            </a:r>
          </a:p>
          <a:p>
            <a:pPr algn="just">
              <a:buNone/>
            </a:pPr>
            <a:r>
              <a:rPr lang="id-ID" dirty="0" smtClean="0"/>
              <a:t>                         kutub A (sugih, panas, seneng, adoh)</a:t>
            </a:r>
          </a:p>
          <a:p>
            <a:pPr algn="just">
              <a:buNone/>
            </a:pPr>
            <a:endParaRPr lang="id-ID" dirty="0" smtClean="0"/>
          </a:p>
          <a:p>
            <a:pPr algn="just">
              <a:spcBef>
                <a:spcPts val="0"/>
              </a:spcBef>
              <a:buNone/>
            </a:pPr>
            <a:r>
              <a:rPr lang="id-ID" dirty="0" smtClean="0"/>
              <a:t>			   </a:t>
            </a:r>
          </a:p>
          <a:p>
            <a:pPr algn="just">
              <a:spcBef>
                <a:spcPts val="0"/>
              </a:spcBef>
              <a:buNone/>
            </a:pPr>
            <a:r>
              <a:rPr lang="id-ID" dirty="0" smtClean="0"/>
              <a:t>			     batas</a:t>
            </a:r>
          </a:p>
          <a:p>
            <a:pPr algn="just">
              <a:spcBef>
                <a:spcPts val="0"/>
              </a:spcBef>
              <a:buNone/>
            </a:pPr>
            <a:endParaRPr lang="id-ID" dirty="0" smtClean="0"/>
          </a:p>
          <a:p>
            <a:pPr algn="just">
              <a:spcBef>
                <a:spcPts val="0"/>
              </a:spcBef>
              <a:buNone/>
            </a:pPr>
            <a:endParaRPr lang="id-ID" dirty="0" smtClean="0"/>
          </a:p>
          <a:p>
            <a:pPr algn="just">
              <a:spcBef>
                <a:spcPts val="0"/>
              </a:spcBef>
              <a:buNone/>
            </a:pPr>
            <a:endParaRPr lang="id-ID" dirty="0" smtClean="0"/>
          </a:p>
          <a:p>
            <a:pPr algn="just">
              <a:spcBef>
                <a:spcPts val="0"/>
              </a:spcBef>
              <a:buNone/>
            </a:pPr>
            <a:r>
              <a:rPr lang="id-ID" dirty="0" smtClean="0"/>
              <a:t>		             kutub B (mlarat, adhem,  susah, cedhak)</a:t>
            </a:r>
          </a:p>
          <a:p>
            <a:pPr algn="just">
              <a:spcBef>
                <a:spcPts val="0"/>
              </a:spcBef>
              <a:buNone/>
            </a:pPr>
            <a:endParaRPr lang="id-ID" dirty="0" smtClean="0"/>
          </a:p>
          <a:p>
            <a:pPr algn="just">
              <a:spcBef>
                <a:spcPts val="0"/>
              </a:spcBef>
              <a:buNone/>
            </a:pPr>
            <a:r>
              <a:rPr lang="id-ID" dirty="0" smtClean="0"/>
              <a:t>Kata-kata yang beroposisi kutub umumnya adalah kata-kata dari kelas adjektif.</a:t>
            </a:r>
          </a:p>
          <a:p>
            <a:pPr algn="just">
              <a:spcBef>
                <a:spcPts val="0"/>
              </a:spcBef>
              <a:buNone/>
            </a:pPr>
            <a:endParaRPr lang="id-ID" dirty="0" smtClean="0"/>
          </a:p>
          <a:p>
            <a:pPr algn="just">
              <a:spcBef>
                <a:spcPts val="0"/>
              </a:spcBef>
              <a:buNone/>
            </a:pPr>
            <a:r>
              <a:rPr lang="id-ID" dirty="0" smtClean="0"/>
              <a:t>Oposisi hubungan; satuan lingual yang mempunyai oposisi relasional ini bersifat saling melengkapi, adanya suatu kata karena hadirnya kata lain yang menjadi oposisinya ( dodol –tuku). 	</a:t>
            </a:r>
          </a:p>
          <a:p>
            <a:pPr>
              <a:buNone/>
            </a:pPr>
            <a:endParaRPr lang="id-ID" dirty="0" smtClean="0"/>
          </a:p>
        </p:txBody>
      </p:sp>
      <p:cxnSp>
        <p:nvCxnSpPr>
          <p:cNvPr id="5" name="Straight Connector 4"/>
          <p:cNvCxnSpPr/>
          <p:nvPr/>
        </p:nvCxnSpPr>
        <p:spPr>
          <a:xfrm>
            <a:off x="928662" y="2928934"/>
            <a:ext cx="1143008" cy="158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07985" y="2963859"/>
            <a:ext cx="178595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wipe(down)">
                                      <p:cBhvr>
                                        <p:cTn id="32" dur="500"/>
                                        <p:tgtEl>
                                          <p:spTgt spid="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wipe(down)">
                                      <p:cBhvr>
                                        <p:cTn id="37" dur="500"/>
                                        <p:tgtEl>
                                          <p:spTgt spid="3">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13" end="13"/>
                                            </p:txEl>
                                          </p:spTgt>
                                        </p:tgtEl>
                                        <p:attrNameLst>
                                          <p:attrName>style.visibility</p:attrName>
                                        </p:attrNameLst>
                                      </p:cBhvr>
                                      <p:to>
                                        <p:strVal val="visible"/>
                                      </p:to>
                                    </p:set>
                                    <p:animEffect transition="in" filter="wipe(down)">
                                      <p:cBhvr>
                                        <p:cTn id="4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42918"/>
          </a:xfrm>
        </p:spPr>
        <p:txBody>
          <a:bodyPr>
            <a:normAutofit/>
          </a:bodyPr>
          <a:lstStyle/>
          <a:p>
            <a:pPr algn="l"/>
            <a:r>
              <a:rPr lang="id-ID" sz="2400" dirty="0" smtClean="0"/>
              <a:t>Strategi Perkuliahan</a:t>
            </a:r>
            <a:endParaRPr lang="id-ID" sz="2400" dirty="0"/>
          </a:p>
        </p:txBody>
      </p:sp>
      <p:sp>
        <p:nvSpPr>
          <p:cNvPr id="3" name="Content Placeholder 2"/>
          <p:cNvSpPr>
            <a:spLocks noGrp="1"/>
          </p:cNvSpPr>
          <p:nvPr>
            <p:ph idx="1"/>
          </p:nvPr>
        </p:nvSpPr>
        <p:spPr>
          <a:xfrm>
            <a:off x="357158" y="571480"/>
            <a:ext cx="8786842" cy="6286520"/>
          </a:xfrm>
        </p:spPr>
        <p:txBody>
          <a:bodyPr>
            <a:normAutofit fontScale="92500" lnSpcReduction="10000"/>
          </a:bodyPr>
          <a:lstStyle/>
          <a:p>
            <a:r>
              <a:rPr lang="id-ID" dirty="0" smtClean="0"/>
              <a:t> </a:t>
            </a:r>
            <a:r>
              <a:rPr lang="id-ID" sz="2000" dirty="0" smtClean="0"/>
              <a:t>Tatap Muka</a:t>
            </a:r>
          </a:p>
          <a:p>
            <a:pPr marL="514350" indent="-514350">
              <a:buAutoNum type="arabicPeriod"/>
            </a:pPr>
            <a:r>
              <a:rPr lang="id-ID" sz="2000" dirty="0" smtClean="0"/>
              <a:t>Perkuliahan mimbar: tanya jawab, diskusi</a:t>
            </a:r>
          </a:p>
          <a:p>
            <a:pPr marL="514350" indent="-514350">
              <a:buAutoNum type="arabicPeriod"/>
            </a:pPr>
            <a:r>
              <a:rPr lang="id-ID" sz="2000" dirty="0" smtClean="0"/>
              <a:t>Ujian tengah semester</a:t>
            </a:r>
          </a:p>
          <a:p>
            <a:pPr marL="514350" indent="-514350">
              <a:buAutoNum type="arabicPeriod"/>
            </a:pPr>
            <a:r>
              <a:rPr lang="id-ID" sz="2000" dirty="0" smtClean="0"/>
              <a:t>Ujian semester</a:t>
            </a:r>
          </a:p>
          <a:p>
            <a:r>
              <a:rPr lang="id-ID" sz="2000" dirty="0" smtClean="0"/>
              <a:t>Nontatap muka </a:t>
            </a:r>
          </a:p>
          <a:p>
            <a:pPr marL="457200" indent="-457200">
              <a:buAutoNum type="arabicPeriod"/>
            </a:pPr>
            <a:r>
              <a:rPr lang="id-ID" sz="2000" dirty="0" smtClean="0"/>
              <a:t>Tugas individu</a:t>
            </a:r>
          </a:p>
          <a:p>
            <a:pPr marL="457200" indent="-457200">
              <a:buAutoNum type="arabicPeriod"/>
            </a:pPr>
            <a:r>
              <a:rPr lang="id-ID" sz="2000" dirty="0" smtClean="0"/>
              <a:t>Tugas kelompok</a:t>
            </a:r>
          </a:p>
          <a:p>
            <a:pPr marL="457200" indent="-457200">
              <a:buNone/>
            </a:pPr>
            <a:r>
              <a:rPr lang="id-ID" sz="2000" dirty="0" smtClean="0"/>
              <a:t>Referensi:</a:t>
            </a:r>
          </a:p>
          <a:p>
            <a:pPr marL="457200" indent="-457200">
              <a:buAutoNum type="arabicPeriod"/>
            </a:pPr>
            <a:r>
              <a:rPr lang="id-ID" sz="2000" dirty="0" smtClean="0"/>
              <a:t>Aminuddin. 1990</a:t>
            </a:r>
            <a:r>
              <a:rPr lang="id-ID" sz="2000" i="1" dirty="0" smtClean="0"/>
              <a:t>. Pengantar Semantik</a:t>
            </a:r>
            <a:r>
              <a:rPr lang="id-ID" sz="2000" dirty="0" smtClean="0"/>
              <a:t>. Bandung: Angkasa</a:t>
            </a:r>
          </a:p>
          <a:p>
            <a:pPr marL="457200" indent="-457200">
              <a:buAutoNum type="arabicPeriod"/>
            </a:pPr>
            <a:r>
              <a:rPr lang="id-ID" sz="2000" dirty="0" smtClean="0"/>
              <a:t>Crus, D.A. 1986. </a:t>
            </a:r>
            <a:r>
              <a:rPr lang="id-ID" sz="2000" i="1" dirty="0" smtClean="0"/>
              <a:t>Lexical</a:t>
            </a:r>
            <a:r>
              <a:rPr lang="id-ID" sz="2000" dirty="0" smtClean="0"/>
              <a:t> </a:t>
            </a:r>
            <a:r>
              <a:rPr lang="id-ID" sz="2000" i="1" dirty="0" smtClean="0"/>
              <a:t>Semantics</a:t>
            </a:r>
            <a:r>
              <a:rPr lang="id-ID" sz="2000" dirty="0" smtClean="0"/>
              <a:t>. Cambridge: Cambridge University Press</a:t>
            </a:r>
          </a:p>
          <a:p>
            <a:pPr marL="457200" indent="-457200">
              <a:buAutoNum type="arabicPeriod"/>
            </a:pPr>
            <a:r>
              <a:rPr lang="id-ID" sz="2000" dirty="0" smtClean="0"/>
              <a:t>Kempson, Ruth M. 1986</a:t>
            </a:r>
            <a:r>
              <a:rPr lang="id-ID" sz="2000" i="1" dirty="0" smtClean="0"/>
              <a:t>. Semantics Theory</a:t>
            </a:r>
            <a:r>
              <a:rPr lang="id-ID" sz="2000" dirty="0" smtClean="0"/>
              <a:t>, Cambridge: CUP</a:t>
            </a:r>
          </a:p>
          <a:p>
            <a:pPr marL="457200" indent="-457200">
              <a:buAutoNum type="arabicPeriod"/>
            </a:pPr>
            <a:r>
              <a:rPr lang="id-ID" sz="2000" dirty="0" smtClean="0"/>
              <a:t>Lyons, John. 1986</a:t>
            </a:r>
            <a:r>
              <a:rPr lang="id-ID" sz="2000" i="1" dirty="0" smtClean="0"/>
              <a:t>. Semantics I,II</a:t>
            </a:r>
            <a:r>
              <a:rPr lang="id-ID" sz="2000" dirty="0" smtClean="0"/>
              <a:t>. Cambridge: CUP</a:t>
            </a:r>
          </a:p>
          <a:p>
            <a:pPr marL="457200" indent="-457200">
              <a:buAutoNum type="arabicPeriod"/>
            </a:pPr>
            <a:r>
              <a:rPr lang="id-ID" sz="2000" dirty="0" smtClean="0"/>
              <a:t>Palmer, FR. 1981. </a:t>
            </a:r>
            <a:r>
              <a:rPr lang="id-ID" sz="2000" i="1" dirty="0" smtClean="0"/>
              <a:t>Semantics.</a:t>
            </a:r>
            <a:r>
              <a:rPr lang="id-ID" sz="2000" dirty="0" smtClean="0"/>
              <a:t> Cambridge: CPU</a:t>
            </a:r>
          </a:p>
          <a:p>
            <a:pPr marL="457200" indent="-457200">
              <a:buAutoNum type="arabicPeriod"/>
            </a:pPr>
            <a:r>
              <a:rPr lang="id-ID" sz="2000" dirty="0" smtClean="0"/>
              <a:t>Slamet Mulyana. 1965. </a:t>
            </a:r>
            <a:r>
              <a:rPr lang="id-ID" sz="2000" i="1" dirty="0" smtClean="0"/>
              <a:t>Semantik. </a:t>
            </a:r>
            <a:r>
              <a:rPr lang="id-ID" sz="2000" dirty="0" smtClean="0"/>
              <a:t>Jakarta: Fajar Bhakti</a:t>
            </a:r>
          </a:p>
          <a:p>
            <a:pPr marL="457200" indent="-457200">
              <a:buAutoNum type="arabicPeriod"/>
            </a:pPr>
            <a:r>
              <a:rPr lang="id-ID" sz="2000" dirty="0" smtClean="0"/>
              <a:t>Verhaar, JWM. 1983: </a:t>
            </a:r>
            <a:r>
              <a:rPr lang="id-ID" sz="2000" i="1" dirty="0" smtClean="0"/>
              <a:t>Pengantar Linguistik</a:t>
            </a:r>
            <a:r>
              <a:rPr lang="id-ID" sz="2000" dirty="0" smtClean="0"/>
              <a:t>. Yogyakarta: Gadjah Mada UP</a:t>
            </a:r>
          </a:p>
          <a:p>
            <a:pPr marL="457200" indent="-457200">
              <a:buAutoNum type="arabicPeriod"/>
            </a:pPr>
            <a:r>
              <a:rPr lang="id-ID" sz="2000" dirty="0" smtClean="0"/>
              <a:t>Allan, Keith. 1986</a:t>
            </a:r>
            <a:r>
              <a:rPr lang="id-ID" sz="2000" i="1" dirty="0" smtClean="0"/>
              <a:t>. Linguistics Meaning</a:t>
            </a:r>
            <a:r>
              <a:rPr lang="id-ID" sz="2000" dirty="0" smtClean="0"/>
              <a:t>. London: Routledge and Kegan Paul Inc.</a:t>
            </a:r>
          </a:p>
          <a:p>
            <a:pPr marL="457200" indent="-457200">
              <a:buAutoNum type="arabicPeriod"/>
            </a:pPr>
            <a:r>
              <a:rPr lang="id-ID" sz="2000" dirty="0" smtClean="0"/>
              <a:t>Parera, Jos Daniel. 1990. </a:t>
            </a:r>
            <a:r>
              <a:rPr lang="id-ID" sz="2000" i="1" dirty="0" smtClean="0"/>
              <a:t>Teori Seamnt</a:t>
            </a:r>
            <a:r>
              <a:rPr lang="id-ID" sz="2000" dirty="0" smtClean="0"/>
              <a:t>ik. Jakarta: Erlangga</a:t>
            </a:r>
          </a:p>
          <a:p>
            <a:endParaRPr lang="id-ID" dirty="0"/>
          </a:p>
        </p:txBody>
      </p:sp>
    </p:spTree>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85728"/>
          </a:xfrm>
        </p:spPr>
        <p:txBody>
          <a:bodyPr>
            <a:normAutofit fontScale="90000"/>
          </a:bodyPr>
          <a:lstStyle/>
          <a:p>
            <a:endParaRPr lang="id-ID" dirty="0"/>
          </a:p>
        </p:txBody>
      </p:sp>
      <p:sp>
        <p:nvSpPr>
          <p:cNvPr id="3" name="Content Placeholder 2"/>
          <p:cNvSpPr>
            <a:spLocks noGrp="1"/>
          </p:cNvSpPr>
          <p:nvPr>
            <p:ph idx="1"/>
          </p:nvPr>
        </p:nvSpPr>
        <p:spPr>
          <a:xfrm>
            <a:off x="214282" y="428604"/>
            <a:ext cx="8643998" cy="6429396"/>
          </a:xfrm>
        </p:spPr>
        <p:txBody>
          <a:bodyPr>
            <a:normAutofit/>
          </a:bodyPr>
          <a:lstStyle/>
          <a:p>
            <a:pPr algn="just">
              <a:buNone/>
            </a:pPr>
            <a:endParaRPr lang="id-ID" dirty="0" smtClean="0"/>
          </a:p>
          <a:p>
            <a:pPr algn="just">
              <a:spcBef>
                <a:spcPts val="0"/>
              </a:spcBef>
              <a:buNone/>
            </a:pPr>
            <a:endParaRPr lang="id-ID" dirty="0" smtClean="0"/>
          </a:p>
          <a:p>
            <a:pPr>
              <a:buNone/>
            </a:pPr>
            <a:endParaRPr lang="id-ID" dirty="0" smtClean="0"/>
          </a:p>
        </p:txBody>
      </p:sp>
      <p:sp>
        <p:nvSpPr>
          <p:cNvPr id="7" name="Rectangle 6"/>
          <p:cNvSpPr/>
          <p:nvPr/>
        </p:nvSpPr>
        <p:spPr>
          <a:xfrm>
            <a:off x="0" y="428604"/>
            <a:ext cx="8929718" cy="6001643"/>
          </a:xfrm>
          <a:prstGeom prst="rect">
            <a:avLst/>
          </a:prstGeom>
        </p:spPr>
        <p:txBody>
          <a:bodyPr wrap="square">
            <a:spAutoFit/>
          </a:bodyPr>
          <a:lstStyle/>
          <a:p>
            <a:pPr algn="just">
              <a:buNone/>
            </a:pPr>
            <a:r>
              <a:rPr lang="id-ID" sz="2800" dirty="0" smtClean="0"/>
              <a:t>Oposisi hubungan dapat terjadi pada keta kerja dan   dapat pula terjadi pada kata benda; maju-mundur, menehi-nampa, guru-murid, dokter-pasien</a:t>
            </a:r>
          </a:p>
          <a:p>
            <a:pPr algn="just">
              <a:spcBef>
                <a:spcPts val="1200"/>
              </a:spcBef>
              <a:buNone/>
            </a:pPr>
            <a:r>
              <a:rPr lang="id-ID" sz="2800" dirty="0" smtClean="0"/>
              <a:t>Oposisi Hierarkial; makna satuan lingual yang beroposisi hierarkial ini menyatakan suatu deret jenjang atau tingkatan.</a:t>
            </a:r>
          </a:p>
          <a:p>
            <a:pPr algn="just">
              <a:buNone/>
            </a:pPr>
            <a:r>
              <a:rPr lang="id-ID" sz="2800" dirty="0" smtClean="0"/>
              <a:t>Kosa kata yang mempunyai oposisi hierarkial ini biasanya berupa nama satuan ukuran (berat,  panjang, isi) nama satuan hitungan, nama jenjang kepangkatan</a:t>
            </a:r>
          </a:p>
          <a:p>
            <a:pPr algn="just">
              <a:buNone/>
            </a:pPr>
            <a:r>
              <a:rPr lang="id-ID" sz="2800" dirty="0" smtClean="0"/>
              <a:t>Misalnya:  senti – meter,  gram – ons</a:t>
            </a:r>
          </a:p>
          <a:p>
            <a:pPr algn="just">
              <a:spcBef>
                <a:spcPts val="1200"/>
              </a:spcBef>
              <a:buNone/>
            </a:pPr>
            <a:r>
              <a:rPr lang="id-ID" sz="2800" dirty="0" smtClean="0"/>
              <a:t>Oposisi majemuk, satuan lingual yang mempunyai oposisi makna lebih dari satu satuan lingual</a:t>
            </a:r>
          </a:p>
          <a:p>
            <a:pPr algn="just">
              <a:buNone/>
            </a:pPr>
            <a:r>
              <a:rPr lang="id-ID" sz="2800" dirty="0" smtClean="0"/>
              <a:t>Misalnya:  lungguh -  ngadeg, jengkeng, ndhodhok</a:t>
            </a:r>
            <a:endParaRPr lang="id-ID" sz="2800" dirty="0"/>
          </a:p>
        </p:txBody>
      </p:sp>
    </p:spTree>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85728"/>
          </a:xfrm>
        </p:spPr>
        <p:txBody>
          <a:bodyPr>
            <a:normAutofit fontScale="90000"/>
          </a:bodyPr>
          <a:lstStyle/>
          <a:p>
            <a:endParaRPr lang="id-ID" dirty="0"/>
          </a:p>
        </p:txBody>
      </p:sp>
      <p:sp>
        <p:nvSpPr>
          <p:cNvPr id="3" name="Content Placeholder 2"/>
          <p:cNvSpPr>
            <a:spLocks noGrp="1"/>
          </p:cNvSpPr>
          <p:nvPr>
            <p:ph idx="1"/>
          </p:nvPr>
        </p:nvSpPr>
        <p:spPr>
          <a:xfrm>
            <a:off x="214282" y="428604"/>
            <a:ext cx="8643998" cy="6429396"/>
          </a:xfrm>
        </p:spPr>
        <p:txBody>
          <a:bodyPr>
            <a:normAutofit/>
          </a:bodyPr>
          <a:lstStyle/>
          <a:p>
            <a:pPr algn="just">
              <a:buNone/>
            </a:pPr>
            <a:r>
              <a:rPr lang="id-ID" dirty="0" smtClean="0"/>
              <a:t>Homonimi, homofoni, homografi</a:t>
            </a:r>
          </a:p>
          <a:p>
            <a:pPr algn="just">
              <a:buNone/>
            </a:pPr>
            <a:r>
              <a:rPr lang="id-ID" dirty="0" smtClean="0"/>
              <a:t>Homonimi berasal dari kata homo ‘sama’ dan onoma ‘nama’, homonimi: nama sama untuk benda atau hal lain</a:t>
            </a:r>
          </a:p>
          <a:p>
            <a:pPr algn="just">
              <a:buNone/>
            </a:pPr>
            <a:r>
              <a:rPr lang="id-ID" dirty="0" smtClean="0"/>
              <a:t>Homonimi sebagai ungkapan yang bentuknya sama dengan ungkapan lain yang maknanya tidak sama </a:t>
            </a:r>
          </a:p>
          <a:p>
            <a:pPr algn="just">
              <a:buNone/>
            </a:pPr>
            <a:r>
              <a:rPr lang="id-ID" dirty="0" smtClean="0"/>
              <a:t>Misalnya, bisa dalam bahasa Indonesia</a:t>
            </a:r>
          </a:p>
          <a:p>
            <a:pPr algn="just">
              <a:buNone/>
            </a:pPr>
            <a:r>
              <a:rPr lang="id-ID" dirty="0" smtClean="0"/>
              <a:t>Kemungkinan penyebab adanya homonimi</a:t>
            </a:r>
          </a:p>
          <a:p>
            <a:pPr marL="514350" indent="-514350" algn="just">
              <a:buAutoNum type="arabicPeriod"/>
            </a:pPr>
            <a:r>
              <a:rPr lang="id-ID" dirty="0" smtClean="0"/>
              <a:t>Bentuk-bentuk yang berhomonimi itu berasal dari bahasa/ dialek yang berbeda . Misalnya, bisa (racun/ Indonesia) bisa (dapat / Jawa)</a:t>
            </a:r>
          </a:p>
          <a:p>
            <a:pPr marL="514350" indent="-514350" algn="just">
              <a:buAutoNum type="arabicPeriod"/>
            </a:pPr>
            <a:r>
              <a:rPr lang="id-ID" dirty="0" smtClean="0"/>
              <a:t>Bentuk-bentuk yang berhomonimi itu terjadi sebagai hasil proses morfologi. Misalnya, mengukur ( ukur, kukur)</a:t>
            </a:r>
          </a:p>
          <a:p>
            <a:pPr marL="514350" indent="-514350" algn="just">
              <a:buNone/>
            </a:pPr>
            <a:r>
              <a:rPr lang="id-ID" dirty="0" smtClean="0"/>
              <a:t>Beda homonimi, homofoni dan homografi ? Cari contoh</a:t>
            </a:r>
          </a:p>
          <a:p>
            <a:pPr>
              <a:buNone/>
            </a:pPr>
            <a:endParaRPr lang="id-ID" dirty="0" smtClean="0"/>
          </a:p>
          <a:p>
            <a:pPr>
              <a:buNone/>
            </a:pPr>
            <a:endParaRPr lang="id-ID" dirty="0" smtClean="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85728"/>
          </a:xfrm>
        </p:spPr>
        <p:txBody>
          <a:bodyPr>
            <a:normAutofit fontScale="90000"/>
          </a:bodyPr>
          <a:lstStyle/>
          <a:p>
            <a:endParaRPr lang="id-ID" dirty="0"/>
          </a:p>
        </p:txBody>
      </p:sp>
      <p:sp>
        <p:nvSpPr>
          <p:cNvPr id="3" name="Content Placeholder 2"/>
          <p:cNvSpPr>
            <a:spLocks noGrp="1"/>
          </p:cNvSpPr>
          <p:nvPr>
            <p:ph idx="1"/>
          </p:nvPr>
        </p:nvSpPr>
        <p:spPr>
          <a:xfrm>
            <a:off x="214282" y="0"/>
            <a:ext cx="8643998" cy="6858000"/>
          </a:xfrm>
        </p:spPr>
        <p:txBody>
          <a:bodyPr>
            <a:normAutofit/>
          </a:bodyPr>
          <a:lstStyle/>
          <a:p>
            <a:pPr algn="just">
              <a:buNone/>
            </a:pPr>
            <a:r>
              <a:rPr lang="id-ID" dirty="0" smtClean="0"/>
              <a:t>Hiponimi dan hipernimi</a:t>
            </a:r>
          </a:p>
          <a:p>
            <a:pPr algn="just">
              <a:buNone/>
            </a:pPr>
            <a:r>
              <a:rPr lang="id-ID" dirty="0" smtClean="0"/>
              <a:t>Hiponimi berasal dari kata hypo ‘di bawah’ dan onoma ‘nama’ , jadi nama yang termasuk di bawah nama lain</a:t>
            </a:r>
          </a:p>
          <a:p>
            <a:pPr algn="just">
              <a:buNone/>
            </a:pPr>
            <a:r>
              <a:rPr lang="id-ID" dirty="0" smtClean="0"/>
              <a:t>Hiponimi: ungkapan yang maknanya dianggap merupakan  bagian dari makna suatu ungkapan lain</a:t>
            </a:r>
          </a:p>
          <a:p>
            <a:pPr algn="ctr">
              <a:buNone/>
            </a:pPr>
            <a:r>
              <a:rPr lang="id-ID" dirty="0" smtClean="0"/>
              <a:t>Ikan</a:t>
            </a:r>
          </a:p>
          <a:p>
            <a:pPr algn="ctr">
              <a:buNone/>
            </a:pPr>
            <a:endParaRPr lang="id-ID" dirty="0" smtClean="0"/>
          </a:p>
          <a:p>
            <a:pPr algn="ctr">
              <a:buNone/>
            </a:pPr>
            <a:r>
              <a:rPr lang="id-ID" dirty="0" smtClean="0"/>
              <a:t>tongkol    bandeng    tenggiri    teri    mujair    cakalang </a:t>
            </a:r>
          </a:p>
          <a:p>
            <a:pPr algn="ctr">
              <a:buNone/>
            </a:pPr>
            <a:r>
              <a:rPr lang="id-ID" dirty="0" smtClean="0"/>
              <a:t>kohiponim</a:t>
            </a:r>
          </a:p>
          <a:p>
            <a:pPr algn="just">
              <a:buNone/>
            </a:pPr>
            <a:r>
              <a:rPr lang="id-ID" dirty="0" smtClean="0"/>
              <a:t>Relasi leksikon yang berhiponim bersifat searah.</a:t>
            </a:r>
          </a:p>
          <a:p>
            <a:pPr algn="just">
              <a:buNone/>
            </a:pPr>
            <a:r>
              <a:rPr lang="id-ID" dirty="0" smtClean="0"/>
              <a:t>Konsep hiponimi dan hipernimi mengandaikan adanya kelas bawahan dan kelas atasan, adanya makna kata yang berada di bawah makna kata yang lain. Ada kata yang merupakan hipernimi terhadap sejumlah kata lain.</a:t>
            </a:r>
          </a:p>
          <a:p>
            <a:pPr algn="just">
              <a:buNone/>
            </a:pPr>
            <a:r>
              <a:rPr lang="id-ID" dirty="0" smtClean="0"/>
              <a:t>Relasi ini mudah diterapkan pada leksikon berjenis benda. </a:t>
            </a:r>
          </a:p>
          <a:p>
            <a:pPr>
              <a:buNone/>
            </a:pPr>
            <a:endParaRPr lang="id-ID" dirty="0" smtClean="0"/>
          </a:p>
          <a:p>
            <a:pPr>
              <a:buNone/>
            </a:pPr>
            <a:endParaRPr lang="id-ID" dirty="0" smtClean="0"/>
          </a:p>
        </p:txBody>
      </p:sp>
      <p:cxnSp>
        <p:nvCxnSpPr>
          <p:cNvPr id="5" name="Straight Connector 4"/>
          <p:cNvCxnSpPr/>
          <p:nvPr/>
        </p:nvCxnSpPr>
        <p:spPr>
          <a:xfrm rot="10800000" flipV="1">
            <a:off x="1285852" y="2643182"/>
            <a:ext cx="321471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0800000">
            <a:off x="4429124" y="2643182"/>
            <a:ext cx="1857388" cy="571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4429124" y="2643182"/>
            <a:ext cx="857256" cy="64294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2643174" y="2643182"/>
            <a:ext cx="1857388" cy="571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4036215" y="2821777"/>
            <a:ext cx="642942" cy="2857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4429124" y="2643182"/>
            <a:ext cx="3214710" cy="571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42910" y="3857628"/>
            <a:ext cx="271464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5643570" y="3786190"/>
            <a:ext cx="2571768" cy="7143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down)">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85728"/>
          </a:xfrm>
        </p:spPr>
        <p:txBody>
          <a:bodyPr>
            <a:normAutofit fontScale="90000"/>
          </a:bodyPr>
          <a:lstStyle/>
          <a:p>
            <a:endParaRPr lang="id-ID" dirty="0"/>
          </a:p>
        </p:txBody>
      </p:sp>
      <p:sp>
        <p:nvSpPr>
          <p:cNvPr id="3" name="Content Placeholder 2"/>
          <p:cNvSpPr>
            <a:spLocks noGrp="1"/>
          </p:cNvSpPr>
          <p:nvPr>
            <p:ph idx="1"/>
          </p:nvPr>
        </p:nvSpPr>
        <p:spPr>
          <a:xfrm>
            <a:off x="214282" y="857232"/>
            <a:ext cx="8643998" cy="6000768"/>
          </a:xfrm>
        </p:spPr>
        <p:txBody>
          <a:bodyPr>
            <a:normAutofit/>
          </a:bodyPr>
          <a:lstStyle/>
          <a:p>
            <a:pPr algn="just">
              <a:buNone/>
            </a:pPr>
            <a:r>
              <a:rPr lang="id-ID" sz="2800" dirty="0" smtClean="0"/>
              <a:t>Polisemi diartikan sebagai satuan lingual yang mempunyai makna lebih dari satu</a:t>
            </a:r>
          </a:p>
          <a:p>
            <a:pPr algn="just">
              <a:buNone/>
            </a:pPr>
            <a:r>
              <a:rPr lang="id-ID" sz="2800" dirty="0" smtClean="0"/>
              <a:t>Misalnya: kepala (Indonesia) memiliki makna:</a:t>
            </a:r>
          </a:p>
          <a:p>
            <a:pPr marL="514350" indent="-514350" algn="just">
              <a:buAutoNum type="arabicPeriod"/>
            </a:pPr>
            <a:r>
              <a:rPr lang="id-ID" sz="2800" dirty="0" smtClean="0"/>
              <a:t>Bagian tubuh dari leher ke atas; kepala kambing</a:t>
            </a:r>
          </a:p>
          <a:p>
            <a:pPr marL="514350" indent="-514350" algn="just">
              <a:buAutoNum type="arabicPeriod"/>
            </a:pPr>
            <a:r>
              <a:rPr lang="id-ID" sz="2800" dirty="0" smtClean="0"/>
              <a:t>Bagian sesuatu yang letaknya di bagian atas/ depan/ yang penting; kepala surat, kepala kereta api</a:t>
            </a:r>
          </a:p>
          <a:p>
            <a:pPr marL="514350" indent="-514350" algn="just">
              <a:buAutoNum type="arabicPeriod"/>
            </a:pPr>
            <a:r>
              <a:rPr lang="id-ID" sz="2800" dirty="0" smtClean="0"/>
              <a:t>Bagian sesuatu yang berbentuk bulat; kepala jarum</a:t>
            </a:r>
          </a:p>
          <a:p>
            <a:pPr marL="514350" indent="-514350" algn="just">
              <a:buAutoNum type="arabicPeriod"/>
            </a:pPr>
            <a:r>
              <a:rPr lang="id-ID" sz="2800" dirty="0" smtClean="0"/>
              <a:t>Pemimpin/ ketua; kepala sekolah, kepala kantor</a:t>
            </a:r>
          </a:p>
          <a:p>
            <a:pPr marL="514350" indent="-514350" algn="just">
              <a:buAutoNum type="arabicPeriod"/>
            </a:pPr>
            <a:r>
              <a:rPr lang="id-ID" sz="2800" dirty="0" smtClean="0"/>
              <a:t>Jiwa/ orang; setiap kepala membayar Rp. 5000,-</a:t>
            </a:r>
          </a:p>
          <a:p>
            <a:pPr marL="514350" indent="-514350" algn="just">
              <a:buAutoNum type="arabicPeriod"/>
            </a:pPr>
            <a:r>
              <a:rPr lang="id-ID" sz="2800" dirty="0" smtClean="0"/>
              <a:t>Akal budi; badannya besar tetapi kepalanya kosong</a:t>
            </a:r>
          </a:p>
          <a:p>
            <a:pPr algn="just">
              <a:buNone/>
            </a:pPr>
            <a:endParaRPr lang="id-ID" dirty="0" smtClean="0"/>
          </a:p>
          <a:p>
            <a:pPr algn="just">
              <a:buNone/>
            </a:pPr>
            <a:endParaRPr lang="id-ID" dirty="0" smtClean="0"/>
          </a:p>
          <a:p>
            <a:pPr>
              <a:buNone/>
            </a:pPr>
            <a:endParaRPr lang="id-ID" dirty="0" smtClean="0"/>
          </a:p>
          <a:p>
            <a:pPr>
              <a:buNone/>
            </a:pPr>
            <a:endParaRPr lang="id-ID" dirty="0" smtClean="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85728"/>
          </a:xfrm>
        </p:spPr>
        <p:txBody>
          <a:bodyPr>
            <a:normAutofit fontScale="90000"/>
          </a:bodyPr>
          <a:lstStyle/>
          <a:p>
            <a:endParaRPr lang="id-ID" dirty="0"/>
          </a:p>
        </p:txBody>
      </p:sp>
      <p:sp>
        <p:nvSpPr>
          <p:cNvPr id="3" name="Content Placeholder 2"/>
          <p:cNvSpPr>
            <a:spLocks noGrp="1"/>
          </p:cNvSpPr>
          <p:nvPr>
            <p:ph idx="1"/>
          </p:nvPr>
        </p:nvSpPr>
        <p:spPr>
          <a:xfrm>
            <a:off x="214282" y="428604"/>
            <a:ext cx="8643998" cy="6429396"/>
          </a:xfrm>
        </p:spPr>
        <p:txBody>
          <a:bodyPr>
            <a:normAutofit/>
          </a:bodyPr>
          <a:lstStyle/>
          <a:p>
            <a:pPr marL="514350" indent="-514350" algn="just">
              <a:buNone/>
            </a:pPr>
            <a:r>
              <a:rPr lang="id-ID" dirty="0" smtClean="0"/>
              <a:t>Munculnya  polisemi polisemi disebabkan leksikon memiliki komponen makna tidak hanya satu, masing-masing komponen makna berkembang menjadi makna tersendiri</a:t>
            </a:r>
          </a:p>
          <a:p>
            <a:pPr marL="514350" indent="-514350" algn="just">
              <a:buNone/>
            </a:pPr>
            <a:r>
              <a:rPr lang="id-ID" dirty="0" smtClean="0"/>
              <a:t>Apa bedanya homonimi dengan polisemi?</a:t>
            </a:r>
          </a:p>
          <a:p>
            <a:pPr marL="514350" indent="-514350" algn="just">
              <a:buNone/>
            </a:pPr>
            <a:r>
              <a:rPr lang="id-ID" dirty="0" smtClean="0"/>
              <a:t>Ambiguitas/ ketaksaan sering diartikan dengan satuan lingual yang bermakna ganda/ mendua arti</a:t>
            </a:r>
          </a:p>
          <a:p>
            <a:pPr marL="514350" indent="-514350" algn="just">
              <a:buNone/>
            </a:pPr>
            <a:r>
              <a:rPr lang="id-ID" dirty="0" smtClean="0"/>
              <a:t>Kegandaan makna dalam satuan lingual ini disebabkan karena adanya proses gramatik yang membentuk frasa atau satuan lingual yang lebih luas lagi</a:t>
            </a:r>
          </a:p>
          <a:p>
            <a:pPr marL="514350" indent="-514350" algn="just">
              <a:buNone/>
            </a:pPr>
            <a:r>
              <a:rPr lang="id-ID" dirty="0" smtClean="0"/>
              <a:t>Garwane pak lurah sing anyar pinter masak.</a:t>
            </a:r>
          </a:p>
          <a:p>
            <a:pPr algn="just">
              <a:buNone/>
            </a:pPr>
            <a:endParaRPr lang="id-ID" dirty="0" smtClean="0"/>
          </a:p>
          <a:p>
            <a:pPr algn="just">
              <a:buNone/>
            </a:pPr>
            <a:endParaRPr lang="id-ID" dirty="0" smtClean="0"/>
          </a:p>
          <a:p>
            <a:pPr>
              <a:buNone/>
            </a:pPr>
            <a:endParaRPr lang="id-ID" dirty="0" smtClean="0"/>
          </a:p>
          <a:p>
            <a:pPr>
              <a:buNone/>
            </a:pPr>
            <a:endParaRPr lang="id-ID" dirty="0" smtClean="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id-ID" dirty="0"/>
          </a:p>
        </p:txBody>
      </p:sp>
      <p:sp>
        <p:nvSpPr>
          <p:cNvPr id="3" name="Content Placeholder 2"/>
          <p:cNvSpPr>
            <a:spLocks noGrp="1"/>
          </p:cNvSpPr>
          <p:nvPr>
            <p:ph idx="1"/>
          </p:nvPr>
        </p:nvSpPr>
        <p:spPr>
          <a:xfrm>
            <a:off x="0" y="0"/>
            <a:ext cx="9144000" cy="6858000"/>
          </a:xfrm>
        </p:spPr>
        <p:txBody>
          <a:bodyPr>
            <a:normAutofit lnSpcReduction="10000"/>
          </a:bodyPr>
          <a:lstStyle/>
          <a:p>
            <a:pPr marL="514350" indent="-514350" algn="just">
              <a:buNone/>
            </a:pPr>
            <a:r>
              <a:rPr lang="id-ID" dirty="0" smtClean="0"/>
              <a:t>Perubahan makna</a:t>
            </a:r>
          </a:p>
          <a:p>
            <a:pPr marL="514350" indent="-514350" algn="just">
              <a:buNone/>
            </a:pPr>
            <a:r>
              <a:rPr lang="id-ID" dirty="0" smtClean="0"/>
              <a:t>Sebab-sebab perubahan makna</a:t>
            </a:r>
          </a:p>
          <a:p>
            <a:pPr marL="514350" indent="-514350" algn="just">
              <a:buAutoNum type="arabicPeriod"/>
            </a:pPr>
            <a:r>
              <a:rPr lang="id-ID" dirty="0" smtClean="0"/>
              <a:t>Perkembangan dalam ilmu dan teknologi; dalam perjalanan waktu satuan lingual tetap digunakan namun awalnya mengandung konsep yang sederhana berubah akibat perkembangan teknologi. Kerteta api (awal bertenaga uap sekarang bertenaga diesel/listrik)</a:t>
            </a:r>
          </a:p>
          <a:p>
            <a:pPr marL="514350" indent="-514350" algn="just">
              <a:buAutoNum type="arabicPeriod"/>
            </a:pPr>
            <a:r>
              <a:rPr lang="id-ID" dirty="0" smtClean="0"/>
              <a:t>Perkembangan sosial dan budaya; sarjana (orang pandai/ cendekiawan – lulusan perguruan tinggi)</a:t>
            </a:r>
          </a:p>
          <a:p>
            <a:pPr marL="514350" indent="-514350" algn="just">
              <a:buAutoNum type="arabicPeriod"/>
            </a:pPr>
            <a:r>
              <a:rPr lang="id-ID" dirty="0" smtClean="0"/>
              <a:t>Perbedaan bidang pemakaian; bajak, garap dengan bentuk derivasinya (relasi  – polisemi karena masih ada pertautan makna dasar)</a:t>
            </a:r>
          </a:p>
          <a:p>
            <a:pPr marL="514350" indent="-514350" algn="just">
              <a:buAutoNum type="arabicPeriod"/>
            </a:pPr>
            <a:r>
              <a:rPr lang="id-ID" dirty="0" smtClean="0"/>
              <a:t>Adanya asosiasi; pemakaian satuan lingual diasosiasikan dengan sesuatu yang lain, asosiasi ini dapat berkenaan dengan wadah, waktu atau tempat (amplop/ uang sogok, 17 Agustusan/ HUT RI, Pakem/ tempat perawatan orang stres)</a:t>
            </a:r>
          </a:p>
          <a:p>
            <a:pPr marL="514350" indent="-514350" algn="just">
              <a:buNone/>
            </a:pPr>
            <a:endParaRPr lang="id-ID" dirty="0" smtClean="0"/>
          </a:p>
          <a:p>
            <a:pPr>
              <a:buNone/>
            </a:pPr>
            <a:endParaRPr lang="id-ID" dirty="0" smtClean="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id-ID" dirty="0"/>
          </a:p>
        </p:txBody>
      </p:sp>
      <p:sp>
        <p:nvSpPr>
          <p:cNvPr id="3" name="Content Placeholder 2"/>
          <p:cNvSpPr>
            <a:spLocks noGrp="1"/>
          </p:cNvSpPr>
          <p:nvPr>
            <p:ph idx="1"/>
          </p:nvPr>
        </p:nvSpPr>
        <p:spPr>
          <a:xfrm>
            <a:off x="0" y="357166"/>
            <a:ext cx="9144000" cy="6500834"/>
          </a:xfrm>
        </p:spPr>
        <p:txBody>
          <a:bodyPr>
            <a:normAutofit/>
          </a:bodyPr>
          <a:lstStyle/>
          <a:p>
            <a:pPr marL="514350" indent="-514350" algn="just">
              <a:buNone/>
            </a:pPr>
            <a:r>
              <a:rPr lang="id-ID" dirty="0" smtClean="0"/>
              <a:t>5. Pertukaran tanggapan indera; panca indera manusia sudah mempunyai tugas masing-masing untuk menangkap gejala yang berasal dari luar dirinya, misalnya rasa pait, manis diterima oleh alat perasa lidah, rangsangan yang menyangkut  panas dingin, kasar dan halus ditetima oleh indera perasa kulit, gejala yang terakait dengan terang gelap diterima oleh indera mata, sedang yang berkenaan dengan bau-bauan diterima oleh indera penciuam (hidung)</a:t>
            </a:r>
          </a:p>
          <a:p>
            <a:pPr marL="514350" indent="-514350" algn="just">
              <a:buNone/>
            </a:pPr>
            <a:r>
              <a:rPr lang="id-ID" dirty="0" smtClean="0"/>
              <a:t>Namun dalam kehidupan sering dijumpai adanya pertukaran indera dalam menangkap rangsangan dari luar, misalnya pedhes seharusnya ditera oleh indera perasa lidah namun ditanggakap oleh indera pendengaran (swaramu iku pedhes dirungokake)</a:t>
            </a:r>
          </a:p>
          <a:p>
            <a:pPr>
              <a:buNone/>
            </a:pPr>
            <a:endParaRPr lang="id-ID" dirty="0" smtClean="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id-ID" dirty="0"/>
          </a:p>
        </p:txBody>
      </p:sp>
      <p:sp>
        <p:nvSpPr>
          <p:cNvPr id="3" name="Content Placeholder 2"/>
          <p:cNvSpPr>
            <a:spLocks noGrp="1"/>
          </p:cNvSpPr>
          <p:nvPr>
            <p:ph idx="1"/>
          </p:nvPr>
        </p:nvSpPr>
        <p:spPr>
          <a:xfrm>
            <a:off x="0" y="357166"/>
            <a:ext cx="9144000" cy="6500834"/>
          </a:xfrm>
        </p:spPr>
        <p:txBody>
          <a:bodyPr>
            <a:normAutofit/>
          </a:bodyPr>
          <a:lstStyle/>
          <a:p>
            <a:pPr marL="514350" indent="-514350">
              <a:buNone/>
            </a:pPr>
            <a:r>
              <a:rPr lang="id-ID" dirty="0" smtClean="0"/>
              <a:t>Perubahan makna sebagai akibat adanya pertukaran tanggapan indera ini disebut sinesthesia yang berasal darti kata sun ‘sama’ dan aisthetikas ‘tampak’ (Yunani)</a:t>
            </a:r>
          </a:p>
          <a:p>
            <a:pPr marL="514350" indent="-514350" algn="just">
              <a:buNone/>
            </a:pPr>
            <a:r>
              <a:rPr lang="id-ID" dirty="0" smtClean="0"/>
              <a:t>6. Perbedaan tanggapan;  karena pandangan hidup dan ukuran dalam norma kehidupan dalam masyarakat ada kata mengalami perubahan nilai rasa (dapat menjadi memiliki nilai rasa tinggi/ amelioratif atau menjadi memiliki nilai rasa rendah/ peyoratif) – konotatif</a:t>
            </a:r>
          </a:p>
          <a:p>
            <a:pPr marL="514350" indent="-514350" algn="just">
              <a:buNone/>
            </a:pPr>
            <a:r>
              <a:rPr lang="id-ID" dirty="0" smtClean="0"/>
              <a:t>7.  Adanya  pengembangan istilah;  pembentukan istilah baru dengan memanfaatkan satuan lingual yang sudah ada dengan mengubah makna dapat menjadi lebih luas ataupun menjadi lebih sempit. Misalnya papan (Indonesia) ‘lempengan kayu tipis lebar’ sekarang mempunyai makna perumahan.</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id-ID" dirty="0"/>
          </a:p>
        </p:txBody>
      </p:sp>
      <p:sp>
        <p:nvSpPr>
          <p:cNvPr id="3" name="Content Placeholder 2"/>
          <p:cNvSpPr>
            <a:spLocks noGrp="1"/>
          </p:cNvSpPr>
          <p:nvPr>
            <p:ph idx="1"/>
          </p:nvPr>
        </p:nvSpPr>
        <p:spPr>
          <a:xfrm>
            <a:off x="0" y="357166"/>
            <a:ext cx="9144000" cy="6500834"/>
          </a:xfrm>
        </p:spPr>
        <p:txBody>
          <a:bodyPr>
            <a:normAutofit/>
          </a:bodyPr>
          <a:lstStyle/>
          <a:p>
            <a:pPr marL="514350" indent="-514350" algn="just">
              <a:buNone/>
            </a:pPr>
            <a:r>
              <a:rPr lang="id-ID" dirty="0" smtClean="0"/>
              <a:t>Jenis perubahan</a:t>
            </a:r>
          </a:p>
          <a:p>
            <a:pPr marL="514350" indent="-514350" algn="just">
              <a:buAutoNum type="arabicPeriod"/>
            </a:pPr>
            <a:r>
              <a:rPr lang="id-ID" dirty="0" smtClean="0"/>
              <a:t>Meluas; makna satuan lingual berubah  menjadi lebih luas</a:t>
            </a:r>
          </a:p>
          <a:p>
            <a:pPr marL="514350" indent="-514350" algn="just">
              <a:buAutoNum type="arabicPeriod"/>
            </a:pPr>
            <a:r>
              <a:rPr lang="id-ID" dirty="0" smtClean="0"/>
              <a:t>Menyempit; makna satuan lingual berubah menjadi lebih sempit/ khusus</a:t>
            </a:r>
          </a:p>
          <a:p>
            <a:pPr marL="514350" indent="-514350" algn="just">
              <a:buAutoNum type="arabicPeriod"/>
            </a:pPr>
            <a:r>
              <a:rPr lang="id-ID" dirty="0" smtClean="0"/>
              <a:t>Perubahan total, sene ‘buang air kecil’ – sumene ‘istirahat’</a:t>
            </a:r>
          </a:p>
          <a:p>
            <a:pPr marL="514350" indent="-514350" algn="just">
              <a:buAutoNum type="arabicPeriod"/>
            </a:pPr>
            <a:r>
              <a:rPr lang="id-ID" dirty="0" smtClean="0"/>
              <a:t>Penghalusan/ ufemia; dalam rangka penghalusan  dimunculkan satual lingual baru yang mempunyai nilai rasa lebih halus batur – abdi</a:t>
            </a:r>
          </a:p>
          <a:p>
            <a:pPr marL="514350" indent="-514350" algn="just">
              <a:buAutoNum type="arabicPeriod"/>
            </a:pPr>
            <a:r>
              <a:rPr lang="id-ID" dirty="0" smtClean="0"/>
              <a:t>Pengasaran kasusnya seperti dalam penghalusan, jadi memunculkan satuan lingual baru yang dapat memberikan nilai rasa lebih kasar dengan tujuan memberi tekanan/ untuk menunjukkan suasana tidak aramah atau untuk menunjukkan kejengkelan, namun kekasaran tidak terasa. Misalnya  Tim olah raga saka RT 1 wis mlebu kothak.</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id-ID" dirty="0"/>
          </a:p>
        </p:txBody>
      </p:sp>
      <p:sp>
        <p:nvSpPr>
          <p:cNvPr id="3" name="Content Placeholder 2"/>
          <p:cNvSpPr>
            <a:spLocks noGrp="1"/>
          </p:cNvSpPr>
          <p:nvPr>
            <p:ph idx="1"/>
          </p:nvPr>
        </p:nvSpPr>
        <p:spPr>
          <a:xfrm>
            <a:off x="0" y="357166"/>
            <a:ext cx="9144000" cy="6500834"/>
          </a:xfrm>
        </p:spPr>
        <p:txBody>
          <a:bodyPr>
            <a:normAutofit lnSpcReduction="10000"/>
          </a:bodyPr>
          <a:lstStyle/>
          <a:p>
            <a:pPr marL="514350" indent="-514350" algn="just">
              <a:buNone/>
            </a:pPr>
            <a:r>
              <a:rPr lang="id-ID" dirty="0" smtClean="0"/>
              <a:t>Medan Makna</a:t>
            </a:r>
          </a:p>
          <a:p>
            <a:pPr marL="514350" indent="-514350" algn="just">
              <a:buNone/>
            </a:pPr>
            <a:r>
              <a:rPr lang="id-ID" dirty="0" smtClean="0"/>
              <a:t>Kata-kata dapat dikelompokkan yang maknanya saling berkaitan/ berdekatan karena sama-sama berada dalam bidang kegiatan  atau keilmuan. Misalnya  beras, minyak, gula, teh,  kopi, susu, sabun mandi, sabun cuci pasta gigi dapat dikelompokkan menjadi satu karena semuanya terkait dengan kebutuhan  hidup sehari-hari.</a:t>
            </a:r>
          </a:p>
          <a:p>
            <a:pPr marL="514350" indent="-514350" algn="just">
              <a:buNone/>
            </a:pPr>
            <a:r>
              <a:rPr lang="id-ID" dirty="0" smtClean="0"/>
              <a:t>Namun kata dapat pula dikelompokkan atas dasar komponen- komponen makna tertentu sehingga akan  nampak perbedaan dan persamaan makna antara kata yang satu dengan kata yang lain. </a:t>
            </a:r>
          </a:p>
          <a:p>
            <a:pPr marL="514350" indent="-514350" algn="just">
              <a:buNone/>
            </a:pPr>
            <a:r>
              <a:rPr lang="id-ID" dirty="0" smtClean="0"/>
              <a:t>Medan makna/ semantik field/ semantic domain; bagian sistem semantik bahasa yang menggambarkan bagian dari bidang kebudayaan/ realitas alam semesta tertentu dan yang direalisasikan oleh seperangkat unsur leksiokal yang maknanya berhubungan</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571480"/>
          </a:xfrm>
        </p:spPr>
        <p:txBody>
          <a:bodyPr>
            <a:normAutofit/>
          </a:bodyPr>
          <a:lstStyle/>
          <a:p>
            <a:pPr algn="just"/>
            <a:r>
              <a:rPr lang="id-ID" sz="2800" dirty="0" smtClean="0"/>
              <a:t>Etimologi kata semantik</a:t>
            </a:r>
            <a:endParaRPr lang="id-ID" sz="2800" dirty="0"/>
          </a:p>
        </p:txBody>
      </p:sp>
      <p:sp>
        <p:nvSpPr>
          <p:cNvPr id="3" name="Content Placeholder 2"/>
          <p:cNvSpPr>
            <a:spLocks noGrp="1"/>
          </p:cNvSpPr>
          <p:nvPr>
            <p:ph idx="1"/>
          </p:nvPr>
        </p:nvSpPr>
        <p:spPr>
          <a:xfrm>
            <a:off x="0" y="571480"/>
            <a:ext cx="9144000" cy="6286520"/>
          </a:xfrm>
        </p:spPr>
        <p:txBody>
          <a:bodyPr>
            <a:normAutofit fontScale="92500" lnSpcReduction="10000"/>
          </a:bodyPr>
          <a:lstStyle/>
          <a:p>
            <a:pPr>
              <a:buNone/>
            </a:pPr>
            <a:r>
              <a:rPr lang="id-ID" sz="2800" dirty="0" smtClean="0"/>
              <a:t>Bahasa Inggris: semantics              bahasa Yunani, </a:t>
            </a:r>
          </a:p>
          <a:p>
            <a:pPr>
              <a:buNone/>
            </a:pPr>
            <a:r>
              <a:rPr lang="id-ID" sz="2800" dirty="0" smtClean="0"/>
              <a:t>    sema (nomina) ‘tanda/ lambang’</a:t>
            </a:r>
          </a:p>
          <a:p>
            <a:pPr>
              <a:buNone/>
            </a:pPr>
            <a:r>
              <a:rPr lang="id-ID" sz="2800" dirty="0" smtClean="0"/>
              <a:t>    semaino/ samaino (verba) ‘menandai/berarti’	</a:t>
            </a:r>
          </a:p>
          <a:p>
            <a:pPr>
              <a:buNone/>
            </a:pPr>
            <a:r>
              <a:rPr lang="id-ID" sz="2800" dirty="0" smtClean="0"/>
              <a:t>     tanda/ lambang/ sema: tanda linguistik/ signe linguistique  (Bahasa Perancis)</a:t>
            </a:r>
          </a:p>
          <a:p>
            <a:pPr>
              <a:buNone/>
            </a:pPr>
            <a:r>
              <a:rPr lang="id-ID" sz="2800" dirty="0" smtClean="0"/>
              <a:t>Semantik:</a:t>
            </a:r>
            <a:br>
              <a:rPr lang="id-ID" sz="2800" dirty="0" smtClean="0"/>
            </a:br>
            <a:r>
              <a:rPr lang="id-ID" sz="2800" dirty="0" smtClean="0"/>
              <a:t>cabang linguistik yang mempelajari hubungan antara tanda-tanda linguistik dengan hal-hal yang ditandai/ bidang studi dalam linguistik yang mempelajari makna/ ilmu tentang makna/ arti</a:t>
            </a:r>
          </a:p>
          <a:p>
            <a:pPr>
              <a:buNone/>
            </a:pPr>
            <a:r>
              <a:rPr lang="id-ID" sz="2800" dirty="0" smtClean="0"/>
              <a:t>Semiotika:</a:t>
            </a:r>
          </a:p>
          <a:p>
            <a:pPr>
              <a:spcBef>
                <a:spcPts val="0"/>
              </a:spcBef>
              <a:buNone/>
            </a:pPr>
            <a:r>
              <a:rPr lang="id-ID" sz="2800" dirty="0" smtClean="0"/>
              <a:t>    ilmu yang mempelajari lambang-lambang dan tanda-tanda (rambu-rambu lalu lintas, morse dll)</a:t>
            </a:r>
          </a:p>
          <a:p>
            <a:pPr>
              <a:buNone/>
            </a:pPr>
            <a:r>
              <a:rPr lang="id-ID" sz="2800" dirty="0" smtClean="0"/>
              <a:t>Pemakai istilah makna pertama kali: Aristoteles (384-322 sm) melalui pengertian kata ( kata satuan terkecil yang mengandung makna)</a:t>
            </a:r>
          </a:p>
          <a:p>
            <a:pPr>
              <a:buNone/>
            </a:pPr>
            <a:endParaRPr lang="id-ID" sz="2800" dirty="0" smtClean="0"/>
          </a:p>
        </p:txBody>
      </p:sp>
      <p:cxnSp>
        <p:nvCxnSpPr>
          <p:cNvPr id="5" name="Straight Arrow Connector 4"/>
          <p:cNvCxnSpPr/>
          <p:nvPr/>
        </p:nvCxnSpPr>
        <p:spPr>
          <a:xfrm>
            <a:off x="3714744" y="857232"/>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id-ID" dirty="0"/>
          </a:p>
        </p:txBody>
      </p:sp>
      <p:sp>
        <p:nvSpPr>
          <p:cNvPr id="3" name="Content Placeholder 2"/>
          <p:cNvSpPr>
            <a:spLocks noGrp="1"/>
          </p:cNvSpPr>
          <p:nvPr>
            <p:ph idx="1"/>
          </p:nvPr>
        </p:nvSpPr>
        <p:spPr>
          <a:xfrm>
            <a:off x="0" y="357166"/>
            <a:ext cx="9144000" cy="6500834"/>
          </a:xfrm>
        </p:spPr>
        <p:txBody>
          <a:bodyPr>
            <a:normAutofit/>
          </a:bodyPr>
          <a:lstStyle/>
          <a:p>
            <a:pPr marL="514350" indent="-514350" algn="just">
              <a:buNone/>
            </a:pPr>
            <a:r>
              <a:rPr lang="id-ID" dirty="0" smtClean="0"/>
              <a:t>Kata-kata yang berada dalam satu medan makna dapat dikelompokkan menjadi dua yaitu golongan kolokasi dan golongan set</a:t>
            </a:r>
          </a:p>
          <a:p>
            <a:pPr marL="514350" indent="-514350" algn="just">
              <a:buNone/>
            </a:pPr>
            <a:r>
              <a:rPr lang="id-ID" dirty="0" smtClean="0"/>
              <a:t>Kolokasi adalah sejumlah kata yang berada bersama dalam satu tempat/ lingkungan dan bersifat sintakmatik (hubungan linier antara unsur-unsur bahasa dalam tataran tertentu). </a:t>
            </a:r>
          </a:p>
          <a:p>
            <a:pPr marL="514350" indent="-514350" algn="just">
              <a:buNone/>
            </a:pPr>
            <a:r>
              <a:rPr lang="id-ID" dirty="0" smtClean="0"/>
              <a:t>Misalnya, jaka bagus</a:t>
            </a:r>
          </a:p>
          <a:p>
            <a:pPr marL="514350" indent="-514350" algn="just">
              <a:buNone/>
            </a:pPr>
            <a:r>
              <a:rPr lang="id-ID" dirty="0" smtClean="0"/>
              <a:t>Set menunjuk hubungan paradigmatik (hubungan antara unsur-unsur bahasa dengan unsur lain di luar tingkat itu yang dapat saling dipertukarkan/menggantikan)</a:t>
            </a:r>
          </a:p>
          <a:p>
            <a:pPr marL="514350" indent="-514350" algn="just">
              <a:buNone/>
            </a:pPr>
            <a:r>
              <a:rPr lang="id-ID" dirty="0" smtClean="0"/>
              <a:t>Suatu set biasanya berupasekelompok unsur leksikal dari kelas yang sama yang nampak sebagai satu kesatuan</a:t>
            </a:r>
          </a:p>
          <a:p>
            <a:pPr marL="514350" indent="-514350" algn="just">
              <a:buNone/>
            </a:pPr>
            <a:r>
              <a:rPr lang="id-ID" dirty="0" smtClean="0"/>
              <a:t>Setiap leksikal dalam satu set dibatasi oleh tempatnya dalam hubungan dengan anggota dalam set tersebut.</a:t>
            </a:r>
          </a:p>
          <a:p>
            <a:pPr marL="514350" indent="-514350" algn="just">
              <a:buNone/>
            </a:pPr>
            <a:endParaRPr lang="id-ID" dirty="0" smtClean="0"/>
          </a:p>
          <a:p>
            <a:pPr marL="514350" indent="-514350" algn="just">
              <a:buNone/>
            </a:pPr>
            <a:endParaRPr lang="id-ID" dirty="0" smtClean="0"/>
          </a:p>
          <a:p>
            <a:pPr marL="514350" indent="-514350" algn="just">
              <a:buNone/>
            </a:pPr>
            <a:endParaRPr lang="id-ID" dirty="0" smtClean="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id-ID" dirty="0"/>
          </a:p>
        </p:txBody>
      </p:sp>
      <p:sp>
        <p:nvSpPr>
          <p:cNvPr id="3" name="Content Placeholder 2"/>
          <p:cNvSpPr>
            <a:spLocks noGrp="1"/>
          </p:cNvSpPr>
          <p:nvPr>
            <p:ph idx="1"/>
          </p:nvPr>
        </p:nvSpPr>
        <p:spPr>
          <a:xfrm>
            <a:off x="0" y="0"/>
            <a:ext cx="9144000" cy="6858000"/>
          </a:xfrm>
        </p:spPr>
        <p:txBody>
          <a:bodyPr>
            <a:normAutofit/>
          </a:bodyPr>
          <a:lstStyle/>
          <a:p>
            <a:pPr marL="514350" indent="-514350" algn="just">
              <a:buNone/>
            </a:pPr>
            <a:r>
              <a:rPr lang="id-ID" sz="2400" dirty="0" smtClean="0"/>
              <a:t>Misalnya kita tahu batas suhu  adhem, anget, panas.</a:t>
            </a:r>
          </a:p>
          <a:p>
            <a:pPr marL="514350" indent="-514350" algn="just">
              <a:buNone/>
            </a:pPr>
            <a:r>
              <a:rPr lang="id-ID" sz="2400" dirty="0" smtClean="0"/>
              <a:t>Pengelompokkan unsur leksikal berdasarkan kolokasi dan set dapat memberikan gambaran teori medan makna. Setiap unsur leksikal memiliki komponen makna masing-masing yang mungkin ada persamaan dan perbedaan.</a:t>
            </a:r>
          </a:p>
          <a:p>
            <a:pPr marL="514350" indent="-514350" algn="just">
              <a:buNone/>
            </a:pPr>
            <a:r>
              <a:rPr lang="id-ID" sz="2400" dirty="0" smtClean="0"/>
              <a:t>Komponen makna/ komponen semantik/ semantic feature/ semantic property/ semantic marker;  setiap leksikal terdiri dari satu/ beberapa unsur yang bersama-sama membentuk makna kata/ makna unsur leksikal tersebut.</a:t>
            </a:r>
          </a:p>
          <a:p>
            <a:pPr marL="514350" indent="-514350" algn="just">
              <a:buNone/>
            </a:pPr>
            <a:r>
              <a:rPr lang="id-ID" sz="2400" dirty="0" smtClean="0"/>
              <a:t>Misalnya; bapak mengandung komponen makna : +insan, +dewasa, +jantan, dan +kawin, sedang ibu mengandung komponen makna  +insan, +dewasa, + kawin, dan –jantan</a:t>
            </a:r>
          </a:p>
          <a:p>
            <a:pPr marL="514350" indent="-514350" algn="just">
              <a:buNone/>
            </a:pPr>
            <a:endParaRPr lang="id-ID" dirty="0" smtClean="0"/>
          </a:p>
          <a:p>
            <a:pPr marL="514350" indent="-514350" algn="just">
              <a:buNone/>
            </a:pPr>
            <a:endParaRPr lang="id-ID" dirty="0" smtClean="0"/>
          </a:p>
          <a:p>
            <a:pPr marL="514350" indent="-514350" algn="just">
              <a:buNone/>
            </a:pPr>
            <a:r>
              <a:rPr lang="id-ID" dirty="0" smtClean="0"/>
              <a:t> </a:t>
            </a:r>
          </a:p>
          <a:p>
            <a:pPr marL="514350" indent="-514350" algn="just">
              <a:buNone/>
            </a:pPr>
            <a:endParaRPr lang="id-ID" dirty="0" smtClean="0"/>
          </a:p>
          <a:p>
            <a:pPr marL="514350" indent="-514350" algn="just">
              <a:buNone/>
            </a:pPr>
            <a:endParaRPr lang="id-ID" dirty="0" smtClean="0"/>
          </a:p>
          <a:p>
            <a:pPr marL="514350" indent="-514350" algn="just">
              <a:buNone/>
            </a:pPr>
            <a:endParaRPr lang="id-ID" dirty="0" smtClean="0"/>
          </a:p>
        </p:txBody>
      </p:sp>
      <p:graphicFrame>
        <p:nvGraphicFramePr>
          <p:cNvPr id="4" name="Table 3"/>
          <p:cNvGraphicFramePr>
            <a:graphicFrameLocks noGrp="1"/>
          </p:cNvGraphicFramePr>
          <p:nvPr/>
        </p:nvGraphicFramePr>
        <p:xfrm>
          <a:off x="1357290" y="4754880"/>
          <a:ext cx="5214975" cy="1828800"/>
        </p:xfrm>
        <a:graphic>
          <a:graphicData uri="http://schemas.openxmlformats.org/drawingml/2006/table">
            <a:tbl>
              <a:tblPr firstRow="1" bandRow="1">
                <a:tableStyleId>{5C22544A-7EE6-4342-B048-85BDC9FD1C3A}</a:tableStyleId>
              </a:tblPr>
              <a:tblGrid>
                <a:gridCol w="2357454"/>
                <a:gridCol w="1357322"/>
                <a:gridCol w="1500199"/>
              </a:tblGrid>
              <a:tr h="342265">
                <a:tc>
                  <a:txBody>
                    <a:bodyPr/>
                    <a:lstStyle/>
                    <a:p>
                      <a:pPr algn="ctr"/>
                      <a:r>
                        <a:rPr lang="id-ID" dirty="0" smtClean="0"/>
                        <a:t>Komponen makna</a:t>
                      </a:r>
                      <a:endParaRPr lang="id-ID" dirty="0"/>
                    </a:p>
                  </a:txBody>
                  <a:tcPr/>
                </a:tc>
                <a:tc>
                  <a:txBody>
                    <a:bodyPr/>
                    <a:lstStyle/>
                    <a:p>
                      <a:pPr algn="ctr"/>
                      <a:r>
                        <a:rPr lang="id-ID" dirty="0" smtClean="0"/>
                        <a:t>Bapak</a:t>
                      </a:r>
                      <a:endParaRPr lang="id-ID" dirty="0"/>
                    </a:p>
                  </a:txBody>
                  <a:tcPr/>
                </a:tc>
                <a:tc>
                  <a:txBody>
                    <a:bodyPr/>
                    <a:lstStyle/>
                    <a:p>
                      <a:pPr algn="ctr"/>
                      <a:r>
                        <a:rPr lang="id-ID" dirty="0" smtClean="0"/>
                        <a:t>Ibu</a:t>
                      </a:r>
                      <a:endParaRPr lang="id-ID" dirty="0"/>
                    </a:p>
                  </a:txBody>
                  <a:tcPr/>
                </a:tc>
              </a:tr>
              <a:tr h="320056">
                <a:tc>
                  <a:txBody>
                    <a:bodyPr/>
                    <a:lstStyle/>
                    <a:p>
                      <a:r>
                        <a:rPr lang="id-ID" dirty="0" smtClean="0"/>
                        <a:t>Insan</a:t>
                      </a:r>
                      <a:endParaRPr lang="id-ID" dirty="0"/>
                    </a:p>
                  </a:txBody>
                  <a:tcPr/>
                </a:tc>
                <a:tc>
                  <a:txBody>
                    <a:bodyPr/>
                    <a:lstStyle/>
                    <a:p>
                      <a:pPr algn="ctr"/>
                      <a:r>
                        <a:rPr lang="id-ID" dirty="0" smtClean="0"/>
                        <a:t>+</a:t>
                      </a:r>
                      <a:endParaRPr lang="id-ID" dirty="0"/>
                    </a:p>
                  </a:txBody>
                  <a:tcPr/>
                </a:tc>
                <a:tc>
                  <a:txBody>
                    <a:bodyPr/>
                    <a:lstStyle/>
                    <a:p>
                      <a:pPr algn="ctr"/>
                      <a:r>
                        <a:rPr lang="id-ID" dirty="0" smtClean="0"/>
                        <a:t>+</a:t>
                      </a:r>
                      <a:endParaRPr lang="id-ID" dirty="0"/>
                    </a:p>
                  </a:txBody>
                  <a:tcPr/>
                </a:tc>
              </a:tr>
              <a:tr h="342265">
                <a:tc>
                  <a:txBody>
                    <a:bodyPr/>
                    <a:lstStyle/>
                    <a:p>
                      <a:r>
                        <a:rPr lang="id-ID" dirty="0" smtClean="0"/>
                        <a:t>Dewasa</a:t>
                      </a:r>
                      <a:endParaRPr lang="id-ID" dirty="0"/>
                    </a:p>
                  </a:txBody>
                  <a:tcPr/>
                </a:tc>
                <a:tc>
                  <a:txBody>
                    <a:bodyPr/>
                    <a:lstStyle/>
                    <a:p>
                      <a:pPr algn="ctr"/>
                      <a:r>
                        <a:rPr lang="id-ID" dirty="0" smtClean="0"/>
                        <a:t>+</a:t>
                      </a:r>
                      <a:endParaRPr lang="id-ID" dirty="0"/>
                    </a:p>
                  </a:txBody>
                  <a:tcPr/>
                </a:tc>
                <a:tc>
                  <a:txBody>
                    <a:bodyPr/>
                    <a:lstStyle/>
                    <a:p>
                      <a:pPr algn="ctr"/>
                      <a:r>
                        <a:rPr lang="id-ID" dirty="0" smtClean="0"/>
                        <a:t>+</a:t>
                      </a:r>
                      <a:endParaRPr lang="id-ID" dirty="0"/>
                    </a:p>
                  </a:txBody>
                  <a:tcPr/>
                </a:tc>
              </a:tr>
              <a:tr h="342265">
                <a:tc>
                  <a:txBody>
                    <a:bodyPr/>
                    <a:lstStyle/>
                    <a:p>
                      <a:r>
                        <a:rPr lang="id-ID" dirty="0" smtClean="0"/>
                        <a:t>Jantan</a:t>
                      </a:r>
                      <a:endParaRPr lang="id-ID" dirty="0"/>
                    </a:p>
                  </a:txBody>
                  <a:tcPr/>
                </a:tc>
                <a:tc>
                  <a:txBody>
                    <a:bodyPr/>
                    <a:lstStyle/>
                    <a:p>
                      <a:pPr algn="ctr"/>
                      <a:r>
                        <a:rPr lang="id-ID" dirty="0" smtClean="0"/>
                        <a:t>+</a:t>
                      </a:r>
                      <a:endParaRPr lang="id-ID" dirty="0"/>
                    </a:p>
                  </a:txBody>
                  <a:tcPr/>
                </a:tc>
                <a:tc>
                  <a:txBody>
                    <a:bodyPr/>
                    <a:lstStyle/>
                    <a:p>
                      <a:pPr algn="ctr"/>
                      <a:r>
                        <a:rPr lang="id-ID" dirty="0" smtClean="0"/>
                        <a:t>-</a:t>
                      </a:r>
                      <a:endParaRPr lang="id-ID" dirty="0"/>
                    </a:p>
                  </a:txBody>
                  <a:tcPr/>
                </a:tc>
              </a:tr>
              <a:tr h="342265">
                <a:tc>
                  <a:txBody>
                    <a:bodyPr/>
                    <a:lstStyle/>
                    <a:p>
                      <a:r>
                        <a:rPr lang="id-ID" dirty="0" smtClean="0"/>
                        <a:t>kawin</a:t>
                      </a:r>
                      <a:endParaRPr lang="id-ID" dirty="0"/>
                    </a:p>
                  </a:txBody>
                  <a:tcPr/>
                </a:tc>
                <a:tc>
                  <a:txBody>
                    <a:bodyPr/>
                    <a:lstStyle/>
                    <a:p>
                      <a:pPr algn="ctr"/>
                      <a:r>
                        <a:rPr lang="id-ID" dirty="0" smtClean="0"/>
                        <a:t>+</a:t>
                      </a:r>
                      <a:endParaRPr lang="id-ID" dirty="0"/>
                    </a:p>
                  </a:txBody>
                  <a:tcPr/>
                </a:tc>
                <a:tc>
                  <a:txBody>
                    <a:bodyPr/>
                    <a:lstStyle/>
                    <a:p>
                      <a:pPr algn="ctr"/>
                      <a:r>
                        <a:rPr lang="id-ID" dirty="0" smtClean="0"/>
                        <a:t>+</a:t>
                      </a:r>
                      <a:endParaRPr lang="id-ID" dirty="0"/>
                    </a:p>
                  </a:txBody>
                  <a:tcPr/>
                </a:tc>
              </a:tr>
            </a:tbl>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439292"/>
          </a:xfrm>
        </p:spPr>
        <p:txBody>
          <a:bodyPr>
            <a:normAutofit fontScale="90000"/>
          </a:bodyPr>
          <a:lstStyle/>
          <a:p>
            <a:pPr algn="just"/>
            <a:r>
              <a:rPr lang="id-ID" sz="2800" dirty="0" smtClean="0"/>
              <a:t>Tanda (bahasa Indonesia): bekas, tanda dengan yang ditandai                  bersifat langsung. Mis. lampu merah , suara adzan</a:t>
            </a:r>
            <a:br>
              <a:rPr lang="id-ID" sz="2800" dirty="0" smtClean="0"/>
            </a:br>
            <a:r>
              <a:rPr lang="id-ID" sz="2800" dirty="0" smtClean="0"/>
              <a:t>Lambang; tanda yang tidak secara langsung melainkan melalui sesuatu yang lain, bersifat konvensional, perjanjian, untuk mengetahui makna lambang harus mempelajari</a:t>
            </a:r>
            <a:br>
              <a:rPr lang="id-ID" sz="2800" dirty="0" smtClean="0"/>
            </a:br>
            <a:r>
              <a:rPr lang="id-ID" sz="2800" dirty="0" smtClean="0"/>
              <a:t>    misalnya warna merah dan putih pada bendera.</a:t>
            </a:r>
            <a:br>
              <a:rPr lang="id-ID" sz="2800" dirty="0" smtClean="0"/>
            </a:br>
            <a:r>
              <a:rPr lang="id-ID" sz="2800" dirty="0" smtClean="0"/>
              <a:t>Bunyi bahasa termasuk lambang, untuk mengetahui makna meja (selain orang Indonesia) harus belajar</a:t>
            </a:r>
            <a:br>
              <a:rPr lang="id-ID" sz="2800" dirty="0" smtClean="0"/>
            </a:br>
            <a:endParaRPr lang="id-ID" sz="2800" dirty="0"/>
          </a:p>
        </p:txBody>
      </p:sp>
      <p:sp>
        <p:nvSpPr>
          <p:cNvPr id="3" name="Content Placeholder 2"/>
          <p:cNvSpPr>
            <a:spLocks noGrp="1"/>
          </p:cNvSpPr>
          <p:nvPr>
            <p:ph idx="1"/>
          </p:nvPr>
        </p:nvSpPr>
        <p:spPr>
          <a:xfrm>
            <a:off x="0" y="3929066"/>
            <a:ext cx="8686800" cy="2928934"/>
          </a:xfrm>
        </p:spPr>
        <p:txBody>
          <a:bodyPr>
            <a:normAutofit fontScale="92500" lnSpcReduction="10000"/>
          </a:bodyPr>
          <a:lstStyle/>
          <a:p>
            <a:pPr>
              <a:buNone/>
            </a:pPr>
            <a:r>
              <a:rPr lang="id-ID" dirty="0" smtClean="0"/>
              <a:t>Lambang bahasa/ lambang/tanda yang lain ‘mewakili’ suatu konsep yang berada di dunia ide/ benak kita, misal ‘kursi’ mewakili suatu konsep dalam benak kiita berupa benda yang biasa digunakan sebagai tempat duduk dengan wujud yang sedemikian rupa </a:t>
            </a:r>
          </a:p>
          <a:p>
            <a:pPr>
              <a:buNone/>
            </a:pPr>
            <a:r>
              <a:rPr lang="id-ID" dirty="0" smtClean="0"/>
              <a:t>Simbol: berpadanan dengan kata lambang, kedua kata tersebut mewakili konsep yang sama meskipun distribusi penggunaannya berbeda</a:t>
            </a:r>
          </a:p>
          <a:p>
            <a:pPr>
              <a:buNone/>
            </a:pPr>
            <a:endParaRPr lang="id-ID"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pPr algn="just"/>
            <a:endParaRPr lang="id-ID" sz="3200" dirty="0"/>
          </a:p>
        </p:txBody>
      </p:sp>
      <p:sp>
        <p:nvSpPr>
          <p:cNvPr id="3" name="Content Placeholder 2"/>
          <p:cNvSpPr>
            <a:spLocks noGrp="1"/>
          </p:cNvSpPr>
          <p:nvPr>
            <p:ph idx="1"/>
          </p:nvPr>
        </p:nvSpPr>
        <p:spPr>
          <a:xfrm>
            <a:off x="0" y="214290"/>
            <a:ext cx="9144000" cy="6643710"/>
          </a:xfrm>
        </p:spPr>
        <p:txBody>
          <a:bodyPr>
            <a:noAutofit/>
          </a:bodyPr>
          <a:lstStyle/>
          <a:p>
            <a:pPr>
              <a:buNone/>
            </a:pPr>
            <a:r>
              <a:rPr lang="id-ID" sz="2400" dirty="0" smtClean="0"/>
              <a:t>Tanda menurut Ferdinand De Saussure terdiri atas:</a:t>
            </a:r>
          </a:p>
          <a:p>
            <a:pPr marL="514350" indent="-514350">
              <a:buAutoNum type="alphaLcPeriod"/>
            </a:pPr>
            <a:r>
              <a:rPr lang="id-ID" sz="2400" dirty="0" smtClean="0"/>
              <a:t>Komponen yang mengartikan: bunyi bahasa</a:t>
            </a:r>
          </a:p>
          <a:p>
            <a:pPr marL="514350" indent="-514350">
              <a:buAutoNum type="alphaLcPeriod"/>
            </a:pPr>
            <a:r>
              <a:rPr lang="id-ID" sz="2400" dirty="0" smtClean="0"/>
              <a:t>Komponen yang diartikan: makna dari komponen pertama</a:t>
            </a:r>
          </a:p>
          <a:p>
            <a:pPr marL="514350" indent="-514350">
              <a:buNone/>
            </a:pPr>
            <a:r>
              <a:rPr lang="id-ID" sz="2400" dirty="0" smtClean="0"/>
              <a:t>a  dan b merupakan lambang/ tanda sedang sesuatu yang ditandai/ dilambangi berada di luar bahasa yang disebut referen/ hal yang ditunjuk 	  </a:t>
            </a:r>
          </a:p>
          <a:p>
            <a:pPr marL="514350" indent="-514350">
              <a:buNone/>
            </a:pPr>
            <a:r>
              <a:rPr lang="id-ID" sz="2400" dirty="0" smtClean="0"/>
              <a:t>	   			  ‘makna’	</a:t>
            </a:r>
          </a:p>
          <a:p>
            <a:pPr marL="514350" indent="-514350">
              <a:buNone/>
            </a:pPr>
            <a:r>
              <a:rPr lang="id-ID" sz="2400" dirty="0" smtClean="0"/>
              <a:t>				   yang diartikan                 	referen	</a:t>
            </a:r>
          </a:p>
          <a:p>
            <a:pPr marL="514350" indent="-514350">
              <a:buNone/>
            </a:pPr>
            <a:r>
              <a:rPr lang="id-ID" sz="2400" dirty="0" smtClean="0"/>
              <a:t>Tanda linguistik</a:t>
            </a:r>
          </a:p>
          <a:p>
            <a:pPr marL="514350" indent="-514350">
              <a:buNone/>
            </a:pPr>
            <a:r>
              <a:rPr lang="id-ID" sz="2400" dirty="0" smtClean="0"/>
              <a:t>				    [bunyi]</a:t>
            </a:r>
          </a:p>
          <a:p>
            <a:pPr marL="514350" indent="-514350">
              <a:buNone/>
            </a:pPr>
            <a:r>
              <a:rPr lang="id-ID" sz="2400" dirty="0" smtClean="0"/>
              <a:t>				     yang mengartikan</a:t>
            </a:r>
          </a:p>
          <a:p>
            <a:pPr marL="514350" indent="-514350">
              <a:buNone/>
            </a:pPr>
            <a:endParaRPr lang="id-ID" sz="2400" dirty="0" smtClean="0"/>
          </a:p>
          <a:p>
            <a:pPr marL="514350" indent="-514350">
              <a:buNone/>
            </a:pPr>
            <a:r>
              <a:rPr lang="id-ID" sz="2400" dirty="0" smtClean="0"/>
              <a:t>                              Yang menandai/			 yang ditandai/</a:t>
            </a:r>
          </a:p>
          <a:p>
            <a:pPr marL="514350" indent="-514350">
              <a:buNone/>
            </a:pPr>
            <a:r>
              <a:rPr lang="id-ID" sz="2400" dirty="0" smtClean="0"/>
              <a:t>                                 intralingual 			 ekstralingual</a:t>
            </a:r>
          </a:p>
          <a:p>
            <a:pPr marL="514350" indent="-514350">
              <a:buNone/>
            </a:pPr>
            <a:r>
              <a:rPr lang="id-ID" sz="2400" dirty="0" smtClean="0"/>
              <a:t>	</a:t>
            </a:r>
          </a:p>
          <a:p>
            <a:endParaRPr lang="id-ID" sz="2400" dirty="0"/>
          </a:p>
        </p:txBody>
      </p:sp>
      <p:sp>
        <p:nvSpPr>
          <p:cNvPr id="4" name="Left Brace 3"/>
          <p:cNvSpPr/>
          <p:nvPr/>
        </p:nvSpPr>
        <p:spPr>
          <a:xfrm>
            <a:off x="2643174" y="2714620"/>
            <a:ext cx="71438" cy="278608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cxnSp>
        <p:nvCxnSpPr>
          <p:cNvPr id="8" name="Straight Connector 7"/>
          <p:cNvCxnSpPr/>
          <p:nvPr/>
        </p:nvCxnSpPr>
        <p:spPr>
          <a:xfrm rot="16200000" flipH="1">
            <a:off x="4143372" y="4286256"/>
            <a:ext cx="3214710" cy="71438"/>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786050" y="3929066"/>
            <a:ext cx="364333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id-ID" dirty="0"/>
          </a:p>
        </p:txBody>
      </p:sp>
      <p:sp>
        <p:nvSpPr>
          <p:cNvPr id="3" name="Content Placeholder 2"/>
          <p:cNvSpPr>
            <a:spLocks noGrp="1"/>
          </p:cNvSpPr>
          <p:nvPr>
            <p:ph idx="1"/>
          </p:nvPr>
        </p:nvSpPr>
        <p:spPr>
          <a:xfrm>
            <a:off x="0" y="500042"/>
            <a:ext cx="9144000" cy="6357958"/>
          </a:xfrm>
        </p:spPr>
        <p:txBody>
          <a:bodyPr>
            <a:normAutofit/>
          </a:bodyPr>
          <a:lstStyle/>
          <a:p>
            <a:pPr>
              <a:buNone/>
            </a:pPr>
            <a:r>
              <a:rPr lang="id-ID" sz="2400" dirty="0" smtClean="0"/>
              <a:t>Menurut Ogden dan Richard (1923) hubungan antara tanda/ lambang, konsep (ada di benak masyarakat dengan  referen (sesuatu yang ditunjuk) nampak pada segitiga semantik berikut ini (segitiga Ogden dan Richard)</a:t>
            </a:r>
          </a:p>
          <a:p>
            <a:pPr algn="ctr">
              <a:buNone/>
            </a:pPr>
            <a:r>
              <a:rPr lang="id-ID" sz="2400" dirty="0" smtClean="0"/>
              <a:t>Konsep/ makna</a:t>
            </a:r>
          </a:p>
          <a:p>
            <a:pPr algn="just">
              <a:buNone/>
            </a:pPr>
            <a:endParaRPr lang="id-ID" sz="2400" dirty="0" smtClean="0"/>
          </a:p>
          <a:p>
            <a:pPr algn="just">
              <a:buNone/>
            </a:pPr>
            <a:endParaRPr lang="id-ID" sz="2400" dirty="0" smtClean="0"/>
          </a:p>
          <a:p>
            <a:pPr algn="just">
              <a:spcBef>
                <a:spcPts val="1200"/>
              </a:spcBef>
              <a:buNone/>
            </a:pPr>
            <a:r>
              <a:rPr lang="id-ID" sz="2400" dirty="0" smtClean="0"/>
              <a:t>             Tanda/lambang/ simbol                 sesuatu yang ditunjuk</a:t>
            </a:r>
          </a:p>
          <a:p>
            <a:pPr algn="just">
              <a:spcBef>
                <a:spcPts val="0"/>
              </a:spcBef>
              <a:buNone/>
            </a:pPr>
            <a:r>
              <a:rPr lang="id-ID" sz="2400" dirty="0" smtClean="0"/>
              <a:t>                kata/leksem			(referen)</a:t>
            </a:r>
          </a:p>
          <a:p>
            <a:pPr algn="just">
              <a:buNone/>
            </a:pPr>
            <a:r>
              <a:rPr lang="id-ID" sz="2400" dirty="0" smtClean="0"/>
              <a:t>Hubungan antara tanda/ lambang dengan konsep/ makna bersifat langsung , hubungan antara makna dengan  referen / sesuatu yang ditunjuk bersifat langsung, namun hubungan antara tanda/ lambang dengan sesuatu yang ditunjuk tidak bersifat  langsung.</a:t>
            </a:r>
            <a:endParaRPr lang="id-ID" sz="2400" dirty="0"/>
          </a:p>
        </p:txBody>
      </p:sp>
      <p:cxnSp>
        <p:nvCxnSpPr>
          <p:cNvPr id="5" name="Straight Connector 4"/>
          <p:cNvCxnSpPr/>
          <p:nvPr/>
        </p:nvCxnSpPr>
        <p:spPr>
          <a:xfrm rot="10800000" flipV="1">
            <a:off x="2714612" y="2571744"/>
            <a:ext cx="1643074" cy="857256"/>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0800000">
            <a:off x="2714612" y="3500438"/>
            <a:ext cx="3357586"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4357686" y="2571744"/>
            <a:ext cx="1714512" cy="857256"/>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57166"/>
            <a:ext cx="9144000" cy="3857652"/>
          </a:xfrm>
        </p:spPr>
        <p:txBody>
          <a:bodyPr>
            <a:noAutofit/>
          </a:bodyPr>
          <a:lstStyle/>
          <a:p>
            <a:pPr algn="l"/>
            <a:r>
              <a:rPr lang="id-ID" sz="2800" dirty="0" smtClean="0"/>
              <a:t>Menurut Kamus linguistik makna adalah:</a:t>
            </a:r>
            <a:br>
              <a:rPr lang="id-ID" sz="2800" dirty="0" smtClean="0"/>
            </a:br>
            <a:r>
              <a:rPr lang="id-ID" sz="2800" dirty="0" smtClean="0"/>
              <a:t>1.  Maksud pembicara</a:t>
            </a:r>
            <a:br>
              <a:rPr lang="id-ID" sz="2800" dirty="0" smtClean="0"/>
            </a:br>
            <a:r>
              <a:rPr lang="id-ID" sz="2800" dirty="0" smtClean="0"/>
              <a:t>2. Pengaruh satuan bahasa dalam pemahaman, persepsi atau</a:t>
            </a:r>
            <a:br>
              <a:rPr lang="id-ID" sz="2800" dirty="0" smtClean="0"/>
            </a:br>
            <a:r>
              <a:rPr lang="id-ID" sz="2800" dirty="0" smtClean="0"/>
              <a:t>     perilaku manusia atau kelompok manusia</a:t>
            </a:r>
            <a:br>
              <a:rPr lang="id-ID" sz="2800" dirty="0" smtClean="0"/>
            </a:br>
            <a:r>
              <a:rPr lang="id-ID" sz="2800" dirty="0" smtClean="0"/>
              <a:t>3. Hubungan dalam arti kesepadanan atau ketidaksepadanan</a:t>
            </a:r>
            <a:br>
              <a:rPr lang="id-ID" sz="2800" dirty="0" smtClean="0"/>
            </a:br>
            <a:r>
              <a:rPr lang="id-ID" sz="2800" dirty="0" smtClean="0"/>
              <a:t>    antara bahasa dan alam di luar bahasa atau antara ujaran </a:t>
            </a:r>
            <a:br>
              <a:rPr lang="id-ID" sz="2800" dirty="0" smtClean="0"/>
            </a:br>
            <a:r>
              <a:rPr lang="id-ID" sz="2800" dirty="0" smtClean="0"/>
              <a:t>    dan semua hal yang ditunjuknya</a:t>
            </a:r>
            <a:br>
              <a:rPr lang="id-ID" sz="2800" dirty="0" smtClean="0"/>
            </a:br>
            <a:r>
              <a:rPr lang="id-ID" sz="2800" dirty="0" smtClean="0"/>
              <a:t>4. Cara menggunakan lambang-lambang bahasa                     </a:t>
            </a:r>
            <a:br>
              <a:rPr lang="id-ID" sz="2800" dirty="0" smtClean="0"/>
            </a:br>
            <a:endParaRPr lang="id-ID" sz="2800" dirty="0"/>
          </a:p>
        </p:txBody>
      </p:sp>
      <p:sp>
        <p:nvSpPr>
          <p:cNvPr id="3" name="Content Placeholder 2"/>
          <p:cNvSpPr>
            <a:spLocks noGrp="1"/>
          </p:cNvSpPr>
          <p:nvPr>
            <p:ph idx="1"/>
          </p:nvPr>
        </p:nvSpPr>
        <p:spPr>
          <a:xfrm>
            <a:off x="0" y="4143380"/>
            <a:ext cx="9144000" cy="2714620"/>
          </a:xfrm>
        </p:spPr>
        <p:txBody>
          <a:bodyPr>
            <a:normAutofit fontScale="92500"/>
          </a:bodyPr>
          <a:lstStyle/>
          <a:p>
            <a:pPr>
              <a:buNone/>
            </a:pPr>
            <a:r>
              <a:rPr lang="id-ID" sz="2800" dirty="0" smtClean="0"/>
              <a:t>Makna merupakan gejala dalam ujaran. Informasi merupakan gejala di luar ujaran, sedang maksud gejala luar  ujaran.</a:t>
            </a:r>
          </a:p>
          <a:p>
            <a:pPr>
              <a:buNone/>
            </a:pPr>
            <a:r>
              <a:rPr lang="id-ID" sz="2800" dirty="0" smtClean="0"/>
              <a:t>Beda informasi dan maksud adalah informasi sesuatu luar ujaran dilihat dari objeknya atau yang dibicarakan, sedangkan maksud dilihat dari segi si pengujar, orang yang berbicara atau subjeknya</a:t>
            </a:r>
            <a:endParaRPr lang="id-ID" sz="2800" dirty="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85728"/>
          </a:xfrm>
        </p:spPr>
        <p:txBody>
          <a:bodyPr>
            <a:normAutofit fontScale="90000"/>
          </a:bodyPr>
          <a:lstStyle/>
          <a:p>
            <a:endParaRPr lang="id-ID" dirty="0"/>
          </a:p>
        </p:txBody>
      </p:sp>
      <p:sp>
        <p:nvSpPr>
          <p:cNvPr id="3" name="Content Placeholder 2"/>
          <p:cNvSpPr>
            <a:spLocks noGrp="1"/>
          </p:cNvSpPr>
          <p:nvPr>
            <p:ph idx="1"/>
          </p:nvPr>
        </p:nvSpPr>
        <p:spPr>
          <a:xfrm>
            <a:off x="214282" y="428604"/>
            <a:ext cx="8643998" cy="6429396"/>
          </a:xfrm>
        </p:spPr>
        <p:txBody>
          <a:bodyPr>
            <a:normAutofit lnSpcReduction="10000"/>
          </a:bodyPr>
          <a:lstStyle/>
          <a:p>
            <a:pPr>
              <a:buNone/>
            </a:pPr>
            <a:r>
              <a:rPr lang="id-ID" dirty="0" smtClean="0"/>
              <a:t>Kaidah Umum:</a:t>
            </a:r>
          </a:p>
          <a:p>
            <a:pPr marL="514350" indent="-514350">
              <a:buAutoNum type="arabicPeriod"/>
            </a:pPr>
            <a:r>
              <a:rPr lang="id-ID" dirty="0" smtClean="0"/>
              <a:t>Hubungan antara tanda  (kata/leksem)dengan referen bersifat arbitrer/ tidak ada hubungan wajib</a:t>
            </a:r>
          </a:p>
          <a:p>
            <a:pPr marL="514350" indent="-514350">
              <a:buAutoNum type="arabicPeriod"/>
            </a:pPr>
            <a:r>
              <a:rPr lang="id-ID" dirty="0" smtClean="0"/>
              <a:t>Secara sinkronik makna sebuah kata /leksem tidak berubah ,  secara diakronik kemungkinan berubah ada</a:t>
            </a:r>
          </a:p>
          <a:p>
            <a:pPr marL="514350" indent="-514350">
              <a:buAutoNum type="arabicPeriod"/>
            </a:pPr>
            <a:r>
              <a:rPr lang="id-ID" dirty="0" smtClean="0"/>
              <a:t>Bentuk-bentuk yang berbeda akan berbeda  maknanya</a:t>
            </a:r>
          </a:p>
          <a:p>
            <a:pPr marL="514350" indent="-514350">
              <a:buAutoNum type="arabicPeriod"/>
            </a:pPr>
            <a:r>
              <a:rPr lang="id-ID" dirty="0" smtClean="0"/>
              <a:t>Setiap bahasa memiliki sistem semantik yang berbeda dengan sistem semantik bahasa yang lain</a:t>
            </a:r>
          </a:p>
          <a:p>
            <a:pPr marL="514350" indent="-514350">
              <a:buAutoNum type="arabicPeriod"/>
            </a:pPr>
            <a:r>
              <a:rPr lang="id-ID" dirty="0" smtClean="0"/>
              <a:t>Makna setiap kata dalam suatu bahasa dipengaruhi oleh pandangan hidup dan sikap anggota masyarakat</a:t>
            </a:r>
          </a:p>
          <a:p>
            <a:pPr marL="514350" indent="-514350">
              <a:buAutoNum type="arabicPeriod"/>
            </a:pPr>
            <a:r>
              <a:rPr lang="id-ID" dirty="0" smtClean="0"/>
              <a:t>Luasnya makna yang dikandung sebuah bentuk gramatikal berbanding terbalik dengan luasnya bentuk tersebut</a:t>
            </a:r>
            <a:endParaRPr lang="id-ID" dirty="0"/>
          </a:p>
          <a:p>
            <a:pPr marL="514350" indent="-514350">
              <a:buNone/>
            </a:pPr>
            <a:r>
              <a:rPr lang="id-ID" dirty="0" smtClean="0"/>
              <a:t>       makna kereta lebih luas  dibandingkan dengan makna kereta api</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3638</TotalTime>
  <Words>4191</Words>
  <Application>Microsoft Office PowerPoint</Application>
  <PresentationFormat>On-screen Show (4:3)</PresentationFormat>
  <Paragraphs>284</Paragraphs>
  <Slides>41</Slides>
  <Notes>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Flow</vt:lpstr>
      <vt:lpstr>SEMANTIK</vt:lpstr>
      <vt:lpstr>Silabus</vt:lpstr>
      <vt:lpstr>Strategi Perkuliahan</vt:lpstr>
      <vt:lpstr>Etimologi kata semantik</vt:lpstr>
      <vt:lpstr>Tanda (bahasa Indonesia): bekas, tanda dengan yang ditandai                  bersifat langsung. Mis. lampu merah , suara adzan Lambang; tanda yang tidak secara langsung melainkan melalui sesuatu yang lain, bersifat konvensional, perjanjian, untuk mengetahui makna lambang harus mempelajari     misalnya warna merah dan putih pada bendera. Bunyi bahasa termasuk lambang, untuk mengetahui makna meja (selain orang Indonesia) harus belajar </vt:lpstr>
      <vt:lpstr>PowerPoint Presentation</vt:lpstr>
      <vt:lpstr>PowerPoint Presentation</vt:lpstr>
      <vt:lpstr>Menurut Kamus linguistik makna adalah: 1.  Maksud pembicara 2. Pengaruh satuan bahasa dalam pemahaman, persepsi atau      perilaku manusia atau kelompok manusia 3. Hubungan dalam arti kesepadanan atau ketidaksepadanan     antara bahasa dan alam di luar bahasa atau antara ujaran      dan semua hal yang ditunjuknya 4. Cara menggunakan lambang-lambang bahasa                      </vt:lpstr>
      <vt:lpstr>PowerPoint Presentation</vt:lpstr>
      <vt:lpstr>PowerPoint Presentation</vt:lpstr>
      <vt:lpstr>PowerPoint Presentation</vt:lpstr>
      <vt:lpstr>Jenis makna</vt:lpstr>
      <vt:lpstr>Makna Leksikal dan makna gramatikal</vt:lpstr>
      <vt:lpstr>Makna leksikal sering dipertentangkan dengan makna gramatikal</vt:lpstr>
      <vt:lpstr>Makna Referensial dan makna non-referensial</vt:lpstr>
      <vt:lpstr>Makna Denotatif dan makna Konotatif </vt:lpstr>
      <vt:lpstr>Dapat pula disebutkan bahwa makna denotatif adalah makna dasar/ makna asli/ makna pusat , sedang makna konotatif adalah makna tambahan dalam hal ini sifatnya memberi tambahan nilai rasa baik positif maupun negatif.</vt:lpstr>
      <vt:lpstr>Makna kata dan makna istilah</vt:lpstr>
      <vt:lpstr>Makna Konseptual dan makna asosiatif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Silabus</dc:title>
  <dc:creator>Pradiptama</dc:creator>
  <cp:lastModifiedBy>User</cp:lastModifiedBy>
  <cp:revision>210</cp:revision>
  <dcterms:created xsi:type="dcterms:W3CDTF">2009-07-07T05:50:31Z</dcterms:created>
  <dcterms:modified xsi:type="dcterms:W3CDTF">2014-12-04T11:52:01Z</dcterms:modified>
</cp:coreProperties>
</file>