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1"/>
  </p:notesMasterIdLst>
  <p:sldIdLst>
    <p:sldId id="256" r:id="rId2"/>
    <p:sldId id="287" r:id="rId3"/>
    <p:sldId id="288" r:id="rId4"/>
    <p:sldId id="289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264" r:id="rId13"/>
    <p:sldId id="267" r:id="rId14"/>
    <p:sldId id="268" r:id="rId15"/>
    <p:sldId id="278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40" autoAdjust="0"/>
  </p:normalViewPr>
  <p:slideViewPr>
    <p:cSldViewPr>
      <p:cViewPr varScale="1">
        <p:scale>
          <a:sx n="43" d="100"/>
          <a:sy n="43" d="100"/>
        </p:scale>
        <p:origin x="1406" y="3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3CB1D-AE3F-4ACA-B60E-F899B802DC64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54D3-03D2-4EDA-A202-6F763C70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lain,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. </a:t>
            </a:r>
          </a:p>
          <a:p>
            <a:r>
              <a:rPr lang="en-US" b="1" baseline="0" dirty="0" smtClean="0"/>
              <a:t>CONTOH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err="1" smtClean="0"/>
              <a:t>ketika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otak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kita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bekerja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lebih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baik</a:t>
            </a:r>
            <a:r>
              <a:rPr lang="en-US" b="0" baseline="0" dirty="0" smtClean="0"/>
              <a:t> </a:t>
            </a:r>
            <a:r>
              <a:rPr lang="en-US" b="0" baseline="0" dirty="0" smtClean="0">
                <a:sym typeface="Wingdings" pitchFamily="2" charset="2"/>
              </a:rPr>
              <a:t> </a:t>
            </a:r>
            <a:r>
              <a:rPr lang="en-US" b="0" baseline="0" dirty="0" err="1" smtClean="0">
                <a:sym typeface="Wingdings" pitchFamily="2" charset="2"/>
              </a:rPr>
              <a:t>pikiran</a:t>
            </a:r>
            <a:r>
              <a:rPr lang="en-US" b="0" baseline="0" dirty="0" smtClean="0">
                <a:sym typeface="Wingdings" pitchFamily="2" charset="2"/>
              </a:rPr>
              <a:t> </a:t>
            </a:r>
            <a:r>
              <a:rPr lang="en-US" b="0" baseline="0" dirty="0" err="1" smtClean="0">
                <a:sym typeface="Wingdings" pitchFamily="2" charset="2"/>
              </a:rPr>
              <a:t>kita</a:t>
            </a:r>
            <a:r>
              <a:rPr lang="en-US" b="0" baseline="0" dirty="0" smtClean="0">
                <a:sym typeface="Wingdings" pitchFamily="2" charset="2"/>
              </a:rPr>
              <a:t> </a:t>
            </a:r>
            <a:r>
              <a:rPr lang="en-US" b="0" baseline="0" dirty="0" err="1" smtClean="0">
                <a:sym typeface="Wingdings" pitchFamily="2" charset="2"/>
              </a:rPr>
              <a:t>menjadi</a:t>
            </a:r>
            <a:r>
              <a:rPr lang="en-US" b="0" baseline="0" dirty="0" smtClean="0">
                <a:sym typeface="Wingdings" pitchFamily="2" charset="2"/>
              </a:rPr>
              <a:t> </a:t>
            </a:r>
            <a:r>
              <a:rPr lang="en-US" b="0" baseline="0" dirty="0" err="1" smtClean="0">
                <a:sym typeface="Wingdings" pitchFamily="2" charset="2"/>
              </a:rPr>
              <a:t>lebih</a:t>
            </a:r>
            <a:r>
              <a:rPr lang="en-US" b="0" baseline="0" dirty="0" smtClean="0">
                <a:sym typeface="Wingdings" pitchFamily="2" charset="2"/>
              </a:rPr>
              <a:t> </a:t>
            </a:r>
            <a:r>
              <a:rPr lang="en-US" b="0" baseline="0" dirty="0" err="1" smtClean="0">
                <a:sym typeface="Wingdings" pitchFamily="2" charset="2"/>
              </a:rPr>
              <a:t>tajam</a:t>
            </a:r>
            <a:r>
              <a:rPr lang="en-US" b="0" baseline="0" dirty="0" smtClean="0">
                <a:sym typeface="Wingdings" pitchFamily="2" charset="2"/>
              </a:rPr>
              <a:t>  </a:t>
            </a:r>
            <a:r>
              <a:rPr lang="en-US" b="0" i="1" baseline="0" dirty="0" smtClean="0">
                <a:sym typeface="Wingdings" pitchFamily="2" charset="2"/>
              </a:rPr>
              <a:t>mood  </a:t>
            </a:r>
            <a:r>
              <a:rPr lang="en-US" b="0" i="0" baseline="0" dirty="0" err="1" smtClean="0">
                <a:sym typeface="Wingdings" pitchFamily="2" charset="2"/>
              </a:rPr>
              <a:t>kita</a:t>
            </a:r>
            <a:r>
              <a:rPr lang="en-US" b="0" i="1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senang</a:t>
            </a:r>
            <a:r>
              <a:rPr lang="en-US" b="0" i="0" baseline="0" dirty="0" smtClean="0">
                <a:sym typeface="Wingdings" pitchFamily="2" charset="2"/>
              </a:rPr>
              <a:t>  </a:t>
            </a:r>
            <a:r>
              <a:rPr lang="en-US" b="0" i="0" baseline="0" dirty="0" err="1" smtClean="0">
                <a:sym typeface="Wingdings" pitchFamily="2" charset="2"/>
              </a:rPr>
              <a:t>kerentanan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terhadap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penyakit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menghilang</a:t>
            </a:r>
            <a:r>
              <a:rPr lang="en-US" b="0" i="0" baseline="0" dirty="0" smtClean="0">
                <a:sym typeface="Wingdings" pitchFamily="2" charset="2"/>
              </a:rPr>
              <a:t> ( </a:t>
            </a:r>
            <a:r>
              <a:rPr lang="en-US" b="0" i="0" baseline="0" dirty="0" err="1" smtClean="0">
                <a:sym typeface="Wingdings" pitchFamily="2" charset="2"/>
              </a:rPr>
              <a:t>sehat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secara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fisik</a:t>
            </a:r>
            <a:r>
              <a:rPr lang="en-US" b="0" i="0" baseline="0" dirty="0" smtClean="0">
                <a:sym typeface="Wingdings" pitchFamily="2" charset="2"/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baseline="0" dirty="0" err="1" smtClean="0">
                <a:sym typeface="Wingdings" pitchFamily="2" charset="2"/>
              </a:rPr>
              <a:t>Anak</a:t>
            </a:r>
            <a:r>
              <a:rPr lang="en-US" b="0" i="0" baseline="0" dirty="0" smtClean="0">
                <a:sym typeface="Wingdings" pitchFamily="2" charset="2"/>
              </a:rPr>
              <a:t> yang </a:t>
            </a:r>
            <a:r>
              <a:rPr lang="en-US" b="0" i="0" baseline="0" dirty="0" err="1" smtClean="0">
                <a:sym typeface="Wingdings" pitchFamily="2" charset="2"/>
              </a:rPr>
              <a:t>menderita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infeksi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telinga</a:t>
            </a:r>
            <a:r>
              <a:rPr lang="en-US" b="0" i="0" baseline="0" dirty="0" smtClean="0">
                <a:sym typeface="Wingdings" pitchFamily="2" charset="2"/>
              </a:rPr>
              <a:t>  </a:t>
            </a:r>
            <a:r>
              <a:rPr lang="en-US" b="0" i="0" baseline="0" dirty="0" err="1" smtClean="0">
                <a:sym typeface="Wingdings" pitchFamily="2" charset="2"/>
              </a:rPr>
              <a:t>mungkin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kemampuan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bahasanya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lebih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lambat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dari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pada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anak</a:t>
            </a:r>
            <a:r>
              <a:rPr lang="en-US" b="0" i="0" baseline="0" dirty="0" smtClean="0">
                <a:sym typeface="Wingdings" pitchFamily="2" charset="2"/>
              </a:rPr>
              <a:t> yang </a:t>
            </a:r>
            <a:r>
              <a:rPr lang="en-US" b="0" i="0" baseline="0" dirty="0" err="1" smtClean="0">
                <a:sym typeface="Wingdings" pitchFamily="2" charset="2"/>
              </a:rPr>
              <a:t>tidak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mengalami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gangguan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fisik</a:t>
            </a:r>
            <a:r>
              <a:rPr lang="en-US" b="0" i="0" baseline="0" dirty="0" smtClean="0">
                <a:sym typeface="Wingdings" pitchFamily="2" charset="2"/>
              </a:rPr>
              <a:t>. Hal </a:t>
            </a:r>
            <a:r>
              <a:rPr lang="en-US" b="0" i="0" baseline="0" dirty="0" err="1" smtClean="0">
                <a:sym typeface="Wingdings" pitchFamily="2" charset="2"/>
              </a:rPr>
              <a:t>ini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karena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anak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mengalami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kesulitan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mendengar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mempelajari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bahasa</a:t>
            </a:r>
            <a:endParaRPr lang="en-US" b="0" i="0" baseline="0" dirty="0" smtClean="0">
              <a:sym typeface="Wingdings" pitchFamily="2" charset="2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i="0" baseline="0" dirty="0" err="1" smtClean="0">
                <a:sym typeface="Wingdings" pitchFamily="2" charset="2"/>
              </a:rPr>
              <a:t>Kemajuan</a:t>
            </a:r>
            <a:r>
              <a:rPr lang="en-US" b="0" i="0" baseline="0" dirty="0" smtClean="0">
                <a:sym typeface="Wingdings" pitchFamily="2" charset="2"/>
              </a:rPr>
              <a:t> / </a:t>
            </a:r>
            <a:r>
              <a:rPr lang="en-US" b="0" i="0" baseline="0" dirty="0" err="1" smtClean="0">
                <a:sym typeface="Wingdings" pitchFamily="2" charset="2"/>
              </a:rPr>
              <a:t>kemunduran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kognitif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terkait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erat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dengan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faktor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fisik</a:t>
            </a:r>
            <a:r>
              <a:rPr lang="en-US" b="0" i="0" baseline="0" dirty="0" smtClean="0">
                <a:sym typeface="Wingdings" pitchFamily="2" charset="2"/>
              </a:rPr>
              <a:t>, </a:t>
            </a:r>
            <a:r>
              <a:rPr lang="en-US" b="0" i="0" baseline="0" dirty="0" err="1" smtClean="0">
                <a:sym typeface="Wingdings" pitchFamily="2" charset="2"/>
              </a:rPr>
              <a:t>emosional</a:t>
            </a:r>
            <a:r>
              <a:rPr lang="en-US" b="0" i="0" baseline="0" dirty="0" smtClean="0">
                <a:sym typeface="Wingdings" pitchFamily="2" charset="2"/>
              </a:rPr>
              <a:t>, </a:t>
            </a:r>
            <a:r>
              <a:rPr lang="en-US" b="0" i="0" baseline="0" dirty="0" err="1" smtClean="0">
                <a:sym typeface="Wingdings" pitchFamily="2" charset="2"/>
              </a:rPr>
              <a:t>dan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sosial</a:t>
            </a:r>
            <a:r>
              <a:rPr lang="en-US" b="0" i="0" baseline="0" dirty="0" smtClean="0">
                <a:sym typeface="Wingdings" pitchFamily="2" charset="2"/>
              </a:rPr>
              <a:t>. </a:t>
            </a:r>
            <a:r>
              <a:rPr lang="en-US" b="0" i="0" baseline="0" dirty="0" err="1" smtClean="0">
                <a:sym typeface="Wingdings" pitchFamily="2" charset="2"/>
              </a:rPr>
              <a:t>Anak</a:t>
            </a:r>
            <a:r>
              <a:rPr lang="en-US" b="0" i="0" baseline="0" dirty="0" smtClean="0">
                <a:sym typeface="Wingdings" pitchFamily="2" charset="2"/>
              </a:rPr>
              <a:t> yang </a:t>
            </a:r>
            <a:r>
              <a:rPr lang="en-US" b="0" i="0" baseline="0" dirty="0" err="1" smtClean="0">
                <a:sym typeface="Wingdings" pitchFamily="2" charset="2"/>
              </a:rPr>
              <a:t>memiliki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perkembangan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bahasa</a:t>
            </a:r>
            <a:r>
              <a:rPr lang="en-US" b="0" i="0" baseline="0" dirty="0" smtClean="0">
                <a:sym typeface="Wingdings" pitchFamily="2" charset="2"/>
              </a:rPr>
              <a:t> yang </a:t>
            </a:r>
            <a:r>
              <a:rPr lang="en-US" b="0" i="0" baseline="0" dirty="0" err="1" smtClean="0">
                <a:sym typeface="Wingdings" pitchFamily="2" charset="2"/>
              </a:rPr>
              <a:t>cepat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mungkin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membawa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reaksi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positif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dari</a:t>
            </a:r>
            <a:r>
              <a:rPr lang="en-US" b="0" i="0" baseline="0" dirty="0" smtClean="0">
                <a:sym typeface="Wingdings" pitchFamily="2" charset="2"/>
              </a:rPr>
              <a:t> orang lain. Hal </a:t>
            </a:r>
            <a:r>
              <a:rPr lang="en-US" b="0" i="0" baseline="0" dirty="0" err="1" smtClean="0">
                <a:sym typeface="Wingdings" pitchFamily="2" charset="2"/>
              </a:rPr>
              <a:t>tersebut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akan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meningkatkan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citra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diri</a:t>
            </a:r>
            <a:r>
              <a:rPr lang="en-US" b="0" i="0" baseline="0" dirty="0" smtClean="0">
                <a:sym typeface="Wingdings" pitchFamily="2" charset="2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 baseline="0" dirty="0" err="1" smtClean="0">
                <a:sym typeface="Wingdings" pitchFamily="2" charset="2"/>
              </a:rPr>
              <a:t>Perkembanga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psikososial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dapat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berdampak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pada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kognitif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fungsi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fisik</a:t>
            </a:r>
            <a:r>
              <a:rPr lang="en-US" b="0" i="0" baseline="0" dirty="0" smtClean="0">
                <a:sym typeface="Wingdings" pitchFamily="2" charset="2"/>
              </a:rPr>
              <a:t>. </a:t>
            </a:r>
            <a:r>
              <a:rPr lang="en-US" b="0" i="0" baseline="0" dirty="0" err="1" smtClean="0">
                <a:sym typeface="Wingdings" pitchFamily="2" charset="2"/>
              </a:rPr>
              <a:t>Motivasi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kepercayaan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diri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merupakan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kontributor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penting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dalam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sukse</a:t>
            </a:r>
            <a:r>
              <a:rPr lang="en-US" b="0" i="0" baseline="0" dirty="0" smtClean="0">
                <a:sym typeface="Wingdings" pitchFamily="2" charset="2"/>
              </a:rPr>
              <a:t> di </a:t>
            </a:r>
            <a:r>
              <a:rPr lang="en-US" b="0" i="0" baseline="0" dirty="0" err="1" smtClean="0">
                <a:sym typeface="Wingdings" pitchFamily="2" charset="2"/>
              </a:rPr>
              <a:t>sekolah</a:t>
            </a:r>
            <a:r>
              <a:rPr lang="en-US" b="0" i="0" baseline="0" dirty="0" smtClean="0">
                <a:sym typeface="Wingdings" pitchFamily="2" charset="2"/>
              </a:rPr>
              <a:t>, </a:t>
            </a:r>
            <a:r>
              <a:rPr lang="en-US" b="0" i="0" baseline="0" dirty="0" err="1" smtClean="0">
                <a:sym typeface="Wingdings" pitchFamily="2" charset="2"/>
              </a:rPr>
              <a:t>emosi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negatif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misalnya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kecemasan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akan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mengganggu</a:t>
            </a:r>
            <a:r>
              <a:rPr lang="en-US" b="0" i="0" baseline="0" dirty="0" smtClean="0">
                <a:sym typeface="Wingdings" pitchFamily="2" charset="2"/>
              </a:rPr>
              <a:t> </a:t>
            </a:r>
            <a:r>
              <a:rPr lang="en-US" b="0" i="0" baseline="0" dirty="0" err="1" smtClean="0">
                <a:sym typeface="Wingdings" pitchFamily="2" charset="2"/>
              </a:rPr>
              <a:t>prestasi</a:t>
            </a:r>
            <a:r>
              <a:rPr lang="en-US" b="0" i="0" baseline="0" dirty="0" smtClean="0">
                <a:sym typeface="Wingdings" pitchFamily="2" charset="2"/>
              </a:rPr>
              <a:t>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kontruksi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dirty="0" smtClean="0"/>
              <a:t>: 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suku</a:t>
            </a:r>
            <a:r>
              <a:rPr lang="en-US" baseline="0" dirty="0" smtClean="0"/>
              <a:t> Inuit </a:t>
            </a:r>
            <a:r>
              <a:rPr lang="en-US" baseline="0" dirty="0" err="1" smtClean="0"/>
              <a:t>percaya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berpikir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mempertimbangkan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menangis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marah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Namun</a:t>
            </a:r>
            <a:r>
              <a:rPr lang="en-US" baseline="0" dirty="0" smtClean="0"/>
              <a:t> di Tonga, </a:t>
            </a:r>
            <a:r>
              <a:rPr lang="en-US" baseline="0" dirty="0" err="1" smtClean="0"/>
              <a:t>Kepulauan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Pasifik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memukul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usia</a:t>
            </a:r>
            <a:r>
              <a:rPr lang="en-US" baseline="0" dirty="0" smtClean="0"/>
              <a:t> 3-5 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menangis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dikaitkan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keinginan</a:t>
            </a:r>
            <a:r>
              <a:rPr lang="en-US" baseline="0" dirty="0" smtClean="0"/>
              <a:t> (Briggs, 1970; </a:t>
            </a:r>
            <a:r>
              <a:rPr lang="en-US" baseline="0" dirty="0" err="1" smtClean="0"/>
              <a:t>Marton</a:t>
            </a:r>
            <a:r>
              <a:rPr lang="en-US" baseline="0" dirty="0" smtClean="0"/>
              <a:t>, 1996)</a:t>
            </a:r>
          </a:p>
          <a:p>
            <a:endParaRPr lang="en-US" baseline="0" dirty="0" smtClean="0"/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konsep</a:t>
            </a:r>
            <a:r>
              <a:rPr lang="en-US" b="1" i="1" dirty="0" err="1" smtClean="0"/>
              <a:t>masa</a:t>
            </a:r>
            <a:r>
              <a:rPr lang="en-US" b="1" i="1" dirty="0" smtClean="0"/>
              <a:t> </a:t>
            </a:r>
            <a:r>
              <a:rPr lang="en-US" b="1" i="1" dirty="0" err="1" smtClean="0"/>
              <a:t>remaja</a:t>
            </a:r>
            <a:r>
              <a:rPr lang="en-US" b="0" i="1" dirty="0" smtClean="0"/>
              <a:t>: </a:t>
            </a:r>
            <a:r>
              <a:rPr lang="en-US" b="0" i="0" dirty="0" err="1" smtClean="0"/>
              <a:t>hingga</a:t>
            </a:r>
            <a:r>
              <a:rPr lang="en-US" b="0" i="0" dirty="0" smtClean="0"/>
              <a:t> </a:t>
            </a:r>
            <a:r>
              <a:rPr lang="en-US" b="0" i="0" dirty="0" err="1" smtClean="0"/>
              <a:t>awal</a:t>
            </a:r>
            <a:r>
              <a:rPr lang="en-US" b="0" i="0" dirty="0" smtClean="0"/>
              <a:t> </a:t>
            </a:r>
            <a:r>
              <a:rPr lang="en-US" b="0" i="0" dirty="0" err="1" smtClean="0"/>
              <a:t>abad</a:t>
            </a:r>
            <a:r>
              <a:rPr lang="en-US" b="0" i="0" dirty="0" smtClean="0"/>
              <a:t> </a:t>
            </a:r>
            <a:r>
              <a:rPr lang="en-US" b="0" i="0" dirty="0" err="1" smtClean="0"/>
              <a:t>ke</a:t>
            </a:r>
            <a:r>
              <a:rPr lang="en-US" b="0" i="0" dirty="0" smtClean="0"/>
              <a:t> 20,</a:t>
            </a:r>
            <a:r>
              <a:rPr lang="en-US" b="0" i="0" baseline="0" dirty="0" smtClean="0"/>
              <a:t> orang </a:t>
            </a:r>
            <a:r>
              <a:rPr lang="en-US" b="0" i="0" baseline="0" dirty="0" err="1" smtClean="0"/>
              <a:t>muda</a:t>
            </a:r>
            <a:r>
              <a:rPr lang="en-US" b="0" i="0" baseline="0" dirty="0" smtClean="0"/>
              <a:t> di </a:t>
            </a:r>
            <a:r>
              <a:rPr lang="en-US" b="0" i="0" baseline="0" dirty="0" err="1" smtClean="0"/>
              <a:t>Amerika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Serikat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dianggap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sebagai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anak-anak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hingga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mereka</a:t>
            </a:r>
            <a:r>
              <a:rPr lang="en-US" b="0" i="0" baseline="0" dirty="0" smtClean="0"/>
              <a:t> lulus </a:t>
            </a:r>
            <a:r>
              <a:rPr lang="en-US" b="0" i="0" baseline="0" dirty="0" err="1" smtClean="0"/>
              <a:t>sekolah</a:t>
            </a:r>
            <a:r>
              <a:rPr lang="en-US" b="0" i="0" baseline="0" dirty="0" smtClean="0"/>
              <a:t>, </a:t>
            </a:r>
            <a:r>
              <a:rPr lang="en-US" b="0" i="0" baseline="0" dirty="0" err="1" smtClean="0"/>
              <a:t>menikah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atau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bekerja</a:t>
            </a:r>
            <a:r>
              <a:rPr lang="en-US" b="0" i="0" baseline="0" dirty="0" smtClean="0"/>
              <a:t>, </a:t>
            </a:r>
            <a:r>
              <a:rPr lang="en-US" b="0" i="0" baseline="0" dirty="0" err="1" smtClean="0"/>
              <a:t>dan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memasuki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dunia</a:t>
            </a:r>
            <a:r>
              <a:rPr lang="en-US" b="0" i="0" baseline="0" dirty="0" smtClean="0"/>
              <a:t> </a:t>
            </a:r>
            <a:r>
              <a:rPr lang="en-US" b="0" i="0" baseline="0" dirty="0" err="1" smtClean="0"/>
              <a:t>dewasa</a:t>
            </a:r>
            <a:r>
              <a:rPr lang="en-US" b="0" i="0" baseline="0" dirty="0" smtClean="0"/>
              <a:t>.  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Contoh</a:t>
            </a:r>
            <a:r>
              <a:rPr lang="en-US" sz="1200" dirty="0" smtClean="0"/>
              <a:t> </a:t>
            </a:r>
            <a:r>
              <a:rPr lang="en-US" sz="1200" dirty="0" err="1" smtClean="0"/>
              <a:t>masa</a:t>
            </a:r>
            <a:r>
              <a:rPr lang="en-US" sz="1200" dirty="0" smtClean="0"/>
              <a:t> </a:t>
            </a:r>
            <a:r>
              <a:rPr lang="en-US" sz="1200" dirty="0" err="1" smtClean="0"/>
              <a:t>dewasa</a:t>
            </a:r>
            <a:r>
              <a:rPr lang="en-US" sz="1200" dirty="0" smtClean="0"/>
              <a:t> </a:t>
            </a:r>
            <a:r>
              <a:rPr lang="en-US" sz="1200" dirty="0" err="1" smtClean="0"/>
              <a:t>akhir</a:t>
            </a:r>
            <a:r>
              <a:rPr lang="en-US" sz="1200" dirty="0" smtClean="0"/>
              <a:t>: orang </a:t>
            </a:r>
            <a:r>
              <a:rPr lang="en-US" sz="1200" dirty="0" err="1" smtClean="0"/>
              <a:t>tua</a:t>
            </a:r>
            <a:r>
              <a:rPr lang="en-US" sz="1200" dirty="0" smtClean="0"/>
              <a:t> yang PNS </a:t>
            </a:r>
            <a:r>
              <a:rPr lang="en-US" sz="1200" dirty="0" err="1" smtClean="0"/>
              <a:t>kehilangan</a:t>
            </a:r>
            <a:r>
              <a:rPr lang="en-US" sz="1200" dirty="0" smtClean="0"/>
              <a:t> </a:t>
            </a:r>
            <a:r>
              <a:rPr lang="en-US" sz="1200" dirty="0" err="1" smtClean="0"/>
              <a:t>situasi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kerja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Tetapi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mungkin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mendapatkan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kenikmatan</a:t>
            </a:r>
            <a:r>
              <a:rPr lang="en-US" sz="1200" baseline="0" dirty="0" smtClean="0"/>
              <a:t> yang </a:t>
            </a:r>
            <a:r>
              <a:rPr lang="en-US" sz="1200" baseline="0" dirty="0" err="1" smtClean="0"/>
              <a:t>meningkat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dengan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persahabatan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keluarga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kerja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sukarela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dan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kesempatan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untuk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menggali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ketertarikan-ketertarikan</a:t>
            </a:r>
            <a:r>
              <a:rPr lang="en-US" sz="1200" baseline="0" dirty="0" smtClean="0"/>
              <a:t> yang </a:t>
            </a:r>
            <a:r>
              <a:rPr lang="en-US" sz="1200" baseline="0" dirty="0" err="1" smtClean="0"/>
              <a:t>terabaikan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sebelumnya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5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Perbedaan</a:t>
            </a:r>
            <a:r>
              <a:rPr lang="en-US" b="1" dirty="0" smtClean="0"/>
              <a:t> individual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karakteristik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pengaruh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perkembangan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individual </a:t>
            </a:r>
            <a:r>
              <a:rPr lang="en-US" dirty="0" err="1" smtClean="0">
                <a:sym typeface="Wingdings" pitchFamily="2" charset="2"/>
              </a:rPr>
              <a:t>meliputi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gender,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badan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tingkatan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kesehatan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intelegensi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temperamen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kepribadian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reaksi-reaksi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emosional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/>
              <a:t>Kematangan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otak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berlangsungnya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tahapan</a:t>
            </a:r>
            <a:r>
              <a:rPr lang="en-US" baseline="0" dirty="0" smtClean="0"/>
              <a:t> natural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pola-pola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perilaku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tumbuh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dewasa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perbedaan</a:t>
            </a:r>
            <a:r>
              <a:rPr lang="en-US" baseline="0" dirty="0" smtClean="0"/>
              <a:t> individual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karakteristik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hidup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memainkan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memahami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perkembangan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karakteristik</a:t>
            </a:r>
            <a:r>
              <a:rPr lang="en-US" baseline="0" dirty="0" smtClean="0"/>
              <a:t> BAWAAN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memberi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setiap</a:t>
            </a:r>
            <a:r>
              <a:rPr lang="en-US" i="0" baseline="0" dirty="0" smtClean="0"/>
              <a:t> orang </a:t>
            </a:r>
            <a:r>
              <a:rPr lang="en-US" i="0" baseline="0" dirty="0" err="1" smtClean="0"/>
              <a:t>awal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kehidupan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spesial</a:t>
            </a:r>
            <a:r>
              <a:rPr lang="en-US" i="0" baseline="0" dirty="0" smtClean="0"/>
              <a:t>. </a:t>
            </a:r>
            <a:r>
              <a:rPr lang="en-US" i="0" baseline="0" dirty="0" err="1" smtClean="0"/>
              <a:t>Perlu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juga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mempertimbangkan</a:t>
            </a:r>
            <a:r>
              <a:rPr lang="en-US" i="0" baseline="0" dirty="0" smtClean="0"/>
              <a:t> LINGKUNGAN </a:t>
            </a:r>
            <a:r>
              <a:rPr lang="en-US" i="0" baseline="0" dirty="0" err="1" smtClean="0"/>
              <a:t>atau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pengalaman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faktor-faktor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berdampak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pada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perkembangan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seperti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keluarga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lingungan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sekitar</a:t>
            </a:r>
            <a:r>
              <a:rPr lang="en-US" i="0" baseline="0" dirty="0" smtClean="0"/>
              <a:t>, status </a:t>
            </a:r>
            <a:r>
              <a:rPr lang="en-US" i="0" baseline="0" dirty="0" err="1" smtClean="0"/>
              <a:t>sosial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ekonomi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ras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etnis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budaya</a:t>
            </a:r>
            <a:r>
              <a:rPr lang="en-US" i="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Lorenz,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predisposisi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: </a:t>
            </a:r>
            <a:r>
              <a:rPr lang="en-US" dirty="0" err="1" smtClean="0"/>
              <a:t>kesiapann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yang </a:t>
            </a:r>
            <a:r>
              <a:rPr lang="en-US" dirty="0" err="1" smtClean="0"/>
              <a:t>singkat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kehidupan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: </a:t>
            </a:r>
            <a:r>
              <a:rPr lang="en-US" dirty="0" err="1" smtClean="0"/>
              <a:t>wawktu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seseorang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khususnya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pengalaman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hidup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periode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kehidupan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dipengaruhi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mempengaruhi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multidimensi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biologis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spikologis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sosial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err="1" smtClean="0"/>
              <a:t>Individu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keuntungan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area,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kehilangan</a:t>
            </a:r>
            <a:r>
              <a:rPr lang="en-US" baseline="0" dirty="0" smtClean="0"/>
              <a:t> di area lain, </a:t>
            </a:r>
            <a:r>
              <a:rPr lang="en-US" baseline="0" dirty="0" err="1" smtClean="0"/>
              <a:t>kadang-kadang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waktu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remaja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umumnya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mendapatkan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mempelajari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umumnya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menurun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baseline="0" dirty="0" smtClean="0"/>
              <a:t> </a:t>
            </a:r>
            <a:r>
              <a:rPr lang="en-US" dirty="0" err="1" smtClean="0"/>
              <a:t>pengaruh-pengaruh</a:t>
            </a:r>
            <a:r>
              <a:rPr lang="en-US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berubah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Sumber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tumbuh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belajar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ostrumen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keterampilan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lainnya</a:t>
            </a:r>
            <a:r>
              <a:rPr lang="en-US" baseline="0" dirty="0" smtClean="0"/>
              <a:t>).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memori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kekuatan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ketahanan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pelatihan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bahkan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awal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kehidupan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Manusia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dipengaruhi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memngaruhi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melalui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historis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E54D3-03D2-4EDA-A202-6F763C7018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9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570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5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26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5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A3E1F6-7AFB-4BCB-9AD7-770097AEDCA2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29B8FB-AD5C-4706-B2DD-67E65AB4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STUDI MENGENAI PERKEMBANGAN MANUSIA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-2008" y="4705900"/>
            <a:ext cx="8546631" cy="12605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Dr. Rita </a:t>
            </a:r>
            <a:r>
              <a:rPr lang="en-US" sz="2800" b="1" dirty="0" err="1">
                <a:solidFill>
                  <a:schemeClr val="tx2"/>
                </a:solidFill>
                <a:latin typeface="Cambria" pitchFamily="18" charset="0"/>
              </a:rPr>
              <a:t>Eka</a:t>
            </a:r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mbria" pitchFamily="18" charset="0"/>
              </a:rPr>
              <a:t>izzaty</a:t>
            </a:r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, M. </a:t>
            </a:r>
            <a:r>
              <a:rPr lang="en-US" sz="2800" b="1" dirty="0" smtClean="0">
                <a:solidFill>
                  <a:schemeClr val="tx2"/>
                </a:solidFill>
                <a:latin typeface="Cambria" pitchFamily="18" charset="0"/>
              </a:rPr>
              <a:t>Si</a:t>
            </a:r>
            <a:r>
              <a:rPr lang="id-ID" sz="2800" b="1" dirty="0" smtClean="0">
                <a:solidFill>
                  <a:schemeClr val="tx2"/>
                </a:solidFill>
                <a:latin typeface="Cambria" pitchFamily="18" charset="0"/>
              </a:rPr>
              <a:t>/ </a:t>
            </a:r>
            <a:r>
              <a:rPr lang="en-US" sz="2800" b="1" dirty="0" err="1" smtClean="0">
                <a:solidFill>
                  <a:schemeClr val="tx2"/>
                </a:solidFill>
                <a:latin typeface="Cambria" pitchFamily="18" charset="0"/>
              </a:rPr>
              <a:t>Yulia</a:t>
            </a:r>
            <a:r>
              <a:rPr lang="en-US" sz="2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mbria" pitchFamily="18" charset="0"/>
              </a:rPr>
              <a:t>Ayriz</a:t>
            </a:r>
            <a:r>
              <a:rPr lang="id-ID" sz="2800" b="1" dirty="0">
                <a:solidFill>
                  <a:schemeClr val="tx2"/>
                </a:solidFill>
                <a:latin typeface="Cambria" pitchFamily="18" charset="0"/>
              </a:rPr>
              <a:t>a</a:t>
            </a:r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800" b="1" dirty="0" smtClean="0">
                <a:solidFill>
                  <a:schemeClr val="tx2"/>
                </a:solidFill>
                <a:latin typeface="Cambria" pitchFamily="18" charset="0"/>
              </a:rPr>
              <a:t>P</a:t>
            </a:r>
            <a:r>
              <a:rPr lang="id-ID" sz="2800" b="1" dirty="0" smtClean="0">
                <a:solidFill>
                  <a:schemeClr val="tx2"/>
                </a:solidFill>
                <a:latin typeface="Cambria" pitchFamily="18" charset="0"/>
              </a:rPr>
              <a:t>h.</a:t>
            </a:r>
            <a:r>
              <a:rPr lang="en-US" sz="2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mbria" pitchFamily="18" charset="0"/>
              </a:rPr>
              <a:t>D</a:t>
            </a:r>
            <a:r>
              <a:rPr lang="en-US" sz="3000" b="1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87612"/>
            <a:ext cx="1190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53000" y="457200"/>
            <a:ext cx="3810000" cy="5867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Psikologi</a:t>
            </a: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Psikiatri</a:t>
            </a: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Antropologi</a:t>
            </a: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Biologi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Genetika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Ilmu</a:t>
            </a: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tentang</a:t>
            </a:r>
            <a:r>
              <a:rPr lang="en-US" sz="30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keluarga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Pendidika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Historis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n-US" sz="3000" b="1" dirty="0" err="1" smtClean="0">
                <a:latin typeface="Cambria" pitchFamily="18" charset="0"/>
                <a:sym typeface="Wingdings" pitchFamily="2" charset="2"/>
              </a:rPr>
              <a:t>Pengobatan</a:t>
            </a:r>
            <a:endParaRPr lang="en-US" sz="3000" b="1" dirty="0" smtClean="0">
              <a:latin typeface="Cambria" pitchFamily="18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2286000"/>
            <a:ext cx="3505200" cy="2743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Cambria" pitchFamily="18" charset="0"/>
              </a:rPr>
              <a:t>interdisiplin</a:t>
            </a:r>
            <a:r>
              <a:rPr lang="en-US" sz="2500" b="1" dirty="0" smtClean="0">
                <a:latin typeface="Cambria" pitchFamily="18" charset="0"/>
              </a:rPr>
              <a:t> </a:t>
            </a:r>
            <a:r>
              <a:rPr lang="en-US" sz="2500" b="1" dirty="0" err="1">
                <a:latin typeface="Cambria" pitchFamily="18" charset="0"/>
              </a:rPr>
              <a:t>ilmu</a:t>
            </a:r>
            <a:r>
              <a:rPr lang="en-US" sz="2500" b="1" dirty="0">
                <a:latin typeface="Cambria" pitchFamily="18" charset="0"/>
              </a:rPr>
              <a:t> </a:t>
            </a:r>
            <a:r>
              <a:rPr lang="en-US" sz="2500" b="1" dirty="0" err="1" smtClean="0">
                <a:latin typeface="Cambria" pitchFamily="18" charset="0"/>
              </a:rPr>
              <a:t>Perkembangan</a:t>
            </a:r>
            <a:r>
              <a:rPr lang="en-US" sz="2500" b="1" dirty="0" smtClean="0">
                <a:latin typeface="Cambria" pitchFamily="18" charset="0"/>
              </a:rPr>
              <a:t> </a:t>
            </a:r>
            <a:r>
              <a:rPr lang="en-US" sz="2500" b="1" dirty="0" err="1" smtClean="0">
                <a:latin typeface="Cambria" pitchFamily="18" charset="0"/>
              </a:rPr>
              <a:t>manusia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42903" y="3221182"/>
            <a:ext cx="1021774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Konsep</a:t>
            </a:r>
            <a:r>
              <a:rPr lang="en-US" sz="3000" dirty="0" smtClean="0"/>
              <a:t> </a:t>
            </a:r>
            <a:r>
              <a:rPr lang="en-US" sz="3000" dirty="0" err="1" smtClean="0"/>
              <a:t>Dasar</a:t>
            </a:r>
            <a:r>
              <a:rPr lang="en-US" sz="3000" dirty="0" smtClean="0"/>
              <a:t> </a:t>
            </a:r>
            <a:r>
              <a:rPr lang="en-US" sz="3000" dirty="0" err="1" smtClean="0"/>
              <a:t>Studi</a:t>
            </a:r>
            <a:r>
              <a:rPr lang="en-US" sz="3000" dirty="0" smtClean="0"/>
              <a:t> </a:t>
            </a:r>
            <a:r>
              <a:rPr lang="en-US" sz="3000" dirty="0" err="1" smtClean="0"/>
              <a:t>Perkembangann</a:t>
            </a:r>
            <a:r>
              <a:rPr lang="en-US" sz="3000" dirty="0" smtClean="0"/>
              <a:t> </a:t>
            </a:r>
            <a:r>
              <a:rPr lang="en-US" sz="3000" dirty="0" err="1"/>
              <a:t>M</a:t>
            </a:r>
            <a:r>
              <a:rPr lang="en-US" sz="3000" dirty="0" err="1" smtClean="0"/>
              <a:t>anusia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700" y="1066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 Light" panose="020F0302020204030204" pitchFamily="34" charset="0"/>
              </a:rPr>
              <a:t>Ilmuwan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mempelajari</a:t>
            </a:r>
            <a:r>
              <a:rPr lang="en-US" dirty="0" smtClean="0">
                <a:latin typeface="Calibri Light" panose="020F0302020204030204" pitchFamily="34" charset="0"/>
              </a:rPr>
              <a:t> 3 domain </a:t>
            </a:r>
            <a:r>
              <a:rPr lang="en-US" dirty="0" err="1" smtClean="0">
                <a:latin typeface="Calibri Light" panose="020F0302020204030204" pitchFamily="34" charset="0"/>
              </a:rPr>
              <a:t>utama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PERKEMBANGAN FISIK </a:t>
            </a:r>
            <a:r>
              <a:rPr lang="en-US" dirty="0" err="1" smtClean="0">
                <a:latin typeface="Calibri Light" panose="020F0302020204030204" pitchFamily="34" charset="0"/>
              </a:rPr>
              <a:t>pertumbuhan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badan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otak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termasuk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pola-pola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perubbahan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dala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kepastian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sensori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keterampilan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motorik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kesehatan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PERKEMBANGAN KOGNITIF </a:t>
            </a:r>
            <a:r>
              <a:rPr lang="en-US" dirty="0" err="1" smtClean="0">
                <a:latin typeface="Calibri Light" panose="020F0302020204030204" pitchFamily="34" charset="0"/>
              </a:rPr>
              <a:t>pola-pola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perubahan</a:t>
            </a:r>
            <a:r>
              <a:rPr lang="en-US" dirty="0" smtClean="0">
                <a:latin typeface="Calibri Light" panose="020F0302020204030204" pitchFamily="34" charset="0"/>
              </a:rPr>
              <a:t> di </a:t>
            </a:r>
            <a:r>
              <a:rPr lang="en-US" dirty="0" err="1" smtClean="0">
                <a:latin typeface="Calibri Light" panose="020F0302020204030204" pitchFamily="34" charset="0"/>
              </a:rPr>
              <a:t>dalam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kemampuan</a:t>
            </a:r>
            <a:r>
              <a:rPr lang="en-US" dirty="0" smtClean="0">
                <a:latin typeface="Calibri Light" panose="020F0302020204030204" pitchFamily="34" charset="0"/>
              </a:rPr>
              <a:t> mental, </a:t>
            </a:r>
            <a:r>
              <a:rPr lang="en-US" dirty="0" err="1" smtClean="0">
                <a:latin typeface="Calibri Light" panose="020F0302020204030204" pitchFamily="34" charset="0"/>
              </a:rPr>
              <a:t>misalnya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belajar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atensi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memori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bahasa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berpikir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penalaran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kreativitas</a:t>
            </a:r>
            <a:endParaRPr lang="en-US" b="1" dirty="0" smtClean="0">
              <a:latin typeface="Calibri Light" panose="020F0302020204030204" pitchFamily="34" charset="0"/>
            </a:endParaRPr>
          </a:p>
          <a:p>
            <a:r>
              <a:rPr lang="en-US" b="1" dirty="0" smtClean="0">
                <a:latin typeface="Calibri Light" panose="020F0302020204030204" pitchFamily="34" charset="0"/>
              </a:rPr>
              <a:t>PERKEMBANGAN PSIKOSOSIAL </a:t>
            </a:r>
            <a:r>
              <a:rPr lang="en-US" dirty="0" err="1" smtClean="0">
                <a:latin typeface="Calibri Light" panose="020F0302020204030204" pitchFamily="34" charset="0"/>
              </a:rPr>
              <a:t>pola-pola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perubahan</a:t>
            </a:r>
            <a:r>
              <a:rPr lang="en-US" dirty="0" smtClean="0">
                <a:latin typeface="Calibri Light" panose="020F0302020204030204" pitchFamily="34" charset="0"/>
              </a:rPr>
              <a:t> di </a:t>
            </a:r>
            <a:r>
              <a:rPr lang="en-US" dirty="0" err="1" smtClean="0">
                <a:latin typeface="Calibri Light" panose="020F0302020204030204" pitchFamily="34" charset="0"/>
              </a:rPr>
              <a:t>emosi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kepribadian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hubungan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sosial</a:t>
            </a:r>
            <a:endParaRPr 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PERIODE-PERIODE RENTANG KEHIDUPAN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err="1" smtClean="0">
                <a:latin typeface="Calibri Light" panose="020F0302020204030204" pitchFamily="34" charset="0"/>
              </a:rPr>
              <a:t>Pembagian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rentang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keidupan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dalam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periode-periode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>KON</a:t>
            </a:r>
            <a:r>
              <a:rPr lang="id-ID" b="1" dirty="0" smtClean="0">
                <a:latin typeface="Calibri Light" panose="020F0302020204030204" pitchFamily="34" charset="0"/>
              </a:rPr>
              <a:t>S</a:t>
            </a:r>
            <a:r>
              <a:rPr lang="en-US" b="1" dirty="0" smtClean="0">
                <a:latin typeface="Calibri Light" panose="020F0302020204030204" pitchFamily="34" charset="0"/>
              </a:rPr>
              <a:t>TRUKSI </a:t>
            </a:r>
            <a:r>
              <a:rPr lang="en-US" b="1" dirty="0" smtClean="0">
                <a:latin typeface="Calibri Light" panose="020F0302020204030204" pitchFamily="34" charset="0"/>
              </a:rPr>
              <a:t>SOSIAL </a:t>
            </a:r>
            <a:r>
              <a:rPr lang="en-US" b="1" dirty="0" smtClean="0"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suatu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konsep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mungkin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muncul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secara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alami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jelas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mereka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menerimanya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tetapi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kenyataannya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hal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ini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merupakan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penemuan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suatu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budaya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atau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masyarakat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.</a:t>
            </a:r>
          </a:p>
          <a:p>
            <a:endParaRPr lang="en-US" dirty="0" smtClean="0">
              <a:latin typeface="Calibri Light" panose="020F0302020204030204" pitchFamily="34" charset="0"/>
              <a:sym typeface="Wingdings" pitchFamily="2" charset="2"/>
            </a:endParaRPr>
          </a:p>
          <a:p>
            <a:r>
              <a:rPr lang="en-US" b="1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konsep</a:t>
            </a:r>
            <a:r>
              <a:rPr lang="en-US" dirty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Calibri Light" panose="020F0302020204030204" pitchFamily="34" charset="0"/>
                <a:sym typeface="Wingdings" pitchFamily="2" charset="2"/>
              </a:rPr>
              <a:t>masa</a:t>
            </a:r>
            <a:r>
              <a:rPr lang="en-US" i="1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Calibri Light" panose="020F0302020204030204" pitchFamily="34" charset="0"/>
                <a:sym typeface="Wingdings" pitchFamily="2" charset="2"/>
              </a:rPr>
              <a:t>remaja</a:t>
            </a:r>
            <a:r>
              <a:rPr lang="en-US" i="1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sebagai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periode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unik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perkembangan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dalammasyarakt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industrial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masih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baru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.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 Light" panose="020F0302020204030204" pitchFamily="34" charset="0"/>
              </a:rPr>
              <a:t>Masa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berkembangnya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kedewasaan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banyak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orang yang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belum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siap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untuk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menetap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pada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tugas-tugas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khas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dewasa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muda</a:t>
            </a:r>
            <a:endParaRPr lang="en-US" dirty="0" smtClean="0">
              <a:latin typeface="Calibri Light" panose="020F0302020204030204" pitchFamily="34" charset="0"/>
              <a:sym typeface="Wingdings" pitchFamily="2" charset="2"/>
            </a:endParaRPr>
          </a:p>
          <a:p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Menjelang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usia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30 an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sebagian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besar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individu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dewasa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telah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sukses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memenuhi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tugas</a:t>
            </a:r>
            <a:endParaRPr lang="en-US" dirty="0" smtClean="0">
              <a:latin typeface="Calibri Light" panose="020F0302020204030204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Di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paruh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baya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sebagian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mengalamai</a:t>
            </a:r>
            <a:r>
              <a:rPr lang="en-US" dirty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penurunan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kemampuan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sebagian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menemukan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kegembiraan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tantangan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dalam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perubahan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kehidupan</a:t>
            </a:r>
            <a:endParaRPr lang="en-US" dirty="0" smtClean="0">
              <a:latin typeface="Calibri Light" panose="020F0302020204030204" pitchFamily="34" charset="0"/>
              <a:sym typeface="Wingdings" pitchFamily="2" charset="2"/>
            </a:endParaRPr>
          </a:p>
          <a:p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di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dewasa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akhir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individu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butuh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masa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untuk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mengatasi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situasi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kehilangan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kemampuan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kehilangan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orang yang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dicintai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persiapan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sym typeface="Wingdings" pitchFamily="2" charset="2"/>
              </a:rPr>
              <a:t>kematian</a:t>
            </a:r>
            <a:r>
              <a:rPr lang="en-US" dirty="0" smtClean="0">
                <a:latin typeface="Calibri Light" panose="020F0302020204030204" pitchFamily="34" charset="0"/>
                <a:sym typeface="Wingdings" pitchFamily="2" charset="2"/>
              </a:rPr>
              <a:t> 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6" y="3048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id-ID" sz="3000" dirty="0" smtClean="0"/>
              <a:t>FAKTOR YANG MEMPENGARUHI </a:t>
            </a:r>
            <a:r>
              <a:rPr lang="en-US" sz="3000" dirty="0" err="1" smtClean="0"/>
              <a:t>Perkembangan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371600"/>
            <a:ext cx="7796030" cy="400298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Ada 3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pengaruh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perkembangan</a:t>
            </a: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HEREDITAS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sifat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bawaan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karakteristik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diwariskan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orang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tua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biologis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nature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n-US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LINGKUNGAN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dunia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luar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individu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,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dimulai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masa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kandungan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proses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belajar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berasal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pengalaman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(</a:t>
            </a:r>
            <a:r>
              <a:rPr lang="en-US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nurture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n-US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KEMATANGAN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berlangsung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bertahap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secara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alami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perubahan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fisik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perilaku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Etnis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pola-pola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berdampak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 smtClean="0"/>
              <a:t>tangga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8600" y="2971800"/>
            <a:ext cx="4038600" cy="37641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457200" indent="-457200" algn="just">
              <a:buClrTx/>
              <a:buFont typeface="+mj-lt"/>
              <a:buAutoNum type="arabicPeriod"/>
            </a:pPr>
            <a:r>
              <a:rPr lang="en-US" sz="2300" dirty="0" err="1">
                <a:latin typeface="Calibri Light" panose="020F0302020204030204" pitchFamily="34" charset="0"/>
              </a:rPr>
              <a:t>sumber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daya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sosial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 smtClean="0">
                <a:latin typeface="Calibri Light" panose="020F0302020204030204" pitchFamily="34" charset="0"/>
              </a:rPr>
              <a:t>ekonomi</a:t>
            </a:r>
            <a:endParaRPr lang="en-US" sz="2300" dirty="0" smtClean="0">
              <a:latin typeface="Calibri Light" panose="020F0302020204030204" pitchFamily="34" charset="0"/>
            </a:endParaRP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n-US" sz="2300" dirty="0" err="1" smtClean="0">
                <a:latin typeface="Calibri Light" panose="020F0302020204030204" pitchFamily="34" charset="0"/>
              </a:rPr>
              <a:t>bagaimana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anggota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keluarga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bertindak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terhadap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satu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sama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smtClean="0">
                <a:latin typeface="Calibri Light" panose="020F0302020204030204" pitchFamily="34" charset="0"/>
              </a:rPr>
              <a:t>lain</a:t>
            </a:r>
            <a:endParaRPr lang="en-US" sz="2300" dirty="0">
              <a:latin typeface="Calibri Light" panose="020F0302020204030204" pitchFamily="34" charset="0"/>
            </a:endParaRP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n-US" sz="2300" dirty="0" err="1" smtClean="0">
                <a:latin typeface="Calibri Light" panose="020F0302020204030204" pitchFamily="34" charset="0"/>
              </a:rPr>
              <a:t>makanan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>
                <a:latin typeface="Calibri Light" panose="020F0302020204030204" pitchFamily="34" charset="0"/>
              </a:rPr>
              <a:t>yang </a:t>
            </a:r>
            <a:r>
              <a:rPr lang="en-US" sz="2300" dirty="0" err="1" smtClean="0">
                <a:latin typeface="Calibri Light" panose="020F0302020204030204" pitchFamily="34" charset="0"/>
              </a:rPr>
              <a:t>dimakan</a:t>
            </a:r>
            <a:endParaRPr lang="en-US" sz="2300" dirty="0" smtClean="0">
              <a:latin typeface="Calibri Light" panose="020F0302020204030204" pitchFamily="34" charset="0"/>
            </a:endParaRP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permainan</a:t>
            </a:r>
            <a:r>
              <a:rPr lang="en-US" sz="2300" dirty="0">
                <a:latin typeface="Calibri Light" panose="020F0302020204030204" pitchFamily="34" charset="0"/>
              </a:rPr>
              <a:t> yang </a:t>
            </a:r>
            <a:r>
              <a:rPr lang="en-US" sz="2300" dirty="0" err="1">
                <a:latin typeface="Calibri Light" panose="020F0302020204030204" pitchFamily="34" charset="0"/>
              </a:rPr>
              <a:t>dimainkan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anak-anak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/>
              <a:t>, 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2971800"/>
            <a:ext cx="4038600" cy="376412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514350" indent="-514350" algn="just">
              <a:buClrTx/>
              <a:buFont typeface="+mj-lt"/>
              <a:buAutoNum type="arabicPeriod" startAt="5"/>
            </a:pPr>
            <a:r>
              <a:rPr lang="en-US" sz="2300" dirty="0" err="1">
                <a:latin typeface="Calibri Light" panose="020F0302020204030204" pitchFamily="34" charset="0"/>
              </a:rPr>
              <a:t>bagaimana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mereka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 smtClean="0">
                <a:latin typeface="Calibri Light" panose="020F0302020204030204" pitchFamily="34" charset="0"/>
              </a:rPr>
              <a:t>belajar</a:t>
            </a:r>
            <a:endParaRPr lang="en-US" sz="2300" dirty="0" smtClean="0">
              <a:latin typeface="Calibri Light" panose="020F0302020204030204" pitchFamily="34" charset="0"/>
            </a:endParaRPr>
          </a:p>
          <a:p>
            <a:pPr marL="514350" indent="-514350" algn="just">
              <a:buClrTx/>
              <a:buFont typeface="+mj-lt"/>
              <a:buAutoNum type="arabicPeriod" startAt="5"/>
            </a:pPr>
            <a:r>
              <a:rPr lang="en-US" sz="2300" dirty="0" err="1" smtClean="0">
                <a:latin typeface="Calibri Light" panose="020F0302020204030204" pitchFamily="34" charset="0"/>
              </a:rPr>
              <a:t>seberapa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bagus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mereka</a:t>
            </a:r>
            <a:r>
              <a:rPr lang="en-US" sz="2300" dirty="0">
                <a:latin typeface="Calibri Light" panose="020F0302020204030204" pitchFamily="34" charset="0"/>
              </a:rPr>
              <a:t> di </a:t>
            </a:r>
            <a:r>
              <a:rPr lang="en-US" sz="2300" dirty="0" err="1" smtClean="0">
                <a:latin typeface="Calibri Light" panose="020F0302020204030204" pitchFamily="34" charset="0"/>
              </a:rPr>
              <a:t>sekolah</a:t>
            </a:r>
            <a:endParaRPr lang="en-US" sz="2300" dirty="0" smtClean="0">
              <a:latin typeface="Calibri Light" panose="020F0302020204030204" pitchFamily="34" charset="0"/>
            </a:endParaRPr>
          </a:p>
          <a:p>
            <a:pPr marL="514350" indent="-514350" algn="just">
              <a:buClrTx/>
              <a:buFont typeface="+mj-lt"/>
              <a:buAutoNum type="arabicPeriod" startAt="5"/>
            </a:pPr>
            <a:r>
              <a:rPr lang="en-US" sz="2300" dirty="0" err="1" smtClean="0">
                <a:latin typeface="Calibri Light" panose="020F0302020204030204" pitchFamily="34" charset="0"/>
              </a:rPr>
              <a:t>pekerjaan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>
                <a:latin typeface="Calibri Light" panose="020F0302020204030204" pitchFamily="34" charset="0"/>
              </a:rPr>
              <a:t>yang </a:t>
            </a:r>
            <a:r>
              <a:rPr lang="en-US" sz="2300" dirty="0" err="1">
                <a:latin typeface="Calibri Light" panose="020F0302020204030204" pitchFamily="34" charset="0"/>
              </a:rPr>
              <a:t>dimiliki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individu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 smtClean="0">
                <a:latin typeface="Calibri Light" panose="020F0302020204030204" pitchFamily="34" charset="0"/>
              </a:rPr>
              <a:t>dewasa</a:t>
            </a:r>
            <a:endParaRPr lang="en-US" sz="2300" dirty="0" smtClean="0">
              <a:latin typeface="Calibri Light" panose="020F0302020204030204" pitchFamily="34" charset="0"/>
            </a:endParaRPr>
          </a:p>
          <a:p>
            <a:pPr marL="514350" indent="-514350" algn="just">
              <a:buClrTx/>
              <a:buFont typeface="+mj-lt"/>
              <a:buAutoNum type="arabicPeriod" startAt="5"/>
            </a:pPr>
            <a:r>
              <a:rPr lang="en-US" sz="2300" dirty="0" err="1" smtClean="0">
                <a:latin typeface="Calibri Light" panose="020F0302020204030204" pitchFamily="34" charset="0"/>
              </a:rPr>
              <a:t>bagaimana</a:t>
            </a:r>
            <a:r>
              <a:rPr lang="en-US" sz="2300" dirty="0" smtClean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anggota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keluarga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berpikir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dan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menerima</a:t>
            </a:r>
            <a:r>
              <a:rPr lang="en-US" sz="2300" dirty="0">
                <a:latin typeface="Calibri Light" panose="020F0302020204030204" pitchFamily="34" charset="0"/>
              </a:rPr>
              <a:t> </a:t>
            </a:r>
            <a:r>
              <a:rPr lang="en-US" sz="2300" dirty="0" err="1">
                <a:latin typeface="Calibri Light" panose="020F0302020204030204" pitchFamily="34" charset="0"/>
              </a:rPr>
              <a:t>dunia</a:t>
            </a:r>
            <a:endParaRPr lang="en-US" sz="2300" dirty="0">
              <a:latin typeface="Calibri Light" panose="020F03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81200" y="1847088"/>
            <a:ext cx="5334000" cy="1124712"/>
            <a:chOff x="1981200" y="1847088"/>
            <a:chExt cx="5334000" cy="1124712"/>
          </a:xfrm>
        </p:grpSpPr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>
              <a:off x="4572000" y="1847088"/>
              <a:ext cx="0" cy="515112"/>
            </a:xfrm>
            <a:prstGeom prst="line">
              <a:avLst/>
            </a:prstGeom>
            <a:ln w="635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81200" y="2362200"/>
              <a:ext cx="5334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981200" y="2362200"/>
              <a:ext cx="0" cy="60960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7315200" y="2362200"/>
            <a:ext cx="0" cy="609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Pengaruh</a:t>
            </a:r>
            <a:r>
              <a:rPr lang="en-US" sz="3000" dirty="0" smtClean="0"/>
              <a:t> </a:t>
            </a:r>
            <a:r>
              <a:rPr lang="en-US" sz="3000" dirty="0" err="1" smtClean="0"/>
              <a:t>Waktu</a:t>
            </a:r>
            <a:r>
              <a:rPr lang="en-US" sz="3000" dirty="0" smtClean="0"/>
              <a:t>: </a:t>
            </a:r>
            <a:r>
              <a:rPr lang="en-US" sz="3000" dirty="0" err="1" smtClean="0"/>
              <a:t>Periode</a:t>
            </a:r>
            <a:r>
              <a:rPr lang="en-US" sz="3000" dirty="0" smtClean="0"/>
              <a:t> </a:t>
            </a:r>
            <a:r>
              <a:rPr lang="en-US" sz="3000" dirty="0" err="1" smtClean="0"/>
              <a:t>Kritis</a:t>
            </a:r>
            <a:r>
              <a:rPr lang="en-US" sz="3000" dirty="0" smtClean="0"/>
              <a:t> </a:t>
            </a:r>
            <a:r>
              <a:rPr lang="en-US" sz="3000" dirty="0" err="1"/>
              <a:t>a</a:t>
            </a:r>
            <a:r>
              <a:rPr lang="en-US" sz="3000" dirty="0" err="1" smtClean="0"/>
              <a:t>tau</a:t>
            </a:r>
            <a:r>
              <a:rPr lang="en-US" sz="3000" dirty="0" smtClean="0"/>
              <a:t> </a:t>
            </a:r>
            <a:r>
              <a:rPr lang="en-US" sz="3000" dirty="0" err="1" smtClean="0"/>
              <a:t>Sensitif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latin typeface="Calibri Light" panose="020F0302020204030204" pitchFamily="34" charset="0"/>
              </a:rPr>
              <a:t>Konrad</a:t>
            </a:r>
            <a:r>
              <a:rPr lang="en-US" dirty="0" smtClean="0">
                <a:latin typeface="Calibri Light" panose="020F0302020204030204" pitchFamily="34" charset="0"/>
              </a:rPr>
              <a:t> Lorenz (1957) </a:t>
            </a:r>
            <a:r>
              <a:rPr lang="en-US" dirty="0" err="1" smtClean="0">
                <a:latin typeface="Calibri Light" panose="020F0302020204030204" pitchFamily="34" charset="0"/>
              </a:rPr>
              <a:t>seorang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zoologis</a:t>
            </a:r>
            <a:r>
              <a:rPr lang="en-US" dirty="0" smtClean="0">
                <a:latin typeface="Calibri Light" panose="020F0302020204030204" pitchFamily="34" charset="0"/>
              </a:rPr>
              <a:t> Austria </a:t>
            </a:r>
            <a:r>
              <a:rPr lang="en-US" dirty="0" err="1" smtClean="0">
                <a:latin typeface="Calibri Light" panose="020F0302020204030204" pitchFamily="34" charset="0"/>
              </a:rPr>
              <a:t>diikuti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oleh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bayi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bebek</a:t>
            </a:r>
            <a:r>
              <a:rPr lang="en-US" dirty="0" smtClean="0"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</a:rPr>
              <a:t>baru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menetas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seolah-olah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dia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ibu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bebek</a:t>
            </a:r>
            <a:r>
              <a:rPr lang="en-US" dirty="0" smtClean="0">
                <a:latin typeface="Calibri Light" panose="020F0302020204030204" pitchFamily="34" charset="0"/>
              </a:rPr>
              <a:t>. </a:t>
            </a:r>
            <a:r>
              <a:rPr lang="en-US" dirty="0" err="1" smtClean="0">
                <a:latin typeface="Calibri Light" panose="020F0302020204030204" pitchFamily="34" charset="0"/>
              </a:rPr>
              <a:t>Meurut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Lorenz </a:t>
            </a:r>
            <a:r>
              <a:rPr lang="en-US" dirty="0" err="1" smtClean="0">
                <a:latin typeface="Calibri Light" panose="020F0302020204030204" pitchFamily="34" charset="0"/>
              </a:rPr>
              <a:t>bebek</a:t>
            </a:r>
            <a:r>
              <a:rPr lang="en-US" dirty="0" smtClean="0"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</a:rPr>
              <a:t>baru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menetas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secara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instingtif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mengikuti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objek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pertama</a:t>
            </a:r>
            <a:r>
              <a:rPr lang="en-US" dirty="0" smtClean="0"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</a:rPr>
              <a:t>mereka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lihat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bergerak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meskipun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bukan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anggota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spesies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mereka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dirty="0" err="1" smtClean="0">
                <a:latin typeface="Calibri Light" panose="020F0302020204030204" pitchFamily="34" charset="0"/>
              </a:rPr>
              <a:t>Fenomena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ini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disebut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b="1" dirty="0" err="1" smtClean="0">
                <a:latin typeface="Calibri Light" panose="020F0302020204030204" pitchFamily="34" charset="0"/>
              </a:rPr>
              <a:t>ikatan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en-US" b="1" i="1" dirty="0" smtClean="0">
                <a:latin typeface="Calibri Light" panose="020F0302020204030204" pitchFamily="34" charset="0"/>
              </a:rPr>
              <a:t>imprinting</a:t>
            </a:r>
            <a:r>
              <a:rPr lang="en-US" dirty="0" smtClean="0">
                <a:latin typeface="Calibri Light" panose="020F0302020204030204" pitchFamily="34" charset="0"/>
              </a:rPr>
              <a:t>) </a:t>
            </a:r>
            <a:r>
              <a:rPr lang="en-US" dirty="0" err="1" smtClean="0">
                <a:latin typeface="Calibri Light" panose="020F0302020204030204" pitchFamily="34" charset="0"/>
              </a:rPr>
              <a:t>bentuk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instingtif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dari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belajar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dalam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periode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kritis</a:t>
            </a:r>
            <a:r>
              <a:rPr lang="en-US" dirty="0" smtClean="0">
                <a:latin typeface="Calibri Light" panose="020F0302020204030204" pitchFamily="34" charset="0"/>
              </a:rPr>
              <a:t> di </a:t>
            </a:r>
            <a:r>
              <a:rPr lang="en-US" dirty="0" err="1" smtClean="0">
                <a:latin typeface="Calibri Light" panose="020F0302020204030204" pitchFamily="34" charset="0"/>
              </a:rPr>
              <a:t>awal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perkembangan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seekor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bayi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binatang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membentuk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kelekatan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dengan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objek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bergerak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pertama</a:t>
            </a:r>
            <a:r>
              <a:rPr lang="en-US" dirty="0" smtClean="0">
                <a:latin typeface="Calibri Light" panose="020F0302020204030204" pitchFamily="34" charset="0"/>
              </a:rPr>
              <a:t> yang </a:t>
            </a:r>
            <a:r>
              <a:rPr lang="en-US" dirty="0" err="1" smtClean="0">
                <a:latin typeface="Calibri Light" panose="020F0302020204030204" pitchFamily="34" charset="0"/>
              </a:rPr>
              <a:t>dilihatnya</a:t>
            </a:r>
            <a:r>
              <a:rPr lang="en-US" dirty="0" smtClean="0">
                <a:latin typeface="Calibri Light" panose="020F0302020204030204" pitchFamily="34" charset="0"/>
              </a:rPr>
              <a:t>, </a:t>
            </a:r>
            <a:r>
              <a:rPr lang="en-US" dirty="0" err="1" smtClean="0">
                <a:latin typeface="Calibri Light" panose="020F0302020204030204" pitchFamily="34" charset="0"/>
              </a:rPr>
              <a:t>biasanya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ibu</a:t>
            </a:r>
            <a:r>
              <a:rPr lang="en-US" dirty="0" smtClean="0">
                <a:latin typeface="Calibri Light" panose="020F0302020204030204" pitchFamily="34" charset="0"/>
              </a:rPr>
              <a:t>.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"/>
            <a:ext cx="8229600" cy="61722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latin typeface="Calibri Light" panose="020F0302020204030204" pitchFamily="34" charset="0"/>
              </a:rPr>
              <a:t>Periode</a:t>
            </a:r>
            <a:r>
              <a:rPr lang="en-US" sz="2400" b="1" dirty="0" smtClean="0">
                <a:latin typeface="Calibri Light" panose="020F0302020204030204" pitchFamily="34" charset="0"/>
              </a:rPr>
              <a:t> </a:t>
            </a:r>
            <a:r>
              <a:rPr lang="en-US" sz="2400" b="1" dirty="0" err="1" smtClean="0">
                <a:latin typeface="Calibri Light" panose="020F0302020204030204" pitchFamily="34" charset="0"/>
              </a:rPr>
              <a:t>kritis</a:t>
            </a:r>
            <a:r>
              <a:rPr lang="en-US" sz="2400" b="1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adalah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waktu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spesifik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pada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suatu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peristiwa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atau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ketiadaanya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memiliki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dampak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pada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perkembangan</a:t>
            </a:r>
            <a:r>
              <a:rPr lang="en-US" sz="2400" dirty="0" smtClean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en-US" sz="2400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sz="2400" dirty="0" err="1" smtClean="0">
                <a:latin typeface="Calibri Light" panose="020F0302020204030204" pitchFamily="34" charset="0"/>
              </a:rPr>
              <a:t>Jika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suatu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peristiwa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penting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tidak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terjadi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dalam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periode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kritis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dari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kematangan</a:t>
            </a:r>
            <a:r>
              <a:rPr 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sz="2400" dirty="0" err="1" smtClean="0">
                <a:latin typeface="Calibri Light" panose="020F0302020204030204" pitchFamily="34" charset="0"/>
              </a:rPr>
              <a:t>perkembangan</a:t>
            </a:r>
            <a:r>
              <a:rPr lang="en-US" sz="2400" dirty="0" smtClean="0">
                <a:latin typeface="Calibri Light" panose="020F0302020204030204" pitchFamily="34" charset="0"/>
              </a:rPr>
              <a:t> normal </a:t>
            </a:r>
            <a:r>
              <a:rPr lang="en-US" sz="2400" dirty="0" err="1" smtClean="0">
                <a:latin typeface="Calibri Light" panose="020F0302020204030204" pitchFamily="34" charset="0"/>
              </a:rPr>
              <a:t>tidak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akan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terjadi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menghasilkan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pola-pola</a:t>
            </a:r>
            <a:r>
              <a:rPr lang="en-US" sz="2400" dirty="0" smtClean="0">
                <a:latin typeface="Calibri Light" panose="020F0302020204030204" pitchFamily="34" charset="0"/>
              </a:rPr>
              <a:t> abnormal yang </a:t>
            </a:r>
            <a:r>
              <a:rPr lang="en-US" sz="2400" dirty="0" err="1" smtClean="0">
                <a:latin typeface="Calibri Light" panose="020F0302020204030204" pitchFamily="34" charset="0"/>
              </a:rPr>
              <a:t>mungkin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tidak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bisa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diubah</a:t>
            </a:r>
            <a:r>
              <a:rPr lang="en-US" sz="2400" dirty="0" smtClean="0">
                <a:latin typeface="Calibri Light" panose="020F0302020204030204" pitchFamily="34" charset="0"/>
              </a:rPr>
              <a:t>(Knudsen, 1999; </a:t>
            </a:r>
            <a:r>
              <a:rPr lang="en-US" sz="2400" dirty="0" err="1" smtClean="0">
                <a:latin typeface="Calibri Light" panose="020F0302020204030204" pitchFamily="34" charset="0"/>
              </a:rPr>
              <a:t>Kuhl</a:t>
            </a:r>
            <a:r>
              <a:rPr 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sz="2400" dirty="0" err="1" smtClean="0">
                <a:latin typeface="Calibri Light" panose="020F0302020204030204" pitchFamily="34" charset="0"/>
              </a:rPr>
              <a:t>Conboy</a:t>
            </a:r>
            <a:r>
              <a:rPr 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sz="2400" dirty="0" err="1" smtClean="0">
                <a:latin typeface="Calibri Light" panose="020F0302020204030204" pitchFamily="34" charset="0"/>
              </a:rPr>
              <a:t>Padden</a:t>
            </a:r>
            <a:r>
              <a:rPr lang="en-US" sz="2400" dirty="0" smtClean="0">
                <a:latin typeface="Calibri Light" panose="020F0302020204030204" pitchFamily="34" charset="0"/>
              </a:rPr>
              <a:t>, Nelson, &amp; Pruitt 2005).   </a:t>
            </a:r>
          </a:p>
          <a:p>
            <a:pPr algn="just"/>
            <a:r>
              <a:rPr lang="en-US" sz="2400" dirty="0" err="1" smtClean="0">
                <a:latin typeface="Calibri Light" panose="020F0302020204030204" pitchFamily="34" charset="0"/>
              </a:rPr>
              <a:t>Apakah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manusia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mengalami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periode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kritis</a:t>
            </a:r>
            <a:r>
              <a:rPr lang="en-US" sz="2400" dirty="0" smtClean="0">
                <a:latin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09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63246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Calibri Light" panose="020F0302020204030204" pitchFamily="34" charset="0"/>
              </a:rPr>
              <a:t>Konsep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periode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kritis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pada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manusia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adalah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kontroversial</a:t>
            </a:r>
            <a:r>
              <a:rPr lang="en-US" sz="2400" dirty="0">
                <a:latin typeface="Calibri Light" panose="020F0302020204030204" pitchFamily="34" charset="0"/>
              </a:rPr>
              <a:t>. </a:t>
            </a:r>
            <a:r>
              <a:rPr lang="en-US" sz="2400" dirty="0" err="1">
                <a:latin typeface="Calibri Light" panose="020F0302020204030204" pitchFamily="34" charset="0"/>
              </a:rPr>
              <a:t>Karena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banyak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aspek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dari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perkembangan</a:t>
            </a:r>
            <a:r>
              <a:rPr lang="en-US" sz="2400" dirty="0">
                <a:latin typeface="Calibri Light" panose="020F0302020204030204" pitchFamily="34" charset="0"/>
              </a:rPr>
              <a:t>, </a:t>
            </a:r>
            <a:r>
              <a:rPr lang="en-US" sz="2400" dirty="0" err="1">
                <a:latin typeface="Calibri Light" panose="020F0302020204030204" pitchFamily="34" charset="0"/>
              </a:rPr>
              <a:t>bahkan</a:t>
            </a:r>
            <a:r>
              <a:rPr lang="en-US" sz="2400" dirty="0">
                <a:latin typeface="Calibri Light" panose="020F0302020204030204" pitchFamily="34" charset="0"/>
              </a:rPr>
              <a:t> di domain </a:t>
            </a:r>
            <a:r>
              <a:rPr lang="en-US" sz="2400" dirty="0" err="1">
                <a:latin typeface="Calibri Light" panose="020F0302020204030204" pitchFamily="34" charset="0"/>
              </a:rPr>
              <a:t>fisik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telah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ditemukan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untuk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menunjukkan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kekenyalan</a:t>
            </a:r>
            <a:r>
              <a:rPr lang="en-US" sz="2400" dirty="0">
                <a:latin typeface="Calibri Light" panose="020F0302020204030204" pitchFamily="34" charset="0"/>
              </a:rPr>
              <a:t> (</a:t>
            </a:r>
            <a:r>
              <a:rPr lang="en-US" sz="2400" i="1" dirty="0">
                <a:latin typeface="Calibri Light" panose="020F0302020204030204" pitchFamily="34" charset="0"/>
              </a:rPr>
              <a:t>plasticity</a:t>
            </a:r>
            <a:r>
              <a:rPr lang="en-US" sz="2400" dirty="0">
                <a:latin typeface="Calibri Light" panose="020F0302020204030204" pitchFamily="34" charset="0"/>
              </a:rPr>
              <a:t>) </a:t>
            </a:r>
            <a:r>
              <a:rPr lang="en-US" sz="2400" dirty="0" err="1">
                <a:latin typeface="Calibri Light" panose="020F0302020204030204" pitchFamily="34" charset="0"/>
              </a:rPr>
              <a:t>atau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kemampuan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memodifikasi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performa</a:t>
            </a:r>
            <a:r>
              <a:rPr lang="en-US" sz="2400" dirty="0">
                <a:latin typeface="Calibri Light" panose="020F0302020204030204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Calibri Light" panose="020F0302020204030204" pitchFamily="34" charset="0"/>
              </a:rPr>
              <a:t>Setiap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individu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memiliki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kekenyalan</a:t>
            </a:r>
            <a:r>
              <a:rPr lang="en-US" sz="2400" dirty="0" smtClean="0">
                <a:latin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</a:rPr>
              <a:t>berbeda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untuk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merespons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</a:rPr>
              <a:t>p</a:t>
            </a:r>
            <a:r>
              <a:rPr lang="en-US" sz="2400" dirty="0" err="1" smtClean="0">
                <a:latin typeface="Calibri Light" panose="020F0302020204030204" pitchFamily="34" charset="0"/>
              </a:rPr>
              <a:t>eristiwa-peristiwa</a:t>
            </a:r>
            <a:r>
              <a:rPr lang="en-US" sz="2400" dirty="0" smtClean="0">
                <a:latin typeface="Calibri Light" panose="020F0302020204030204" pitchFamily="34" charset="0"/>
              </a:rPr>
              <a:t> di </a:t>
            </a:r>
            <a:r>
              <a:rPr lang="en-US" sz="2400" dirty="0" err="1" smtClean="0">
                <a:latin typeface="Calibri Light" panose="020F0302020204030204" pitchFamily="34" charset="0"/>
              </a:rPr>
              <a:t>lingkungan</a:t>
            </a:r>
            <a:r>
              <a:rPr lang="en-US" sz="2400" dirty="0" smtClean="0">
                <a:latin typeface="Calibri Light" panose="020F0302020204030204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Calibri Light" panose="020F0302020204030204" pitchFamily="34" charset="0"/>
              </a:rPr>
              <a:t>Contoh</a:t>
            </a:r>
            <a:r>
              <a:rPr lang="en-US" sz="2400" dirty="0" smtClean="0">
                <a:latin typeface="Calibri Light" panose="020F0302020204030204" pitchFamily="34" charset="0"/>
              </a:rPr>
              <a:t>: </a:t>
            </a:r>
            <a:r>
              <a:rPr lang="en-US" sz="2400" dirty="0" err="1" smtClean="0">
                <a:latin typeface="Calibri Light" panose="020F0302020204030204" pitchFamily="34" charset="0"/>
              </a:rPr>
              <a:t>anak-anak</a:t>
            </a:r>
            <a:r>
              <a:rPr lang="en-US" sz="2400" dirty="0" smtClean="0">
                <a:latin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</a:rPr>
              <a:t>memiliki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temperamen</a:t>
            </a:r>
            <a:r>
              <a:rPr lang="en-US" sz="2400" dirty="0" smtClean="0">
                <a:latin typeface="Calibri Light" panose="020F0302020204030204" pitchFamily="34" charset="0"/>
              </a:rPr>
              <a:t> yang </a:t>
            </a:r>
            <a:r>
              <a:rPr lang="en-US" sz="2400" dirty="0" err="1" smtClean="0">
                <a:latin typeface="Calibri Light" panose="020F0302020204030204" pitchFamily="34" charset="0"/>
              </a:rPr>
              <a:t>sulit</a:t>
            </a:r>
            <a:r>
              <a:rPr 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sz="2400" dirty="0" err="1" smtClean="0">
                <a:latin typeface="Calibri Light" panose="020F0302020204030204" pitchFamily="34" charset="0"/>
              </a:rPr>
              <a:t>sangat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reaktif</a:t>
            </a:r>
            <a:r>
              <a:rPr lang="en-US" sz="2400" dirty="0" smtClean="0">
                <a:latin typeface="Calibri Light" panose="020F0302020204030204" pitchFamily="34" charset="0"/>
              </a:rPr>
              <a:t>, </a:t>
            </a:r>
            <a:r>
              <a:rPr lang="en-US" sz="2400" dirty="0" err="1" smtClean="0">
                <a:latin typeface="Calibri Light" panose="020F0302020204030204" pitchFamily="34" charset="0"/>
              </a:rPr>
              <a:t>dan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dengan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variasi</a:t>
            </a:r>
            <a:r>
              <a:rPr lang="en-US" sz="2400" dirty="0" smtClean="0">
                <a:latin typeface="Calibri Light" panose="020F0302020204030204" pitchFamily="34" charset="0"/>
              </a:rPr>
              <a:t> gen </a:t>
            </a:r>
            <a:r>
              <a:rPr lang="en-US" sz="2400" dirty="0" err="1" smtClean="0">
                <a:latin typeface="Calibri Light" panose="020F0302020204030204" pitchFamily="34" charset="0"/>
              </a:rPr>
              <a:t>khusus</a:t>
            </a:r>
            <a:endParaRPr lang="en-US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Pendekatan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Perkembangan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Rentang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Hidup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dari</a:t>
            </a:r>
            <a:r>
              <a:rPr lang="en-US" sz="3000" dirty="0" smtClean="0">
                <a:solidFill>
                  <a:schemeClr val="tx1"/>
                </a:solidFill>
              </a:rPr>
              <a:t> Paul B. </a:t>
            </a:r>
            <a:r>
              <a:rPr lang="en-US" sz="3000" dirty="0" err="1">
                <a:solidFill>
                  <a:schemeClr val="tx1"/>
                </a:solidFill>
              </a:rPr>
              <a:t>B</a:t>
            </a:r>
            <a:r>
              <a:rPr lang="en-US" sz="3000" dirty="0" err="1" smtClean="0">
                <a:solidFill>
                  <a:schemeClr val="tx1"/>
                </a:solidFill>
              </a:rPr>
              <a:t>altes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35480"/>
            <a:ext cx="8229600" cy="469392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(1936-2006)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seumur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multidimensi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multi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bergantian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PLASTISITAS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lec2-130627155749-phpapp02/95/2nd-lecture-human-development-meaning-concepts-and-approaches-2-638.jpg?cb=1401295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9" y="381000"/>
            <a:ext cx="7034353" cy="52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7797662" cy="1151965"/>
          </a:xfrm>
        </p:spPr>
        <p:txBody>
          <a:bodyPr/>
          <a:lstStyle/>
          <a:p>
            <a:r>
              <a:rPr lang="id-ID" dirty="0" smtClean="0"/>
              <a:t>Aspek-aspek perkembangan</a:t>
            </a:r>
            <a:endParaRPr lang="id-ID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633697" cy="49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9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lassconnection.s3.amazonaws.com/355/flashcards/644355/jpg/intro_to_lifespan13144582031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40" y="304800"/>
            <a:ext cx="6760633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9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PERKEMBANGAN MANUSIA: BIDANG YANG SELALU BERKEMBANG</a:t>
            </a:r>
            <a:endParaRPr lang="en-US" sz="3000" b="1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01907"/>
            <a:ext cx="8229600" cy="4114800"/>
          </a:xfrm>
        </p:spPr>
        <p:txBody>
          <a:bodyPr/>
          <a:lstStyle/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Manusia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mengalami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perubahan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masa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pembuahan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sampai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seumur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hidupnya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Dari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satu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tunggal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berkembang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menjadi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individu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hidup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bernapas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berjalan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berbicara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Perubahan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pengalaman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karakteristik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manusia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memiliki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pola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umum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pPr marL="268288" indent="-268288">
              <a:buNone/>
            </a:pPr>
            <a:r>
              <a:rPr lang="id-ID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id-ID" dirty="0" smtClean="0">
                <a:latin typeface="Lao UI" panose="020B0502040204020203" pitchFamily="34" charset="0"/>
                <a:cs typeface="Lao UI" panose="020B0502040204020203" pitchFamily="34" charset="0"/>
              </a:rPr>
              <a:t>  </a:t>
            </a:r>
            <a:r>
              <a:rPr lang="en-US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Contoh</a:t>
            </a:r>
            <a:r>
              <a:rPr lang="en-US" b="1" dirty="0" smtClean="0">
                <a:latin typeface="Lao UI" panose="020B0502040204020203" pitchFamily="34" charset="0"/>
                <a:cs typeface="Lao UI" panose="020B0502040204020203" pitchFamily="34" charset="0"/>
              </a:rPr>
              <a:t>: 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10-15%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merupakan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pemalu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10-15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p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ersen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lainnya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pemberani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736554"/>
            <a:ext cx="2057400" cy="14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"/>
            <a:ext cx="8229600" cy="5410200"/>
          </a:xfrm>
        </p:spPr>
        <p:txBody>
          <a:bodyPr/>
          <a:lstStyle/>
          <a:p>
            <a:pPr algn="just"/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manusia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berfokus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ilmiah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perubahan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sistematis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keseimbangan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individu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Ilmuwan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(</a:t>
            </a: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developmentalist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)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melihat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sudut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pandang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ketika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individu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berubah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mulai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pembuahan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sampai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dengan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kedewasaan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;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atau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karakteristik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cukup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stabil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individu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Hasil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kerja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ilmuwan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memiliki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dampak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dramatis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kehidupan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individu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.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Temuan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penelitian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sering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berimplikasi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p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engasuhan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pendidikan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kesehatam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kebijakan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sosial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Contoh</a:t>
            </a:r>
            <a:r>
              <a:rPr lang="en-US" sz="3000" dirty="0" smtClean="0">
                <a:solidFill>
                  <a:schemeClr val="tx1"/>
                </a:solidFill>
              </a:rPr>
              <a:t>: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2741" y="914400"/>
            <a:ext cx="84582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Penelitian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menunjukkan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bahwa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otak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remaja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belum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matang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telah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mendorong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usulan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terhadap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pembebasan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hukuman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mati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bagi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remaja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melakukan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tindakan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kejahatan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Peneliti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Boston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menemukan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bahwa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pelajar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berangkat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sekolah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dalam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keadaan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lapar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atau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kurang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gizi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memiliki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nilai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rendah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lebih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emosional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memiliki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tingkah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laku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bermasalah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Setelah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sekolah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memberikan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sarapan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gratis,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partisipasi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belajar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meningkat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emosionalitas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permasalahan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tingkah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laku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berkurang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.</a:t>
            </a: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Mempelajari</a:t>
            </a:r>
            <a:r>
              <a:rPr lang="en-US" sz="30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sz="3000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rentang</a:t>
            </a:r>
            <a:r>
              <a:rPr lang="en-US" sz="3000" b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sz="3000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kehidupan</a:t>
            </a:r>
            <a:endParaRPr lang="en-US" sz="3000" b="1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Menurut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developmentalist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teori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</a:t>
            </a:r>
            <a:r>
              <a:rPr lang="id-ID" b="1" dirty="0" smtClean="0">
                <a:latin typeface="Lao UI" panose="020B0502040204020203" pitchFamily="34" charset="0"/>
                <a:cs typeface="Lao UI" panose="020B0502040204020203" pitchFamily="34" charset="0"/>
              </a:rPr>
              <a:t>M</a:t>
            </a:r>
            <a:r>
              <a:rPr lang="en-US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bangan</a:t>
            </a:r>
            <a:r>
              <a:rPr lang="en-US" b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b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rentang</a:t>
            </a:r>
            <a:r>
              <a:rPr lang="en-US" b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b="1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kehidupan</a:t>
            </a:r>
            <a:r>
              <a:rPr lang="en-US" b="1" i="1" dirty="0" smtClean="0">
                <a:latin typeface="Lao UI" panose="020B0502040204020203" pitchFamily="34" charset="0"/>
                <a:cs typeface="Lao UI" panose="020B0502040204020203" pitchFamily="34" charset="0"/>
              </a:rPr>
              <a:t>/life-span development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manusia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adalah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seumur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>
                <a:latin typeface="Lao UI" panose="020B0502040204020203" pitchFamily="34" charset="0"/>
                <a:cs typeface="Lao UI" panose="020B0502040204020203" pitchFamily="34" charset="0"/>
              </a:rPr>
              <a:t>hidup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life-span development 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yang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telah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dilakukan</a:t>
            </a: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Stanford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pada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kecerdasan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masa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anak-tua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pedoman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pertumbuhan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Berkeley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pertumbuhan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remaja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Oakland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Studi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pendekatan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rentang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kehidupan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(Paul B.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Baltes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4482"/>
            <a:ext cx="8229600" cy="667512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Perkembangan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Manusia</a:t>
            </a:r>
            <a:r>
              <a:rPr lang="en-US" sz="3000" b="1" dirty="0" smtClean="0"/>
              <a:t> </a:t>
            </a:r>
            <a:r>
              <a:rPr lang="en-US" sz="3000" b="1" dirty="0" err="1"/>
              <a:t>S</a:t>
            </a:r>
            <a:r>
              <a:rPr lang="en-US" sz="3000" b="1" dirty="0" err="1" smtClean="0"/>
              <a:t>aat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Ini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71994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Konsep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manusia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sebagai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proses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kehidupan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panjang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bisa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dipelajari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secara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ilmiah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Tujuan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deskripsi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penjelasan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prediksi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intervensi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  <a:sym typeface="Wingdings" pitchFamily="2" charset="2"/>
            </a:endParaRPr>
          </a:p>
          <a:p>
            <a:endParaRPr lang="en-US" dirty="0" smtClean="0">
              <a:latin typeface="Lao UI" panose="020B0502040204020203" pitchFamily="34" charset="0"/>
              <a:cs typeface="Lao UI" panose="020B0502040204020203" pitchFamily="34" charset="0"/>
              <a:sym typeface="Wingdings" pitchFamily="2" charset="2"/>
            </a:endParaRPr>
          </a:p>
          <a:p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Contoh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penelitian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manusia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Menggambarkan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kapan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pertama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kali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memperoleh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bahasa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Menjelaskan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bagaimana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belajar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bahasa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Memperkirakan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kemungkinan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hambatan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yang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dihadapi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ketika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belajar</a:t>
            </a:r>
            <a:endParaRPr lang="en-US" dirty="0" smtClean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Memberikan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penanganan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i="1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hambatan</a:t>
            </a:r>
            <a:r>
              <a:rPr lang="en-US" i="1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dalam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perkembangan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  <a:r>
              <a:rPr lang="en-US" dirty="0" err="1" smtClean="0">
                <a:latin typeface="Lao UI" panose="020B0502040204020203" pitchFamily="34" charset="0"/>
                <a:cs typeface="Lao UI" panose="020B0502040204020203" pitchFamily="34" charset="0"/>
              </a:rPr>
              <a:t>anak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1628</TotalTime>
  <Words>1505</Words>
  <Application>Microsoft Office PowerPoint</Application>
  <PresentationFormat>On-screen Show (4:3)</PresentationFormat>
  <Paragraphs>120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Impact</vt:lpstr>
      <vt:lpstr>Lao UI</vt:lpstr>
      <vt:lpstr>Wingdings</vt:lpstr>
      <vt:lpstr>Main Event</vt:lpstr>
      <vt:lpstr>STUDI MENGENAI PERKEMBANGAN MANUSIA</vt:lpstr>
      <vt:lpstr>PowerPoint Presentation</vt:lpstr>
      <vt:lpstr>Aspek-aspek perkembangan</vt:lpstr>
      <vt:lpstr>PowerPoint Presentation</vt:lpstr>
      <vt:lpstr>PERKEMBANGAN MANUSIA: BIDANG YANG SELALU BERKEMBANG</vt:lpstr>
      <vt:lpstr>PowerPoint Presentation</vt:lpstr>
      <vt:lpstr>Contoh:</vt:lpstr>
      <vt:lpstr>Mempelajari rentang kehidupan</vt:lpstr>
      <vt:lpstr>Perkembangan Manusia Saat Ini</vt:lpstr>
      <vt:lpstr>PowerPoint Presentation</vt:lpstr>
      <vt:lpstr>Konsep Dasar Studi Perkembangann Manusia</vt:lpstr>
      <vt:lpstr>PERIODE-PERIODE RENTANG KEHIDUPAN</vt:lpstr>
      <vt:lpstr>PowerPoint Presentation</vt:lpstr>
      <vt:lpstr>FAKTOR YANG MEMPENGARUHI Perkembangan</vt:lpstr>
      <vt:lpstr>Etnis dan pola-pola budaya berdampak pada perkembangan dan berpengaruh pada komposisi rumah tangga</vt:lpstr>
      <vt:lpstr>Pengaruh Waktu: Periode Kritis atau Sensitif</vt:lpstr>
      <vt:lpstr>PowerPoint Presentation</vt:lpstr>
      <vt:lpstr>PowerPoint Presentation</vt:lpstr>
      <vt:lpstr>Pendekatan Perkembangan Rentang Hidup dari Paul B. Baltes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Haira</dc:creator>
  <cp:lastModifiedBy>Noi</cp:lastModifiedBy>
  <cp:revision>104</cp:revision>
  <dcterms:created xsi:type="dcterms:W3CDTF">2015-08-21T13:37:59Z</dcterms:created>
  <dcterms:modified xsi:type="dcterms:W3CDTF">2015-09-15T02:11:16Z</dcterms:modified>
</cp:coreProperties>
</file>