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D0F8-EBBD-41E2-9670-68D62EB8C372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E349A45-DA5C-4DB5-A7DE-C742FE95EB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D0F8-EBBD-41E2-9670-68D62EB8C372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9A45-DA5C-4DB5-A7DE-C742FE95E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D0F8-EBBD-41E2-9670-68D62EB8C372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9A45-DA5C-4DB5-A7DE-C742FE95E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D0F8-EBBD-41E2-9670-68D62EB8C372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9A45-DA5C-4DB5-A7DE-C742FE95EB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D0F8-EBBD-41E2-9670-68D62EB8C372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349A45-DA5C-4DB5-A7DE-C742FE95E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D0F8-EBBD-41E2-9670-68D62EB8C372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9A45-DA5C-4DB5-A7DE-C742FE95EB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D0F8-EBBD-41E2-9670-68D62EB8C372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9A45-DA5C-4DB5-A7DE-C742FE95EB3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D0F8-EBBD-41E2-9670-68D62EB8C372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9A45-DA5C-4DB5-A7DE-C742FE95E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D0F8-EBBD-41E2-9670-68D62EB8C372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9A45-DA5C-4DB5-A7DE-C742FE95E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D0F8-EBBD-41E2-9670-68D62EB8C372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9A45-DA5C-4DB5-A7DE-C742FE95EB3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D0F8-EBBD-41E2-9670-68D62EB8C372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349A45-DA5C-4DB5-A7DE-C742FE95EB3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FCD0F8-EBBD-41E2-9670-68D62EB8C372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E349A45-DA5C-4DB5-A7DE-C742FE95EB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/>
                </a:solidFill>
                <a:latin typeface="Britannic Bold" pitchFamily="34" charset="0"/>
              </a:rPr>
              <a:t>HAKEKAT PENELITIAN PENDIDIKAN</a:t>
            </a:r>
            <a:endParaRPr lang="en-US" sz="5400" dirty="0">
              <a:solidFill>
                <a:schemeClr val="tx1"/>
              </a:solidFill>
              <a:latin typeface="Britannic Bold" pitchFamily="34" charset="0"/>
            </a:endParaRPr>
          </a:p>
        </p:txBody>
      </p:sp>
    </p:spTree>
  </p:cSld>
  <p:clrMapOvr>
    <a:masterClrMapping/>
  </p:clrMapOvr>
  <p:transition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609600"/>
            <a:ext cx="8153400" cy="5791200"/>
          </a:xfrm>
        </p:spPr>
        <p:txBody>
          <a:bodyPr/>
          <a:lstStyle/>
          <a:p>
            <a:pPr marL="404813" indent="-344488" algn="just">
              <a:buFont typeface="Wingdings" pitchFamily="2" charset="2"/>
              <a:buChar char="v"/>
            </a:pP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pembuatan</a:t>
            </a:r>
            <a:r>
              <a:rPr lang="en-US" sz="3600" dirty="0" smtClean="0"/>
              <a:t> </a:t>
            </a:r>
            <a:r>
              <a:rPr lang="en-US" sz="3600" dirty="0" err="1" smtClean="0"/>
              <a:t>kesimpulan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penelitian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hipotesis</a:t>
            </a:r>
            <a:r>
              <a:rPr lang="en-US" sz="3600" dirty="0" smtClean="0"/>
              <a:t>, yang </a:t>
            </a:r>
            <a:r>
              <a:rPr lang="en-US" sz="3600" dirty="0" err="1" smtClean="0"/>
              <a:t>merupakan</a:t>
            </a:r>
            <a:r>
              <a:rPr lang="en-US" sz="3600" dirty="0" smtClean="0"/>
              <a:t> </a:t>
            </a:r>
            <a:r>
              <a:rPr lang="en-US" sz="3600" dirty="0" err="1" smtClean="0"/>
              <a:t>kesimpulan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jawaban</a:t>
            </a:r>
            <a:r>
              <a:rPr lang="en-US" sz="3600" dirty="0" smtClean="0"/>
              <a:t> </a:t>
            </a:r>
            <a:r>
              <a:rPr lang="en-US" sz="3600" dirty="0" err="1" smtClean="0"/>
              <a:t>sementara</a:t>
            </a:r>
            <a:r>
              <a:rPr lang="en-US" sz="3600" dirty="0" smtClean="0"/>
              <a:t> </a:t>
            </a:r>
            <a:r>
              <a:rPr lang="en-US" sz="3600" dirty="0" err="1" smtClean="0"/>
              <a:t>tentang</a:t>
            </a:r>
            <a:r>
              <a:rPr lang="en-US" sz="3600" dirty="0" smtClean="0"/>
              <a:t> </a:t>
            </a:r>
            <a:r>
              <a:rPr lang="en-US" sz="3600" dirty="0" err="1" smtClean="0"/>
              <a:t>masalah</a:t>
            </a:r>
            <a:r>
              <a:rPr lang="en-US" sz="3600" dirty="0" smtClean="0"/>
              <a:t> </a:t>
            </a:r>
            <a:r>
              <a:rPr lang="en-US" sz="3600" dirty="0" err="1" smtClean="0"/>
              <a:t>penelitian</a:t>
            </a:r>
            <a:r>
              <a:rPr lang="en-US" sz="3600" dirty="0" smtClean="0"/>
              <a:t>, yang </a:t>
            </a:r>
            <a:r>
              <a:rPr lang="en-US" sz="3600" dirty="0" err="1" smtClean="0"/>
              <a:t>harus</a:t>
            </a:r>
            <a:r>
              <a:rPr lang="en-US" sz="3600" dirty="0" smtClean="0"/>
              <a:t> </a:t>
            </a:r>
            <a:r>
              <a:rPr lang="en-US" sz="3600" dirty="0" err="1" smtClean="0"/>
              <a:t>diuji</a:t>
            </a:r>
            <a:r>
              <a:rPr lang="en-US" sz="3600" dirty="0" smtClean="0"/>
              <a:t> </a:t>
            </a:r>
            <a:r>
              <a:rPr lang="en-US" sz="3600" dirty="0" err="1" smtClean="0"/>
              <a:t>kebenarannya</a:t>
            </a:r>
            <a:r>
              <a:rPr lang="en-US" sz="3600" dirty="0" smtClean="0"/>
              <a:t>.</a:t>
            </a:r>
          </a:p>
          <a:p>
            <a:pPr marL="404813" indent="-344488" algn="just">
              <a:buNone/>
            </a:pPr>
            <a:endParaRPr lang="en-US" sz="3600" dirty="0" smtClean="0"/>
          </a:p>
          <a:p>
            <a:pPr marL="404813" indent="-344488" algn="just">
              <a:buFont typeface="Wingdings" pitchFamily="2" charset="2"/>
              <a:buChar char="v"/>
            </a:pPr>
            <a:r>
              <a:rPr lang="en-US" sz="3600" dirty="0" err="1" smtClean="0"/>
              <a:t>Merumuskan</a:t>
            </a:r>
            <a:r>
              <a:rPr lang="en-US" sz="3600" dirty="0" smtClean="0"/>
              <a:t> </a:t>
            </a:r>
            <a:r>
              <a:rPr lang="en-US" sz="3600" dirty="0" err="1" smtClean="0"/>
              <a:t>hipotesis</a:t>
            </a:r>
            <a:r>
              <a:rPr lang="en-US" sz="3600" dirty="0" smtClean="0"/>
              <a:t> </a:t>
            </a:r>
            <a:r>
              <a:rPr lang="en-US" sz="3600" dirty="0" err="1" smtClean="0"/>
              <a:t>selalu</a:t>
            </a:r>
            <a:r>
              <a:rPr lang="en-US" sz="3600" dirty="0" smtClean="0"/>
              <a:t> </a:t>
            </a:r>
            <a:r>
              <a:rPr lang="en-US" sz="3600" dirty="0" err="1" smtClean="0"/>
              <a:t>membutuhkan</a:t>
            </a:r>
            <a:r>
              <a:rPr lang="en-US" sz="3600" dirty="0" smtClean="0"/>
              <a:t> </a:t>
            </a:r>
            <a:r>
              <a:rPr lang="en-US" sz="3600" dirty="0" err="1" smtClean="0"/>
              <a:t>sejumlah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, agar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hanya</a:t>
            </a:r>
            <a:r>
              <a:rPr lang="en-US" sz="3600" dirty="0" smtClean="0"/>
              <a:t> </a:t>
            </a:r>
            <a:r>
              <a:rPr lang="en-US" sz="3600" dirty="0" err="1" smtClean="0"/>
              <a:t>sekedar</a:t>
            </a:r>
            <a:r>
              <a:rPr lang="en-US" sz="3600" dirty="0" smtClean="0"/>
              <a:t> </a:t>
            </a:r>
            <a:r>
              <a:rPr lang="en-US" sz="3600" dirty="0" err="1" smtClean="0"/>
              <a:t>dugaan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didasarkan</a:t>
            </a:r>
            <a:r>
              <a:rPr lang="en-US" sz="3600" dirty="0" smtClean="0"/>
              <a:t> </a:t>
            </a:r>
            <a:r>
              <a:rPr lang="en-US" sz="3600" dirty="0" err="1" smtClean="0"/>
              <a:t>ide</a:t>
            </a:r>
            <a:r>
              <a:rPr lang="en-US" sz="3600" dirty="0" smtClean="0"/>
              <a:t> </a:t>
            </a:r>
            <a:r>
              <a:rPr lang="en-US" sz="3600" dirty="0" err="1" smtClean="0"/>
              <a:t>semata-mata</a:t>
            </a:r>
            <a:r>
              <a:rPr lang="en-US" sz="3600" dirty="0" smtClean="0"/>
              <a:t>.</a:t>
            </a:r>
          </a:p>
          <a:p>
            <a:pPr marL="404813" indent="-344488" algn="just">
              <a:buFont typeface="Wingdings" pitchFamily="2" charset="2"/>
              <a:buChar char="v"/>
            </a:pPr>
            <a:endParaRPr lang="en-US" sz="3200" dirty="0" smtClean="0"/>
          </a:p>
          <a:p>
            <a:pPr marL="404813" indent="-344488" algn="just">
              <a:buFont typeface="Wingdings" pitchFamily="2" charset="2"/>
              <a:buChar char="v"/>
            </a:pPr>
            <a:endParaRPr lang="en-US" sz="3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76400"/>
            <a:ext cx="8229600" cy="3352800"/>
          </a:xfrm>
        </p:spPr>
        <p:txBody>
          <a:bodyPr/>
          <a:lstStyle/>
          <a:p>
            <a:pPr marL="404813" indent="-344488" algn="just">
              <a:buFont typeface="Wingdings" pitchFamily="2" charset="2"/>
              <a:buChar char="v"/>
            </a:pP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memperoleh</a:t>
            </a:r>
            <a:r>
              <a:rPr lang="en-US" sz="3600" dirty="0" smtClean="0"/>
              <a:t> </a:t>
            </a:r>
            <a:r>
              <a:rPr lang="en-US" sz="3600" dirty="0" err="1" smtClean="0"/>
              <a:t>sejumlah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diperlukan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merumuskan</a:t>
            </a:r>
            <a:r>
              <a:rPr lang="en-US" sz="3600" dirty="0" smtClean="0"/>
              <a:t> </a:t>
            </a:r>
            <a:r>
              <a:rPr lang="en-US" sz="3600" dirty="0" err="1" smtClean="0"/>
              <a:t>hipotesis</a:t>
            </a:r>
            <a:r>
              <a:rPr lang="en-US" sz="3600" dirty="0" smtClean="0"/>
              <a:t> </a:t>
            </a:r>
            <a:r>
              <a:rPr lang="en-US" sz="3600" dirty="0" err="1" smtClean="0"/>
              <a:t>perlu</a:t>
            </a:r>
            <a:r>
              <a:rPr lang="en-US" sz="3600" dirty="0" smtClean="0"/>
              <a:t> </a:t>
            </a:r>
            <a:r>
              <a:rPr lang="en-US" sz="3600" dirty="0" err="1" smtClean="0"/>
              <a:t>diadakan</a:t>
            </a:r>
            <a:r>
              <a:rPr lang="en-US" sz="3600" dirty="0" smtClean="0"/>
              <a:t> </a:t>
            </a:r>
            <a:r>
              <a:rPr lang="en-US" sz="3600" dirty="0" err="1" smtClean="0"/>
              <a:t>studi</a:t>
            </a:r>
            <a:r>
              <a:rPr lang="en-US" sz="3600" dirty="0" smtClean="0"/>
              <a:t> </a:t>
            </a:r>
            <a:r>
              <a:rPr lang="en-US" sz="3600" dirty="0" err="1" smtClean="0"/>
              <a:t>pendahuluan</a:t>
            </a:r>
            <a:r>
              <a:rPr lang="en-US" sz="3600" dirty="0" smtClean="0"/>
              <a:t> </a:t>
            </a:r>
            <a:r>
              <a:rPr lang="en-US" sz="3600" i="1" dirty="0" smtClean="0"/>
              <a:t>(preliminary study).</a:t>
            </a:r>
          </a:p>
          <a:p>
            <a:pPr marL="404813" indent="-344488" algn="just">
              <a:buFont typeface="Wingdings" pitchFamily="2" charset="2"/>
              <a:buChar char="v"/>
            </a:pPr>
            <a:endParaRPr lang="en-US" sz="3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762000"/>
            <a:ext cx="7924800" cy="579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04813" marR="0" lvl="0" indent="-344488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609600"/>
            <a:ext cx="8229600" cy="5791200"/>
          </a:xfrm>
        </p:spPr>
        <p:txBody>
          <a:bodyPr/>
          <a:lstStyle/>
          <a:p>
            <a:pPr marL="404813" indent="-344488" algn="just">
              <a:buFont typeface="Wingdings" pitchFamily="2" charset="2"/>
              <a:buChar char="v"/>
            </a:pPr>
            <a:r>
              <a:rPr lang="en-US" sz="3600" dirty="0" err="1" smtClean="0"/>
              <a:t>Secara</a:t>
            </a:r>
            <a:r>
              <a:rPr lang="en-US" sz="3600" dirty="0" smtClean="0"/>
              <a:t> </a:t>
            </a:r>
            <a:r>
              <a:rPr lang="en-US" sz="3600" dirty="0" err="1" smtClean="0"/>
              <a:t>garis</a:t>
            </a:r>
            <a:r>
              <a:rPr lang="en-US" sz="3600" dirty="0" smtClean="0"/>
              <a:t> </a:t>
            </a:r>
            <a:r>
              <a:rPr lang="en-US" sz="3600" dirty="0" err="1" smtClean="0"/>
              <a:t>besar</a:t>
            </a:r>
            <a:r>
              <a:rPr lang="en-US" sz="3600" dirty="0" smtClean="0"/>
              <a:t> </a:t>
            </a:r>
            <a:r>
              <a:rPr lang="en-US" sz="3600" dirty="0" err="1" smtClean="0"/>
              <a:t>sumber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digolongkan</a:t>
            </a:r>
            <a:r>
              <a:rPr lang="en-US" sz="3600" dirty="0" smtClean="0"/>
              <a:t> </a:t>
            </a:r>
            <a:r>
              <a:rPr lang="en-US" sz="3600" dirty="0" err="1" smtClean="0"/>
              <a:t>ke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tiga</a:t>
            </a:r>
            <a:r>
              <a:rPr lang="en-US" sz="3600" dirty="0" smtClean="0"/>
              <a:t> </a:t>
            </a:r>
            <a:r>
              <a:rPr lang="en-US" sz="3600" dirty="0" err="1" smtClean="0"/>
              <a:t>katagori</a:t>
            </a:r>
            <a:r>
              <a:rPr lang="en-US" sz="3600" dirty="0" smtClean="0"/>
              <a:t> </a:t>
            </a:r>
            <a:r>
              <a:rPr lang="en-US" sz="3600" dirty="0" err="1" smtClean="0"/>
              <a:t>utama</a:t>
            </a:r>
            <a:r>
              <a:rPr lang="en-US" sz="3600" dirty="0" smtClean="0"/>
              <a:t>:</a:t>
            </a:r>
          </a:p>
          <a:p>
            <a:pPr marL="404813" indent="-344488" algn="just">
              <a:buNone/>
            </a:pPr>
            <a:endParaRPr lang="en-US" sz="3600" dirty="0" smtClean="0"/>
          </a:p>
          <a:p>
            <a:pPr marL="854075" indent="-449263" algn="just">
              <a:buFont typeface="+mj-lt"/>
              <a:buAutoNum type="arabicPeriod"/>
            </a:pPr>
            <a:r>
              <a:rPr lang="en-US" sz="3600" dirty="0" err="1" smtClean="0"/>
              <a:t>Sumber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</a:t>
            </a:r>
            <a:r>
              <a:rPr lang="en-US" sz="3600" dirty="0" err="1" smtClean="0"/>
              <a:t>dokumenter</a:t>
            </a:r>
            <a:r>
              <a:rPr lang="en-US" sz="3600" dirty="0" smtClean="0"/>
              <a:t>;</a:t>
            </a:r>
          </a:p>
          <a:p>
            <a:pPr marL="854075" indent="-449263" algn="just">
              <a:buFont typeface="+mj-lt"/>
              <a:buAutoNum type="arabicPeriod"/>
            </a:pPr>
            <a:r>
              <a:rPr lang="en-US" sz="3600" dirty="0" err="1" smtClean="0"/>
              <a:t>Sumber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</a:t>
            </a:r>
            <a:r>
              <a:rPr lang="en-US" sz="3600" dirty="0" err="1" smtClean="0"/>
              <a:t>kepustakaan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bibliografis</a:t>
            </a:r>
            <a:r>
              <a:rPr lang="en-US" sz="3600" dirty="0" smtClean="0"/>
              <a:t>, </a:t>
            </a:r>
            <a:r>
              <a:rPr lang="en-US" sz="3600" dirty="0" err="1" smtClean="0"/>
              <a:t>dan</a:t>
            </a:r>
            <a:endParaRPr lang="en-US" sz="3600" dirty="0" smtClean="0"/>
          </a:p>
          <a:p>
            <a:pPr marL="854075" indent="-449263" algn="just">
              <a:buFont typeface="+mj-lt"/>
              <a:buAutoNum type="arabicPeriod"/>
            </a:pPr>
            <a:r>
              <a:rPr lang="en-US" sz="3600" dirty="0" err="1" smtClean="0"/>
              <a:t>Sumber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</a:t>
            </a:r>
            <a:r>
              <a:rPr lang="en-US" sz="3600" dirty="0" err="1" smtClean="0"/>
              <a:t>lapangan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kancah</a:t>
            </a:r>
            <a:r>
              <a:rPr lang="en-US" sz="3600" dirty="0" smtClean="0"/>
              <a:t>.</a:t>
            </a:r>
          </a:p>
          <a:p>
            <a:pPr marL="854075" indent="-449263" algn="just">
              <a:buFont typeface="+mj-lt"/>
              <a:buAutoNum type="arabicPeriod"/>
            </a:pPr>
            <a:endParaRPr lang="en-US" sz="3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609600"/>
            <a:ext cx="8229600" cy="5791200"/>
          </a:xfrm>
        </p:spPr>
        <p:txBody>
          <a:bodyPr/>
          <a:lstStyle/>
          <a:p>
            <a:pPr marL="404813" indent="-344488" algn="just">
              <a:buFont typeface="Wingdings" pitchFamily="2" charset="2"/>
              <a:buChar char="v"/>
            </a:pPr>
            <a:r>
              <a:rPr lang="en-US" sz="3600" dirty="0" err="1" smtClean="0"/>
              <a:t>Sumber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</a:t>
            </a:r>
            <a:r>
              <a:rPr lang="en-US" sz="3600" dirty="0" err="1" smtClean="0"/>
              <a:t>dokumenter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digolongkan</a:t>
            </a:r>
            <a:r>
              <a:rPr lang="en-US" sz="3600" dirty="0" smtClean="0"/>
              <a:t> pula </a:t>
            </a:r>
            <a:r>
              <a:rPr lang="en-US" sz="3600" dirty="0" err="1" smtClean="0"/>
              <a:t>ke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sumber</a:t>
            </a:r>
            <a:r>
              <a:rPr lang="en-US" sz="3600" dirty="0" smtClean="0"/>
              <a:t> primer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sumber</a:t>
            </a:r>
            <a:r>
              <a:rPr lang="en-US" sz="3600" dirty="0" smtClean="0"/>
              <a:t> </a:t>
            </a:r>
            <a:r>
              <a:rPr lang="en-US" sz="3600" dirty="0" err="1" smtClean="0"/>
              <a:t>sekunder</a:t>
            </a:r>
            <a:r>
              <a:rPr lang="en-US" sz="3600" dirty="0" smtClean="0"/>
              <a:t>;</a:t>
            </a:r>
          </a:p>
          <a:p>
            <a:pPr marL="404813" indent="-344488" algn="just">
              <a:buNone/>
            </a:pPr>
            <a:endParaRPr lang="en-US" sz="3600" dirty="0" smtClean="0"/>
          </a:p>
          <a:p>
            <a:pPr marL="404813" indent="-344488" algn="just">
              <a:buFont typeface="Wingdings" pitchFamily="2" charset="2"/>
              <a:buChar char="v"/>
            </a:pPr>
            <a:r>
              <a:rPr lang="en-US" sz="3600" dirty="0" err="1" smtClean="0"/>
              <a:t>Sedangkan</a:t>
            </a:r>
            <a:r>
              <a:rPr lang="en-US" sz="3600" dirty="0" smtClean="0"/>
              <a:t> </a:t>
            </a:r>
            <a:r>
              <a:rPr lang="en-US" sz="3600" dirty="0" err="1" smtClean="0"/>
              <a:t>bentuk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diberikan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sumber</a:t>
            </a:r>
            <a:r>
              <a:rPr lang="en-US" sz="3600" dirty="0" smtClean="0"/>
              <a:t> </a:t>
            </a:r>
            <a:r>
              <a:rPr lang="en-US" sz="3600" dirty="0" err="1" smtClean="0"/>
              <a:t>semacam</a:t>
            </a:r>
            <a:r>
              <a:rPr lang="en-US" sz="3600" dirty="0" smtClean="0"/>
              <a:t> </a:t>
            </a:r>
            <a:r>
              <a:rPr lang="en-US" sz="3600" dirty="0" err="1" smtClean="0"/>
              <a:t>ini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berbentuk</a:t>
            </a:r>
            <a:r>
              <a:rPr lang="en-US" sz="3600" dirty="0" smtClean="0"/>
              <a:t> </a:t>
            </a:r>
            <a:r>
              <a:rPr lang="en-US" sz="3600" dirty="0" err="1" smtClean="0"/>
              <a:t>dokumen</a:t>
            </a:r>
            <a:r>
              <a:rPr lang="en-US" sz="3600" dirty="0" smtClean="0"/>
              <a:t> </a:t>
            </a:r>
            <a:r>
              <a:rPr lang="en-US" sz="3600" dirty="0" err="1" smtClean="0"/>
              <a:t>resmi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 </a:t>
            </a:r>
            <a:r>
              <a:rPr lang="en-US" sz="3600" dirty="0" err="1" smtClean="0"/>
              <a:t>dokumen</a:t>
            </a:r>
            <a:r>
              <a:rPr lang="en-US" sz="3600" dirty="0" smtClean="0"/>
              <a:t>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resmi</a:t>
            </a:r>
            <a:r>
              <a:rPr lang="en-US" sz="3600" dirty="0" smtClean="0"/>
              <a:t>;</a:t>
            </a:r>
          </a:p>
          <a:p>
            <a:pPr marL="404813" indent="-344488" algn="just">
              <a:buNone/>
            </a:pPr>
            <a:endParaRPr lang="en-US" sz="3200" dirty="0" smtClean="0"/>
          </a:p>
          <a:p>
            <a:pPr marL="854075" indent="-449263" algn="just">
              <a:buFont typeface="+mj-lt"/>
              <a:buAutoNum type="arabicPeriod"/>
            </a:pPr>
            <a:endParaRPr lang="en-US" sz="3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95400"/>
            <a:ext cx="8229600" cy="4038600"/>
          </a:xfrm>
        </p:spPr>
        <p:txBody>
          <a:bodyPr/>
          <a:lstStyle/>
          <a:p>
            <a:pPr marL="404813" indent="-344488" algn="just">
              <a:buFont typeface="Wingdings" pitchFamily="2" charset="2"/>
              <a:buChar char="v"/>
            </a:pPr>
            <a:r>
              <a:rPr lang="en-US" sz="3600" dirty="0" err="1" smtClean="0"/>
              <a:t>Sumber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</a:t>
            </a:r>
            <a:r>
              <a:rPr lang="en-US" sz="3600" dirty="0" err="1" smtClean="0"/>
              <a:t>kepustakaan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digolongkan</a:t>
            </a:r>
            <a:r>
              <a:rPr lang="en-US" sz="3600" dirty="0" smtClean="0"/>
              <a:t> </a:t>
            </a:r>
            <a:r>
              <a:rPr lang="en-US" sz="3600" dirty="0" err="1" smtClean="0"/>
              <a:t>ke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bentuk-bentuk</a:t>
            </a:r>
            <a:r>
              <a:rPr lang="en-US" sz="3600" dirty="0" smtClean="0"/>
              <a:t> </a:t>
            </a:r>
            <a:r>
              <a:rPr lang="en-US" sz="3600" dirty="0" err="1" smtClean="0"/>
              <a:t>bahan</a:t>
            </a:r>
            <a:r>
              <a:rPr lang="en-US" sz="3600" dirty="0" smtClean="0"/>
              <a:t> </a:t>
            </a:r>
            <a:r>
              <a:rPr lang="en-US" sz="3600" dirty="0" err="1" smtClean="0"/>
              <a:t>kepustakaan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berupa</a:t>
            </a:r>
            <a:r>
              <a:rPr lang="en-US" sz="3600" dirty="0" smtClean="0"/>
              <a:t> </a:t>
            </a:r>
            <a:r>
              <a:rPr lang="en-US" sz="3600" dirty="0" err="1" smtClean="0"/>
              <a:t>buku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diterbitkan</a:t>
            </a:r>
            <a:r>
              <a:rPr lang="en-US" sz="3600" dirty="0" smtClean="0"/>
              <a:t>, </a:t>
            </a:r>
            <a:r>
              <a:rPr lang="en-US" sz="3600" dirty="0" err="1" smtClean="0"/>
              <a:t>berbagai</a:t>
            </a:r>
            <a:r>
              <a:rPr lang="en-US" sz="3600" dirty="0" smtClean="0"/>
              <a:t> </a:t>
            </a:r>
            <a:r>
              <a:rPr lang="en-US" sz="3600" dirty="0" err="1" smtClean="0"/>
              <a:t>jenis</a:t>
            </a:r>
            <a:r>
              <a:rPr lang="en-US" sz="3600" dirty="0" smtClean="0"/>
              <a:t> </a:t>
            </a:r>
            <a:r>
              <a:rPr lang="en-US" sz="3600" dirty="0" err="1" smtClean="0"/>
              <a:t>berkala</a:t>
            </a:r>
            <a:r>
              <a:rPr lang="en-US" sz="3600" dirty="0" smtClean="0"/>
              <a:t>, </a:t>
            </a:r>
            <a:r>
              <a:rPr lang="en-US" sz="3600" dirty="0" err="1" smtClean="0"/>
              <a:t>surat</a:t>
            </a:r>
            <a:r>
              <a:rPr lang="en-US" sz="3600" dirty="0" smtClean="0"/>
              <a:t> </a:t>
            </a:r>
            <a:r>
              <a:rPr lang="en-US" sz="3600" dirty="0" err="1" smtClean="0"/>
              <a:t>kabar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karangan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diterbitkan</a:t>
            </a:r>
            <a:r>
              <a:rPr lang="en-US" sz="3600" dirty="0" smtClean="0"/>
              <a:t>;</a:t>
            </a:r>
          </a:p>
          <a:p>
            <a:pPr marL="854075" indent="-449263" algn="just">
              <a:buFont typeface="+mj-lt"/>
              <a:buAutoNum type="arabicPeriod"/>
            </a:pPr>
            <a:endParaRPr lang="en-US" sz="3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19200"/>
            <a:ext cx="8229600" cy="3810000"/>
          </a:xfrm>
        </p:spPr>
        <p:txBody>
          <a:bodyPr/>
          <a:lstStyle/>
          <a:p>
            <a:pPr marL="404813" indent="-344488" algn="just">
              <a:buFont typeface="Wingdings" pitchFamily="2" charset="2"/>
              <a:buChar char="v"/>
            </a:pPr>
            <a:r>
              <a:rPr lang="en-US" sz="3600" dirty="0" err="1" smtClean="0"/>
              <a:t>Sumber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</a:t>
            </a:r>
            <a:r>
              <a:rPr lang="en-US" sz="3600" dirty="0" err="1" smtClean="0"/>
              <a:t>lapangan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pula </a:t>
            </a:r>
            <a:r>
              <a:rPr lang="en-US" sz="3600" dirty="0" err="1" smtClean="0"/>
              <a:t>digolongkan</a:t>
            </a:r>
            <a:r>
              <a:rPr lang="en-US" sz="3600" dirty="0" smtClean="0"/>
              <a:t> </a:t>
            </a:r>
            <a:r>
              <a:rPr lang="en-US" sz="3600" dirty="0" err="1" smtClean="0"/>
              <a:t>ke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sumber</a:t>
            </a:r>
            <a:r>
              <a:rPr lang="en-US" sz="3600" dirty="0" smtClean="0"/>
              <a:t> </a:t>
            </a:r>
            <a:r>
              <a:rPr lang="en-US" sz="3600" dirty="0" err="1" smtClean="0"/>
              <a:t>pribadi</a:t>
            </a:r>
            <a:r>
              <a:rPr lang="en-US" sz="3600" dirty="0" smtClean="0"/>
              <a:t>, </a:t>
            </a:r>
            <a:r>
              <a:rPr lang="en-US" sz="3600" dirty="0" err="1" smtClean="0"/>
              <a:t>lembaga</a:t>
            </a:r>
            <a:r>
              <a:rPr lang="en-US" sz="3600" dirty="0" smtClean="0"/>
              <a:t> </a:t>
            </a:r>
            <a:r>
              <a:rPr lang="en-US" sz="3600" dirty="0" err="1" smtClean="0"/>
              <a:t>pendidikan</a:t>
            </a:r>
            <a:r>
              <a:rPr lang="en-US" sz="3600" dirty="0" smtClean="0"/>
              <a:t>, </a:t>
            </a:r>
            <a:r>
              <a:rPr lang="en-US" sz="3600" dirty="0" err="1" smtClean="0"/>
              <a:t>lembaga</a:t>
            </a:r>
            <a:r>
              <a:rPr lang="en-US" sz="3600" dirty="0" smtClean="0"/>
              <a:t> </a:t>
            </a:r>
            <a:r>
              <a:rPr lang="en-US" sz="3600" dirty="0" err="1" smtClean="0"/>
              <a:t>sosial</a:t>
            </a:r>
            <a:r>
              <a:rPr lang="en-US" sz="3600" dirty="0" smtClean="0"/>
              <a:t>, </a:t>
            </a:r>
            <a:r>
              <a:rPr lang="en-US" sz="3600" dirty="0" err="1" smtClean="0"/>
              <a:t>kantor</a:t>
            </a:r>
            <a:r>
              <a:rPr lang="en-US" sz="3600" dirty="0" smtClean="0"/>
              <a:t>, </a:t>
            </a:r>
            <a:r>
              <a:rPr lang="en-US" sz="3600" dirty="0" err="1" smtClean="0"/>
              <a:t>proses</a:t>
            </a:r>
            <a:r>
              <a:rPr lang="en-US" sz="3600" dirty="0" smtClean="0"/>
              <a:t> </a:t>
            </a:r>
            <a:r>
              <a:rPr lang="en-US" sz="3600" dirty="0" err="1" smtClean="0"/>
              <a:t>sesuatu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berbagai</a:t>
            </a:r>
            <a:r>
              <a:rPr lang="en-US" sz="3600" dirty="0" smtClean="0"/>
              <a:t> </a:t>
            </a:r>
            <a:r>
              <a:rPr lang="en-US" sz="3600" dirty="0" err="1" smtClean="0"/>
              <a:t>gejala</a:t>
            </a:r>
            <a:r>
              <a:rPr lang="en-US" sz="3600" dirty="0" smtClean="0"/>
              <a:t>.</a:t>
            </a:r>
          </a:p>
          <a:p>
            <a:pPr marL="854075" indent="-449263" algn="just">
              <a:buNone/>
            </a:pPr>
            <a:endParaRPr lang="en-US" sz="3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609600"/>
            <a:ext cx="8229600" cy="5791200"/>
          </a:xfrm>
        </p:spPr>
        <p:txBody>
          <a:bodyPr/>
          <a:lstStyle/>
          <a:p>
            <a:pPr marL="404813" indent="-344488" algn="just">
              <a:buNone/>
            </a:pPr>
            <a:endParaRPr lang="en-US" sz="3200" dirty="0" smtClean="0"/>
          </a:p>
          <a:p>
            <a:pPr marL="404813" indent="-344488" algn="just">
              <a:buFont typeface="Wingdings" pitchFamily="2" charset="2"/>
              <a:buChar char="v"/>
            </a:pPr>
            <a:r>
              <a:rPr lang="en-US" sz="3600" dirty="0" err="1" smtClean="0"/>
              <a:t>Pelaksanaan</a:t>
            </a:r>
            <a:r>
              <a:rPr lang="en-US" sz="3600" dirty="0" smtClean="0"/>
              <a:t> </a:t>
            </a:r>
            <a:r>
              <a:rPr lang="en-US" sz="3600" dirty="0" err="1" smtClean="0"/>
              <a:t>pengungumpulan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berbagai</a:t>
            </a:r>
            <a:r>
              <a:rPr lang="en-US" sz="3600" dirty="0" smtClean="0"/>
              <a:t> </a:t>
            </a:r>
            <a:r>
              <a:rPr lang="en-US" sz="3600" dirty="0" err="1" smtClean="0"/>
              <a:t>sumber</a:t>
            </a:r>
            <a:r>
              <a:rPr lang="en-US" sz="3600" dirty="0" smtClean="0"/>
              <a:t> </a:t>
            </a:r>
            <a:r>
              <a:rPr lang="en-US" sz="3600" dirty="0" err="1" smtClean="0"/>
              <a:t>sebagaimana</a:t>
            </a:r>
            <a:r>
              <a:rPr lang="en-US" sz="3600" dirty="0" smtClean="0"/>
              <a:t> </a:t>
            </a:r>
            <a:r>
              <a:rPr lang="en-US" sz="3600" dirty="0" err="1" smtClean="0"/>
              <a:t>dimaksudkan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atas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menggunakan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berbagai</a:t>
            </a:r>
            <a:r>
              <a:rPr lang="en-US" sz="3600" dirty="0" smtClean="0"/>
              <a:t> </a:t>
            </a:r>
            <a:r>
              <a:rPr lang="en-US" sz="3600" dirty="0" err="1" smtClean="0"/>
              <a:t>teknik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berbeda-beda</a:t>
            </a:r>
            <a:r>
              <a:rPr lang="en-US" sz="3600" dirty="0" smtClean="0"/>
              <a:t> </a:t>
            </a:r>
            <a:r>
              <a:rPr lang="en-US" sz="3600" dirty="0" err="1" smtClean="0"/>
              <a:t>menurut</a:t>
            </a:r>
            <a:r>
              <a:rPr lang="en-US" sz="3600" dirty="0" smtClean="0"/>
              <a:t> </a:t>
            </a:r>
            <a:r>
              <a:rPr lang="en-US" sz="3600" dirty="0" err="1" smtClean="0"/>
              <a:t>jenis</a:t>
            </a:r>
            <a:r>
              <a:rPr lang="en-US" sz="3600" dirty="0" smtClean="0"/>
              <a:t> </a:t>
            </a:r>
            <a:r>
              <a:rPr lang="en-US" sz="3600" dirty="0" err="1" smtClean="0"/>
              <a:t>sumber</a:t>
            </a:r>
            <a:r>
              <a:rPr lang="en-US" sz="3600" dirty="0" smtClean="0"/>
              <a:t> data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bentuk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diperoleh</a:t>
            </a:r>
            <a:r>
              <a:rPr lang="en-US" sz="3600" dirty="0" smtClean="0"/>
              <a:t>.</a:t>
            </a:r>
          </a:p>
          <a:p>
            <a:pPr marL="854075" indent="-449263" algn="just">
              <a:buFont typeface="+mj-lt"/>
              <a:buAutoNum type="arabicPeriod"/>
            </a:pPr>
            <a:endParaRPr lang="en-US" sz="3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202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HAKEKAT PENELITIAN PENDIDIKAN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HAKEKAT PENELITIAN PENDIDIKAN</dc:title>
  <dc:creator>Kristin</dc:creator>
  <cp:lastModifiedBy>Kristin</cp:lastModifiedBy>
  <cp:revision>9</cp:revision>
  <dcterms:created xsi:type="dcterms:W3CDTF">2012-02-21T15:18:38Z</dcterms:created>
  <dcterms:modified xsi:type="dcterms:W3CDTF">2012-02-21T16:30:56Z</dcterms:modified>
</cp:coreProperties>
</file>