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handoutMasterIdLst>
    <p:handoutMasterId r:id="rId75"/>
  </p:handoutMasterIdLst>
  <p:sldIdLst>
    <p:sldId id="497" r:id="rId2"/>
    <p:sldId id="496" r:id="rId3"/>
    <p:sldId id="495" r:id="rId4"/>
    <p:sldId id="477" r:id="rId5"/>
    <p:sldId id="478" r:id="rId6"/>
    <p:sldId id="476" r:id="rId7"/>
    <p:sldId id="389" r:id="rId8"/>
    <p:sldId id="421" r:id="rId9"/>
    <p:sldId id="423" r:id="rId10"/>
    <p:sldId id="425" r:id="rId11"/>
    <p:sldId id="426" r:id="rId12"/>
    <p:sldId id="413" r:id="rId13"/>
    <p:sldId id="482" r:id="rId14"/>
    <p:sldId id="492" r:id="rId15"/>
    <p:sldId id="483" r:id="rId16"/>
    <p:sldId id="489" r:id="rId17"/>
    <p:sldId id="490" r:id="rId18"/>
    <p:sldId id="491" r:id="rId19"/>
    <p:sldId id="484" r:id="rId20"/>
    <p:sldId id="485" r:id="rId21"/>
    <p:sldId id="486" r:id="rId22"/>
    <p:sldId id="493" r:id="rId23"/>
    <p:sldId id="487" r:id="rId24"/>
    <p:sldId id="488" r:id="rId25"/>
    <p:sldId id="395" r:id="rId26"/>
    <p:sldId id="396" r:id="rId27"/>
    <p:sldId id="416" r:id="rId28"/>
    <p:sldId id="417" r:id="rId29"/>
    <p:sldId id="429" r:id="rId30"/>
    <p:sldId id="430" r:id="rId31"/>
    <p:sldId id="431" r:id="rId32"/>
    <p:sldId id="432" r:id="rId33"/>
    <p:sldId id="433" r:id="rId34"/>
    <p:sldId id="434" r:id="rId35"/>
    <p:sldId id="447" r:id="rId36"/>
    <p:sldId id="442" r:id="rId37"/>
    <p:sldId id="479" r:id="rId38"/>
    <p:sldId id="480" r:id="rId39"/>
    <p:sldId id="481" r:id="rId40"/>
    <p:sldId id="443" r:id="rId41"/>
    <p:sldId id="436" r:id="rId42"/>
    <p:sldId id="448" r:id="rId43"/>
    <p:sldId id="449" r:id="rId44"/>
    <p:sldId id="450" r:id="rId45"/>
    <p:sldId id="475" r:id="rId46"/>
    <p:sldId id="444" r:id="rId47"/>
    <p:sldId id="445" r:id="rId48"/>
    <p:sldId id="438" r:id="rId49"/>
    <p:sldId id="439" r:id="rId50"/>
    <p:sldId id="440" r:id="rId51"/>
    <p:sldId id="441" r:id="rId52"/>
    <p:sldId id="451" r:id="rId53"/>
    <p:sldId id="452" r:id="rId54"/>
    <p:sldId id="459" r:id="rId55"/>
    <p:sldId id="454" r:id="rId56"/>
    <p:sldId id="455" r:id="rId57"/>
    <p:sldId id="456" r:id="rId58"/>
    <p:sldId id="457" r:id="rId59"/>
    <p:sldId id="458" r:id="rId60"/>
    <p:sldId id="460" r:id="rId61"/>
    <p:sldId id="461" r:id="rId62"/>
    <p:sldId id="462" r:id="rId63"/>
    <p:sldId id="474" r:id="rId64"/>
    <p:sldId id="463" r:id="rId65"/>
    <p:sldId id="464" r:id="rId66"/>
    <p:sldId id="465" r:id="rId67"/>
    <p:sldId id="466" r:id="rId68"/>
    <p:sldId id="467" r:id="rId69"/>
    <p:sldId id="468" r:id="rId70"/>
    <p:sldId id="469" r:id="rId71"/>
    <p:sldId id="470" r:id="rId72"/>
    <p:sldId id="471" r:id="rId73"/>
    <p:sldId id="473" r:id="rId74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CC"/>
    <a:srgbClr val="6699FF"/>
    <a:srgbClr val="99CCFF"/>
    <a:srgbClr val="993300"/>
    <a:srgbClr val="006600"/>
    <a:srgbClr val="66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29" autoAdjust="0"/>
    <p:restoredTop sz="90929"/>
  </p:normalViewPr>
  <p:slideViewPr>
    <p:cSldViewPr>
      <p:cViewPr varScale="1">
        <p:scale>
          <a:sx n="67" d="100"/>
          <a:sy n="67" d="100"/>
        </p:scale>
        <p:origin x="-654" y="-10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C4AB01-085E-4255-9AB0-45B3E8EE299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539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9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B4D2-E137-4CC2-A046-24128AFE0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A2BC-C04A-4EC0-ABA2-5A2496AAE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2D23-8ADF-49B1-83E4-CFE8EC3E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ms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8DA7-EDE9-497F-98E5-D68A3F19B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1CB7-85B5-4765-9D60-4F736EB6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B6C4A-F914-44B9-8F2D-8D7BC895D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0E51-505F-40C0-A1B1-4C5E673BC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A9FD5-BB6E-4078-A619-DB430F00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78EC-8359-4825-98F6-AECF8F1D7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12E0-B52B-4D24-9AAE-139C6FD41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C969-D7D0-4BE4-8C7B-99515E20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s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A888-A8FF-45AD-834C-A9DA4855B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AFB1ADF-F6DC-4022-B67B-C261C4F93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29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teri%20Oseanografi/Ocean-03%20Profil%20Dasar%20Lautan.pdf" TargetMode="External"/><Relationship Id="rId2" Type="http://schemas.openxmlformats.org/officeDocument/2006/relationships/hyperlink" Target="file:///C:\Documents%20and%20Settings\All%20Users\Desktop\Google%20Earth.l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teri%20Oseanografi/Ocean-04%20Zonasi%20Pesisir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teri%20Oseanografi/Ocean-06C%20Dinamika%20Pesisir%20Abrasi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../../_Movie/Lesson/weather.DAT" TargetMode="External"/><Relationship Id="rId2" Type="http://schemas.openxmlformats.org/officeDocument/2006/relationships/hyperlink" Target="../../_Movie/Lesson/tsunami.DAT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teri%20Oseanografi/Ocean-06A%20Dinamika%20Pesisir.pd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Materi%20Oseanografi/Ocean-06D%20Dinamika%20Sedimen.pdf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teri%20Oseanografi/Ocean-06E%20Gempabumi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endParaRPr lang="en-US" sz="4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MEDIA PEMBELAJARAN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MATA KULIAH OSEANOGRAFI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              </a:t>
            </a:r>
            <a:r>
              <a:rPr lang="en-US" sz="2400" smtClean="0"/>
              <a:t>         Oleh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Suhadi Purwantoro, Dipl. G. M.Si.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         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JURUSAN PENDIDIKAN GEOGRAFI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UNIVERSITAS NEGERI YOGYAKARTA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MOHO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Andrija Mohorovicic, 1909, Yugoslavia, observed a change In the speed of seismic waves as they moved through the earth. When they reached a depth of 32-64 km below te earth’s surface, the waves increased in speed. The change in the speed of the waves indicated a difference in either the density of the composition of the rock at that depth. Mohorovicic discovered a boundary between the earth’s outermost layer and the mantle.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Oceans of the world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Pasific Ocean,  3940 m,   4282 m, Vasco Nunes de Bolboa (1513)</a:t>
            </a:r>
          </a:p>
          <a:p>
            <a:pPr eaLnBrk="1" hangingPunct="1"/>
            <a:r>
              <a:rPr lang="en-US" smtClean="0"/>
              <a:t>Atlantic Ocean, 3350 m, 3926 m, Viking Leif Ericson (1003)</a:t>
            </a:r>
          </a:p>
          <a:p>
            <a:pPr eaLnBrk="1" hangingPunct="1"/>
            <a:r>
              <a:rPr lang="en-US" smtClean="0"/>
              <a:t>Indian Ocean, 3963 m, Bartolomeus Diaz (1488)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315913"/>
            <a:ext cx="8229600" cy="315913"/>
          </a:xfrm>
        </p:spPr>
        <p:txBody>
          <a:bodyPr/>
          <a:lstStyle/>
          <a:p>
            <a:pPr eaLnBrk="1" hangingPunct="1"/>
            <a:r>
              <a:rPr lang="id-ID" sz="4800" b="1" smtClean="0">
                <a:latin typeface="Trebuchet MS" pitchFamily="34" charset="0"/>
              </a:rPr>
              <a:t>  </a:t>
            </a:r>
            <a:endParaRPr lang="en-US" sz="4800" b="1" smtClean="0">
              <a:latin typeface="Trebuchet MS" pitchFamily="34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765675"/>
          </a:xfrm>
        </p:spPr>
        <p:txBody>
          <a:bodyPr/>
          <a:lstStyle/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§"/>
              <a:tabLst>
                <a:tab pos="442913" algn="l"/>
                <a:tab pos="800100" algn="l"/>
              </a:tabLst>
            </a:pPr>
            <a:r>
              <a:rPr lang="id-ID" b="1" smtClean="0">
                <a:latin typeface="Trebuchet MS" pitchFamily="34" charset="0"/>
              </a:rPr>
              <a:t> </a:t>
            </a:r>
            <a:r>
              <a:rPr lang="id-ID" b="1" smtClean="0">
                <a:latin typeface="Times New Roman" pitchFamily="18" charset="0"/>
                <a:hlinkClick r:id="rId2" action="ppaction://hlinkfile"/>
              </a:rPr>
              <a:t>Topog</a:t>
            </a:r>
            <a:r>
              <a:rPr lang="id-ID" b="1" smtClean="0">
                <a:latin typeface="Times New Roman" pitchFamily="18" charset="0"/>
              </a:rPr>
              <a:t>raphy of the </a:t>
            </a:r>
            <a:r>
              <a:rPr lang="id-ID" b="1" smtClean="0">
                <a:latin typeface="Times New Roman" pitchFamily="18" charset="0"/>
                <a:hlinkClick r:id="rId3" action="ppaction://hlinkfile"/>
              </a:rPr>
              <a:t>Ocean Floor</a:t>
            </a:r>
            <a:endParaRPr lang="id-ID" b="1" smtClean="0">
              <a:latin typeface="Times New Roman" pitchFamily="18" charset="0"/>
            </a:endParaRP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Submarine canyon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Continental shelf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Continental slope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Seamounts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Ridge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Guyot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Coral reef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Atol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Volcanic island</a:t>
            </a:r>
          </a:p>
          <a:p>
            <a:pPr marL="271463" indent="-271463"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  <a:tabLst>
                <a:tab pos="442913" algn="l"/>
                <a:tab pos="800100" algn="l"/>
              </a:tabLst>
            </a:pPr>
            <a:r>
              <a:rPr lang="en-US" b="1" smtClean="0">
                <a:latin typeface="Trebuchet MS" pitchFamily="34" charset="0"/>
              </a:rPr>
              <a:t>Trench    </a:t>
            </a:r>
            <a:endParaRPr lang="id-ID" b="1" smtClean="0">
              <a:latin typeface="Trebuchet MS" pitchFamily="34" charset="0"/>
            </a:endParaRPr>
          </a:p>
          <a:p>
            <a:pPr marL="271463" indent="-271463" eaLnBrk="1" hangingPunct="1">
              <a:lnSpc>
                <a:spcPct val="90000"/>
              </a:lnSpc>
              <a:buFont typeface="Wingdings" pitchFamily="2" charset="2"/>
              <a:buNone/>
              <a:tabLst>
                <a:tab pos="442913" algn="l"/>
                <a:tab pos="800100" algn="l"/>
              </a:tabLst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4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234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6" descr="DSC048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Guyot adalah seamount (gunung laut) yang bagian puncaknya rata</a:t>
            </a:r>
          </a:p>
          <a:p>
            <a:r>
              <a:rPr lang="en-US" smtClean="0"/>
              <a:t>Guyot diambil dari nama Arnold Guyot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4" descr="DSC04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 descr="DSC048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98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smtClean="0">
                <a:solidFill>
                  <a:srgbClr val="FF0066"/>
                </a:solidFill>
              </a:rPr>
              <a:t>Shore</a:t>
            </a:r>
            <a:r>
              <a:rPr lang="en-US" sz="2800" smtClean="0"/>
              <a:t> = pantai, zona, atau jalur batas antara laut dan darat</a:t>
            </a:r>
          </a:p>
          <a:p>
            <a:pPr>
              <a:lnSpc>
                <a:spcPct val="90000"/>
              </a:lnSpc>
            </a:pPr>
            <a:r>
              <a:rPr lang="en-US" sz="2800" i="1" smtClean="0">
                <a:solidFill>
                  <a:srgbClr val="FF0066"/>
                </a:solidFill>
              </a:rPr>
              <a:t>Beach =</a:t>
            </a:r>
            <a:r>
              <a:rPr lang="en-US" sz="2800" i="1" smtClean="0"/>
              <a:t> </a:t>
            </a:r>
            <a:r>
              <a:rPr lang="en-US" sz="2800" smtClean="0"/>
              <a:t>gisik, yaitu wilayah pantai yang memiliki bahan atau batuan lepas bukan batuan padu, kompak. Jadi bahan dasar pantainya </a:t>
            </a:r>
            <a:r>
              <a:rPr lang="en-US" sz="2800" i="1" smtClean="0"/>
              <a:t>unconsolidated</a:t>
            </a:r>
            <a:r>
              <a:rPr lang="en-US" sz="2800" i="1" smtClean="0">
                <a:solidFill>
                  <a:srgbClr val="FF0066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i="1" smtClean="0">
                <a:solidFill>
                  <a:srgbClr val="FF0066"/>
                </a:solidFill>
              </a:rPr>
              <a:t>Coast = </a:t>
            </a:r>
            <a:r>
              <a:rPr lang="en-US" sz="2800" smtClean="0"/>
              <a:t>pesisir, y.i. wilayah yang dibatasi dari lepas pantai (</a:t>
            </a:r>
            <a:r>
              <a:rPr lang="en-US" sz="2800" i="1" smtClean="0">
                <a:solidFill>
                  <a:srgbClr val="FF0066"/>
                </a:solidFill>
              </a:rPr>
              <a:t>offshore</a:t>
            </a:r>
            <a:r>
              <a:rPr lang="en-US" sz="2800" smtClean="0"/>
              <a:t>) hingga backshore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66"/>
                </a:solidFill>
              </a:rPr>
              <a:t>Offshore </a:t>
            </a:r>
            <a:r>
              <a:rPr lang="en-US" sz="2800" smtClean="0"/>
              <a:t>ditandai dengan wilayah yang belum ada pecah gelombang hingga jauh ke tengah laut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0066"/>
                </a:solidFill>
              </a:rPr>
              <a:t>Coast = </a:t>
            </a:r>
            <a:r>
              <a:rPr lang="en-US" smtClean="0"/>
              <a:t>pesisir, y.i. wilayah yang dibatasi dari lepas pantai (</a:t>
            </a:r>
            <a:r>
              <a:rPr lang="en-US" i="1" smtClean="0">
                <a:solidFill>
                  <a:srgbClr val="FF0066"/>
                </a:solidFill>
              </a:rPr>
              <a:t>offshore</a:t>
            </a:r>
            <a:r>
              <a:rPr lang="en-US" smtClean="0"/>
              <a:t>) hingga </a:t>
            </a:r>
            <a:r>
              <a:rPr lang="en-US" i="1" smtClean="0"/>
              <a:t>backshore</a:t>
            </a:r>
          </a:p>
          <a:p>
            <a:r>
              <a:rPr lang="en-US" i="1" smtClean="0">
                <a:solidFill>
                  <a:srgbClr val="FF0066"/>
                </a:solidFill>
              </a:rPr>
              <a:t>Coast</a:t>
            </a:r>
            <a:r>
              <a:rPr lang="en-US" smtClean="0"/>
              <a:t> = garis pantai hingga wilayah daratan yang maih dipengaruhi oleh aktivitas laut/marin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4" descr="DSC048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711200"/>
            <a:ext cx="8229600" cy="5238750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sz="60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Gungsuh" pitchFamily="18" charset="-127"/>
              </a:rPr>
              <a:t>OSEANOGRAFI</a:t>
            </a:r>
            <a:br>
              <a:rPr lang="id-ID" sz="60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Gungsuh" pitchFamily="18" charset="-127"/>
              </a:rPr>
            </a:br>
            <a:r>
              <a:rPr lang="id-ID" sz="6000" b="1" i="1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Gungsuh" pitchFamily="18" charset="-127"/>
              </a:rPr>
              <a:t>Ilmu yang mempelajari lautan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39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4" descr="DSC048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4" descr="DSC048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r>
              <a:rPr lang="en-US" i="1" smtClean="0"/>
              <a:t>Fringing reef = </a:t>
            </a:r>
            <a:r>
              <a:rPr lang="en-US" smtClean="0"/>
              <a:t> serangkaian batukarang yang ada di pinggir pulau, biasanya selebar sekitar 30 meter menempel di pulau atau daratan yang ada.</a:t>
            </a:r>
          </a:p>
          <a:p>
            <a:r>
              <a:rPr lang="en-US" i="1" smtClean="0"/>
              <a:t>Barrier reef  = </a:t>
            </a:r>
            <a:r>
              <a:rPr lang="en-US" smtClean="0"/>
              <a:t>serangkaian batu karang (coralreef) yang berada di lepas pantai yang menghalangi datangnya gelombang laut.</a:t>
            </a:r>
          </a:p>
          <a:p>
            <a:r>
              <a:rPr lang="en-US" smtClean="0"/>
              <a:t>Atol = coralreef yang bentuknya melingkar menyerupai cincin.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4" descr="DSC04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4" descr="DSC048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1981200"/>
            <a:ext cx="6553200" cy="42560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id-ID" sz="2800" b="1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endParaRPr lang="id-ID" sz="2800" smtClean="0">
              <a:solidFill>
                <a:srgbClr val="0033CC"/>
              </a:solidFill>
            </a:endParaRPr>
          </a:p>
        </p:txBody>
      </p:sp>
      <p:pic>
        <p:nvPicPr>
          <p:cNvPr id="27651" name="Picture 3" descr="bd06670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49488"/>
            <a:ext cx="1676400" cy="3465512"/>
          </a:xfrm>
        </p:spPr>
      </p:pic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200" b="1" smtClean="0">
                <a:latin typeface="Comic Sans MS" pitchFamily="66" charset="0"/>
              </a:rPr>
              <a:t> The relatively flat part of a continental margin that is covered by shallow water is called a </a:t>
            </a:r>
            <a:r>
              <a:rPr lang="id-ID" sz="3200" b="1" smtClean="0">
                <a:solidFill>
                  <a:srgbClr val="0033CC"/>
                </a:solidFill>
                <a:latin typeface="Comic Sans MS" pitchFamily="66" charset="0"/>
              </a:rPr>
              <a:t>continental shelf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286000" y="4572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193925" y="2362200"/>
            <a:ext cx="6416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2209800" y="2286000"/>
            <a:ext cx="6172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The </a:t>
            </a:r>
            <a:r>
              <a:rPr lang="en-US" sz="3200" b="1">
                <a:solidFill>
                  <a:srgbClr val="0033CC"/>
                </a:solidFill>
              </a:rPr>
              <a:t>continental slope </a:t>
            </a:r>
            <a:r>
              <a:rPr lang="en-US" sz="3200" b="1"/>
              <a:t>marks the boundary between continental crust and oceanic crust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914400" y="4876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SimSun" pitchFamily="2" charset="-122"/>
              </a:rPr>
              <a:t>Separating a continental slope from the ocean floor is </a:t>
            </a:r>
            <a:r>
              <a:rPr lang="en-US" sz="3200">
                <a:solidFill>
                  <a:srgbClr val="0033CC"/>
                </a:solidFill>
                <a:latin typeface="SimSun" pitchFamily="2" charset="-122"/>
              </a:rPr>
              <a:t>continental rise</a:t>
            </a:r>
            <a:r>
              <a:rPr lang="en-US" sz="3200">
                <a:latin typeface="SimSun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606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06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06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765175"/>
            <a:ext cx="7343775" cy="5475288"/>
          </a:xfrm>
          <a:solidFill>
            <a:schemeClr val="accent1"/>
          </a:solidFill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b="1" smtClean="0">
                <a:solidFill>
                  <a:srgbClr val="0033CC"/>
                </a:solidFill>
                <a:latin typeface="Comic Sans MS" pitchFamily="66" charset="0"/>
              </a:rPr>
              <a:t> Agen pembentuk </a:t>
            </a:r>
            <a:r>
              <a:rPr lang="id-ID" b="1" i="1" smtClean="0">
                <a:solidFill>
                  <a:srgbClr val="0033CC"/>
                </a:solidFill>
                <a:latin typeface="Comic Sans MS" pitchFamily="66" charset="0"/>
              </a:rPr>
              <a:t>Submarine canyon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d-ID" sz="3600" b="1" smtClean="0">
                <a:latin typeface="Comic Sans MS" pitchFamily="66" charset="0"/>
              </a:rPr>
              <a:t>Diastrophism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d-ID" sz="3600" b="1" smtClean="0">
                <a:latin typeface="Comic Sans MS" pitchFamily="66" charset="0"/>
              </a:rPr>
              <a:t>Erosion by submarine currents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d-ID" sz="3600" b="1" smtClean="0">
                <a:latin typeface="Comic Sans MS" pitchFamily="66" charset="0"/>
              </a:rPr>
              <a:t>Spring sapping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d-ID" sz="3600" b="1" smtClean="0">
                <a:latin typeface="Comic Sans MS" pitchFamily="66" charset="0"/>
              </a:rPr>
              <a:t>Mudflows and landslides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d-ID" sz="3600" b="1" smtClean="0">
                <a:latin typeface="Comic Sans MS" pitchFamily="66" charset="0"/>
              </a:rPr>
              <a:t>Tsunamis or earthquake waves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d-ID" sz="3600" b="1" smtClean="0">
                <a:latin typeface="Comic Sans MS" pitchFamily="66" charset="0"/>
              </a:rPr>
              <a:t>Subaerial erosion</a:t>
            </a: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5724525" y="3429000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5724525" y="4508500"/>
            <a:ext cx="0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3"/>
          <p:cNvSpPr txBox="1">
            <a:spLocks noChangeArrowheads="1"/>
          </p:cNvSpPr>
          <p:nvPr/>
        </p:nvSpPr>
        <p:spPr bwMode="auto">
          <a:xfrm>
            <a:off x="822325" y="838200"/>
            <a:ext cx="794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699" name="Text Box 64"/>
          <p:cNvSpPr txBox="1">
            <a:spLocks noChangeArrowheads="1"/>
          </p:cNvSpPr>
          <p:nvPr/>
        </p:nvSpPr>
        <p:spPr bwMode="auto">
          <a:xfrm>
            <a:off x="381000" y="762000"/>
            <a:ext cx="80772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Large flat areas on the ocean floor are called </a:t>
            </a:r>
            <a:r>
              <a:rPr lang="en-US" sz="3600" b="1">
                <a:latin typeface="Comic Sans MS" pitchFamily="66" charset="0"/>
              </a:rPr>
              <a:t>abyssal plains.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Scattered along the ocean floor are thousands of underwater mountains called </a:t>
            </a:r>
            <a:r>
              <a:rPr lang="en-US" sz="3600" b="1">
                <a:latin typeface="Comic Sans MS" pitchFamily="66" charset="0"/>
              </a:rPr>
              <a:t>seamounts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Flat-topped semounts are called </a:t>
            </a:r>
            <a:r>
              <a:rPr lang="en-US" sz="3600" b="1">
                <a:latin typeface="Comic Sans MS" pitchFamily="66" charset="0"/>
              </a:rPr>
              <a:t>guyots</a:t>
            </a:r>
          </a:p>
          <a:p>
            <a:pPr>
              <a:spcBef>
                <a:spcPct val="50000"/>
              </a:spcBef>
            </a:pPr>
            <a:endParaRPr lang="en-US" sz="3600" b="1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6"/>
          <p:cNvSpPr txBox="1">
            <a:spLocks noChangeArrowheads="1"/>
          </p:cNvSpPr>
          <p:nvPr/>
        </p:nvSpPr>
        <p:spPr bwMode="auto">
          <a:xfrm>
            <a:off x="0" y="381000"/>
            <a:ext cx="9144000" cy="7418388"/>
          </a:xfrm>
          <a:prstGeom prst="rect">
            <a:avLst/>
          </a:prstGeom>
          <a:solidFill>
            <a:schemeClr val="bg1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800">
                <a:solidFill>
                  <a:schemeClr val="bg2"/>
                </a:solidFill>
                <a:latin typeface="Benguiat Bk BT" pitchFamily="18" charset="0"/>
                <a:hlinkClick r:id="rId2" action="ppaction://hlinkfile"/>
              </a:rPr>
              <a:t>Shelf</a:t>
            </a:r>
            <a:r>
              <a:rPr lang="en-US" sz="4800">
                <a:solidFill>
                  <a:schemeClr val="bg2"/>
                </a:solidFill>
                <a:latin typeface="Benguiat Bk BT" pitchFamily="18" charset="0"/>
              </a:rPr>
              <a:t> types</a:t>
            </a:r>
          </a:p>
          <a:p>
            <a:pPr marL="342900" indent="-342900">
              <a:spcBef>
                <a:spcPct val="50000"/>
              </a:spcBef>
            </a:pPr>
            <a:endParaRPr lang="en-US" sz="4800">
              <a:solidFill>
                <a:schemeClr val="bg2"/>
              </a:solidFill>
              <a:latin typeface="Benguiat Bk BT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>
                <a:solidFill>
                  <a:srgbClr val="FF0066"/>
                </a:solidFill>
                <a:latin typeface="Benguiat Bk BT" pitchFamily="18" charset="0"/>
              </a:rPr>
              <a:t>Glaciated selves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>
                <a:solidFill>
                  <a:srgbClr val="FF0066"/>
                </a:solidFill>
                <a:latin typeface="Benguiat Bk BT" pitchFamily="18" charset="0"/>
              </a:rPr>
              <a:t>Large river selves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>
                <a:solidFill>
                  <a:srgbClr val="FF0066"/>
                </a:solidFill>
                <a:latin typeface="Benguiat Bk BT" pitchFamily="18" charset="0"/>
              </a:rPr>
              <a:t>Coral reef selves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>
                <a:solidFill>
                  <a:srgbClr val="FF0066"/>
                </a:solidFill>
                <a:latin typeface="Benguiat Bk BT" pitchFamily="18" charset="0"/>
              </a:rPr>
              <a:t>Dendritic selves</a:t>
            </a:r>
          </a:p>
          <a:p>
            <a:pPr marL="342900" indent="-342900">
              <a:spcBef>
                <a:spcPct val="50000"/>
              </a:spcBef>
            </a:pPr>
            <a:endParaRPr lang="en-US" sz="4000">
              <a:solidFill>
                <a:srgbClr val="FF0066"/>
              </a:solidFill>
              <a:latin typeface="Benguiat Bk BT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4000">
              <a:solidFill>
                <a:srgbClr val="FF0066"/>
              </a:solidFill>
              <a:latin typeface="Benguiat Bk BT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Submarine Canyon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600" b="1" smtClean="0">
                <a:solidFill>
                  <a:srgbClr val="0033CC"/>
                </a:solidFill>
                <a:latin typeface="Comic Sans MS" pitchFamily="66" charset="0"/>
              </a:rPr>
              <a:t>Submarine canyons are deep,V-shapped valleys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600" b="1" smtClean="0">
                <a:solidFill>
                  <a:srgbClr val="0033CC"/>
                </a:solidFill>
                <a:latin typeface="Comic Sans MS" pitchFamily="66" charset="0"/>
              </a:rPr>
              <a:t>Monterey submarine canyon  California, 2000 m, deeper than grand canyon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endParaRPr lang="en-US" sz="4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MEDIA PEMBELAJARAN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MATA KULIAH OSEANOGRAFI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              </a:t>
            </a:r>
            <a:r>
              <a:rPr lang="en-US" sz="2400" smtClean="0"/>
              <a:t>         Oleh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Suhadi Purwantoro, Dipl. G. M.Si.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         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JURUSAN PENDIDIKAN GEOGRAFI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UNIVERSITAS NEGERI YOGYAKARTA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Tipe canyon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Canyon pada tepi shelf</a:t>
            </a:r>
          </a:p>
          <a:p>
            <a:pPr eaLnBrk="1" hangingPunct="1"/>
            <a:r>
              <a:rPr lang="en-US" sz="4000" smtClean="0"/>
              <a:t>Canyon pada muara sungai besar, Indus, Congo, Gangga, Columbia, Hudson, Yukon, Mississipi</a:t>
            </a:r>
          </a:p>
          <a:p>
            <a:pPr eaLnBrk="1" hangingPunct="1"/>
            <a:r>
              <a:rPr lang="en-US" sz="4000" smtClean="0"/>
              <a:t>Canyon dendritic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 action="ppaction://hlinkfile"/>
              </a:rPr>
              <a:t>Agent </a:t>
            </a:r>
            <a:r>
              <a:rPr lang="en-US" smtClean="0"/>
              <a:t>Pembentuk Canyon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Diastropism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Spring Sapping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Mudflow and landslide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Tsunami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Subaerial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Erosi arus laut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sz="5400" smtClean="0"/>
              <a:t>Guyot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824412"/>
          </a:xfrm>
        </p:spPr>
        <p:txBody>
          <a:bodyPr/>
          <a:lstStyle/>
          <a:p>
            <a:pPr eaLnBrk="1" hangingPunct="1"/>
            <a:r>
              <a:rPr lang="en-US" sz="3600" smtClean="0"/>
              <a:t>Arnold Guyot, Princenton University</a:t>
            </a:r>
          </a:p>
          <a:p>
            <a:pPr eaLnBrk="1" hangingPunct="1"/>
            <a:r>
              <a:rPr lang="en-US" sz="3600" smtClean="0"/>
              <a:t>Henry Hess, kapten kapal perang US di Pasifik, menggunakan echosounder mengamati banyaknya  gunung tumpul</a:t>
            </a:r>
          </a:p>
          <a:p>
            <a:pPr eaLnBrk="1" hangingPunct="1"/>
            <a:r>
              <a:rPr lang="en-US" sz="3600" smtClean="0"/>
              <a:t>Gunung dalam laut dengan puncak datar, tumpul.</a:t>
            </a:r>
          </a:p>
          <a:p>
            <a:pPr eaLnBrk="1" hangingPunct="1"/>
            <a:r>
              <a:rPr lang="en-US" sz="3600" smtClean="0"/>
              <a:t>Ribuan guyot di Pasifik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Agihan Guyot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Di Pasifik dari Kamchatka ke sekitar Hawaii</a:t>
            </a:r>
          </a:p>
          <a:p>
            <a:pPr eaLnBrk="1" hangingPunct="1"/>
            <a:r>
              <a:rPr lang="en-US" sz="4400" smtClean="0"/>
              <a:t>Barat Hawaii ke mariana, Marshall</a:t>
            </a:r>
          </a:p>
          <a:p>
            <a:pPr eaLnBrk="1" hangingPunct="1"/>
            <a:r>
              <a:rPr lang="en-US" sz="4400" smtClean="0"/>
              <a:t>Mengumpul di selatan Alaska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66"/>
                </a:solidFill>
              </a:rPr>
              <a:t> TRENCHES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600" smtClean="0"/>
              <a:t>Puerto Rico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600" smtClean="0"/>
              <a:t>South Sandwich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600" smtClean="0"/>
              <a:t>Aleutian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600" smtClean="0"/>
              <a:t>Kurile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600" smtClean="0"/>
              <a:t>Japan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600" smtClean="0"/>
              <a:t>Riu Kiu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600" smtClean="0"/>
              <a:t>Nero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600" smtClean="0"/>
              <a:t>Yap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9.   Pelew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10. Philippines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11. Java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12. Tonga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13.  Kermadec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14.  Peru and Chile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15.  Middle American</a:t>
            </a: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1692275" y="2565400"/>
            <a:ext cx="6911975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d-ID" sz="40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Mengisi air lautan pertama </a:t>
            </a:r>
          </a:p>
          <a:p>
            <a:pPr algn="just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d-ID" sz="40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just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id-ID" sz="40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SAMUDERA PURBA</a:t>
            </a:r>
          </a:p>
          <a:p>
            <a:pPr algn="just" eaLnBrk="0" hangingPunct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40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id-ID" sz="3200" b="1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H="1" flipV="1">
            <a:off x="179388" y="1268413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79388" y="1268413"/>
            <a:ext cx="0" cy="3168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79388" y="4437063"/>
            <a:ext cx="14398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title"/>
          </p:nvPr>
        </p:nvSpPr>
        <p:spPr>
          <a:xfrm>
            <a:off x="590550" y="1125538"/>
            <a:ext cx="8229600" cy="863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id-ID" sz="4800" smtClean="0">
                <a:solidFill>
                  <a:srgbClr val="FF0066"/>
                </a:solidFill>
                <a:latin typeface="Comic Sans MS" pitchFamily="66" charset="0"/>
              </a:rPr>
              <a:t>Juvenile water </a:t>
            </a:r>
            <a:br>
              <a:rPr lang="id-ID" sz="480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id-ID" sz="4800" smtClean="0">
                <a:solidFill>
                  <a:srgbClr val="FF0066"/>
                </a:solidFill>
                <a:latin typeface="Comic Sans MS" pitchFamily="66" charset="0"/>
              </a:rPr>
              <a:t>berasal dari magma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3413"/>
            <a:ext cx="8229600" cy="1858962"/>
          </a:xfrm>
        </p:spPr>
        <p:txBody>
          <a:bodyPr/>
          <a:lstStyle/>
          <a:p>
            <a:pPr eaLnBrk="1" hangingPunct="1"/>
            <a:r>
              <a:rPr lang="id-ID" sz="4800" smtClean="0">
                <a:solidFill>
                  <a:srgbClr val="0033CC"/>
                </a:solidFill>
                <a:latin typeface="Comic Sans MS" pitchFamily="66" charset="0"/>
              </a:rPr>
              <a:t>Teori Pertambahan Air laut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41625"/>
            <a:ext cx="8229600" cy="2674938"/>
          </a:xfrm>
        </p:spPr>
        <p:txBody>
          <a:bodyPr/>
          <a:lstStyle/>
          <a:p>
            <a:pPr marL="542925" indent="-542925" eaLnBrk="1" hangingPunct="1"/>
            <a:r>
              <a:rPr lang="id-ID" sz="4400" b="1" smtClean="0">
                <a:solidFill>
                  <a:srgbClr val="9900CC"/>
                </a:solidFill>
                <a:latin typeface="Comic Sans MS" pitchFamily="66" charset="0"/>
              </a:rPr>
              <a:t>Teori Permanency (Kuenen)</a:t>
            </a:r>
          </a:p>
          <a:p>
            <a:pPr marL="542925" indent="-542925" eaLnBrk="1" hangingPunct="1"/>
            <a:r>
              <a:rPr lang="id-ID" sz="4400" b="1" smtClean="0">
                <a:solidFill>
                  <a:srgbClr val="9900CC"/>
                </a:solidFill>
                <a:latin typeface="Comic Sans MS" pitchFamily="66" charset="0"/>
              </a:rPr>
              <a:t>Teori Twenhoffel</a:t>
            </a:r>
          </a:p>
          <a:p>
            <a:pPr marL="542925" indent="-542925" eaLnBrk="1" hangingPunct="1"/>
            <a:r>
              <a:rPr lang="id-ID" sz="4400" b="1" smtClean="0">
                <a:solidFill>
                  <a:srgbClr val="9900CC"/>
                </a:solidFill>
                <a:latin typeface="Comic Sans MS" pitchFamily="66" charset="0"/>
              </a:rPr>
              <a:t>Teori Walther</a:t>
            </a:r>
          </a:p>
          <a:p>
            <a:pPr marL="542925" indent="-542925" eaLnBrk="1" hangingPunct="1">
              <a:buFont typeface="Wingdings" pitchFamily="2" charset="2"/>
              <a:buNone/>
            </a:pPr>
            <a:endParaRPr lang="id-ID" b="1" smtClean="0">
              <a:solidFill>
                <a:srgbClr val="99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  <p:bldP spid="2826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b="1" smtClean="0">
                <a:solidFill>
                  <a:srgbClr val="9900CC"/>
                </a:solidFill>
                <a:latin typeface="Comic Sans MS" pitchFamily="66" charset="0"/>
              </a:rPr>
              <a:t>Teori Permanency (Kuenen)</a:t>
            </a:r>
            <a:endParaRPr lang="en-US" sz="5400" b="1" smtClean="0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Mulanya juvenille water yang mengisi lautan</a:t>
            </a:r>
          </a:p>
          <a:p>
            <a:r>
              <a:rPr lang="en-US" smtClean="0"/>
              <a:t>Vol air lautan 1.370 x 10</a:t>
            </a:r>
            <a:r>
              <a:rPr lang="en-US" baseline="30000" smtClean="0"/>
              <a:t>6</a:t>
            </a:r>
            <a:r>
              <a:rPr lang="en-US" smtClean="0"/>
              <a:t> cu.km</a:t>
            </a:r>
          </a:p>
          <a:p>
            <a:r>
              <a:rPr lang="en-US" smtClean="0"/>
              <a:t>Sekarang jumlah juvenille water 0,1 cu.km per tahun, didasarkan pada vol magma erupsi 2 cu.km per tahun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b="1" smtClean="0">
                <a:solidFill>
                  <a:srgbClr val="9900CC"/>
                </a:solidFill>
                <a:latin typeface="Comic Sans MS" pitchFamily="66" charset="0"/>
              </a:rPr>
              <a:t>Teori Twenhoffel</a:t>
            </a:r>
            <a:br>
              <a:rPr lang="id-ID" sz="5400" b="1" smtClean="0">
                <a:solidFill>
                  <a:srgbClr val="9900CC"/>
                </a:solidFill>
                <a:latin typeface="Comic Sans MS" pitchFamily="66" charset="0"/>
              </a:rPr>
            </a:br>
            <a:endParaRPr lang="en-US" sz="5400" b="1" smtClean="0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Sejak zaman cambrium 600 juta tahun lalu, airlaut telah bertambah 60 juta km</a:t>
            </a:r>
            <a:r>
              <a:rPr lang="en-US" baseline="30000" smtClean="0"/>
              <a:t>3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Pada awal zaman cambrium vol air lautan 1.300 juta km</a:t>
            </a:r>
            <a:r>
              <a:rPr lang="en-US" baseline="30000" smtClean="0"/>
              <a:t>3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b="1" smtClean="0">
                <a:solidFill>
                  <a:srgbClr val="9900CC"/>
                </a:solidFill>
                <a:latin typeface="Comic Sans MS" pitchFamily="66" charset="0"/>
              </a:rPr>
              <a:t>Teori Walther</a:t>
            </a:r>
            <a:br>
              <a:rPr lang="id-ID" sz="5400" b="1" smtClean="0">
                <a:solidFill>
                  <a:srgbClr val="9900CC"/>
                </a:solidFill>
                <a:latin typeface="Comic Sans MS" pitchFamily="66" charset="0"/>
              </a:rPr>
            </a:br>
            <a:endParaRPr lang="en-US" sz="5400" b="1" smtClean="0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Air bertambah drastis sejak mesozoikum 200 juta tahun lalu.</a:t>
            </a:r>
          </a:p>
          <a:p>
            <a:r>
              <a:rPr lang="en-US" smtClean="0"/>
              <a:t>Didasarkan pada keberadaan fosil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OCEAN       : LAUTAN</a:t>
            </a:r>
          </a:p>
          <a:p>
            <a:r>
              <a:rPr lang="en-US" smtClean="0"/>
              <a:t>GRAPHEIN  : gambaran, tulisan, uraian</a:t>
            </a:r>
          </a:p>
          <a:p>
            <a:endParaRPr lang="en-US" smtClean="0"/>
          </a:p>
          <a:p>
            <a:r>
              <a:rPr lang="en-US" smtClean="0"/>
              <a:t>Oceanology :</a:t>
            </a:r>
          </a:p>
          <a:p>
            <a:r>
              <a:rPr lang="en-US" smtClean="0"/>
              <a:t>Logos : ilmu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1104900"/>
          </a:xfrm>
        </p:spPr>
        <p:txBody>
          <a:bodyPr/>
          <a:lstStyle/>
          <a:p>
            <a:pPr eaLnBrk="1" hangingPunct="1"/>
            <a:r>
              <a:rPr lang="id-ID" sz="3200" b="1" smtClean="0">
                <a:latin typeface="Albertus Extra Bold" pitchFamily="34" charset="0"/>
              </a:rPr>
              <a:t>Tanggal 1 Januari bumi terbentuk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Tx/>
              <a:buFont typeface="Wingdings" pitchFamily="2" charset="2"/>
              <a:buNone/>
            </a:pPr>
            <a:r>
              <a:rPr lang="id-ID" sz="2800" b="1" smtClean="0">
                <a:latin typeface="Comic Sans MS" pitchFamily="66" charset="0"/>
              </a:rPr>
              <a:t> </a:t>
            </a:r>
            <a:r>
              <a:rPr lang="id-ID" sz="3600" b="1" smtClean="0">
                <a:latin typeface="Comic Sans MS" pitchFamily="66" charset="0"/>
              </a:rPr>
              <a:t>Awal Maret samudera purba terbentuk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Tx/>
              <a:buFont typeface="Wingdings" pitchFamily="2" charset="2"/>
              <a:buNone/>
            </a:pPr>
            <a:r>
              <a:rPr lang="id-ID" sz="3600" b="1" smtClean="0">
                <a:latin typeface="Comic Sans MS" pitchFamily="66" charset="0"/>
              </a:rPr>
              <a:t> </a:t>
            </a:r>
            <a:endParaRPr lang="en-US" sz="3600" b="1" smtClean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id-ID" sz="2800" smtClean="0">
                <a:solidFill>
                  <a:srgbClr val="FF0066"/>
                </a:solidFill>
              </a:rPr>
              <a:t>                 Agustus fosil pertama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d-ID" sz="2800" smtClean="0">
                <a:solidFill>
                  <a:srgbClr val="FF0066"/>
                </a:solidFill>
              </a:rPr>
              <a:t>November Dinosaurus muncul dan punah</a:t>
            </a:r>
          </a:p>
          <a:p>
            <a:pPr marL="0" indent="0" eaLnBrk="1" hangingPunct="1">
              <a:lnSpc>
                <a:spcPct val="90000"/>
              </a:lnSpc>
            </a:pPr>
            <a:endParaRPr lang="id-ID" sz="2800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id-ID" sz="2800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id-ID" sz="2800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id-ID" sz="2800" smtClean="0">
                <a:solidFill>
                  <a:srgbClr val="FF0066"/>
                </a:solidFill>
              </a:rPr>
              <a:t>Desember tanggal 31 pukul 22.30 manusia mulai ada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4572000" y="105251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895600" y="2286000"/>
            <a:ext cx="76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533400" y="2743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09600" y="2819400"/>
            <a:ext cx="76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762000" y="3429000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609600" y="3505200"/>
            <a:ext cx="1441450" cy="139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315200" y="1066800"/>
            <a:ext cx="1368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8686800" y="1066800"/>
            <a:ext cx="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7315200" y="1905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6172200" y="35814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8534400" y="3657600"/>
            <a:ext cx="76200" cy="1068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33400" y="4724400"/>
            <a:ext cx="7986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457200" y="4724400"/>
            <a:ext cx="381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4572000" y="580548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  <p:bldP spid="2836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Luas  bumi 510.000.000 km2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Luas lautan 361.254.000 km2</a:t>
            </a:r>
          </a:p>
          <a:p>
            <a:pPr eaLnBrk="1" hangingPunct="1"/>
            <a:r>
              <a:rPr lang="en-US" sz="3600" smtClean="0"/>
              <a:t>Kedalaman laurtan 500- 3500 fathom (900 m -6500 m)</a:t>
            </a:r>
          </a:p>
          <a:p>
            <a:pPr eaLnBrk="1" hangingPunct="1"/>
            <a:r>
              <a:rPr lang="en-US" sz="3600" smtClean="0"/>
              <a:t>Kedalaman rerata 3,79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Unsur air laut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Oksigen    969.151.360 ton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Hidrogen   122.194.201 ton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Chlor           21.486.016 ton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Sodium       11.883.327 ton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Magnesium   1.470.412 ton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Belerang       1.017.885 ton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Yodium            451.326 ton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Potassium       429.702 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Salinitas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Konsentrasi seluruh masa garam yang ada di air laut</a:t>
            </a:r>
          </a:p>
          <a:p>
            <a:pPr eaLnBrk="1" hangingPunct="1"/>
            <a:r>
              <a:rPr lang="en-US" smtClean="0"/>
              <a:t>Salinitas = 0,03 + 1,805 x Chlorinitas</a:t>
            </a:r>
          </a:p>
          <a:p>
            <a:pPr eaLnBrk="1" hangingPunct="1"/>
            <a:r>
              <a:rPr lang="en-US" smtClean="0"/>
              <a:t>Chlorinitas adalah konsentrasi seluruh massa halid (Cl, Br, dan Yodium)</a:t>
            </a:r>
          </a:p>
          <a:p>
            <a:pPr eaLnBrk="1" hangingPunct="1"/>
            <a:r>
              <a:rPr lang="en-US" smtClean="0"/>
              <a:t>Salinitas air laut berkisar 36 o/oo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Faktor yang berpengaruh terhadap salinitas air laut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435975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Iklim: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1. radiasi matahari,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2. evaporasi dan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3. hujan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Bentang laut: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1. laut terbuka,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2. laut tertutup, L. Mati, L.Hitam, L.Tengah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3. muara-muara sungai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Mengapa Madura menjadi produsen?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Musim kemarau panjang</a:t>
            </a:r>
          </a:p>
          <a:p>
            <a:pPr>
              <a:lnSpc>
                <a:spcPct val="90000"/>
              </a:lnSpc>
            </a:pPr>
            <a:r>
              <a:rPr lang="en-US" smtClean="0"/>
              <a:t>Pantai landai</a:t>
            </a:r>
          </a:p>
          <a:p>
            <a:pPr>
              <a:lnSpc>
                <a:spcPct val="90000"/>
              </a:lnSpc>
            </a:pPr>
            <a:r>
              <a:rPr lang="en-US" smtClean="0"/>
              <a:t>Salinitas tinggi /memenuhi syarat</a:t>
            </a:r>
          </a:p>
          <a:p>
            <a:pPr>
              <a:lnSpc>
                <a:spcPct val="90000"/>
              </a:lnSpc>
            </a:pPr>
            <a:r>
              <a:rPr lang="en-US" smtClean="0"/>
              <a:t>Evaporasi tinggi</a:t>
            </a:r>
          </a:p>
          <a:p>
            <a:pPr>
              <a:lnSpc>
                <a:spcPct val="90000"/>
              </a:lnSpc>
            </a:pPr>
            <a:r>
              <a:rPr lang="en-US" smtClean="0"/>
              <a:t>CH rendah</a:t>
            </a:r>
          </a:p>
          <a:p>
            <a:pPr>
              <a:lnSpc>
                <a:spcPct val="90000"/>
              </a:lnSpc>
            </a:pPr>
            <a:r>
              <a:rPr lang="en-US" smtClean="0"/>
              <a:t>Wil laut tertutup</a:t>
            </a:r>
          </a:p>
          <a:p>
            <a:pPr>
              <a:lnSpc>
                <a:spcPct val="90000"/>
              </a:lnSpc>
            </a:pPr>
            <a:r>
              <a:rPr lang="en-US" smtClean="0"/>
              <a:t>Petani rajin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id-ID" sz="4000" smtClean="0">
                <a:latin typeface="Comic Sans MS" pitchFamily="66" charset="0"/>
              </a:rPr>
              <a:t>TEMPERATURES OF THE OCEAN ZONES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435975" cy="3844925"/>
          </a:xfrm>
        </p:spPr>
        <p:txBody>
          <a:bodyPr/>
          <a:lstStyle/>
          <a:p>
            <a:pPr marL="269875" indent="-269875" eaLnBrk="1" hangingPunct="1"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714375" algn="l"/>
              </a:tabLst>
            </a:pPr>
            <a:r>
              <a:rPr lang="id-ID" sz="3400" b="1" smtClean="0">
                <a:latin typeface="Comic Sans MS" pitchFamily="66" charset="0"/>
              </a:rPr>
              <a:t>	 </a:t>
            </a:r>
          </a:p>
          <a:p>
            <a:pPr marL="269875" indent="-269875" eaLnBrk="1" hangingPunct="1">
              <a:buFont typeface="Wingdings" pitchFamily="2" charset="2"/>
              <a:buChar char="v"/>
              <a:tabLst>
                <a:tab pos="714375" algn="l"/>
              </a:tabLst>
            </a:pPr>
            <a:r>
              <a:rPr lang="id-ID" sz="3400" b="1" smtClean="0">
                <a:latin typeface="Comic Sans MS" pitchFamily="66" charset="0"/>
              </a:rPr>
              <a:t>  </a:t>
            </a:r>
            <a:r>
              <a:rPr lang="en-US" sz="3400" b="1" smtClean="0">
                <a:latin typeface="Comic Sans MS" pitchFamily="66" charset="0"/>
              </a:rPr>
              <a:t> </a:t>
            </a:r>
            <a:r>
              <a:rPr lang="id-ID" sz="3400" b="1" smtClean="0">
                <a:latin typeface="Comic Sans MS" pitchFamily="66" charset="0"/>
              </a:rPr>
              <a:t>Surface zone/layer</a:t>
            </a:r>
          </a:p>
          <a:p>
            <a:pPr marL="269875" indent="-269875" eaLnBrk="1" hangingPunct="1">
              <a:buFont typeface="Wingdings" pitchFamily="2" charset="2"/>
              <a:buChar char="v"/>
              <a:tabLst>
                <a:tab pos="714375" algn="l"/>
              </a:tabLst>
            </a:pPr>
            <a:r>
              <a:rPr lang="id-ID" sz="3400" b="1" smtClean="0">
                <a:latin typeface="Trebuchet MS" pitchFamily="34" charset="0"/>
              </a:rPr>
              <a:t>	  Thermocline layer</a:t>
            </a:r>
          </a:p>
          <a:p>
            <a:pPr marL="269875" indent="-269875" eaLnBrk="1" hangingPunct="1">
              <a:buFont typeface="Wingdings" pitchFamily="2" charset="2"/>
              <a:buChar char="v"/>
              <a:tabLst>
                <a:tab pos="714375" algn="l"/>
              </a:tabLst>
            </a:pPr>
            <a:r>
              <a:rPr lang="id-ID" sz="3400" b="1" smtClean="0">
                <a:latin typeface="Trebuchet MS" pitchFamily="34" charset="0"/>
              </a:rPr>
              <a:t>     Deep water layer</a:t>
            </a:r>
          </a:p>
          <a:p>
            <a:pPr marL="269875" indent="-269875" eaLnBrk="1" hangingPunct="1">
              <a:buFont typeface="Wingdings" pitchFamily="2" charset="2"/>
              <a:buChar char="v"/>
              <a:tabLst>
                <a:tab pos="714375" algn="l"/>
              </a:tabLst>
            </a:pPr>
            <a:r>
              <a:rPr lang="id-ID" sz="3400" b="1" smtClean="0">
                <a:latin typeface="Trebuchet MS" pitchFamily="34" charset="0"/>
              </a:rPr>
              <a:t>     Bottom water layer</a:t>
            </a:r>
            <a:endParaRPr lang="id-ID" sz="3400" smtClean="0">
              <a:latin typeface="Trebuchet MS" pitchFamily="34" charset="0"/>
            </a:endParaRPr>
          </a:p>
          <a:p>
            <a:pPr marL="269875" indent="-269875" eaLnBrk="1" hangingPunct="1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>
                <a:tab pos="714375" algn="l"/>
              </a:tabLst>
            </a:pPr>
            <a:endParaRPr lang="id-ID" sz="3400" b="1" smtClean="0">
              <a:latin typeface="Comic Sans MS" pitchFamily="66" charset="0"/>
            </a:endParaRPr>
          </a:p>
          <a:p>
            <a:pPr marL="269875" indent="-269875" eaLnBrk="1" hangingPunct="1">
              <a:tabLst>
                <a:tab pos="714375" algn="l"/>
              </a:tabLst>
            </a:pPr>
            <a:endParaRPr lang="id-ID" b="1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  <p:bldP spid="2846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18488" cy="5365750"/>
          </a:xfrm>
        </p:spPr>
        <p:txBody>
          <a:bodyPr/>
          <a:lstStyle/>
          <a:p>
            <a:pPr eaLnBrk="1" hangingPunct="1">
              <a:tabLst>
                <a:tab pos="800100" algn="l"/>
              </a:tabLst>
            </a:pPr>
            <a:r>
              <a:rPr lang="id-ID" sz="3600" smtClean="0">
                <a:latin typeface="Abadi MT Condensed Light" pitchFamily="34" charset="0"/>
              </a:rPr>
              <a:t>The zone where the water is mixed by waves and currents is called the</a:t>
            </a:r>
            <a:r>
              <a:rPr lang="id-ID" sz="3600" b="1" smtClean="0">
                <a:latin typeface="Abadi MT Condensed Light" pitchFamily="34" charset="0"/>
              </a:rPr>
              <a:t> </a:t>
            </a:r>
            <a:r>
              <a:rPr lang="id-ID" sz="4000" b="1" smtClean="0">
                <a:latin typeface="Abadi MT Condensed Light" pitchFamily="34" charset="0"/>
              </a:rPr>
              <a:t>surface zone</a:t>
            </a:r>
          </a:p>
          <a:p>
            <a:pPr eaLnBrk="1" hangingPunct="1">
              <a:tabLst>
                <a:tab pos="800100" algn="l"/>
              </a:tabLst>
            </a:pPr>
            <a:r>
              <a:rPr lang="id-ID" sz="3600" smtClean="0">
                <a:latin typeface="Abadi MT Condensed Light" pitchFamily="34" charset="0"/>
              </a:rPr>
              <a:t>The zone of rapid temperature change is called</a:t>
            </a:r>
            <a:r>
              <a:rPr lang="id-ID" sz="3600" b="1" smtClean="0">
                <a:latin typeface="Abadi MT Condensed Light" pitchFamily="34" charset="0"/>
              </a:rPr>
              <a:t> </a:t>
            </a:r>
            <a:r>
              <a:rPr lang="id-ID" sz="4000" b="1" smtClean="0">
                <a:latin typeface="Abadi MT Condensed Light" pitchFamily="34" charset="0"/>
              </a:rPr>
              <a:t>thermocline</a:t>
            </a:r>
          </a:p>
          <a:p>
            <a:pPr eaLnBrk="1" hangingPunct="1">
              <a:tabLst>
                <a:tab pos="800100" algn="l"/>
              </a:tabLst>
            </a:pPr>
            <a:r>
              <a:rPr lang="id-ID" sz="3600" smtClean="0">
                <a:latin typeface="Abadi MT Condensed Light" pitchFamily="34" charset="0"/>
              </a:rPr>
              <a:t>The </a:t>
            </a:r>
            <a:r>
              <a:rPr lang="id-ID" sz="4000" b="1" smtClean="0">
                <a:latin typeface="Abadi MT Condensed Light" pitchFamily="34" charset="0"/>
              </a:rPr>
              <a:t>deep zone</a:t>
            </a:r>
            <a:r>
              <a:rPr lang="id-ID" sz="3600" b="1" smtClean="0">
                <a:latin typeface="Abadi MT Condensed Light" pitchFamily="34" charset="0"/>
              </a:rPr>
              <a:t> </a:t>
            </a:r>
            <a:r>
              <a:rPr lang="id-ID" sz="3600" smtClean="0">
                <a:latin typeface="Abadi MT Condensed Light" pitchFamily="34" charset="0"/>
              </a:rPr>
              <a:t>is an area of very cold water that extends from the bottom of thermocline to depths of 4000 meters or more</a:t>
            </a:r>
            <a:r>
              <a:rPr lang="id-ID" sz="360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Densitas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Densitas atau berat jenis air laut berkisar 1,022 hingga 1,028 gr/cc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Titik beku Air Laut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Titik beku air laut lebih rendah dari pada titik beku air tawar. Hal itu sangat dipengaruhi oleh salinitasnya.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Semakin tinggi salinitas semakin rendah titik bekunya</a:t>
            </a:r>
          </a:p>
          <a:p>
            <a:pPr eaLnBrk="1" hangingPunct="1">
              <a:lnSpc>
                <a:spcPct val="90000"/>
              </a:lnSpc>
            </a:pPr>
            <a:endParaRPr lang="en-US" sz="4000" smtClean="0"/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TB = -0,053 x salinitas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5318125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LIPI : </a:t>
            </a:r>
          </a:p>
          <a:p>
            <a:r>
              <a:rPr lang="en-US" smtClean="0"/>
              <a:t>LON : LEMBAGA OSEANOLOGI NASIONAL</a:t>
            </a:r>
          </a:p>
          <a:p>
            <a:r>
              <a:rPr lang="en-US" smtClean="0"/>
              <a:t>BAKOSURTANAL</a:t>
            </a:r>
          </a:p>
          <a:p>
            <a:r>
              <a:rPr lang="en-US" smtClean="0"/>
              <a:t>LAPAN</a:t>
            </a:r>
          </a:p>
          <a:p>
            <a:r>
              <a:rPr lang="en-US" smtClean="0"/>
              <a:t>NASA</a:t>
            </a:r>
          </a:p>
          <a:p>
            <a:r>
              <a:rPr lang="en-US" smtClean="0"/>
              <a:t>NOAA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Gerak Air laut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Arus laut; yaitu gerakan massa air laut dari satu lokasi ke lokasi lain </a:t>
            </a:r>
          </a:p>
          <a:p>
            <a:pPr eaLnBrk="1" hangingPunct="1"/>
            <a:r>
              <a:rPr lang="en-US" sz="4000" smtClean="0"/>
              <a:t>Ombak (Gelombang) laut; gerakan naik turun air laut di lokasi yang sama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 tiga arus laut utama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Gyre, arus yang brputar ke kanan di sebelah utara ekuator, dan berputar ke kiri di sebelah selatan ekuator</a:t>
            </a:r>
          </a:p>
          <a:p>
            <a:pPr eaLnBrk="1" hangingPunct="1"/>
            <a:r>
              <a:rPr lang="en-US" smtClean="0"/>
              <a:t>Arus yang bergerak dari Barat ke Timur mengelilingi kutub selatan pada  60</a:t>
            </a:r>
            <a:r>
              <a:rPr lang="ar-SA" smtClean="0">
                <a:cs typeface="Arial" charset="0"/>
              </a:rPr>
              <a:t>ْ</a:t>
            </a:r>
            <a:r>
              <a:rPr lang="en-US" smtClean="0">
                <a:cs typeface="Arial" charset="0"/>
              </a:rPr>
              <a:t>°LS</a:t>
            </a:r>
          </a:p>
          <a:p>
            <a:pPr eaLnBrk="1" hangingPunct="1"/>
            <a:r>
              <a:rPr lang="en-US" smtClean="0">
                <a:cs typeface="Arial" charset="0"/>
              </a:rPr>
              <a:t>Arus equator yang bergerak dari Barat ke Timur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Arus Teluk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687888"/>
          </a:xfrm>
        </p:spPr>
        <p:txBody>
          <a:bodyPr/>
          <a:lstStyle/>
          <a:p>
            <a:pPr eaLnBrk="1" hangingPunct="1"/>
            <a:r>
              <a:rPr lang="en-US" smtClean="0"/>
              <a:t>Gulf Stream ada di Atlantik Utara</a:t>
            </a:r>
          </a:p>
          <a:p>
            <a:pPr eaLnBrk="1" hangingPunct="1"/>
            <a:r>
              <a:rPr lang="en-US" smtClean="0"/>
              <a:t>Sepanjang pantai Timur USA bergerak ke  Utara </a:t>
            </a:r>
          </a:p>
          <a:p>
            <a:pPr eaLnBrk="1" hangingPunct="1"/>
            <a:r>
              <a:rPr lang="en-US" smtClean="0"/>
              <a:t>Sepanjang Pantai Barat Eropa dan Afrika bagian Utara bergerak ke Selatan</a:t>
            </a:r>
          </a:p>
          <a:p>
            <a:pPr eaLnBrk="1" hangingPunct="1"/>
            <a:r>
              <a:rPr lang="en-US" smtClean="0"/>
              <a:t>Kecepatan 8 km/jam</a:t>
            </a:r>
          </a:p>
          <a:p>
            <a:pPr eaLnBrk="1" hangingPunct="1"/>
            <a:r>
              <a:rPr lang="en-US" smtClean="0"/>
              <a:t>Lebar 80 km</a:t>
            </a:r>
          </a:p>
          <a:p>
            <a:pPr eaLnBrk="1" hangingPunct="1"/>
            <a:r>
              <a:rPr lang="en-US" smtClean="0"/>
              <a:t>Tebal 500 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Arus Laut Benguela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62950" cy="4616450"/>
          </a:xfrm>
        </p:spPr>
        <p:txBody>
          <a:bodyPr/>
          <a:lstStyle/>
          <a:p>
            <a:pPr eaLnBrk="1" hangingPunct="1"/>
            <a:r>
              <a:rPr lang="en-US" sz="3600" smtClean="0"/>
              <a:t>Pantai Barat Afrika</a:t>
            </a:r>
          </a:p>
          <a:p>
            <a:pPr eaLnBrk="1" hangingPunct="1"/>
            <a:r>
              <a:rPr lang="en-US" sz="3600" smtClean="0"/>
              <a:t>Selatan Equator</a:t>
            </a:r>
          </a:p>
          <a:p>
            <a:pPr eaLnBrk="1" hangingPunct="1"/>
            <a:r>
              <a:rPr lang="en-US" sz="3600" smtClean="0"/>
              <a:t>Bergerak dari selatan</a:t>
            </a:r>
          </a:p>
          <a:p>
            <a:pPr eaLnBrk="1" hangingPunct="1"/>
            <a:r>
              <a:rPr lang="en-US" sz="3600" smtClean="0"/>
              <a:t>Suhu air relatif dingin</a:t>
            </a:r>
          </a:p>
          <a:p>
            <a:pPr eaLnBrk="1" hangingPunct="1"/>
            <a:r>
              <a:rPr lang="en-US" sz="3600" smtClean="0"/>
              <a:t>Banyak Upwelling</a:t>
            </a:r>
          </a:p>
          <a:p>
            <a:pPr eaLnBrk="1" hangingPunct="1"/>
            <a:r>
              <a:rPr lang="en-US" sz="3600" smtClean="0"/>
              <a:t>Tebal 200 – 300 m</a:t>
            </a:r>
          </a:p>
          <a:p>
            <a:pPr eaLnBrk="1" hangingPunct="1"/>
            <a:r>
              <a:rPr lang="en-US" sz="3600" smtClean="0"/>
              <a:t>Mengangkut 16 juta 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Arus Laut Brazil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62950" cy="4616450"/>
          </a:xfrm>
        </p:spPr>
        <p:txBody>
          <a:bodyPr/>
          <a:lstStyle/>
          <a:p>
            <a:pPr eaLnBrk="1" hangingPunct="1"/>
            <a:r>
              <a:rPr lang="en-US" sz="3600" smtClean="0"/>
              <a:t>Pantai Timur Amerika Selatan</a:t>
            </a:r>
          </a:p>
          <a:p>
            <a:pPr eaLnBrk="1" hangingPunct="1"/>
            <a:r>
              <a:rPr lang="en-US" sz="3600" smtClean="0"/>
              <a:t>Selatan Equator</a:t>
            </a:r>
          </a:p>
          <a:p>
            <a:pPr eaLnBrk="1" hangingPunct="1"/>
            <a:r>
              <a:rPr lang="en-US" sz="3600" smtClean="0"/>
              <a:t>Bergerak dari utara</a:t>
            </a:r>
          </a:p>
          <a:p>
            <a:pPr eaLnBrk="1" hangingPunct="1"/>
            <a:r>
              <a:rPr lang="en-US" sz="3600" smtClean="0"/>
              <a:t>Suhu air relatif  hangat</a:t>
            </a:r>
          </a:p>
          <a:p>
            <a:pPr eaLnBrk="1" hangingPunct="1"/>
            <a:r>
              <a:rPr lang="en-US" sz="3600" smtClean="0"/>
              <a:t>Mengangkut 10 juta 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Arus Laut  California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Pantai Barat  Amerika Utara, 700 km</a:t>
            </a:r>
          </a:p>
          <a:p>
            <a:pPr eaLnBrk="1" hangingPunct="1"/>
            <a:r>
              <a:rPr lang="en-US" sz="3600" smtClean="0"/>
              <a:t>Utara Equator</a:t>
            </a:r>
          </a:p>
          <a:p>
            <a:pPr eaLnBrk="1" hangingPunct="1"/>
            <a:r>
              <a:rPr lang="en-US" sz="3600" smtClean="0"/>
              <a:t>Bergerak dari Utara</a:t>
            </a:r>
          </a:p>
          <a:p>
            <a:pPr eaLnBrk="1" hangingPunct="1"/>
            <a:r>
              <a:rPr lang="en-US" sz="3600" smtClean="0"/>
              <a:t>Suhu air relatif dingin</a:t>
            </a:r>
          </a:p>
          <a:p>
            <a:pPr eaLnBrk="1" hangingPunct="1"/>
            <a:r>
              <a:rPr lang="en-US" sz="3600" smtClean="0"/>
              <a:t>Banyak Upwelling</a:t>
            </a:r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Arus Laut  Kurosiwo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Utara   Equator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Bergerak dari Formosa, Riu Kiu, berputar ke Pasifik Utara, ke  Timur sampai 150 BB.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Musim panas kecepatan 90 cm/detik, dalam 700 meter, 23 juta m3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Musim dingin kecepatan 61 cm/detik, dalam 150 meter, 21 juta m3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963738"/>
          </a:xfrm>
        </p:spPr>
        <p:txBody>
          <a:bodyPr/>
          <a:lstStyle/>
          <a:p>
            <a:pPr eaLnBrk="1" hangingPunct="1"/>
            <a:r>
              <a:rPr lang="en-US" sz="4000" b="1" smtClean="0"/>
              <a:t>Longshore Current</a:t>
            </a:r>
            <a:r>
              <a:rPr lang="en-US" sz="4000" smtClean="0"/>
              <a:t>, arus sepanjang pantai, bergerak mengikuti musim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59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Rip Current, </a:t>
            </a:r>
            <a:r>
              <a:rPr lang="en-US" sz="3600" smtClean="0"/>
              <a:t>RIP (Rest in Peace)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Arus balik mematikan, ada pada pantai dengan ombak besar dan dasar laut banyak terdapat tanggul patah.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Faktor yang mempengaruhi besar</a:t>
            </a:r>
            <a:br>
              <a:rPr lang="en-US" sz="3600" b="1" smtClean="0"/>
            </a:br>
            <a:r>
              <a:rPr lang="en-US" sz="3600" b="1" smtClean="0"/>
              <a:t>gelombang laut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Kecepatan angin bertiup (km/jam atu mil/jam atau knot)</a:t>
            </a:r>
          </a:p>
          <a:p>
            <a:pPr eaLnBrk="1" hangingPunct="1"/>
            <a:r>
              <a:rPr lang="en-US" sz="3600" smtClean="0"/>
              <a:t>Waktu angin bertiup (durasi: jam)</a:t>
            </a:r>
          </a:p>
          <a:p>
            <a:pPr eaLnBrk="1" hangingPunct="1"/>
            <a:r>
              <a:rPr lang="en-US" sz="3600" smtClean="0"/>
              <a:t>Jarak angin bertiup bebas (Fetch; mil, atau km)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Klasifikasi gelombang berdasar periode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Riak Gelombang (Capillary waves) 0,1 dtk</a:t>
            </a:r>
          </a:p>
          <a:p>
            <a:pPr eaLnBrk="1" hangingPunct="1"/>
            <a:r>
              <a:rPr lang="en-US" smtClean="0"/>
              <a:t>Gelombang  (Gravity waves)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a. Ultra gravity waves 0,1 – 1 detik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b. Ordinary gravity waves 1 – 30 detik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c. Infra gravity waves 0,5 – 5 menit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d. Long period waves 5 mnit – 12 jam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NOAA : National Oceanic and Atmospheric Administration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Bentuk Gelombang Laut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Sea, tidak teratur, bergerak menjauh, ditimbulkan oileh angin</a:t>
            </a:r>
          </a:p>
          <a:p>
            <a:pPr eaLnBrk="1" hangingPunct="1"/>
            <a:r>
              <a:rPr lang="en-US" smtClean="0"/>
              <a:t>Swell, teratur</a:t>
            </a:r>
          </a:p>
          <a:p>
            <a:pPr eaLnBrk="1" hangingPunct="1"/>
            <a:r>
              <a:rPr lang="en-US" smtClean="0"/>
              <a:t>Spilling breaker, bentuk gelombang pecah dengan puncak curam</a:t>
            </a:r>
          </a:p>
          <a:p>
            <a:pPr eaLnBrk="1" hangingPunct="1"/>
            <a:r>
              <a:rPr lang="en-US" smtClean="0"/>
              <a:t>Plunging breaker, bentuk gelombang pecah mencelup ke depan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n-US" smtClean="0"/>
              <a:t>Refraksi gelombang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Indented Coast</a:t>
            </a:r>
            <a:r>
              <a:rPr lang="en-US" smtClean="0"/>
              <a:t>: bentuk garis puncak gelombang berkelok  sejajar garis pantai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Oblique waves</a:t>
            </a:r>
            <a:r>
              <a:rPr lang="en-US" smtClean="0"/>
              <a:t>: bentuk garis puncak gelombang berkelok tidak sejar pantai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Submarine valley</a:t>
            </a:r>
            <a:r>
              <a:rPr lang="en-US" smtClean="0"/>
              <a:t>: bentuk garis puncak gelombang berkelok ke arah garis pantai mengikuti garis kontur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Submarine ridge</a:t>
            </a:r>
            <a:r>
              <a:rPr lang="en-US" smtClean="0"/>
              <a:t>: bentuk garis puncak gelombang berkelok menjauh garis pantai mengikuti garis kontur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Pasang (Tidal)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Pasang tinggi  : permukaan air maksimum</a:t>
            </a:r>
          </a:p>
          <a:p>
            <a:pPr eaLnBrk="1" hangingPunct="1"/>
            <a:r>
              <a:rPr lang="en-US" smtClean="0"/>
              <a:t>Pasang rendah: permukaan air minimum</a:t>
            </a:r>
          </a:p>
          <a:p>
            <a:pPr eaLnBrk="1" hangingPunct="1"/>
            <a:r>
              <a:rPr lang="en-US" smtClean="0"/>
              <a:t>Tinggi pasang  : beda tinggi pasang </a:t>
            </a:r>
          </a:p>
          <a:p>
            <a:pPr eaLnBrk="1" hangingPunct="1"/>
            <a:r>
              <a:rPr lang="en-US" smtClean="0"/>
              <a:t>Tinggi pasang maksimum (spring tide) </a:t>
            </a:r>
          </a:p>
          <a:p>
            <a:pPr eaLnBrk="1" hangingPunct="1"/>
            <a:r>
              <a:rPr lang="en-US" smtClean="0"/>
              <a:t>Tinggi pasang minimum (neap tide)</a:t>
            </a:r>
          </a:p>
          <a:p>
            <a:pPr eaLnBrk="1" hangingPunct="1"/>
            <a:r>
              <a:rPr lang="en-US" smtClean="0"/>
              <a:t>Semi diurnal tide : pasang harian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Tsunami</a:t>
            </a: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Gelombang besar merusak pelabuhan</a:t>
            </a:r>
          </a:p>
          <a:p>
            <a:r>
              <a:rPr lang="en-US" smtClean="0"/>
              <a:t>Disebabkan oleh:</a:t>
            </a:r>
            <a:r>
              <a:rPr lang="en-US" smtClean="0">
                <a:hlinkClick r:id="rId3" action="ppaction://hlinkfile"/>
              </a:rPr>
              <a:t> badai</a:t>
            </a:r>
            <a:r>
              <a:rPr lang="en-US" smtClean="0"/>
              <a:t>, gempa tektonik, erupsi vulkanik, aktivitas manusia.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en-US" sz="4000" b="1" smtClean="0"/>
              <a:t>Pantai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hlinkClick r:id="rId2" action="ppaction://hlinkfile"/>
              </a:rPr>
              <a:t>Shore</a:t>
            </a:r>
            <a:r>
              <a:rPr lang="en-US" sz="2400" smtClean="0"/>
              <a:t> : zona antara batas air pasang rendah dengan batas darat yang masih dipengaruhi oleh kuasa ombak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Foreshore</a:t>
            </a:r>
            <a:r>
              <a:rPr lang="en-US" sz="2400" smtClean="0"/>
              <a:t>: zona tampak pada pasang rendah dan tengglam pada pasang tinggi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Backshore </a:t>
            </a:r>
            <a:r>
              <a:rPr lang="en-US" sz="2400" smtClean="0"/>
              <a:t>: zona tidak tergenang laut  pada pasang pasang tinggi, kecuali gelombang besar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Shoreline  : </a:t>
            </a:r>
            <a:r>
              <a:rPr lang="en-US" sz="2400" smtClean="0"/>
              <a:t>garis pantai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Nearshore zone</a:t>
            </a:r>
            <a:r>
              <a:rPr lang="en-US" sz="2400" smtClean="0"/>
              <a:t>: antara garis pantai dengan garis gelombang air laut mulai pecah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Offshore zone  : </a:t>
            </a:r>
            <a:r>
              <a:rPr lang="en-US" sz="2400" smtClean="0"/>
              <a:t>zona di luar lintasan gelombang (lepas pantai)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Coast  </a:t>
            </a:r>
            <a:r>
              <a:rPr lang="en-US" sz="2400" smtClean="0"/>
              <a:t>: pesisir, masih dipengaruhi aktivitas laut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Beach  </a:t>
            </a:r>
            <a:r>
              <a:rPr lang="en-US" sz="2400" smtClean="0"/>
              <a:t>: gisik, daerah pantai yang tersusun dari material lepas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en-US" sz="4800" b="1" smtClean="0"/>
              <a:t>Kehidupan laut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 eaLnBrk="1" hangingPunct="1"/>
            <a:r>
              <a:rPr lang="en-US" sz="3600" smtClean="0"/>
              <a:t>Plankton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    a. Fitoplankton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    b. Zooplankton</a:t>
            </a:r>
          </a:p>
          <a:p>
            <a:pPr eaLnBrk="1" hangingPunct="1"/>
            <a:r>
              <a:rPr lang="en-US" sz="3600" smtClean="0"/>
              <a:t>Nekton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    a. Pelagos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    b. Bentos</a:t>
            </a:r>
          </a:p>
          <a:p>
            <a:pPr eaLnBrk="1" hangingPunct="1"/>
            <a:r>
              <a:rPr lang="en-US" sz="3600" smtClean="0"/>
              <a:t>Mamalia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Benthic Plants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Tanaman air di permukaan pasir dan lumpur</a:t>
            </a:r>
          </a:p>
          <a:p>
            <a:pPr eaLnBrk="1" hangingPunct="1"/>
            <a:r>
              <a:rPr lang="en-US" smtClean="0"/>
              <a:t>Tanaman air menempel di batuan</a:t>
            </a:r>
          </a:p>
          <a:p>
            <a:pPr eaLnBrk="1" hangingPunct="1"/>
            <a:r>
              <a:rPr lang="en-US" smtClean="0"/>
              <a:t>Tanaman berbunga: rumput laut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Benthic Animals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Microfuna  0,1 mm   : Protozoa</a:t>
            </a:r>
          </a:p>
          <a:p>
            <a:pPr eaLnBrk="1" hangingPunct="1"/>
            <a:r>
              <a:rPr lang="en-US" sz="3600" smtClean="0"/>
              <a:t>Meiofauna : 0,1 – 1 mm : Cnidaria, crutacea kecil</a:t>
            </a:r>
          </a:p>
          <a:p>
            <a:pPr eaLnBrk="1" hangingPunct="1"/>
            <a:r>
              <a:rPr lang="en-US" sz="3600" smtClean="0"/>
              <a:t>Macrofauna : &gt; 1 mm  : Echinodermata, Crustace, Annelida, Molusca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Berdasarkan tempat hidup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Epifauna : semua hewan yang hidup di atas permukaan dasar laut.</a:t>
            </a:r>
          </a:p>
          <a:p>
            <a:pPr eaLnBrk="1" hangingPunct="1"/>
            <a:r>
              <a:rPr lang="en-US" sz="3600" smtClean="0"/>
              <a:t>Infauna: semua hewan yang hidup di lubang pada dasar laut.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SEDIMEN MARINE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Lithogenous : berasal dari daratan</a:t>
            </a:r>
          </a:p>
          <a:p>
            <a:pPr eaLnBrk="1" hangingPunct="1"/>
            <a:r>
              <a:rPr lang="en-US" sz="3600" smtClean="0"/>
              <a:t>Biogenous : berasal dari hancuran rangka organisme hidup</a:t>
            </a:r>
          </a:p>
          <a:p>
            <a:pPr eaLnBrk="1" hangingPunct="1"/>
            <a:r>
              <a:rPr lang="en-US" sz="3600" smtClean="0"/>
              <a:t>Hidrogenous: berasal dari reaksi kimia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pPr eaLnBrk="1" hangingPunct="1"/>
            <a: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  <a:t/>
            </a:r>
            <a:b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</a:br>
            <a: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  <a:t/>
            </a:r>
            <a:b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</a:br>
            <a: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  <a:t>Oseanografi Geologi</a:t>
            </a:r>
            <a:b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</a:br>
            <a: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  <a:t>Oseanografi Fisik</a:t>
            </a:r>
            <a:b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</a:br>
            <a: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  <a:t>Oseanografi kimiawi</a:t>
            </a:r>
            <a:b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</a:br>
            <a: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  <a:t>Oseanografi biologi</a:t>
            </a:r>
            <a:br>
              <a:rPr lang="id-ID" sz="6000" smtClean="0">
                <a:solidFill>
                  <a:srgbClr val="0033CC"/>
                </a:solidFill>
                <a:latin typeface="Trebuchet MS" pitchFamily="34" charset="0"/>
              </a:rPr>
            </a:br>
            <a:r>
              <a:rPr lang="id-ID" sz="4000" smtClean="0">
                <a:latin typeface="Trebuchet MS" pitchFamily="34" charset="0"/>
              </a:rPr>
              <a:t/>
            </a:r>
            <a:br>
              <a:rPr lang="id-ID" sz="4000" smtClean="0">
                <a:latin typeface="Trebuchet MS" pitchFamily="34" charset="0"/>
              </a:rPr>
            </a:br>
            <a:r>
              <a:rPr lang="id-ID" sz="4000" b="1" smtClean="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id-ID" sz="4000" b="1" smtClean="0">
                <a:latin typeface="Trebuchet MS" pitchFamily="34" charset="0"/>
              </a:rPr>
              <a:t/>
            </a:r>
            <a:br>
              <a:rPr lang="id-ID" sz="4000" b="1" smtClean="0">
                <a:latin typeface="Trebuchet MS" pitchFamily="34" charset="0"/>
              </a:rPr>
            </a:br>
            <a:r>
              <a:rPr lang="id-ID" sz="3600" b="1" smtClean="0">
                <a:solidFill>
                  <a:srgbClr val="9900CC"/>
                </a:solidFill>
                <a:latin typeface="Trebuchet MS" pitchFamily="34" charset="0"/>
              </a:rPr>
              <a:t>  </a:t>
            </a:r>
            <a:br>
              <a:rPr lang="id-ID" sz="3600" b="1" smtClean="0">
                <a:solidFill>
                  <a:srgbClr val="9900CC"/>
                </a:solidFill>
                <a:latin typeface="Trebuchet MS" pitchFamily="34" charset="0"/>
              </a:rPr>
            </a:br>
            <a:r>
              <a:rPr lang="id-ID" sz="4000" b="1" smtClean="0">
                <a:latin typeface="Trebuchet MS" pitchFamily="34" charset="0"/>
              </a:rPr>
              <a:t/>
            </a:r>
            <a:br>
              <a:rPr lang="id-ID" sz="4000" b="1" smtClean="0">
                <a:latin typeface="Trebuchet MS" pitchFamily="34" charset="0"/>
              </a:rPr>
            </a:br>
            <a:endParaRPr lang="id-ID" sz="4000" b="1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Agen transport sedimen litogenous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Sungai</a:t>
            </a:r>
          </a:p>
          <a:p>
            <a:pPr eaLnBrk="1" hangingPunct="1"/>
            <a:r>
              <a:rPr lang="en-US" sz="3600" smtClean="0"/>
              <a:t>Longsoran tepi pantai</a:t>
            </a:r>
          </a:p>
          <a:p>
            <a:pPr eaLnBrk="1" hangingPunct="1"/>
            <a:r>
              <a:rPr lang="en-US" sz="3600" smtClean="0"/>
              <a:t>Arus laut, gelombang laut</a:t>
            </a:r>
          </a:p>
          <a:p>
            <a:pPr eaLnBrk="1" hangingPunct="1"/>
            <a:r>
              <a:rPr lang="en-US" sz="3600" smtClean="0"/>
              <a:t>Glacier</a:t>
            </a:r>
          </a:p>
          <a:p>
            <a:pPr eaLnBrk="1" hangingPunct="1"/>
            <a:r>
              <a:rPr lang="en-US" sz="3600" smtClean="0"/>
              <a:t>Volcanic activity</a:t>
            </a:r>
          </a:p>
          <a:p>
            <a:pPr eaLnBrk="1" hangingPunct="1"/>
            <a:r>
              <a:rPr lang="en-US" sz="3600" smtClean="0"/>
              <a:t>Mahluk hidup termasuk manusia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Sedimen Biogenous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Tipe calcareous, berasal dari hewan berkulit kapur (Ca CO3)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smtClean="0"/>
              <a:t>   a. Globerigina Ooze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smtClean="0"/>
              <a:t>   b. Pteropod Ooze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Tipe Siliceous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smtClean="0"/>
              <a:t>   a. Diatom ooze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smtClean="0"/>
              <a:t>   b. Radiolaria ooze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smtClean="0"/>
              <a:t>   c. Redclay ooze</a:t>
            </a:r>
            <a:r>
              <a:rPr lang="en-US" sz="180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 action="ppaction://hlinkfile"/>
              </a:rPr>
              <a:t>SEDIMEN</a:t>
            </a:r>
            <a:r>
              <a:rPr lang="en-US" smtClean="0"/>
              <a:t> HYDROGENOUS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Bungkahan mangaan</a:t>
            </a:r>
          </a:p>
          <a:p>
            <a:pPr eaLnBrk="1" hangingPunct="1"/>
            <a:r>
              <a:rPr lang="en-US" sz="3600" smtClean="0"/>
              <a:t>Bungkahan tembaga</a:t>
            </a:r>
          </a:p>
          <a:p>
            <a:pPr eaLnBrk="1" hangingPunct="1"/>
            <a:r>
              <a:rPr lang="en-US" sz="3600" smtClean="0"/>
              <a:t>Cobalt dan nekel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endParaRPr lang="en-US" sz="48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MEDIA PEMBELAJARAN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MATA KULIAH OSEANOGRAFI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              </a:t>
            </a:r>
            <a:r>
              <a:rPr lang="en-US" sz="2400" smtClean="0"/>
              <a:t>         Oleh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Suhadi Purwantoro, Dipl. G. M.Si.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         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JURUSAN PENDIDIKAN GEOGRAFI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/>
              <a:t>UNIVERSITAS NEGERI YOGYAKARTA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Oceanic Crust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Lapisan yang terdiri dari batuan basalt yang melapisi lembah-lembah laut dalam.</a:t>
            </a:r>
          </a:p>
          <a:p>
            <a:pPr eaLnBrk="1" hangingPunct="1"/>
            <a:r>
              <a:rPr lang="en-US" smtClean="0"/>
              <a:t>Ketebalannya sekitar 8 km</a:t>
            </a:r>
          </a:p>
          <a:p>
            <a:pPr eaLnBrk="1" hangingPunct="1"/>
            <a:r>
              <a:rPr lang="en-US" smtClean="0"/>
              <a:t>Mengandung silika, besi, oksigen, dan magnesium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 action="ppaction://hlinkfile"/>
              </a:rPr>
              <a:t>Continental</a:t>
            </a:r>
            <a:r>
              <a:rPr lang="en-US" smtClean="0"/>
              <a:t> Crust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Lapisan batuan granit  yang membentuk hampir seluruh massa tanah yang terdapat dalam planet bumi,  di atas litosfer. </a:t>
            </a:r>
          </a:p>
          <a:p>
            <a:pPr eaLnBrk="1" hangingPunct="1"/>
            <a:r>
              <a:rPr lang="en-US" smtClean="0"/>
              <a:t>Ketebalannya sekitar 32 km</a:t>
            </a:r>
          </a:p>
          <a:p>
            <a:pPr eaLnBrk="1" hangingPunct="1"/>
            <a:r>
              <a:rPr lang="en-US" smtClean="0"/>
              <a:t>Mengandung silika, oksigen, aluminium, calsium, sodium, dan potasium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2565</TotalTime>
  <Words>1942</Words>
  <Application>Microsoft Office PowerPoint</Application>
  <PresentationFormat>On-screen Show (4:3)</PresentationFormat>
  <Paragraphs>362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Wingdings</vt:lpstr>
      <vt:lpstr>Calibri</vt:lpstr>
      <vt:lpstr>Arial Black</vt:lpstr>
      <vt:lpstr>Times New Roman</vt:lpstr>
      <vt:lpstr>Comic Sans MS</vt:lpstr>
      <vt:lpstr>Trebuchet MS</vt:lpstr>
      <vt:lpstr>Gungsuh</vt:lpstr>
      <vt:lpstr>SimSun</vt:lpstr>
      <vt:lpstr>Benguiat Bk BT</vt:lpstr>
      <vt:lpstr>Albertus Extra Bold</vt:lpstr>
      <vt:lpstr>Abadi MT Condensed Light</vt:lpstr>
      <vt:lpstr>Pixel</vt:lpstr>
      <vt:lpstr> </vt:lpstr>
      <vt:lpstr>OSEANOGRAFI Ilmu yang mempelajari lautan</vt:lpstr>
      <vt:lpstr> </vt:lpstr>
      <vt:lpstr>Slide 4</vt:lpstr>
      <vt:lpstr>Slide 5</vt:lpstr>
      <vt:lpstr>Slide 6</vt:lpstr>
      <vt:lpstr>  Oseanografi Geologi Oseanografi Fisik Oseanografi kimiawi Oseanografi biologi        </vt:lpstr>
      <vt:lpstr>Oceanic Crust</vt:lpstr>
      <vt:lpstr>Continental Crust</vt:lpstr>
      <vt:lpstr>MOHO</vt:lpstr>
      <vt:lpstr>Oceans of the world</vt:lpstr>
      <vt:lpstr>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The relatively flat part of a continental margin that is covered by shallow water is called a continental shelf</vt:lpstr>
      <vt:lpstr>Slide 26</vt:lpstr>
      <vt:lpstr>Slide 27</vt:lpstr>
      <vt:lpstr>Slide 28</vt:lpstr>
      <vt:lpstr>Submarine Canyon</vt:lpstr>
      <vt:lpstr>Tipe canyon</vt:lpstr>
      <vt:lpstr>Agent Pembentuk Canyon</vt:lpstr>
      <vt:lpstr>Guyot</vt:lpstr>
      <vt:lpstr>Agihan Guyot</vt:lpstr>
      <vt:lpstr> TRENCHES</vt:lpstr>
      <vt:lpstr>Juvenile water  berasal dari magma</vt:lpstr>
      <vt:lpstr>Teori Pertambahan Air laut</vt:lpstr>
      <vt:lpstr>Teori Permanency (Kuenen)</vt:lpstr>
      <vt:lpstr>Teori Twenhoffel </vt:lpstr>
      <vt:lpstr>Teori Walther </vt:lpstr>
      <vt:lpstr>Tanggal 1 Januari bumi terbentuk</vt:lpstr>
      <vt:lpstr>Luas  bumi 510.000.000 km2</vt:lpstr>
      <vt:lpstr>Unsur air laut</vt:lpstr>
      <vt:lpstr>Salinitas</vt:lpstr>
      <vt:lpstr>Faktor yang berpengaruh terhadap salinitas air laut</vt:lpstr>
      <vt:lpstr>Mengapa Madura menjadi produsen? </vt:lpstr>
      <vt:lpstr> TEMPERATURES OF THE OCEAN ZONES</vt:lpstr>
      <vt:lpstr>Slide 47</vt:lpstr>
      <vt:lpstr>Densitas</vt:lpstr>
      <vt:lpstr>Titik beku Air Laut</vt:lpstr>
      <vt:lpstr>Gerak Air laut</vt:lpstr>
      <vt:lpstr>Ada tiga arus laut utama</vt:lpstr>
      <vt:lpstr>Arus Teluk</vt:lpstr>
      <vt:lpstr>Arus Laut Benguela</vt:lpstr>
      <vt:lpstr>Arus Laut Brazil</vt:lpstr>
      <vt:lpstr>Arus Laut  California</vt:lpstr>
      <vt:lpstr>Arus Laut  Kurosiwo</vt:lpstr>
      <vt:lpstr>Longshore Current, arus sepanjang pantai, bergerak mengikuti musim</vt:lpstr>
      <vt:lpstr>Faktor yang mempengaruhi besar gelombang laut</vt:lpstr>
      <vt:lpstr>Klasifikasi gelombang berdasar periode</vt:lpstr>
      <vt:lpstr>Bentuk Gelombang Laut</vt:lpstr>
      <vt:lpstr>Refraksi gelombang</vt:lpstr>
      <vt:lpstr>Pasang (Tidal)</vt:lpstr>
      <vt:lpstr>Tsunami</vt:lpstr>
      <vt:lpstr>Pantai</vt:lpstr>
      <vt:lpstr>Kehidupan laut</vt:lpstr>
      <vt:lpstr>Benthic Plants</vt:lpstr>
      <vt:lpstr>Benthic Animals</vt:lpstr>
      <vt:lpstr>Berdasarkan tempat hidup</vt:lpstr>
      <vt:lpstr>SEDIMEN MARINE</vt:lpstr>
      <vt:lpstr>Agen transport sedimen litogenous</vt:lpstr>
      <vt:lpstr>Sedimen Biogenous</vt:lpstr>
      <vt:lpstr>SEDIMEN HYDROGENOUS</vt:lpstr>
      <vt:lpstr> </vt:lpstr>
    </vt:vector>
  </TitlesOfParts>
  <Company>Dikmenum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DIREKTORAT PENDIDIKAN MENENGAH UMUM</dc:title>
  <dc:creator>Soripada</dc:creator>
  <cp:lastModifiedBy>User</cp:lastModifiedBy>
  <cp:revision>169</cp:revision>
  <dcterms:created xsi:type="dcterms:W3CDTF">2003-06-02T08:49:38Z</dcterms:created>
  <dcterms:modified xsi:type="dcterms:W3CDTF">2011-04-21T01:21:33Z</dcterms:modified>
</cp:coreProperties>
</file>