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7" r:id="rId2"/>
    <p:sldMasterId id="2147483671" r:id="rId3"/>
  </p:sldMasterIdLst>
  <p:notesMasterIdLst>
    <p:notesMasterId r:id="rId89"/>
  </p:notesMasterIdLst>
  <p:handoutMasterIdLst>
    <p:handoutMasterId r:id="rId90"/>
  </p:handoutMasterIdLst>
  <p:sldIdLst>
    <p:sldId id="257" r:id="rId4"/>
    <p:sldId id="540" r:id="rId5"/>
    <p:sldId id="528" r:id="rId6"/>
    <p:sldId id="530" r:id="rId7"/>
    <p:sldId id="360" r:id="rId8"/>
    <p:sldId id="361" r:id="rId9"/>
    <p:sldId id="362" r:id="rId10"/>
    <p:sldId id="363" r:id="rId11"/>
    <p:sldId id="306" r:id="rId12"/>
    <p:sldId id="531" r:id="rId13"/>
    <p:sldId id="335" r:id="rId14"/>
    <p:sldId id="348" r:id="rId15"/>
    <p:sldId id="330" r:id="rId16"/>
    <p:sldId id="331" r:id="rId17"/>
    <p:sldId id="332" r:id="rId18"/>
    <p:sldId id="347" r:id="rId19"/>
    <p:sldId id="343" r:id="rId20"/>
    <p:sldId id="345" r:id="rId21"/>
    <p:sldId id="341" r:id="rId22"/>
    <p:sldId id="340" r:id="rId23"/>
    <p:sldId id="339" r:id="rId24"/>
    <p:sldId id="336" r:id="rId25"/>
    <p:sldId id="337" r:id="rId26"/>
    <p:sldId id="349" r:id="rId27"/>
    <p:sldId id="323" r:id="rId28"/>
    <p:sldId id="327" r:id="rId29"/>
    <p:sldId id="326" r:id="rId30"/>
    <p:sldId id="325" r:id="rId31"/>
    <p:sldId id="329" r:id="rId32"/>
    <p:sldId id="328" r:id="rId33"/>
    <p:sldId id="334" r:id="rId34"/>
    <p:sldId id="542" r:id="rId35"/>
    <p:sldId id="544" r:id="rId36"/>
    <p:sldId id="286" r:id="rId37"/>
    <p:sldId id="350" r:id="rId38"/>
    <p:sldId id="351" r:id="rId39"/>
    <p:sldId id="352" r:id="rId40"/>
    <p:sldId id="353" r:id="rId41"/>
    <p:sldId id="291" r:id="rId42"/>
    <p:sldId id="356" r:id="rId43"/>
    <p:sldId id="354" r:id="rId44"/>
    <p:sldId id="355" r:id="rId45"/>
    <p:sldId id="296" r:id="rId46"/>
    <p:sldId id="357" r:id="rId47"/>
    <p:sldId id="358" r:id="rId48"/>
    <p:sldId id="359" r:id="rId49"/>
    <p:sldId id="305" r:id="rId50"/>
    <p:sldId id="298" r:id="rId51"/>
    <p:sldId id="299" r:id="rId52"/>
    <p:sldId id="300" r:id="rId53"/>
    <p:sldId id="301" r:id="rId54"/>
    <p:sldId id="302" r:id="rId55"/>
    <p:sldId id="366" r:id="rId56"/>
    <p:sldId id="409" r:id="rId57"/>
    <p:sldId id="472" r:id="rId58"/>
    <p:sldId id="495" r:id="rId59"/>
    <p:sldId id="496" r:id="rId60"/>
    <p:sldId id="499" r:id="rId61"/>
    <p:sldId id="500" r:id="rId62"/>
    <p:sldId id="501" r:id="rId63"/>
    <p:sldId id="502" r:id="rId64"/>
    <p:sldId id="503" r:id="rId65"/>
    <p:sldId id="504" r:id="rId66"/>
    <p:sldId id="506" r:id="rId67"/>
    <p:sldId id="514" r:id="rId68"/>
    <p:sldId id="507" r:id="rId69"/>
    <p:sldId id="508" r:id="rId70"/>
    <p:sldId id="509" r:id="rId71"/>
    <p:sldId id="510" r:id="rId72"/>
    <p:sldId id="511" r:id="rId73"/>
    <p:sldId id="512" r:id="rId74"/>
    <p:sldId id="513" r:id="rId75"/>
    <p:sldId id="515" r:id="rId76"/>
    <p:sldId id="516" r:id="rId77"/>
    <p:sldId id="518" r:id="rId78"/>
    <p:sldId id="520" r:id="rId79"/>
    <p:sldId id="521" r:id="rId80"/>
    <p:sldId id="522" r:id="rId81"/>
    <p:sldId id="525" r:id="rId82"/>
    <p:sldId id="471" r:id="rId83"/>
    <p:sldId id="364" r:id="rId84"/>
    <p:sldId id="308" r:id="rId85"/>
    <p:sldId id="309" r:id="rId86"/>
    <p:sldId id="375" r:id="rId87"/>
    <p:sldId id="412" r:id="rId8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FFFF"/>
    <a:srgbClr val="FFFFCC"/>
    <a:srgbClr val="FF9900"/>
    <a:srgbClr val="D9DE1A"/>
    <a:srgbClr val="CC0000"/>
    <a:srgbClr val="A50021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456" autoAdjust="0"/>
    <p:restoredTop sz="94660"/>
  </p:normalViewPr>
  <p:slideViewPr>
    <p:cSldViewPr>
      <p:cViewPr>
        <p:scale>
          <a:sx n="50" d="100"/>
          <a:sy n="50" d="100"/>
        </p:scale>
        <p:origin x="-1032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1CAFECF-AC82-48A9-B8CE-F1C689EE8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0958D98-B970-49D6-A9C1-A2FFEF5495C8}" type="datetimeFigureOut">
              <a:rPr lang="en-US"/>
              <a:pPr>
                <a:defRPr/>
              </a:pPr>
              <a:t>4/21/2011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82B293A-7273-4820-95D0-FE89DBA80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67FF69-75BE-4E7D-88E0-B5184917650C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CC8B5A-4801-46F0-9CAE-15DB5C678F2E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177CA9-EAB5-4181-9D04-4F85A4F1D1E3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3D0B5F-71B0-48E2-B779-D7A3A6AD31C4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4BFCA1-6934-44D8-8327-E37CF9E53EE6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7D4C8A-E52B-418A-91F4-A707005EAD26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5322AB-54FB-4983-9BB5-DE6DDD7746A5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700F96-FE73-4A70-9A54-436033C857B8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EA565E-A913-4D88-A08F-E476DA4E36DD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557404-9CC1-439D-B58D-1F40E3F56D13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F4F99E-CF0B-4EC0-AAC5-6ABC0EEFF19D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9BFD9C-E302-43F5-9202-B01DC5378C04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BD4D7-7302-4F34-8BEB-D0918FEDDA83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B6C41D-4FC0-4212-9993-21E1DED83E04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878733-FEC5-426C-ADF2-D22509DE0C4C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F44512-0347-4579-9628-2B9CB8C90F8D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9B146F-8316-4843-A4FA-ACD65E81551B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5E9CF-1803-4E73-B2FC-C022CF881843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A0D9F8-E923-4463-BC43-FE113A03F2CE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5A10F1-ADE5-4AA4-AE87-2D935F57F193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E33793-8B21-4D8F-A3AB-C53C4E95AD83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10F8B4-5041-4337-9E7F-28428E0C3687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E6E2B3-C54B-4E02-B6D6-CC6F075A80A9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260F27-8B42-477D-90A6-280C44EE58EC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13B64E-A664-4572-ACEB-23582603C812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926A35-09B9-499E-871B-0675FAF7C07A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0AB2EE-D201-4E13-9383-8F7E6AF0ED40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5AEC46-B475-44E5-9797-2C76DAAE923A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C230DB-2F5B-499D-9969-A3920095C457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6C4DCC-C127-478D-BE0A-C76EDE12F2E6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51F9E2-EE11-4DCF-B413-2C0880A2E4C5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9CFA32-167D-43A6-9440-574BDA41578D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B62188-29EE-4B51-AB5B-5904AC3BF6FF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ACB7F1-8F78-4858-AFC1-760633A7AC25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43CE03-99E4-4A3F-9C9F-B82D4F3812C0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90C95E-DD00-4CC6-9DBC-62DD90C9A9F4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7C1C4C-B237-4F24-B890-9C1336EC91E4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29BE64-DD9D-4639-A0DA-205BE9CC6E81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F0C408-69B2-48F2-A0E2-AA7EC3F9D331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D72651-2358-4F1A-8E57-712DC340EA92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59E658-674E-4371-B487-833033880822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FF99E5-FC5B-4272-BA70-B4F94002CA62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52A680-5556-4D0E-8619-3BDECB327F49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96396C-4AEE-4CF6-BCB9-A504FC1FDB9B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C6AE17-1605-4D2F-9FFC-5585160E85F6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EDF8F3-0304-4455-8C19-0548674CFB6D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D9DCB5-78E9-4D6A-A6BB-E635FCDED341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089B5B-2644-40BD-9327-9399A30658B2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106D19-664E-43D5-972E-13AA2EDE5943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EA4B90-1107-4FFE-A24D-B9A042FF20AE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16711-130C-41C0-B09A-8C50BB85CBC6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71A4D5-7DE8-4BE2-87D0-6E62246513E4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FD031E-BB80-49E9-B625-5B1AF959FA22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FD3CA8-170F-4E93-A014-A1CA970CA2B1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55D341-6F01-4476-95B0-D8F7BF15B0CF}" type="slidenum">
              <a:rPr lang="en-US" smtClean="0"/>
              <a:pPr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A22161-05C7-40FE-9F0A-F3DED3B6CA7D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4140E2-EA5E-409C-8A05-CFAFBCE62E3C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663C13-FA1B-4DE1-8A47-5C1A496C53FF}" type="slidenum">
              <a:rPr lang="en-US" smtClean="0"/>
              <a:pPr/>
              <a:t>63</a:t>
            </a:fld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7B2979-D814-499C-97BD-0BA5E9D52BF4}" type="slidenum">
              <a:rPr lang="en-US" smtClean="0"/>
              <a:pPr/>
              <a:t>64</a:t>
            </a:fld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606DBA-2BFE-4CA7-8F22-70EC5A2D94A5}" type="slidenum">
              <a:rPr lang="en-US" smtClean="0"/>
              <a:pPr/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255A78-18E2-42E5-82FF-1EE9FB8E6A54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C75372-47D4-464A-BDB3-A68F4F62E696}" type="slidenum">
              <a:rPr lang="en-US" smtClean="0"/>
              <a:pPr/>
              <a:t>67</a:t>
            </a:fld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69451B-1B3A-4DAB-9D8D-1D1CDC1DDE41}" type="slidenum">
              <a:rPr lang="en-US" smtClean="0"/>
              <a:pPr/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218447-D4F3-43AB-BB80-E432CEE02DF7}" type="slidenum">
              <a:rPr lang="en-US" smtClean="0"/>
              <a:pPr/>
              <a:t>69</a:t>
            </a:fld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5556E5-6CCE-46E5-B94A-0237D62B981A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371F3B-0A41-4835-91AE-EECAEF8D62DF}" type="slidenum">
              <a:rPr lang="en-US" smtClean="0"/>
              <a:pPr/>
              <a:t>71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5BACEF-C395-4115-8EBD-8C2255A48643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F95410-8071-44A8-A1AC-32354EC26992}" type="slidenum">
              <a:rPr lang="en-US" smtClean="0"/>
              <a:pPr/>
              <a:t>72</a:t>
            </a:fld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F5A3BD-A962-4E54-AA66-CDB2384436E3}" type="slidenum">
              <a:rPr lang="en-US" smtClean="0"/>
              <a:pPr/>
              <a:t>73</a:t>
            </a:fld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DB5628-EE9C-48AB-8128-0C35D88F6AD5}" type="slidenum">
              <a:rPr lang="en-US" smtClean="0"/>
              <a:pPr/>
              <a:t>74</a:t>
            </a:fld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820C8A-1BD3-4994-93BC-1F9FD0C8BF56}" type="slidenum">
              <a:rPr lang="en-US" smtClean="0"/>
              <a:pPr/>
              <a:t>75</a:t>
            </a:fld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B68CFF-E3C8-48AE-B561-66A8E05F966B}" type="slidenum">
              <a:rPr lang="en-US" smtClean="0"/>
              <a:pPr/>
              <a:t>76</a:t>
            </a:fld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330C6E-4282-4144-B3A1-46F7F323209F}" type="slidenum">
              <a:rPr lang="en-US" smtClean="0"/>
              <a:pPr/>
              <a:t>77</a:t>
            </a:fld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B6A14E-1639-4EDD-A0E2-68F8D0D7812B}" type="slidenum">
              <a:rPr lang="en-US" smtClean="0"/>
              <a:pPr/>
              <a:t>78</a:t>
            </a:fld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E997CD-BD38-494F-AC97-EC2C73BB4C08}" type="slidenum">
              <a:rPr lang="en-US" smtClean="0"/>
              <a:pPr/>
              <a:t>79</a:t>
            </a:fld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C78563-EC7B-42FC-83C1-2B67444D0EA1}" type="slidenum">
              <a:rPr lang="en-US" smtClean="0"/>
              <a:pPr/>
              <a:t>80</a:t>
            </a:fld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B4E93F-CE0D-46F6-BA42-3C6CE250207E}" type="slidenum">
              <a:rPr lang="en-US" smtClean="0"/>
              <a:pPr/>
              <a:t>81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1EBB26-5D22-4371-A489-DE2E0939B8DD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BD9EFD-C045-42FA-98E7-E1FDA58D95CD}" type="slidenum">
              <a:rPr lang="en-US" smtClean="0"/>
              <a:pPr/>
              <a:t>82</a:t>
            </a:fld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AD764E-E183-4243-A8C7-A658936C6837}" type="slidenum">
              <a:rPr lang="en-US" smtClean="0"/>
              <a:pPr/>
              <a:t>83</a:t>
            </a:fld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73CC9E-664E-495F-ABE6-2BBA9CF8D57B}" type="slidenum">
              <a:rPr lang="en-US" smtClean="0"/>
              <a:pPr/>
              <a:t>84</a:t>
            </a:fld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7108BA-E4F3-4115-B514-A170E9EFD38E}" type="slidenum">
              <a:rPr lang="en-US" smtClean="0"/>
              <a:pPr/>
              <a:t>85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9A953A-38D9-4E58-BCDD-CB8E2686CDFC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file:///D:\Presentasi\Animated%20Global%203\ppp_ani_glo_geom_tle.avi" TargetMode="Externa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lobal08_ti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pp_ani_glo_geom_tl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315200" y="3078163"/>
            <a:ext cx="1828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81013" y="3362325"/>
            <a:ext cx="6726237" cy="754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81013" y="4181475"/>
            <a:ext cx="6726237" cy="185578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54800"/>
            <a:ext cx="1166813" cy="203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76525" y="6586538"/>
            <a:ext cx="6467475" cy="2714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448425"/>
            <a:ext cx="549275" cy="206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13365-BF0E-4933-B6C0-920242EAD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66B26-170A-49F8-9490-6F2B235EE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8263" y="0"/>
            <a:ext cx="2025650" cy="6105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6550" y="0"/>
            <a:ext cx="5929313" cy="6105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2C911-9E79-42CC-A784-1E141112E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0"/>
            <a:ext cx="769461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77975"/>
            <a:ext cx="3802063" cy="4527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577975"/>
            <a:ext cx="3803650" cy="4527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14FC2-1D13-46B2-B97F-F6F78CE15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0"/>
            <a:ext cx="769461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77975"/>
            <a:ext cx="3802063" cy="4527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0263" y="1577975"/>
            <a:ext cx="380365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0263" y="3917950"/>
            <a:ext cx="380365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37748-EA4E-4E11-ADDE-B88218686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2192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46A81-C90D-439D-A196-1AE1542E2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228600"/>
            <a:ext cx="203835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28600"/>
            <a:ext cx="5962650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524000"/>
            <a:ext cx="6096000" cy="1879600"/>
          </a:xfrm>
        </p:spPr>
        <p:txBody>
          <a:bodyPr anchor="b"/>
          <a:lstStyle>
            <a:lvl1pPr>
              <a:lnSpc>
                <a:spcPct val="95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11350" y="4076700"/>
            <a:ext cx="5861050" cy="12573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A4FE780-4947-43BB-9B3C-EE9E475A0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8CD60-A550-4F65-83C0-0B1810168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C76C9-04AB-419E-907D-6EF03F671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01267-C93E-4B64-8053-3489E235A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80FBA-63B6-4254-B393-3D683EAED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AC664-054E-4011-8BD9-528254F37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5E6DA-E463-4847-89BC-5DCB05D90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A3B26-4D12-4B77-AE41-2E82DE713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31336-3374-423A-BC9F-86462D581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F5C4-7D47-411F-BB3F-65EBE8497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3D649-F6FC-4CFB-A499-8FAC73734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8E03A-E904-451E-8234-F21FF3016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514600"/>
            <a:ext cx="38100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38100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90462-64FD-4CC9-9BBC-2457AFD53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77975"/>
            <a:ext cx="3802063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577975"/>
            <a:ext cx="380365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17851-641D-491F-9F71-C158DF749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84E9C-782B-42C1-9A7E-6399E128E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B86BB-0C4D-407B-A4E2-8ABD1DE71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FBBE7-8457-4385-A02F-9B416A1FB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57B6E-56D4-484A-8266-450D8A7BD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E4DD6-E740-4067-8AE9-902B325EB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ideo" Target="file:///D:\Presentasi\Animated%20Global%203\ppp_ani_glo_geom_txt.avi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obal08_txt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36550" y="0"/>
            <a:ext cx="769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77975"/>
            <a:ext cx="7758113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51625"/>
            <a:ext cx="116681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76525" y="6583363"/>
            <a:ext cx="6467475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46838"/>
            <a:ext cx="549275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A8A47465-8F40-46CC-8680-E3E68E647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4696" name="ppp_ani_glo_geom_txt.avi">
            <a:hlinkClick r:id="" action="ppaction://media"/>
          </p:cNvPr>
          <p:cNvPicPr>
            <a:picLocks noRot="1" noChangeAspect="1" noChangeArrowheads="1"/>
          </p:cNvPicPr>
          <p:nvPr>
            <a:videoFile r:link="rId15"/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8116888" y="622300"/>
            <a:ext cx="1027112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46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469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46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46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696"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792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7772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EDCD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EDCD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EDCD6"/>
                </a:solidFill>
              </a:defRPr>
            </a:lvl1pPr>
          </a:lstStyle>
          <a:p>
            <a:pPr>
              <a:defRPr/>
            </a:pPr>
            <a:fld id="{2B435C56-51F4-4B83-9ED0-FD1FF3EA8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9" name="FormatShape" descr="SKIING" hidden="1"/>
          <p:cNvSpPr>
            <a:spLocks noChangeArrowheads="1"/>
          </p:cNvSpPr>
          <p:nvPr/>
        </p:nvSpPr>
        <p:spPr bwMode="auto">
          <a:xfrm>
            <a:off x="-1333500" y="1701800"/>
            <a:ext cx="11811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solidFill>
                <a:srgbClr val="EEDCD6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EDCD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EDCD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EDCD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EDCD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EDCD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EDCD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EDCD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EDCD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EDCD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EEDCD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EEDCD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EEDCD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EEDCD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EEDCD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EDCD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EDCD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EDCD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EDCD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77975"/>
            <a:ext cx="8134350" cy="4527550"/>
          </a:xfrm>
        </p:spPr>
        <p:txBody>
          <a:bodyPr/>
          <a:lstStyle/>
          <a:p>
            <a:pPr eaLnBrk="1" hangingPunct="1"/>
            <a:r>
              <a:rPr lang="en-US" sz="4000" smtClean="0"/>
              <a:t>Geografi adalah ilmu tentang lokasi dan variasi keruangan atas fenomena fisik dan manusia di atas permukaan bumi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POTENSI SUMBER DAYA ALAM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60000"/>
              <a:lumOff val="40000"/>
            </a:schemeClr>
          </a:solidFill>
        </p:spPr>
        <p:txBody>
          <a:bodyPr/>
          <a:lstStyle/>
          <a:p>
            <a:pPr>
              <a:defRPr/>
            </a:pPr>
            <a:r>
              <a:rPr lang="id-ID" sz="4000" b="1" dirty="0" smtClean="0">
                <a:solidFill>
                  <a:srgbClr val="006600"/>
                </a:solidFill>
              </a:rPr>
              <a:t>Natural resources:</a:t>
            </a:r>
          </a:p>
          <a:p>
            <a:pPr>
              <a:defRPr/>
            </a:pPr>
            <a:endParaRPr lang="id-ID" sz="2800" b="1" dirty="0" smtClean="0">
              <a:solidFill>
                <a:srgbClr val="006600"/>
              </a:solidFill>
            </a:endParaRPr>
          </a:p>
          <a:p>
            <a:pPr>
              <a:defRPr/>
            </a:pPr>
            <a:r>
              <a:rPr lang="id-ID" sz="2800" b="1" dirty="0" smtClean="0">
                <a:solidFill>
                  <a:srgbClr val="FF0000"/>
                </a:solidFill>
              </a:rPr>
              <a:t>LITOSFER : BATUAN, MINERAL</a:t>
            </a:r>
          </a:p>
          <a:p>
            <a:pPr>
              <a:defRPr/>
            </a:pPr>
            <a:r>
              <a:rPr lang="id-ID" sz="2800" b="1" dirty="0" smtClean="0">
                <a:solidFill>
                  <a:srgbClr val="FF0000"/>
                </a:solidFill>
              </a:rPr>
              <a:t>ATMOSFER : HUJAN, ANGIN</a:t>
            </a:r>
          </a:p>
          <a:p>
            <a:pPr>
              <a:defRPr/>
            </a:pPr>
            <a:r>
              <a:rPr lang="id-ID" sz="2800" b="1" dirty="0" smtClean="0">
                <a:solidFill>
                  <a:srgbClr val="FF0000"/>
                </a:solidFill>
              </a:rPr>
              <a:t>HISDROSFER : AIR SUNGAI, AIR TANAH</a:t>
            </a:r>
          </a:p>
          <a:p>
            <a:pPr>
              <a:defRPr/>
            </a:pPr>
            <a:r>
              <a:rPr lang="id-ID" sz="2800" b="1" dirty="0" smtClean="0">
                <a:solidFill>
                  <a:srgbClr val="FF0000"/>
                </a:solidFill>
              </a:rPr>
              <a:t>BIOSFER  : TUMBUHAN DAN HEWAN</a:t>
            </a:r>
            <a:endParaRPr lang="id-ID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LANDFORM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CCFFFF"/>
          </a:solidFill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000099"/>
                </a:solidFill>
              </a:rPr>
              <a:t>GUNUNG BERAPI</a:t>
            </a:r>
          </a:p>
          <a:p>
            <a:pPr eaLnBrk="1" hangingPunct="1"/>
            <a:r>
              <a:rPr lang="en-US" sz="3200" smtClean="0">
                <a:solidFill>
                  <a:srgbClr val="000099"/>
                </a:solidFill>
              </a:rPr>
              <a:t>PEGUNUNGAN</a:t>
            </a:r>
          </a:p>
          <a:p>
            <a:pPr eaLnBrk="1" hangingPunct="1"/>
            <a:r>
              <a:rPr lang="en-US" sz="3200" smtClean="0">
                <a:solidFill>
                  <a:srgbClr val="000099"/>
                </a:solidFill>
              </a:rPr>
              <a:t>PERBUKITAN</a:t>
            </a:r>
          </a:p>
          <a:p>
            <a:pPr eaLnBrk="1" hangingPunct="1"/>
            <a:r>
              <a:rPr lang="en-US" sz="3200" smtClean="0">
                <a:solidFill>
                  <a:srgbClr val="000099"/>
                </a:solidFill>
              </a:rPr>
              <a:t>LEMBAH</a:t>
            </a:r>
          </a:p>
          <a:p>
            <a:pPr eaLnBrk="1" hangingPunct="1"/>
            <a:r>
              <a:rPr lang="en-US" sz="3200" smtClean="0">
                <a:solidFill>
                  <a:srgbClr val="000099"/>
                </a:solidFill>
              </a:rPr>
              <a:t>DATARAN TINGGI</a:t>
            </a:r>
          </a:p>
          <a:p>
            <a:pPr eaLnBrk="1" hangingPunct="1"/>
            <a:r>
              <a:rPr lang="en-US" sz="3200" smtClean="0">
                <a:solidFill>
                  <a:srgbClr val="000099"/>
                </a:solidFill>
              </a:rPr>
              <a:t>DATARAN RENDAH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smtClean="0">
                <a:solidFill>
                  <a:srgbClr val="CC0000"/>
                </a:solidFill>
              </a:rPr>
              <a:t>NATURAL HAZARD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/>
              <a:t>ERUPSI GUNUNG API</a:t>
            </a:r>
          </a:p>
          <a:p>
            <a:pPr eaLnBrk="1" hangingPunct="1">
              <a:defRPr/>
            </a:pPr>
            <a:r>
              <a:rPr lang="en-US" sz="3200" b="1" dirty="0" smtClean="0"/>
              <a:t>GEMPA BUMI</a:t>
            </a:r>
          </a:p>
          <a:p>
            <a:pPr eaLnBrk="1" hangingPunct="1">
              <a:defRPr/>
            </a:pPr>
            <a:r>
              <a:rPr lang="en-US" sz="3200" b="1" dirty="0" smtClean="0"/>
              <a:t>BADAI</a:t>
            </a:r>
          </a:p>
          <a:p>
            <a:pPr eaLnBrk="1" hangingPunct="1">
              <a:defRPr/>
            </a:pPr>
            <a:r>
              <a:rPr lang="en-US" sz="3200" b="1" dirty="0" smtClean="0"/>
              <a:t>BANJIR</a:t>
            </a:r>
          </a:p>
          <a:p>
            <a:pPr eaLnBrk="1" hangingPunct="1">
              <a:defRPr/>
            </a:pPr>
            <a:r>
              <a:rPr lang="en-US" sz="3200" b="1" dirty="0" smtClean="0"/>
              <a:t>TANAH LONGSOR</a:t>
            </a:r>
          </a:p>
          <a:p>
            <a:pPr eaLnBrk="1" hangingPunct="1">
              <a:defRPr/>
            </a:pPr>
            <a:r>
              <a:rPr lang="en-US" sz="3200" b="1" dirty="0" smtClean="0"/>
              <a:t>KEBAKARAN</a:t>
            </a:r>
          </a:p>
          <a:p>
            <a:pPr eaLnBrk="1" hangingPunct="1">
              <a:defRPr/>
            </a:pPr>
            <a:r>
              <a:rPr lang="en-US" sz="3200" b="1" dirty="0" smtClean="0"/>
              <a:t>KEKERINGAN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18436" name="Picture 4" descr="100_39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47688" y="-411163"/>
            <a:ext cx="10240963" cy="768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19460" name="Picture 7" descr="100_39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47688" y="-411163"/>
            <a:ext cx="10240963" cy="768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20484" name="Picture 4" descr="100_39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47688" y="-411163"/>
            <a:ext cx="10240963" cy="768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21508" name="Picture 4" descr="Gempa+ 4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22532" name="Picture 4" descr="Gempa+ 0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23556" name="Picture 4" descr="Gempa+ 4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24580" name="Picture 4" descr="Gempa+ 1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7172" name="Picture 4" descr="DSC000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-2057400"/>
            <a:ext cx="8229600" cy="1097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25604" name="Picture 4" descr="Gempa-Yogya 5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26628" name="Picture 4" descr="Gempa+ 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AIR DARATAN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SUNGAI</a:t>
            </a:r>
          </a:p>
          <a:p>
            <a:pPr eaLnBrk="1" hangingPunct="1"/>
            <a:r>
              <a:rPr lang="en-US" sz="3200" b="1" smtClean="0"/>
              <a:t>KALI</a:t>
            </a:r>
          </a:p>
          <a:p>
            <a:pPr eaLnBrk="1" hangingPunct="1"/>
            <a:r>
              <a:rPr lang="en-US" sz="3200" b="1" smtClean="0"/>
              <a:t>DANAU</a:t>
            </a:r>
          </a:p>
          <a:p>
            <a:pPr eaLnBrk="1" hangingPunct="1"/>
            <a:r>
              <a:rPr lang="en-US" sz="3200" b="1" smtClean="0"/>
              <a:t>RAWA</a:t>
            </a:r>
          </a:p>
          <a:p>
            <a:pPr eaLnBrk="1" hangingPunct="1"/>
            <a:r>
              <a:rPr lang="en-US" sz="3200" b="1" smtClean="0"/>
              <a:t>TELAGA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b="1" smtClean="0"/>
              <a:t>KARTOGRAFI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PETA</a:t>
            </a:r>
          </a:p>
          <a:p>
            <a:pPr eaLnBrk="1" hangingPunct="1"/>
            <a:r>
              <a:rPr lang="en-US" sz="4000" b="1" smtClean="0"/>
              <a:t>GLOBE</a:t>
            </a:r>
          </a:p>
          <a:p>
            <a:pPr eaLnBrk="1" hangingPunct="1"/>
            <a:r>
              <a:rPr lang="en-US" sz="4000" b="1" smtClean="0"/>
              <a:t>ATLAS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REMOTE SENSING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FOTO UDARA:pankromatik, infrared, cromatik, ultraviolet</a:t>
            </a:r>
          </a:p>
          <a:p>
            <a:pPr eaLnBrk="1" hangingPunct="1"/>
            <a:endParaRPr lang="en-US" sz="4000" smtClean="0"/>
          </a:p>
          <a:p>
            <a:pPr eaLnBrk="1" hangingPunct="1"/>
            <a:r>
              <a:rPr lang="en-US" sz="4000" smtClean="0"/>
              <a:t>FOTO SATELIT: Landsat, Quickbird, SPOT, Ikonos, NOAA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30723" name="Picture 3" descr="Yogya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31748" name="Picture 4" descr="UNOSAT_MtMerapi_shaded_map_high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55650" y="-338138"/>
            <a:ext cx="10655300" cy="753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32772" name="Picture 4" descr="UNOSAT_MtMerapi_population_map_high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55650" y="-338138"/>
            <a:ext cx="10655300" cy="753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33795" name="Picture 3"/>
          <p:cNvPicPr>
            <a:picLocks noChangeAspect="1" noChangeArrowheads="1"/>
          </p:cNvPicPr>
          <p:nvPr>
            <p:ph idx="1"/>
          </p:nvPr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34820" name="Picture 4" descr="DLR_20060528_indonesia_earthquake_jetis_ikonos_l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25" y="163513"/>
            <a:ext cx="9494838" cy="653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0" y="1577975"/>
            <a:ext cx="8715375" cy="4527550"/>
          </a:xfrm>
        </p:spPr>
        <p:txBody>
          <a:bodyPr/>
          <a:lstStyle/>
          <a:p>
            <a:pPr eaLnBrk="1" hangingPunct="1"/>
            <a:r>
              <a:rPr lang="en-US" sz="3200" smtClean="0"/>
              <a:t> Bintarto (UGM)</a:t>
            </a:r>
          </a:p>
          <a:p>
            <a:pPr eaLnBrk="1" hangingPunct="1"/>
            <a:r>
              <a:rPr lang="en-US" sz="3200" smtClean="0"/>
              <a:t> Daljoeni (Un   </a:t>
            </a:r>
            <a:r>
              <a:rPr lang="id-ID" sz="3200" smtClean="0"/>
              <a:t>Sa</a:t>
            </a:r>
            <a:r>
              <a:rPr lang="en-US" sz="3200" smtClean="0"/>
              <a:t>tyawacana)      </a:t>
            </a:r>
          </a:p>
          <a:p>
            <a:pPr eaLnBrk="1" hangingPunct="1"/>
            <a:r>
              <a:rPr lang="en-US" sz="3200" smtClean="0"/>
              <a:t> Nursid Sumaatmaja (UPI)</a:t>
            </a:r>
          </a:p>
          <a:p>
            <a:pPr eaLnBrk="1" hangingPunct="1"/>
            <a:r>
              <a:rPr lang="id-ID" sz="3200" smtClean="0"/>
              <a:t> </a:t>
            </a:r>
            <a:r>
              <a:rPr lang="en-US" sz="3200" smtClean="0"/>
              <a:t>Haryono (UNNES)</a:t>
            </a:r>
          </a:p>
          <a:p>
            <a:pPr eaLnBrk="1" hangingPunct="1"/>
            <a:r>
              <a:rPr lang="en-US" sz="3200" smtClean="0"/>
              <a:t> Peter Hagget</a:t>
            </a:r>
            <a:r>
              <a:rPr lang="id-ID" sz="3200" smtClean="0"/>
              <a:t> </a:t>
            </a:r>
          </a:p>
          <a:p>
            <a:pPr eaLnBrk="1" hangingPunct="1"/>
            <a:r>
              <a:rPr lang="id-ID" sz="3200" smtClean="0"/>
              <a:t> Huntington</a:t>
            </a:r>
          </a:p>
          <a:p>
            <a:pPr eaLnBrk="1" hangingPunct="1"/>
            <a:r>
              <a:rPr lang="id-ID" sz="3200" smtClean="0"/>
              <a:t>EnCarta</a:t>
            </a:r>
          </a:p>
          <a:p>
            <a:pPr eaLnBrk="1" hangingPunct="1"/>
            <a:r>
              <a:rPr lang="id-ID" sz="3200" smtClean="0"/>
              <a:t>Google earth</a:t>
            </a:r>
            <a:endParaRPr lang="en-US" sz="3200" smtClean="0"/>
          </a:p>
          <a:p>
            <a:pPr eaLnBrk="1" hangingPunct="1"/>
            <a:endParaRPr lang="en-US" sz="320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35844" name="Picture 4" descr="UNOSAT_pleret_1B_1june06_high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84500" y="-1919288"/>
            <a:ext cx="15114588" cy="1069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95300" y="333375"/>
            <a:ext cx="4168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Verdana" pitchFamily="34" charset="0"/>
              </a:rPr>
              <a:t>Citra sebelum dan sesudah gempa</a:t>
            </a:r>
          </a:p>
          <a:p>
            <a:pPr eaLnBrk="0" hangingPunct="0"/>
            <a:endParaRPr lang="en-US">
              <a:latin typeface="Verdana" pitchFamily="34" charset="0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19200" y="914400"/>
            <a:ext cx="3657600" cy="5410200"/>
          </a:xfrm>
          <a:noFill/>
        </p:spPr>
      </p:pic>
      <p:pic>
        <p:nvPicPr>
          <p:cNvPr id="217092" name="Picture 4" descr="banda_aceh_debris_dec28_2004_dg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219200" y="990600"/>
            <a:ext cx="3657600" cy="55054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eta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268413"/>
            <a:ext cx="6983413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-107950" y="244475"/>
            <a:ext cx="9285288" cy="606425"/>
            <a:chOff x="-68" y="255"/>
            <a:chExt cx="5849" cy="363"/>
          </a:xfrm>
        </p:grpSpPr>
        <p:grpSp>
          <p:nvGrpSpPr>
            <p:cNvPr id="37916" name="Group 4"/>
            <p:cNvGrpSpPr>
              <a:grpSpLocks/>
            </p:cNvGrpSpPr>
            <p:nvPr/>
          </p:nvGrpSpPr>
          <p:grpSpPr bwMode="auto">
            <a:xfrm>
              <a:off x="-21" y="300"/>
              <a:ext cx="5802" cy="318"/>
              <a:chOff x="-21" y="300"/>
              <a:chExt cx="5802" cy="318"/>
            </a:xfrm>
          </p:grpSpPr>
          <p:sp>
            <p:nvSpPr>
              <p:cNvPr id="142341" name="Rectangle 5"/>
              <p:cNvSpPr>
                <a:spLocks noChangeArrowheads="1"/>
              </p:cNvSpPr>
              <p:nvPr/>
            </p:nvSpPr>
            <p:spPr bwMode="auto">
              <a:xfrm>
                <a:off x="0" y="300"/>
                <a:ext cx="5781" cy="136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50000">
                    <a:schemeClr val="bg1"/>
                  </a:gs>
                  <a:gs pos="100000">
                    <a:schemeClr val="folHlink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2342" name="Rectangle 6"/>
              <p:cNvSpPr>
                <a:spLocks noChangeArrowheads="1"/>
              </p:cNvSpPr>
              <p:nvPr/>
            </p:nvSpPr>
            <p:spPr bwMode="auto">
              <a:xfrm>
                <a:off x="-21" y="482"/>
                <a:ext cx="5781" cy="136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50000">
                    <a:schemeClr val="bg1"/>
                  </a:gs>
                  <a:gs pos="100000">
                    <a:schemeClr val="folHlink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/>
                  <a:t>|</a:t>
                </a:r>
              </a:p>
            </p:txBody>
          </p:sp>
        </p:grpSp>
        <p:sp>
          <p:nvSpPr>
            <p:cNvPr id="37917" name="Freeform 7"/>
            <p:cNvSpPr>
              <a:spLocks/>
            </p:cNvSpPr>
            <p:nvPr/>
          </p:nvSpPr>
          <p:spPr bwMode="auto">
            <a:xfrm>
              <a:off x="2880" y="273"/>
              <a:ext cx="2722" cy="317"/>
            </a:xfrm>
            <a:custGeom>
              <a:avLst/>
              <a:gdLst>
                <a:gd name="T0" fmla="*/ 75 w 5580"/>
                <a:gd name="T1" fmla="*/ 161 h 363"/>
                <a:gd name="T2" fmla="*/ 74 w 5580"/>
                <a:gd name="T3" fmla="*/ 0 h 363"/>
                <a:gd name="T4" fmla="*/ 73 w 5580"/>
                <a:gd name="T5" fmla="*/ 141 h 363"/>
                <a:gd name="T6" fmla="*/ 73 w 5580"/>
                <a:gd name="T7" fmla="*/ 39 h 363"/>
                <a:gd name="T8" fmla="*/ 72 w 5580"/>
                <a:gd name="T9" fmla="*/ 161 h 363"/>
                <a:gd name="T10" fmla="*/ 71 w 5580"/>
                <a:gd name="T11" fmla="*/ 39 h 363"/>
                <a:gd name="T12" fmla="*/ 71 w 5580"/>
                <a:gd name="T13" fmla="*/ 141 h 363"/>
                <a:gd name="T14" fmla="*/ 70 w 5580"/>
                <a:gd name="T15" fmla="*/ 39 h 363"/>
                <a:gd name="T16" fmla="*/ 70 w 5580"/>
                <a:gd name="T17" fmla="*/ 141 h 363"/>
                <a:gd name="T18" fmla="*/ 68 w 5580"/>
                <a:gd name="T19" fmla="*/ 81 h 363"/>
                <a:gd name="T20" fmla="*/ 63 w 5580"/>
                <a:gd name="T21" fmla="*/ 81 h 363"/>
                <a:gd name="T22" fmla="*/ 62 w 5580"/>
                <a:gd name="T23" fmla="*/ 121 h 363"/>
                <a:gd name="T24" fmla="*/ 61 w 5580"/>
                <a:gd name="T25" fmla="*/ 39 h 363"/>
                <a:gd name="T26" fmla="*/ 60 w 5580"/>
                <a:gd name="T27" fmla="*/ 141 h 363"/>
                <a:gd name="T28" fmla="*/ 59 w 5580"/>
                <a:gd name="T29" fmla="*/ 39 h 363"/>
                <a:gd name="T30" fmla="*/ 58 w 5580"/>
                <a:gd name="T31" fmla="*/ 141 h 363"/>
                <a:gd name="T32" fmla="*/ 56 w 5580"/>
                <a:gd name="T33" fmla="*/ 39 h 363"/>
                <a:gd name="T34" fmla="*/ 56 w 5580"/>
                <a:gd name="T35" fmla="*/ 121 h 363"/>
                <a:gd name="T36" fmla="*/ 54 w 5580"/>
                <a:gd name="T37" fmla="*/ 81 h 363"/>
                <a:gd name="T38" fmla="*/ 54 w 5580"/>
                <a:gd name="T39" fmla="*/ 141 h 363"/>
                <a:gd name="T40" fmla="*/ 45 w 5580"/>
                <a:gd name="T41" fmla="*/ 81 h 363"/>
                <a:gd name="T42" fmla="*/ 42 w 5580"/>
                <a:gd name="T43" fmla="*/ 81 h 363"/>
                <a:gd name="T44" fmla="*/ 37 w 5580"/>
                <a:gd name="T45" fmla="*/ 60 h 363"/>
                <a:gd name="T46" fmla="*/ 37 w 5580"/>
                <a:gd name="T47" fmla="*/ 141 h 363"/>
                <a:gd name="T48" fmla="*/ 36 w 5580"/>
                <a:gd name="T49" fmla="*/ 20 h 363"/>
                <a:gd name="T50" fmla="*/ 34 w 5580"/>
                <a:gd name="T51" fmla="*/ 141 h 363"/>
                <a:gd name="T52" fmla="*/ 33 w 5580"/>
                <a:gd name="T53" fmla="*/ 39 h 363"/>
                <a:gd name="T54" fmla="*/ 32 w 5580"/>
                <a:gd name="T55" fmla="*/ 141 h 363"/>
                <a:gd name="T56" fmla="*/ 30 w 5580"/>
                <a:gd name="T57" fmla="*/ 39 h 363"/>
                <a:gd name="T58" fmla="*/ 29 w 5580"/>
                <a:gd name="T59" fmla="*/ 141 h 363"/>
                <a:gd name="T60" fmla="*/ 28 w 5580"/>
                <a:gd name="T61" fmla="*/ 20 h 363"/>
                <a:gd name="T62" fmla="*/ 26 w 5580"/>
                <a:gd name="T63" fmla="*/ 141 h 363"/>
                <a:gd name="T64" fmla="*/ 24 w 5580"/>
                <a:gd name="T65" fmla="*/ 20 h 363"/>
                <a:gd name="T66" fmla="*/ 24 w 5580"/>
                <a:gd name="T67" fmla="*/ 121 h 363"/>
                <a:gd name="T68" fmla="*/ 22 w 5580"/>
                <a:gd name="T69" fmla="*/ 20 h 363"/>
                <a:gd name="T70" fmla="*/ 20 w 5580"/>
                <a:gd name="T71" fmla="*/ 100 h 363"/>
                <a:gd name="T72" fmla="*/ 20 w 5580"/>
                <a:gd name="T73" fmla="*/ 39 h 363"/>
                <a:gd name="T74" fmla="*/ 19 w 5580"/>
                <a:gd name="T75" fmla="*/ 121 h 363"/>
                <a:gd name="T76" fmla="*/ 19 w 5580"/>
                <a:gd name="T77" fmla="*/ 60 h 363"/>
                <a:gd name="T78" fmla="*/ 18 w 5580"/>
                <a:gd name="T79" fmla="*/ 100 h 363"/>
                <a:gd name="T80" fmla="*/ 17 w 5580"/>
                <a:gd name="T81" fmla="*/ 60 h 363"/>
                <a:gd name="T82" fmla="*/ 17 w 5580"/>
                <a:gd name="T83" fmla="*/ 100 h 363"/>
                <a:gd name="T84" fmla="*/ 16 w 5580"/>
                <a:gd name="T85" fmla="*/ 60 h 363"/>
                <a:gd name="T86" fmla="*/ 15 w 5580"/>
                <a:gd name="T87" fmla="*/ 81 h 363"/>
                <a:gd name="T88" fmla="*/ 14 w 5580"/>
                <a:gd name="T89" fmla="*/ 60 h 363"/>
                <a:gd name="T90" fmla="*/ 14 w 5580"/>
                <a:gd name="T91" fmla="*/ 100 h 363"/>
                <a:gd name="T92" fmla="*/ 10 w 5580"/>
                <a:gd name="T93" fmla="*/ 121 h 363"/>
                <a:gd name="T94" fmla="*/ 10 w 5580"/>
                <a:gd name="T95" fmla="*/ 39 h 363"/>
                <a:gd name="T96" fmla="*/ 9 w 5580"/>
                <a:gd name="T97" fmla="*/ 121 h 363"/>
                <a:gd name="T98" fmla="*/ 8 w 5580"/>
                <a:gd name="T99" fmla="*/ 39 h 363"/>
                <a:gd name="T100" fmla="*/ 7 w 5580"/>
                <a:gd name="T101" fmla="*/ 121 h 363"/>
                <a:gd name="T102" fmla="*/ 6 w 5580"/>
                <a:gd name="T103" fmla="*/ 20 h 363"/>
                <a:gd name="T104" fmla="*/ 5 w 5580"/>
                <a:gd name="T105" fmla="*/ 161 h 363"/>
                <a:gd name="T106" fmla="*/ 2 w 5580"/>
                <a:gd name="T107" fmla="*/ 20 h 363"/>
                <a:gd name="T108" fmla="*/ 2 w 5580"/>
                <a:gd name="T109" fmla="*/ 161 h 363"/>
                <a:gd name="T110" fmla="*/ 1 w 5580"/>
                <a:gd name="T111" fmla="*/ 81 h 363"/>
                <a:gd name="T112" fmla="*/ 0 w 5580"/>
                <a:gd name="T113" fmla="*/ 81 h 3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80"/>
                <a:gd name="T172" fmla="*/ 0 h 363"/>
                <a:gd name="T173" fmla="*/ 5580 w 5580"/>
                <a:gd name="T174" fmla="*/ 363 h 3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80" h="363">
                  <a:moveTo>
                    <a:pt x="5580" y="363"/>
                  </a:moveTo>
                  <a:lnTo>
                    <a:pt x="5489" y="0"/>
                  </a:lnTo>
                  <a:lnTo>
                    <a:pt x="5443" y="317"/>
                  </a:lnTo>
                  <a:lnTo>
                    <a:pt x="5398" y="91"/>
                  </a:lnTo>
                  <a:lnTo>
                    <a:pt x="5353" y="363"/>
                  </a:lnTo>
                  <a:lnTo>
                    <a:pt x="5262" y="91"/>
                  </a:lnTo>
                  <a:lnTo>
                    <a:pt x="5262" y="317"/>
                  </a:lnTo>
                  <a:lnTo>
                    <a:pt x="5171" y="91"/>
                  </a:lnTo>
                  <a:lnTo>
                    <a:pt x="5171" y="317"/>
                  </a:lnTo>
                  <a:lnTo>
                    <a:pt x="5081" y="181"/>
                  </a:lnTo>
                  <a:lnTo>
                    <a:pt x="4672" y="181"/>
                  </a:lnTo>
                  <a:lnTo>
                    <a:pt x="4582" y="272"/>
                  </a:lnTo>
                  <a:lnTo>
                    <a:pt x="4536" y="91"/>
                  </a:lnTo>
                  <a:lnTo>
                    <a:pt x="4446" y="317"/>
                  </a:lnTo>
                  <a:lnTo>
                    <a:pt x="4400" y="91"/>
                  </a:lnTo>
                  <a:lnTo>
                    <a:pt x="4310" y="317"/>
                  </a:lnTo>
                  <a:lnTo>
                    <a:pt x="4173" y="91"/>
                  </a:lnTo>
                  <a:lnTo>
                    <a:pt x="4173" y="272"/>
                  </a:lnTo>
                  <a:lnTo>
                    <a:pt x="3992" y="181"/>
                  </a:lnTo>
                  <a:lnTo>
                    <a:pt x="3992" y="317"/>
                  </a:lnTo>
                  <a:lnTo>
                    <a:pt x="3357" y="181"/>
                  </a:lnTo>
                  <a:lnTo>
                    <a:pt x="3130" y="181"/>
                  </a:lnTo>
                  <a:lnTo>
                    <a:pt x="2722" y="136"/>
                  </a:lnTo>
                  <a:lnTo>
                    <a:pt x="2722" y="317"/>
                  </a:lnTo>
                  <a:lnTo>
                    <a:pt x="2631" y="45"/>
                  </a:lnTo>
                  <a:lnTo>
                    <a:pt x="2540" y="317"/>
                  </a:lnTo>
                  <a:lnTo>
                    <a:pt x="2450" y="91"/>
                  </a:lnTo>
                  <a:lnTo>
                    <a:pt x="2359" y="317"/>
                  </a:lnTo>
                  <a:lnTo>
                    <a:pt x="2268" y="91"/>
                  </a:lnTo>
                  <a:lnTo>
                    <a:pt x="2178" y="317"/>
                  </a:lnTo>
                  <a:lnTo>
                    <a:pt x="2087" y="45"/>
                  </a:lnTo>
                  <a:lnTo>
                    <a:pt x="1905" y="317"/>
                  </a:lnTo>
                  <a:lnTo>
                    <a:pt x="1815" y="45"/>
                  </a:lnTo>
                  <a:lnTo>
                    <a:pt x="1769" y="272"/>
                  </a:lnTo>
                  <a:lnTo>
                    <a:pt x="1633" y="45"/>
                  </a:lnTo>
                  <a:lnTo>
                    <a:pt x="1497" y="227"/>
                  </a:lnTo>
                  <a:lnTo>
                    <a:pt x="1452" y="91"/>
                  </a:lnTo>
                  <a:lnTo>
                    <a:pt x="1407" y="272"/>
                  </a:lnTo>
                  <a:lnTo>
                    <a:pt x="1361" y="136"/>
                  </a:lnTo>
                  <a:lnTo>
                    <a:pt x="1316" y="227"/>
                  </a:lnTo>
                  <a:lnTo>
                    <a:pt x="1270" y="136"/>
                  </a:lnTo>
                  <a:lnTo>
                    <a:pt x="1225" y="227"/>
                  </a:lnTo>
                  <a:lnTo>
                    <a:pt x="1180" y="136"/>
                  </a:lnTo>
                  <a:lnTo>
                    <a:pt x="1134" y="181"/>
                  </a:lnTo>
                  <a:lnTo>
                    <a:pt x="1044" y="136"/>
                  </a:lnTo>
                  <a:lnTo>
                    <a:pt x="1044" y="227"/>
                  </a:lnTo>
                  <a:lnTo>
                    <a:pt x="726" y="272"/>
                  </a:lnTo>
                  <a:lnTo>
                    <a:pt x="726" y="91"/>
                  </a:lnTo>
                  <a:lnTo>
                    <a:pt x="681" y="272"/>
                  </a:lnTo>
                  <a:lnTo>
                    <a:pt x="590" y="91"/>
                  </a:lnTo>
                  <a:lnTo>
                    <a:pt x="545" y="272"/>
                  </a:lnTo>
                  <a:lnTo>
                    <a:pt x="454" y="45"/>
                  </a:lnTo>
                  <a:lnTo>
                    <a:pt x="409" y="363"/>
                  </a:lnTo>
                  <a:lnTo>
                    <a:pt x="182" y="45"/>
                  </a:lnTo>
                  <a:lnTo>
                    <a:pt x="182" y="363"/>
                  </a:lnTo>
                  <a:lnTo>
                    <a:pt x="91" y="181"/>
                  </a:lnTo>
                  <a:lnTo>
                    <a:pt x="0" y="181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53882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8" name="Freeform 8"/>
            <p:cNvSpPr>
              <a:spLocks/>
            </p:cNvSpPr>
            <p:nvPr/>
          </p:nvSpPr>
          <p:spPr bwMode="auto">
            <a:xfrm flipH="1">
              <a:off x="-68" y="255"/>
              <a:ext cx="2994" cy="317"/>
            </a:xfrm>
            <a:custGeom>
              <a:avLst/>
              <a:gdLst>
                <a:gd name="T0" fmla="*/ 133 w 5580"/>
                <a:gd name="T1" fmla="*/ 161 h 363"/>
                <a:gd name="T2" fmla="*/ 131 w 5580"/>
                <a:gd name="T3" fmla="*/ 0 h 363"/>
                <a:gd name="T4" fmla="*/ 130 w 5580"/>
                <a:gd name="T5" fmla="*/ 141 h 363"/>
                <a:gd name="T6" fmla="*/ 129 w 5580"/>
                <a:gd name="T7" fmla="*/ 39 h 363"/>
                <a:gd name="T8" fmla="*/ 128 w 5580"/>
                <a:gd name="T9" fmla="*/ 161 h 363"/>
                <a:gd name="T10" fmla="*/ 126 w 5580"/>
                <a:gd name="T11" fmla="*/ 39 h 363"/>
                <a:gd name="T12" fmla="*/ 126 w 5580"/>
                <a:gd name="T13" fmla="*/ 141 h 363"/>
                <a:gd name="T14" fmla="*/ 123 w 5580"/>
                <a:gd name="T15" fmla="*/ 39 h 363"/>
                <a:gd name="T16" fmla="*/ 123 w 5580"/>
                <a:gd name="T17" fmla="*/ 141 h 363"/>
                <a:gd name="T18" fmla="*/ 121 w 5580"/>
                <a:gd name="T19" fmla="*/ 81 h 363"/>
                <a:gd name="T20" fmla="*/ 112 w 5580"/>
                <a:gd name="T21" fmla="*/ 81 h 363"/>
                <a:gd name="T22" fmla="*/ 109 w 5580"/>
                <a:gd name="T23" fmla="*/ 121 h 363"/>
                <a:gd name="T24" fmla="*/ 108 w 5580"/>
                <a:gd name="T25" fmla="*/ 39 h 363"/>
                <a:gd name="T26" fmla="*/ 106 w 5580"/>
                <a:gd name="T27" fmla="*/ 141 h 363"/>
                <a:gd name="T28" fmla="*/ 105 w 5580"/>
                <a:gd name="T29" fmla="*/ 39 h 363"/>
                <a:gd name="T30" fmla="*/ 103 w 5580"/>
                <a:gd name="T31" fmla="*/ 141 h 363"/>
                <a:gd name="T32" fmla="*/ 100 w 5580"/>
                <a:gd name="T33" fmla="*/ 39 h 363"/>
                <a:gd name="T34" fmla="*/ 100 w 5580"/>
                <a:gd name="T35" fmla="*/ 121 h 363"/>
                <a:gd name="T36" fmla="*/ 96 w 5580"/>
                <a:gd name="T37" fmla="*/ 81 h 363"/>
                <a:gd name="T38" fmla="*/ 96 w 5580"/>
                <a:gd name="T39" fmla="*/ 141 h 363"/>
                <a:gd name="T40" fmla="*/ 80 w 5580"/>
                <a:gd name="T41" fmla="*/ 81 h 363"/>
                <a:gd name="T42" fmla="*/ 75 w 5580"/>
                <a:gd name="T43" fmla="*/ 81 h 363"/>
                <a:gd name="T44" fmla="*/ 65 w 5580"/>
                <a:gd name="T45" fmla="*/ 60 h 363"/>
                <a:gd name="T46" fmla="*/ 65 w 5580"/>
                <a:gd name="T47" fmla="*/ 141 h 363"/>
                <a:gd name="T48" fmla="*/ 63 w 5580"/>
                <a:gd name="T49" fmla="*/ 20 h 363"/>
                <a:gd name="T50" fmla="*/ 61 w 5580"/>
                <a:gd name="T51" fmla="*/ 141 h 363"/>
                <a:gd name="T52" fmla="*/ 58 w 5580"/>
                <a:gd name="T53" fmla="*/ 39 h 363"/>
                <a:gd name="T54" fmla="*/ 56 w 5580"/>
                <a:gd name="T55" fmla="*/ 141 h 363"/>
                <a:gd name="T56" fmla="*/ 54 w 5580"/>
                <a:gd name="T57" fmla="*/ 39 h 363"/>
                <a:gd name="T58" fmla="*/ 52 w 5580"/>
                <a:gd name="T59" fmla="*/ 141 h 363"/>
                <a:gd name="T60" fmla="*/ 50 w 5580"/>
                <a:gd name="T61" fmla="*/ 20 h 363"/>
                <a:gd name="T62" fmla="*/ 46 w 5580"/>
                <a:gd name="T63" fmla="*/ 141 h 363"/>
                <a:gd name="T64" fmla="*/ 43 w 5580"/>
                <a:gd name="T65" fmla="*/ 20 h 363"/>
                <a:gd name="T66" fmla="*/ 42 w 5580"/>
                <a:gd name="T67" fmla="*/ 121 h 363"/>
                <a:gd name="T68" fmla="*/ 39 w 5580"/>
                <a:gd name="T69" fmla="*/ 20 h 363"/>
                <a:gd name="T70" fmla="*/ 36 w 5580"/>
                <a:gd name="T71" fmla="*/ 100 h 363"/>
                <a:gd name="T72" fmla="*/ 34 w 5580"/>
                <a:gd name="T73" fmla="*/ 39 h 363"/>
                <a:gd name="T74" fmla="*/ 33 w 5580"/>
                <a:gd name="T75" fmla="*/ 121 h 363"/>
                <a:gd name="T76" fmla="*/ 33 w 5580"/>
                <a:gd name="T77" fmla="*/ 60 h 363"/>
                <a:gd name="T78" fmla="*/ 31 w 5580"/>
                <a:gd name="T79" fmla="*/ 100 h 363"/>
                <a:gd name="T80" fmla="*/ 30 w 5580"/>
                <a:gd name="T81" fmla="*/ 60 h 363"/>
                <a:gd name="T82" fmla="*/ 29 w 5580"/>
                <a:gd name="T83" fmla="*/ 100 h 363"/>
                <a:gd name="T84" fmla="*/ 28 w 5580"/>
                <a:gd name="T85" fmla="*/ 60 h 363"/>
                <a:gd name="T86" fmla="*/ 27 w 5580"/>
                <a:gd name="T87" fmla="*/ 81 h 363"/>
                <a:gd name="T88" fmla="*/ 25 w 5580"/>
                <a:gd name="T89" fmla="*/ 60 h 363"/>
                <a:gd name="T90" fmla="*/ 25 w 5580"/>
                <a:gd name="T91" fmla="*/ 100 h 363"/>
                <a:gd name="T92" fmla="*/ 17 w 5580"/>
                <a:gd name="T93" fmla="*/ 121 h 363"/>
                <a:gd name="T94" fmla="*/ 17 w 5580"/>
                <a:gd name="T95" fmla="*/ 39 h 363"/>
                <a:gd name="T96" fmla="*/ 16 w 5580"/>
                <a:gd name="T97" fmla="*/ 121 h 363"/>
                <a:gd name="T98" fmla="*/ 14 w 5580"/>
                <a:gd name="T99" fmla="*/ 39 h 363"/>
                <a:gd name="T100" fmla="*/ 13 w 5580"/>
                <a:gd name="T101" fmla="*/ 121 h 363"/>
                <a:gd name="T102" fmla="*/ 11 w 5580"/>
                <a:gd name="T103" fmla="*/ 20 h 363"/>
                <a:gd name="T104" fmla="*/ 10 w 5580"/>
                <a:gd name="T105" fmla="*/ 161 h 363"/>
                <a:gd name="T106" fmla="*/ 4 w 5580"/>
                <a:gd name="T107" fmla="*/ 20 h 363"/>
                <a:gd name="T108" fmla="*/ 4 w 5580"/>
                <a:gd name="T109" fmla="*/ 161 h 363"/>
                <a:gd name="T110" fmla="*/ 2 w 5580"/>
                <a:gd name="T111" fmla="*/ 81 h 363"/>
                <a:gd name="T112" fmla="*/ 0 w 5580"/>
                <a:gd name="T113" fmla="*/ 81 h 3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80"/>
                <a:gd name="T172" fmla="*/ 0 h 363"/>
                <a:gd name="T173" fmla="*/ 5580 w 5580"/>
                <a:gd name="T174" fmla="*/ 363 h 3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80" h="363">
                  <a:moveTo>
                    <a:pt x="5580" y="363"/>
                  </a:moveTo>
                  <a:lnTo>
                    <a:pt x="5489" y="0"/>
                  </a:lnTo>
                  <a:lnTo>
                    <a:pt x="5443" y="317"/>
                  </a:lnTo>
                  <a:lnTo>
                    <a:pt x="5398" y="91"/>
                  </a:lnTo>
                  <a:lnTo>
                    <a:pt x="5353" y="363"/>
                  </a:lnTo>
                  <a:lnTo>
                    <a:pt x="5262" y="91"/>
                  </a:lnTo>
                  <a:lnTo>
                    <a:pt x="5262" y="317"/>
                  </a:lnTo>
                  <a:lnTo>
                    <a:pt x="5171" y="91"/>
                  </a:lnTo>
                  <a:lnTo>
                    <a:pt x="5171" y="317"/>
                  </a:lnTo>
                  <a:lnTo>
                    <a:pt x="5081" y="181"/>
                  </a:lnTo>
                  <a:lnTo>
                    <a:pt x="4672" y="181"/>
                  </a:lnTo>
                  <a:lnTo>
                    <a:pt x="4582" y="272"/>
                  </a:lnTo>
                  <a:lnTo>
                    <a:pt x="4536" y="91"/>
                  </a:lnTo>
                  <a:lnTo>
                    <a:pt x="4446" y="317"/>
                  </a:lnTo>
                  <a:lnTo>
                    <a:pt x="4400" y="91"/>
                  </a:lnTo>
                  <a:lnTo>
                    <a:pt x="4310" y="317"/>
                  </a:lnTo>
                  <a:lnTo>
                    <a:pt x="4173" y="91"/>
                  </a:lnTo>
                  <a:lnTo>
                    <a:pt x="4173" y="272"/>
                  </a:lnTo>
                  <a:lnTo>
                    <a:pt x="3992" y="181"/>
                  </a:lnTo>
                  <a:lnTo>
                    <a:pt x="3992" y="317"/>
                  </a:lnTo>
                  <a:lnTo>
                    <a:pt x="3357" y="181"/>
                  </a:lnTo>
                  <a:lnTo>
                    <a:pt x="3130" y="181"/>
                  </a:lnTo>
                  <a:lnTo>
                    <a:pt x="2722" y="136"/>
                  </a:lnTo>
                  <a:lnTo>
                    <a:pt x="2722" y="317"/>
                  </a:lnTo>
                  <a:lnTo>
                    <a:pt x="2631" y="45"/>
                  </a:lnTo>
                  <a:lnTo>
                    <a:pt x="2540" y="317"/>
                  </a:lnTo>
                  <a:lnTo>
                    <a:pt x="2450" y="91"/>
                  </a:lnTo>
                  <a:lnTo>
                    <a:pt x="2359" y="317"/>
                  </a:lnTo>
                  <a:lnTo>
                    <a:pt x="2268" y="91"/>
                  </a:lnTo>
                  <a:lnTo>
                    <a:pt x="2178" y="317"/>
                  </a:lnTo>
                  <a:lnTo>
                    <a:pt x="2087" y="45"/>
                  </a:lnTo>
                  <a:lnTo>
                    <a:pt x="1905" y="317"/>
                  </a:lnTo>
                  <a:lnTo>
                    <a:pt x="1815" y="45"/>
                  </a:lnTo>
                  <a:lnTo>
                    <a:pt x="1769" y="272"/>
                  </a:lnTo>
                  <a:lnTo>
                    <a:pt x="1633" y="45"/>
                  </a:lnTo>
                  <a:lnTo>
                    <a:pt x="1497" y="227"/>
                  </a:lnTo>
                  <a:lnTo>
                    <a:pt x="1452" y="91"/>
                  </a:lnTo>
                  <a:lnTo>
                    <a:pt x="1407" y="272"/>
                  </a:lnTo>
                  <a:lnTo>
                    <a:pt x="1361" y="136"/>
                  </a:lnTo>
                  <a:lnTo>
                    <a:pt x="1316" y="227"/>
                  </a:lnTo>
                  <a:lnTo>
                    <a:pt x="1270" y="136"/>
                  </a:lnTo>
                  <a:lnTo>
                    <a:pt x="1225" y="227"/>
                  </a:lnTo>
                  <a:lnTo>
                    <a:pt x="1180" y="136"/>
                  </a:lnTo>
                  <a:lnTo>
                    <a:pt x="1134" y="181"/>
                  </a:lnTo>
                  <a:lnTo>
                    <a:pt x="1044" y="136"/>
                  </a:lnTo>
                  <a:lnTo>
                    <a:pt x="1044" y="227"/>
                  </a:lnTo>
                  <a:lnTo>
                    <a:pt x="726" y="272"/>
                  </a:lnTo>
                  <a:lnTo>
                    <a:pt x="726" y="91"/>
                  </a:lnTo>
                  <a:lnTo>
                    <a:pt x="681" y="272"/>
                  </a:lnTo>
                  <a:lnTo>
                    <a:pt x="590" y="91"/>
                  </a:lnTo>
                  <a:lnTo>
                    <a:pt x="545" y="272"/>
                  </a:lnTo>
                  <a:lnTo>
                    <a:pt x="454" y="45"/>
                  </a:lnTo>
                  <a:lnTo>
                    <a:pt x="409" y="363"/>
                  </a:lnTo>
                  <a:lnTo>
                    <a:pt x="182" y="45"/>
                  </a:lnTo>
                  <a:lnTo>
                    <a:pt x="182" y="363"/>
                  </a:lnTo>
                  <a:lnTo>
                    <a:pt x="91" y="181"/>
                  </a:lnTo>
                  <a:lnTo>
                    <a:pt x="0" y="181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53882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345" name="WordArt 9"/>
          <p:cNvSpPr>
            <a:spLocks noChangeArrowheads="1" noChangeShapeType="1" noTextEdit="1"/>
          </p:cNvSpPr>
          <p:nvPr/>
        </p:nvSpPr>
        <p:spPr bwMode="auto">
          <a:xfrm>
            <a:off x="-6300788" y="409575"/>
            <a:ext cx="60483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66FF"/>
                </a:solidFill>
                <a:effectLst>
                  <a:outerShdw dist="17961" dir="13500000" algn="ctr" rotWithShape="0">
                    <a:srgbClr val="003D00"/>
                  </a:outerShdw>
                </a:effectLst>
                <a:latin typeface="Arial Black"/>
              </a:rPr>
              <a:t>GEOLOGI INDONESIA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79388" y="393700"/>
            <a:ext cx="1127125" cy="1127125"/>
            <a:chOff x="113" y="248"/>
            <a:chExt cx="748" cy="710"/>
          </a:xfrm>
        </p:grpSpPr>
        <p:sp>
          <p:nvSpPr>
            <p:cNvPr id="37903" name="Freeform 11"/>
            <p:cNvSpPr>
              <a:spLocks/>
            </p:cNvSpPr>
            <p:nvPr/>
          </p:nvSpPr>
          <p:spPr bwMode="auto">
            <a:xfrm>
              <a:off x="113" y="248"/>
              <a:ext cx="748" cy="710"/>
            </a:xfrm>
            <a:custGeom>
              <a:avLst/>
              <a:gdLst>
                <a:gd name="T0" fmla="*/ 1837 w 623"/>
                <a:gd name="T1" fmla="*/ 849 h 622"/>
                <a:gd name="T2" fmla="*/ 1779 w 623"/>
                <a:gd name="T3" fmla="*/ 982 h 622"/>
                <a:gd name="T4" fmla="*/ 1688 w 623"/>
                <a:gd name="T5" fmla="*/ 1095 h 622"/>
                <a:gd name="T6" fmla="*/ 1567 w 623"/>
                <a:gd name="T7" fmla="*/ 1191 h 622"/>
                <a:gd name="T8" fmla="*/ 1422 w 623"/>
                <a:gd name="T9" fmla="*/ 1273 h 622"/>
                <a:gd name="T10" fmla="*/ 1259 w 623"/>
                <a:gd name="T11" fmla="*/ 1333 h 622"/>
                <a:gd name="T12" fmla="*/ 1085 w 623"/>
                <a:gd name="T13" fmla="*/ 1366 h 622"/>
                <a:gd name="T14" fmla="*/ 899 w 623"/>
                <a:gd name="T15" fmla="*/ 1375 h 622"/>
                <a:gd name="T16" fmla="*/ 711 w 623"/>
                <a:gd name="T17" fmla="*/ 1356 h 622"/>
                <a:gd name="T18" fmla="*/ 537 w 623"/>
                <a:gd name="T19" fmla="*/ 1315 h 622"/>
                <a:gd name="T20" fmla="*/ 379 w 623"/>
                <a:gd name="T21" fmla="*/ 1246 h 622"/>
                <a:gd name="T22" fmla="*/ 245 w 623"/>
                <a:gd name="T23" fmla="*/ 1154 h 622"/>
                <a:gd name="T24" fmla="*/ 138 w 623"/>
                <a:gd name="T25" fmla="*/ 1049 h 622"/>
                <a:gd name="T26" fmla="*/ 59 w 623"/>
                <a:gd name="T27" fmla="*/ 928 h 622"/>
                <a:gd name="T28" fmla="*/ 12 w 623"/>
                <a:gd name="T29" fmla="*/ 800 h 622"/>
                <a:gd name="T30" fmla="*/ 0 w 623"/>
                <a:gd name="T31" fmla="*/ 661 h 622"/>
                <a:gd name="T32" fmla="*/ 28 w 623"/>
                <a:gd name="T33" fmla="*/ 522 h 622"/>
                <a:gd name="T34" fmla="*/ 85 w 623"/>
                <a:gd name="T35" fmla="*/ 393 h 622"/>
                <a:gd name="T36" fmla="*/ 175 w 623"/>
                <a:gd name="T37" fmla="*/ 277 h 622"/>
                <a:gd name="T38" fmla="*/ 300 w 623"/>
                <a:gd name="T39" fmla="*/ 178 h 622"/>
                <a:gd name="T40" fmla="*/ 445 w 623"/>
                <a:gd name="T41" fmla="*/ 102 h 622"/>
                <a:gd name="T42" fmla="*/ 602 w 623"/>
                <a:gd name="T43" fmla="*/ 43 h 622"/>
                <a:gd name="T44" fmla="*/ 776 w 623"/>
                <a:gd name="T45" fmla="*/ 10 h 622"/>
                <a:gd name="T46" fmla="*/ 965 w 623"/>
                <a:gd name="T47" fmla="*/ 0 h 622"/>
                <a:gd name="T48" fmla="*/ 1149 w 623"/>
                <a:gd name="T49" fmla="*/ 19 h 622"/>
                <a:gd name="T50" fmla="*/ 1328 w 623"/>
                <a:gd name="T51" fmla="*/ 63 h 622"/>
                <a:gd name="T52" fmla="*/ 1482 w 623"/>
                <a:gd name="T53" fmla="*/ 129 h 622"/>
                <a:gd name="T54" fmla="*/ 1615 w 623"/>
                <a:gd name="T55" fmla="*/ 220 h 622"/>
                <a:gd name="T56" fmla="*/ 1727 w 623"/>
                <a:gd name="T57" fmla="*/ 328 h 622"/>
                <a:gd name="T58" fmla="*/ 1805 w 623"/>
                <a:gd name="T59" fmla="*/ 443 h 622"/>
                <a:gd name="T60" fmla="*/ 1854 w 623"/>
                <a:gd name="T61" fmla="*/ 574 h 622"/>
                <a:gd name="T62" fmla="*/ 1866 w 623"/>
                <a:gd name="T63" fmla="*/ 709 h 6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3"/>
                <a:gd name="T97" fmla="*/ 0 h 622"/>
                <a:gd name="T98" fmla="*/ 623 w 623"/>
                <a:gd name="T99" fmla="*/ 622 h 62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3" h="622">
                  <a:moveTo>
                    <a:pt x="620" y="353"/>
                  </a:moveTo>
                  <a:lnTo>
                    <a:pt x="613" y="384"/>
                  </a:lnTo>
                  <a:lnTo>
                    <a:pt x="606" y="414"/>
                  </a:lnTo>
                  <a:lnTo>
                    <a:pt x="594" y="443"/>
                  </a:lnTo>
                  <a:lnTo>
                    <a:pt x="580" y="469"/>
                  </a:lnTo>
                  <a:lnTo>
                    <a:pt x="563" y="495"/>
                  </a:lnTo>
                  <a:lnTo>
                    <a:pt x="543" y="519"/>
                  </a:lnTo>
                  <a:lnTo>
                    <a:pt x="523" y="539"/>
                  </a:lnTo>
                  <a:lnTo>
                    <a:pt x="499" y="559"/>
                  </a:lnTo>
                  <a:lnTo>
                    <a:pt x="475" y="576"/>
                  </a:lnTo>
                  <a:lnTo>
                    <a:pt x="449" y="591"/>
                  </a:lnTo>
                  <a:lnTo>
                    <a:pt x="421" y="603"/>
                  </a:lnTo>
                  <a:lnTo>
                    <a:pt x="393" y="612"/>
                  </a:lnTo>
                  <a:lnTo>
                    <a:pt x="362" y="618"/>
                  </a:lnTo>
                  <a:lnTo>
                    <a:pt x="332" y="622"/>
                  </a:lnTo>
                  <a:lnTo>
                    <a:pt x="301" y="622"/>
                  </a:lnTo>
                  <a:lnTo>
                    <a:pt x="268" y="620"/>
                  </a:lnTo>
                  <a:lnTo>
                    <a:pt x="237" y="613"/>
                  </a:lnTo>
                  <a:lnTo>
                    <a:pt x="207" y="606"/>
                  </a:lnTo>
                  <a:lnTo>
                    <a:pt x="179" y="594"/>
                  </a:lnTo>
                  <a:lnTo>
                    <a:pt x="152" y="578"/>
                  </a:lnTo>
                  <a:lnTo>
                    <a:pt x="127" y="563"/>
                  </a:lnTo>
                  <a:lnTo>
                    <a:pt x="104" y="543"/>
                  </a:lnTo>
                  <a:lnTo>
                    <a:pt x="82" y="522"/>
                  </a:lnTo>
                  <a:lnTo>
                    <a:pt x="63" y="499"/>
                  </a:lnTo>
                  <a:lnTo>
                    <a:pt x="47" y="474"/>
                  </a:lnTo>
                  <a:lnTo>
                    <a:pt x="31" y="447"/>
                  </a:lnTo>
                  <a:lnTo>
                    <a:pt x="19" y="420"/>
                  </a:lnTo>
                  <a:lnTo>
                    <a:pt x="10" y="391"/>
                  </a:lnTo>
                  <a:lnTo>
                    <a:pt x="4" y="362"/>
                  </a:lnTo>
                  <a:lnTo>
                    <a:pt x="0" y="330"/>
                  </a:lnTo>
                  <a:lnTo>
                    <a:pt x="0" y="299"/>
                  </a:lnTo>
                  <a:lnTo>
                    <a:pt x="2" y="267"/>
                  </a:lnTo>
                  <a:lnTo>
                    <a:pt x="9" y="236"/>
                  </a:lnTo>
                  <a:lnTo>
                    <a:pt x="17" y="206"/>
                  </a:lnTo>
                  <a:lnTo>
                    <a:pt x="28" y="177"/>
                  </a:lnTo>
                  <a:lnTo>
                    <a:pt x="44" y="151"/>
                  </a:lnTo>
                  <a:lnTo>
                    <a:pt x="59" y="126"/>
                  </a:lnTo>
                  <a:lnTo>
                    <a:pt x="79" y="103"/>
                  </a:lnTo>
                  <a:lnTo>
                    <a:pt x="100" y="81"/>
                  </a:lnTo>
                  <a:lnTo>
                    <a:pt x="123" y="62"/>
                  </a:lnTo>
                  <a:lnTo>
                    <a:pt x="148" y="46"/>
                  </a:lnTo>
                  <a:lnTo>
                    <a:pt x="174" y="31"/>
                  </a:lnTo>
                  <a:lnTo>
                    <a:pt x="201" y="19"/>
                  </a:lnTo>
                  <a:lnTo>
                    <a:pt x="231" y="10"/>
                  </a:lnTo>
                  <a:lnTo>
                    <a:pt x="259" y="4"/>
                  </a:lnTo>
                  <a:lnTo>
                    <a:pt x="290" y="0"/>
                  </a:lnTo>
                  <a:lnTo>
                    <a:pt x="322" y="0"/>
                  </a:lnTo>
                  <a:lnTo>
                    <a:pt x="353" y="2"/>
                  </a:lnTo>
                  <a:lnTo>
                    <a:pt x="384" y="9"/>
                  </a:lnTo>
                  <a:lnTo>
                    <a:pt x="414" y="17"/>
                  </a:lnTo>
                  <a:lnTo>
                    <a:pt x="443" y="28"/>
                  </a:lnTo>
                  <a:lnTo>
                    <a:pt x="469" y="42"/>
                  </a:lnTo>
                  <a:lnTo>
                    <a:pt x="495" y="59"/>
                  </a:lnTo>
                  <a:lnTo>
                    <a:pt x="519" y="79"/>
                  </a:lnTo>
                  <a:lnTo>
                    <a:pt x="539" y="100"/>
                  </a:lnTo>
                  <a:lnTo>
                    <a:pt x="559" y="123"/>
                  </a:lnTo>
                  <a:lnTo>
                    <a:pt x="576" y="148"/>
                  </a:lnTo>
                  <a:lnTo>
                    <a:pt x="591" y="174"/>
                  </a:lnTo>
                  <a:lnTo>
                    <a:pt x="603" y="201"/>
                  </a:lnTo>
                  <a:lnTo>
                    <a:pt x="612" y="229"/>
                  </a:lnTo>
                  <a:lnTo>
                    <a:pt x="619" y="259"/>
                  </a:lnTo>
                  <a:lnTo>
                    <a:pt x="623" y="290"/>
                  </a:lnTo>
                  <a:lnTo>
                    <a:pt x="623" y="321"/>
                  </a:lnTo>
                  <a:lnTo>
                    <a:pt x="620" y="3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4" name="Freeform 12"/>
            <p:cNvSpPr>
              <a:spLocks/>
            </p:cNvSpPr>
            <p:nvPr/>
          </p:nvSpPr>
          <p:spPr bwMode="auto">
            <a:xfrm>
              <a:off x="228" y="332"/>
              <a:ext cx="587" cy="584"/>
            </a:xfrm>
            <a:custGeom>
              <a:avLst/>
              <a:gdLst>
                <a:gd name="T0" fmla="*/ 1464 w 489"/>
                <a:gd name="T1" fmla="*/ 515 h 511"/>
                <a:gd name="T2" fmla="*/ 1422 w 489"/>
                <a:gd name="T3" fmla="*/ 337 h 511"/>
                <a:gd name="T4" fmla="*/ 1317 w 489"/>
                <a:gd name="T5" fmla="*/ 177 h 511"/>
                <a:gd name="T6" fmla="*/ 1155 w 489"/>
                <a:gd name="T7" fmla="*/ 51 h 511"/>
                <a:gd name="T8" fmla="*/ 1102 w 489"/>
                <a:gd name="T9" fmla="*/ 49 h 511"/>
                <a:gd name="T10" fmla="*/ 1178 w 489"/>
                <a:gd name="T11" fmla="*/ 155 h 511"/>
                <a:gd name="T12" fmla="*/ 1220 w 489"/>
                <a:gd name="T13" fmla="*/ 272 h 511"/>
                <a:gd name="T14" fmla="*/ 1227 w 489"/>
                <a:gd name="T15" fmla="*/ 393 h 511"/>
                <a:gd name="T16" fmla="*/ 1203 w 489"/>
                <a:gd name="T17" fmla="*/ 515 h 511"/>
                <a:gd name="T18" fmla="*/ 1149 w 489"/>
                <a:gd name="T19" fmla="*/ 633 h 511"/>
                <a:gd name="T20" fmla="*/ 1071 w 489"/>
                <a:gd name="T21" fmla="*/ 733 h 511"/>
                <a:gd name="T22" fmla="*/ 966 w 489"/>
                <a:gd name="T23" fmla="*/ 822 h 511"/>
                <a:gd name="T24" fmla="*/ 837 w 489"/>
                <a:gd name="T25" fmla="*/ 890 h 511"/>
                <a:gd name="T26" fmla="*/ 697 w 489"/>
                <a:gd name="T27" fmla="*/ 944 h 511"/>
                <a:gd name="T28" fmla="*/ 540 w 489"/>
                <a:gd name="T29" fmla="*/ 978 h 511"/>
                <a:gd name="T30" fmla="*/ 378 w 489"/>
                <a:gd name="T31" fmla="*/ 984 h 511"/>
                <a:gd name="T32" fmla="*/ 259 w 489"/>
                <a:gd name="T33" fmla="*/ 971 h 511"/>
                <a:gd name="T34" fmla="*/ 175 w 489"/>
                <a:gd name="T35" fmla="*/ 958 h 511"/>
                <a:gd name="T36" fmla="*/ 103 w 489"/>
                <a:gd name="T37" fmla="*/ 939 h 511"/>
                <a:gd name="T38" fmla="*/ 34 w 489"/>
                <a:gd name="T39" fmla="*/ 917 h 511"/>
                <a:gd name="T40" fmla="*/ 50 w 489"/>
                <a:gd name="T41" fmla="*/ 944 h 511"/>
                <a:gd name="T42" fmla="*/ 166 w 489"/>
                <a:gd name="T43" fmla="*/ 1024 h 511"/>
                <a:gd name="T44" fmla="*/ 300 w 489"/>
                <a:gd name="T45" fmla="*/ 1079 h 511"/>
                <a:gd name="T46" fmla="*/ 448 w 489"/>
                <a:gd name="T47" fmla="*/ 1121 h 511"/>
                <a:gd name="T48" fmla="*/ 618 w 489"/>
                <a:gd name="T49" fmla="*/ 1137 h 511"/>
                <a:gd name="T50" fmla="*/ 779 w 489"/>
                <a:gd name="T51" fmla="*/ 1130 h 511"/>
                <a:gd name="T52" fmla="*/ 930 w 489"/>
                <a:gd name="T53" fmla="*/ 1097 h 511"/>
                <a:gd name="T54" fmla="*/ 1073 w 489"/>
                <a:gd name="T55" fmla="*/ 1046 h 511"/>
                <a:gd name="T56" fmla="*/ 1199 w 489"/>
                <a:gd name="T57" fmla="*/ 978 h 511"/>
                <a:gd name="T58" fmla="*/ 1304 w 489"/>
                <a:gd name="T59" fmla="*/ 888 h 511"/>
                <a:gd name="T60" fmla="*/ 1386 w 489"/>
                <a:gd name="T61" fmla="*/ 784 h 511"/>
                <a:gd name="T62" fmla="*/ 1439 w 489"/>
                <a:gd name="T63" fmla="*/ 670 h 51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9"/>
                <a:gd name="T97" fmla="*/ 0 h 511"/>
                <a:gd name="T98" fmla="*/ 489 w 489"/>
                <a:gd name="T99" fmla="*/ 511 h 51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9" h="511">
                  <a:moveTo>
                    <a:pt x="486" y="273"/>
                  </a:moveTo>
                  <a:lnTo>
                    <a:pt x="489" y="232"/>
                  </a:lnTo>
                  <a:lnTo>
                    <a:pt x="485" y="190"/>
                  </a:lnTo>
                  <a:lnTo>
                    <a:pt x="476" y="151"/>
                  </a:lnTo>
                  <a:lnTo>
                    <a:pt x="460" y="115"/>
                  </a:lnTo>
                  <a:lnTo>
                    <a:pt x="440" y="80"/>
                  </a:lnTo>
                  <a:lnTo>
                    <a:pt x="415" y="49"/>
                  </a:lnTo>
                  <a:lnTo>
                    <a:pt x="386" y="23"/>
                  </a:lnTo>
                  <a:lnTo>
                    <a:pt x="353" y="0"/>
                  </a:lnTo>
                  <a:lnTo>
                    <a:pt x="368" y="22"/>
                  </a:lnTo>
                  <a:lnTo>
                    <a:pt x="381" y="45"/>
                  </a:lnTo>
                  <a:lnTo>
                    <a:pt x="393" y="70"/>
                  </a:lnTo>
                  <a:lnTo>
                    <a:pt x="401" y="96"/>
                  </a:lnTo>
                  <a:lnTo>
                    <a:pt x="407" y="122"/>
                  </a:lnTo>
                  <a:lnTo>
                    <a:pt x="410" y="149"/>
                  </a:lnTo>
                  <a:lnTo>
                    <a:pt x="410" y="176"/>
                  </a:lnTo>
                  <a:lnTo>
                    <a:pt x="407" y="205"/>
                  </a:lnTo>
                  <a:lnTo>
                    <a:pt x="402" y="232"/>
                  </a:lnTo>
                  <a:lnTo>
                    <a:pt x="394" y="258"/>
                  </a:lnTo>
                  <a:lnTo>
                    <a:pt x="384" y="284"/>
                  </a:lnTo>
                  <a:lnTo>
                    <a:pt x="372" y="307"/>
                  </a:lnTo>
                  <a:lnTo>
                    <a:pt x="358" y="329"/>
                  </a:lnTo>
                  <a:lnTo>
                    <a:pt x="341" y="350"/>
                  </a:lnTo>
                  <a:lnTo>
                    <a:pt x="323" y="368"/>
                  </a:lnTo>
                  <a:lnTo>
                    <a:pt x="302" y="385"/>
                  </a:lnTo>
                  <a:lnTo>
                    <a:pt x="280" y="400"/>
                  </a:lnTo>
                  <a:lnTo>
                    <a:pt x="258" y="413"/>
                  </a:lnTo>
                  <a:lnTo>
                    <a:pt x="233" y="424"/>
                  </a:lnTo>
                  <a:lnTo>
                    <a:pt x="207" y="432"/>
                  </a:lnTo>
                  <a:lnTo>
                    <a:pt x="181" y="438"/>
                  </a:lnTo>
                  <a:lnTo>
                    <a:pt x="155" y="441"/>
                  </a:lnTo>
                  <a:lnTo>
                    <a:pt x="127" y="442"/>
                  </a:lnTo>
                  <a:lnTo>
                    <a:pt x="100" y="439"/>
                  </a:lnTo>
                  <a:lnTo>
                    <a:pt x="87" y="437"/>
                  </a:lnTo>
                  <a:lnTo>
                    <a:pt x="72" y="434"/>
                  </a:lnTo>
                  <a:lnTo>
                    <a:pt x="59" y="430"/>
                  </a:lnTo>
                  <a:lnTo>
                    <a:pt x="48" y="426"/>
                  </a:lnTo>
                  <a:lnTo>
                    <a:pt x="35" y="421"/>
                  </a:lnTo>
                  <a:lnTo>
                    <a:pt x="23" y="416"/>
                  </a:lnTo>
                  <a:lnTo>
                    <a:pt x="11" y="411"/>
                  </a:lnTo>
                  <a:lnTo>
                    <a:pt x="0" y="404"/>
                  </a:lnTo>
                  <a:lnTo>
                    <a:pt x="17" y="424"/>
                  </a:lnTo>
                  <a:lnTo>
                    <a:pt x="35" y="442"/>
                  </a:lnTo>
                  <a:lnTo>
                    <a:pt x="56" y="459"/>
                  </a:lnTo>
                  <a:lnTo>
                    <a:pt x="78" y="473"/>
                  </a:lnTo>
                  <a:lnTo>
                    <a:pt x="100" y="485"/>
                  </a:lnTo>
                  <a:lnTo>
                    <a:pt x="124" y="495"/>
                  </a:lnTo>
                  <a:lnTo>
                    <a:pt x="150" y="503"/>
                  </a:lnTo>
                  <a:lnTo>
                    <a:pt x="178" y="508"/>
                  </a:lnTo>
                  <a:lnTo>
                    <a:pt x="206" y="511"/>
                  </a:lnTo>
                  <a:lnTo>
                    <a:pt x="233" y="511"/>
                  </a:lnTo>
                  <a:lnTo>
                    <a:pt x="261" y="507"/>
                  </a:lnTo>
                  <a:lnTo>
                    <a:pt x="287" y="502"/>
                  </a:lnTo>
                  <a:lnTo>
                    <a:pt x="311" y="493"/>
                  </a:lnTo>
                  <a:lnTo>
                    <a:pt x="336" y="482"/>
                  </a:lnTo>
                  <a:lnTo>
                    <a:pt x="359" y="469"/>
                  </a:lnTo>
                  <a:lnTo>
                    <a:pt x="381" y="455"/>
                  </a:lnTo>
                  <a:lnTo>
                    <a:pt x="401" y="438"/>
                  </a:lnTo>
                  <a:lnTo>
                    <a:pt x="419" y="419"/>
                  </a:lnTo>
                  <a:lnTo>
                    <a:pt x="436" y="399"/>
                  </a:lnTo>
                  <a:lnTo>
                    <a:pt x="450" y="376"/>
                  </a:lnTo>
                  <a:lnTo>
                    <a:pt x="463" y="352"/>
                  </a:lnTo>
                  <a:lnTo>
                    <a:pt x="473" y="328"/>
                  </a:lnTo>
                  <a:lnTo>
                    <a:pt x="481" y="301"/>
                  </a:lnTo>
                  <a:lnTo>
                    <a:pt x="486" y="273"/>
                  </a:lnTo>
                  <a:close/>
                </a:path>
              </a:pathLst>
            </a:custGeom>
            <a:solidFill>
              <a:srgbClr val="60C6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5" name="Freeform 13"/>
            <p:cNvSpPr>
              <a:spLocks/>
            </p:cNvSpPr>
            <p:nvPr/>
          </p:nvSpPr>
          <p:spPr bwMode="auto">
            <a:xfrm>
              <a:off x="157" y="290"/>
              <a:ext cx="563" cy="547"/>
            </a:xfrm>
            <a:custGeom>
              <a:avLst/>
              <a:gdLst>
                <a:gd name="T0" fmla="*/ 558 w 469"/>
                <a:gd name="T1" fmla="*/ 1063 h 479"/>
                <a:gd name="T2" fmla="*/ 718 w 469"/>
                <a:gd name="T3" fmla="*/ 1053 h 479"/>
                <a:gd name="T4" fmla="*/ 873 w 469"/>
                <a:gd name="T5" fmla="*/ 1021 h 479"/>
                <a:gd name="T6" fmla="*/ 1016 w 469"/>
                <a:gd name="T7" fmla="*/ 968 h 479"/>
                <a:gd name="T8" fmla="*/ 1143 w 469"/>
                <a:gd name="T9" fmla="*/ 899 h 479"/>
                <a:gd name="T10" fmla="*/ 1248 w 469"/>
                <a:gd name="T11" fmla="*/ 811 h 479"/>
                <a:gd name="T12" fmla="*/ 1328 w 469"/>
                <a:gd name="T13" fmla="*/ 713 h 479"/>
                <a:gd name="T14" fmla="*/ 1379 w 469"/>
                <a:gd name="T15" fmla="*/ 597 h 479"/>
                <a:gd name="T16" fmla="*/ 1403 w 469"/>
                <a:gd name="T17" fmla="*/ 470 h 479"/>
                <a:gd name="T18" fmla="*/ 1392 w 469"/>
                <a:gd name="T19" fmla="*/ 355 h 479"/>
                <a:gd name="T20" fmla="*/ 1354 w 469"/>
                <a:gd name="T21" fmla="*/ 238 h 479"/>
                <a:gd name="T22" fmla="*/ 1278 w 469"/>
                <a:gd name="T23" fmla="*/ 130 h 479"/>
                <a:gd name="T24" fmla="*/ 1194 w 469"/>
                <a:gd name="T25" fmla="*/ 66 h 479"/>
                <a:gd name="T26" fmla="*/ 1130 w 469"/>
                <a:gd name="T27" fmla="*/ 45 h 479"/>
                <a:gd name="T28" fmla="*/ 1048 w 469"/>
                <a:gd name="T29" fmla="*/ 25 h 479"/>
                <a:gd name="T30" fmla="*/ 972 w 469"/>
                <a:gd name="T31" fmla="*/ 10 h 479"/>
                <a:gd name="T32" fmla="*/ 848 w 469"/>
                <a:gd name="T33" fmla="*/ 0 h 479"/>
                <a:gd name="T34" fmla="*/ 684 w 469"/>
                <a:gd name="T35" fmla="*/ 10 h 479"/>
                <a:gd name="T36" fmla="*/ 534 w 469"/>
                <a:gd name="T37" fmla="*/ 38 h 479"/>
                <a:gd name="T38" fmla="*/ 388 w 469"/>
                <a:gd name="T39" fmla="*/ 92 h 479"/>
                <a:gd name="T40" fmla="*/ 266 w 469"/>
                <a:gd name="T41" fmla="*/ 160 h 479"/>
                <a:gd name="T42" fmla="*/ 163 w 469"/>
                <a:gd name="T43" fmla="*/ 249 h 479"/>
                <a:gd name="T44" fmla="*/ 77 w 469"/>
                <a:gd name="T45" fmla="*/ 347 h 479"/>
                <a:gd name="T46" fmla="*/ 24 w 469"/>
                <a:gd name="T47" fmla="*/ 462 h 479"/>
                <a:gd name="T48" fmla="*/ 0 w 469"/>
                <a:gd name="T49" fmla="*/ 586 h 479"/>
                <a:gd name="T50" fmla="*/ 12 w 469"/>
                <a:gd name="T51" fmla="*/ 707 h 479"/>
                <a:gd name="T52" fmla="*/ 59 w 469"/>
                <a:gd name="T53" fmla="*/ 824 h 479"/>
                <a:gd name="T54" fmla="*/ 128 w 469"/>
                <a:gd name="T55" fmla="*/ 930 h 479"/>
                <a:gd name="T56" fmla="*/ 209 w 469"/>
                <a:gd name="T57" fmla="*/ 995 h 479"/>
                <a:gd name="T58" fmla="*/ 282 w 469"/>
                <a:gd name="T59" fmla="*/ 1016 h 479"/>
                <a:gd name="T60" fmla="*/ 353 w 469"/>
                <a:gd name="T61" fmla="*/ 1036 h 479"/>
                <a:gd name="T62" fmla="*/ 437 w 469"/>
                <a:gd name="T63" fmla="*/ 1051 h 4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69"/>
                <a:gd name="T97" fmla="*/ 0 h 479"/>
                <a:gd name="T98" fmla="*/ 469 w 469"/>
                <a:gd name="T99" fmla="*/ 479 h 4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69" h="479">
                  <a:moveTo>
                    <a:pt x="159" y="476"/>
                  </a:moveTo>
                  <a:lnTo>
                    <a:pt x="186" y="479"/>
                  </a:lnTo>
                  <a:lnTo>
                    <a:pt x="214" y="478"/>
                  </a:lnTo>
                  <a:lnTo>
                    <a:pt x="240" y="475"/>
                  </a:lnTo>
                  <a:lnTo>
                    <a:pt x="266" y="469"/>
                  </a:lnTo>
                  <a:lnTo>
                    <a:pt x="292" y="461"/>
                  </a:lnTo>
                  <a:lnTo>
                    <a:pt x="317" y="450"/>
                  </a:lnTo>
                  <a:lnTo>
                    <a:pt x="339" y="437"/>
                  </a:lnTo>
                  <a:lnTo>
                    <a:pt x="361" y="422"/>
                  </a:lnTo>
                  <a:lnTo>
                    <a:pt x="382" y="405"/>
                  </a:lnTo>
                  <a:lnTo>
                    <a:pt x="400" y="387"/>
                  </a:lnTo>
                  <a:lnTo>
                    <a:pt x="417" y="366"/>
                  </a:lnTo>
                  <a:lnTo>
                    <a:pt x="431" y="344"/>
                  </a:lnTo>
                  <a:lnTo>
                    <a:pt x="443" y="321"/>
                  </a:lnTo>
                  <a:lnTo>
                    <a:pt x="453" y="295"/>
                  </a:lnTo>
                  <a:lnTo>
                    <a:pt x="461" y="269"/>
                  </a:lnTo>
                  <a:lnTo>
                    <a:pt x="466" y="242"/>
                  </a:lnTo>
                  <a:lnTo>
                    <a:pt x="469" y="213"/>
                  </a:lnTo>
                  <a:lnTo>
                    <a:pt x="469" y="186"/>
                  </a:lnTo>
                  <a:lnTo>
                    <a:pt x="466" y="159"/>
                  </a:lnTo>
                  <a:lnTo>
                    <a:pt x="460" y="133"/>
                  </a:lnTo>
                  <a:lnTo>
                    <a:pt x="452" y="107"/>
                  </a:lnTo>
                  <a:lnTo>
                    <a:pt x="440" y="82"/>
                  </a:lnTo>
                  <a:lnTo>
                    <a:pt x="427" y="59"/>
                  </a:lnTo>
                  <a:lnTo>
                    <a:pt x="412" y="37"/>
                  </a:lnTo>
                  <a:lnTo>
                    <a:pt x="400" y="30"/>
                  </a:lnTo>
                  <a:lnTo>
                    <a:pt x="388" y="25"/>
                  </a:lnTo>
                  <a:lnTo>
                    <a:pt x="377" y="20"/>
                  </a:lnTo>
                  <a:lnTo>
                    <a:pt x="364" y="15"/>
                  </a:lnTo>
                  <a:lnTo>
                    <a:pt x="351" y="11"/>
                  </a:lnTo>
                  <a:lnTo>
                    <a:pt x="338" y="7"/>
                  </a:lnTo>
                  <a:lnTo>
                    <a:pt x="325" y="4"/>
                  </a:lnTo>
                  <a:lnTo>
                    <a:pt x="310" y="3"/>
                  </a:lnTo>
                  <a:lnTo>
                    <a:pt x="283" y="0"/>
                  </a:lnTo>
                  <a:lnTo>
                    <a:pt x="256" y="0"/>
                  </a:lnTo>
                  <a:lnTo>
                    <a:pt x="229" y="4"/>
                  </a:lnTo>
                  <a:lnTo>
                    <a:pt x="203" y="9"/>
                  </a:lnTo>
                  <a:lnTo>
                    <a:pt x="178" y="17"/>
                  </a:lnTo>
                  <a:lnTo>
                    <a:pt x="154" y="29"/>
                  </a:lnTo>
                  <a:lnTo>
                    <a:pt x="130" y="41"/>
                  </a:lnTo>
                  <a:lnTo>
                    <a:pt x="109" y="56"/>
                  </a:lnTo>
                  <a:lnTo>
                    <a:pt x="89" y="73"/>
                  </a:lnTo>
                  <a:lnTo>
                    <a:pt x="70" y="91"/>
                  </a:lnTo>
                  <a:lnTo>
                    <a:pt x="54" y="112"/>
                  </a:lnTo>
                  <a:lnTo>
                    <a:pt x="39" y="134"/>
                  </a:lnTo>
                  <a:lnTo>
                    <a:pt x="26" y="157"/>
                  </a:lnTo>
                  <a:lnTo>
                    <a:pt x="16" y="182"/>
                  </a:lnTo>
                  <a:lnTo>
                    <a:pt x="8" y="208"/>
                  </a:lnTo>
                  <a:lnTo>
                    <a:pt x="3" y="235"/>
                  </a:lnTo>
                  <a:lnTo>
                    <a:pt x="0" y="264"/>
                  </a:lnTo>
                  <a:lnTo>
                    <a:pt x="2" y="292"/>
                  </a:lnTo>
                  <a:lnTo>
                    <a:pt x="4" y="319"/>
                  </a:lnTo>
                  <a:lnTo>
                    <a:pt x="11" y="345"/>
                  </a:lnTo>
                  <a:lnTo>
                    <a:pt x="19" y="371"/>
                  </a:lnTo>
                  <a:lnTo>
                    <a:pt x="30" y="396"/>
                  </a:lnTo>
                  <a:lnTo>
                    <a:pt x="43" y="419"/>
                  </a:lnTo>
                  <a:lnTo>
                    <a:pt x="59" y="441"/>
                  </a:lnTo>
                  <a:lnTo>
                    <a:pt x="70" y="448"/>
                  </a:lnTo>
                  <a:lnTo>
                    <a:pt x="82" y="453"/>
                  </a:lnTo>
                  <a:lnTo>
                    <a:pt x="94" y="458"/>
                  </a:lnTo>
                  <a:lnTo>
                    <a:pt x="107" y="463"/>
                  </a:lnTo>
                  <a:lnTo>
                    <a:pt x="118" y="467"/>
                  </a:lnTo>
                  <a:lnTo>
                    <a:pt x="131" y="471"/>
                  </a:lnTo>
                  <a:lnTo>
                    <a:pt x="146" y="474"/>
                  </a:lnTo>
                  <a:lnTo>
                    <a:pt x="159" y="476"/>
                  </a:lnTo>
                  <a:close/>
                </a:path>
              </a:pathLst>
            </a:custGeom>
            <a:solidFill>
              <a:srgbClr val="9B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6" name="Freeform 14"/>
            <p:cNvSpPr>
              <a:spLocks/>
            </p:cNvSpPr>
            <p:nvPr/>
          </p:nvSpPr>
          <p:spPr bwMode="auto">
            <a:xfrm>
              <a:off x="516" y="313"/>
              <a:ext cx="83" cy="104"/>
            </a:xfrm>
            <a:custGeom>
              <a:avLst/>
              <a:gdLst>
                <a:gd name="T0" fmla="*/ 106 w 69"/>
                <a:gd name="T1" fmla="*/ 2 h 91"/>
                <a:gd name="T2" fmla="*/ 113 w 69"/>
                <a:gd name="T3" fmla="*/ 10 h 91"/>
                <a:gd name="T4" fmla="*/ 131 w 69"/>
                <a:gd name="T5" fmla="*/ 17 h 91"/>
                <a:gd name="T6" fmla="*/ 152 w 69"/>
                <a:gd name="T7" fmla="*/ 29 h 91"/>
                <a:gd name="T8" fmla="*/ 176 w 69"/>
                <a:gd name="T9" fmla="*/ 43 h 91"/>
                <a:gd name="T10" fmla="*/ 197 w 69"/>
                <a:gd name="T11" fmla="*/ 63 h 91"/>
                <a:gd name="T12" fmla="*/ 208 w 69"/>
                <a:gd name="T13" fmla="*/ 81 h 91"/>
                <a:gd name="T14" fmla="*/ 204 w 69"/>
                <a:gd name="T15" fmla="*/ 98 h 91"/>
                <a:gd name="T16" fmla="*/ 185 w 69"/>
                <a:gd name="T17" fmla="*/ 119 h 91"/>
                <a:gd name="T18" fmla="*/ 158 w 69"/>
                <a:gd name="T19" fmla="*/ 136 h 91"/>
                <a:gd name="T20" fmla="*/ 148 w 69"/>
                <a:gd name="T21" fmla="*/ 154 h 91"/>
                <a:gd name="T22" fmla="*/ 146 w 69"/>
                <a:gd name="T23" fmla="*/ 168 h 91"/>
                <a:gd name="T24" fmla="*/ 135 w 69"/>
                <a:gd name="T25" fmla="*/ 190 h 91"/>
                <a:gd name="T26" fmla="*/ 109 w 69"/>
                <a:gd name="T27" fmla="*/ 202 h 91"/>
                <a:gd name="T28" fmla="*/ 79 w 69"/>
                <a:gd name="T29" fmla="*/ 195 h 91"/>
                <a:gd name="T30" fmla="*/ 63 w 69"/>
                <a:gd name="T31" fmla="*/ 176 h 91"/>
                <a:gd name="T32" fmla="*/ 71 w 69"/>
                <a:gd name="T33" fmla="*/ 150 h 91"/>
                <a:gd name="T34" fmla="*/ 85 w 69"/>
                <a:gd name="T35" fmla="*/ 125 h 91"/>
                <a:gd name="T36" fmla="*/ 91 w 69"/>
                <a:gd name="T37" fmla="*/ 98 h 91"/>
                <a:gd name="T38" fmla="*/ 73 w 69"/>
                <a:gd name="T39" fmla="*/ 86 h 91"/>
                <a:gd name="T40" fmla="*/ 29 w 69"/>
                <a:gd name="T41" fmla="*/ 81 h 91"/>
                <a:gd name="T42" fmla="*/ 12 w 69"/>
                <a:gd name="T43" fmla="*/ 80 h 91"/>
                <a:gd name="T44" fmla="*/ 0 w 69"/>
                <a:gd name="T45" fmla="*/ 70 h 91"/>
                <a:gd name="T46" fmla="*/ 0 w 69"/>
                <a:gd name="T47" fmla="*/ 53 h 91"/>
                <a:gd name="T48" fmla="*/ 12 w 69"/>
                <a:gd name="T49" fmla="*/ 40 h 91"/>
                <a:gd name="T50" fmla="*/ 28 w 69"/>
                <a:gd name="T51" fmla="*/ 22 h 91"/>
                <a:gd name="T52" fmla="*/ 45 w 69"/>
                <a:gd name="T53" fmla="*/ 11 h 91"/>
                <a:gd name="T54" fmla="*/ 71 w 69"/>
                <a:gd name="T55" fmla="*/ 1 h 91"/>
                <a:gd name="T56" fmla="*/ 94 w 69"/>
                <a:gd name="T57" fmla="*/ 0 h 91"/>
                <a:gd name="T58" fmla="*/ 106 w 69"/>
                <a:gd name="T59" fmla="*/ 2 h 9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9"/>
                <a:gd name="T91" fmla="*/ 0 h 91"/>
                <a:gd name="T92" fmla="*/ 69 w 69"/>
                <a:gd name="T93" fmla="*/ 91 h 9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9" h="91">
                  <a:moveTo>
                    <a:pt x="35" y="2"/>
                  </a:moveTo>
                  <a:lnTo>
                    <a:pt x="37" y="4"/>
                  </a:lnTo>
                  <a:lnTo>
                    <a:pt x="43" y="8"/>
                  </a:lnTo>
                  <a:lnTo>
                    <a:pt x="50" y="13"/>
                  </a:lnTo>
                  <a:lnTo>
                    <a:pt x="58" y="19"/>
                  </a:lnTo>
                  <a:lnTo>
                    <a:pt x="65" y="28"/>
                  </a:lnTo>
                  <a:lnTo>
                    <a:pt x="69" y="36"/>
                  </a:lnTo>
                  <a:lnTo>
                    <a:pt x="67" y="45"/>
                  </a:lnTo>
                  <a:lnTo>
                    <a:pt x="61" y="53"/>
                  </a:lnTo>
                  <a:lnTo>
                    <a:pt x="52" y="61"/>
                  </a:lnTo>
                  <a:lnTo>
                    <a:pt x="49" y="69"/>
                  </a:lnTo>
                  <a:lnTo>
                    <a:pt x="48" y="76"/>
                  </a:lnTo>
                  <a:lnTo>
                    <a:pt x="44" y="85"/>
                  </a:lnTo>
                  <a:lnTo>
                    <a:pt x="36" y="91"/>
                  </a:lnTo>
                  <a:lnTo>
                    <a:pt x="27" y="88"/>
                  </a:lnTo>
                  <a:lnTo>
                    <a:pt x="21" y="79"/>
                  </a:lnTo>
                  <a:lnTo>
                    <a:pt x="23" y="67"/>
                  </a:lnTo>
                  <a:lnTo>
                    <a:pt x="28" y="56"/>
                  </a:lnTo>
                  <a:lnTo>
                    <a:pt x="30" y="45"/>
                  </a:lnTo>
                  <a:lnTo>
                    <a:pt x="24" y="39"/>
                  </a:lnTo>
                  <a:lnTo>
                    <a:pt x="10" y="36"/>
                  </a:lnTo>
                  <a:lnTo>
                    <a:pt x="4" y="35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4" y="18"/>
                  </a:lnTo>
                  <a:lnTo>
                    <a:pt x="9" y="10"/>
                  </a:lnTo>
                  <a:lnTo>
                    <a:pt x="15" y="5"/>
                  </a:lnTo>
                  <a:lnTo>
                    <a:pt x="23" y="1"/>
                  </a:lnTo>
                  <a:lnTo>
                    <a:pt x="31" y="0"/>
                  </a:lnTo>
                  <a:lnTo>
                    <a:pt x="35" y="2"/>
                  </a:lnTo>
                  <a:close/>
                </a:path>
              </a:pathLst>
            </a:custGeom>
            <a:solidFill>
              <a:srgbClr val="8C60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7" name="Freeform 15"/>
            <p:cNvSpPr>
              <a:spLocks/>
            </p:cNvSpPr>
            <p:nvPr/>
          </p:nvSpPr>
          <p:spPr bwMode="auto">
            <a:xfrm>
              <a:off x="450" y="326"/>
              <a:ext cx="49" cy="43"/>
            </a:xfrm>
            <a:custGeom>
              <a:avLst/>
              <a:gdLst>
                <a:gd name="T0" fmla="*/ 45 w 41"/>
                <a:gd name="T1" fmla="*/ 45 h 38"/>
                <a:gd name="T2" fmla="*/ 44 w 41"/>
                <a:gd name="T3" fmla="*/ 46 h 38"/>
                <a:gd name="T4" fmla="*/ 44 w 41"/>
                <a:gd name="T5" fmla="*/ 59 h 38"/>
                <a:gd name="T6" fmla="*/ 50 w 41"/>
                <a:gd name="T7" fmla="*/ 69 h 38"/>
                <a:gd name="T8" fmla="*/ 75 w 41"/>
                <a:gd name="T9" fmla="*/ 79 h 38"/>
                <a:gd name="T10" fmla="*/ 108 w 41"/>
                <a:gd name="T11" fmla="*/ 78 h 38"/>
                <a:gd name="T12" fmla="*/ 122 w 41"/>
                <a:gd name="T13" fmla="*/ 59 h 38"/>
                <a:gd name="T14" fmla="*/ 111 w 41"/>
                <a:gd name="T15" fmla="*/ 33 h 38"/>
                <a:gd name="T16" fmla="*/ 86 w 41"/>
                <a:gd name="T17" fmla="*/ 12 h 38"/>
                <a:gd name="T18" fmla="*/ 45 w 41"/>
                <a:gd name="T19" fmla="*/ 0 h 38"/>
                <a:gd name="T20" fmla="*/ 17 w 41"/>
                <a:gd name="T21" fmla="*/ 0 h 38"/>
                <a:gd name="T22" fmla="*/ 0 w 41"/>
                <a:gd name="T23" fmla="*/ 10 h 38"/>
                <a:gd name="T24" fmla="*/ 2 w 41"/>
                <a:gd name="T25" fmla="*/ 14 h 38"/>
                <a:gd name="T26" fmla="*/ 24 w 41"/>
                <a:gd name="T27" fmla="*/ 20 h 38"/>
                <a:gd name="T28" fmla="*/ 38 w 41"/>
                <a:gd name="T29" fmla="*/ 26 h 38"/>
                <a:gd name="T30" fmla="*/ 50 w 41"/>
                <a:gd name="T31" fmla="*/ 33 h 38"/>
                <a:gd name="T32" fmla="*/ 45 w 41"/>
                <a:gd name="T33" fmla="*/ 45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8"/>
                <a:gd name="T53" fmla="*/ 41 w 41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8">
                  <a:moveTo>
                    <a:pt x="16" y="21"/>
                  </a:moveTo>
                  <a:lnTo>
                    <a:pt x="15" y="22"/>
                  </a:lnTo>
                  <a:lnTo>
                    <a:pt x="15" y="28"/>
                  </a:lnTo>
                  <a:lnTo>
                    <a:pt x="17" y="33"/>
                  </a:lnTo>
                  <a:lnTo>
                    <a:pt x="26" y="38"/>
                  </a:lnTo>
                  <a:lnTo>
                    <a:pt x="37" y="37"/>
                  </a:lnTo>
                  <a:lnTo>
                    <a:pt x="41" y="28"/>
                  </a:lnTo>
                  <a:lnTo>
                    <a:pt x="38" y="16"/>
                  </a:lnTo>
                  <a:lnTo>
                    <a:pt x="29" y="6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2" y="7"/>
                  </a:lnTo>
                  <a:lnTo>
                    <a:pt x="8" y="10"/>
                  </a:lnTo>
                  <a:lnTo>
                    <a:pt x="13" y="12"/>
                  </a:lnTo>
                  <a:lnTo>
                    <a:pt x="17" y="16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8C60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8" name="Freeform 16"/>
            <p:cNvSpPr>
              <a:spLocks/>
            </p:cNvSpPr>
            <p:nvPr/>
          </p:nvSpPr>
          <p:spPr bwMode="auto">
            <a:xfrm>
              <a:off x="408" y="319"/>
              <a:ext cx="29" cy="10"/>
            </a:xfrm>
            <a:custGeom>
              <a:avLst/>
              <a:gdLst>
                <a:gd name="T0" fmla="*/ 64 w 24"/>
                <a:gd name="T1" fmla="*/ 4 h 9"/>
                <a:gd name="T2" fmla="*/ 62 w 24"/>
                <a:gd name="T3" fmla="*/ 3 h 9"/>
                <a:gd name="T4" fmla="*/ 48 w 24"/>
                <a:gd name="T5" fmla="*/ 1 h 9"/>
                <a:gd name="T6" fmla="*/ 27 w 24"/>
                <a:gd name="T7" fmla="*/ 0 h 9"/>
                <a:gd name="T8" fmla="*/ 2 w 24"/>
                <a:gd name="T9" fmla="*/ 1 h 9"/>
                <a:gd name="T10" fmla="*/ 0 w 24"/>
                <a:gd name="T11" fmla="*/ 3 h 9"/>
                <a:gd name="T12" fmla="*/ 10 w 24"/>
                <a:gd name="T13" fmla="*/ 11 h 9"/>
                <a:gd name="T14" fmla="*/ 27 w 24"/>
                <a:gd name="T15" fmla="*/ 12 h 9"/>
                <a:gd name="T16" fmla="*/ 41 w 24"/>
                <a:gd name="T17" fmla="*/ 14 h 9"/>
                <a:gd name="T18" fmla="*/ 58 w 24"/>
                <a:gd name="T19" fmla="*/ 16 h 9"/>
                <a:gd name="T20" fmla="*/ 70 w 24"/>
                <a:gd name="T21" fmla="*/ 16 h 9"/>
                <a:gd name="T22" fmla="*/ 75 w 24"/>
                <a:gd name="T23" fmla="*/ 14 h 9"/>
                <a:gd name="T24" fmla="*/ 64 w 24"/>
                <a:gd name="T25" fmla="*/ 4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9"/>
                <a:gd name="T41" fmla="*/ 24 w 24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9">
                  <a:moveTo>
                    <a:pt x="21" y="4"/>
                  </a:moveTo>
                  <a:lnTo>
                    <a:pt x="20" y="3"/>
                  </a:lnTo>
                  <a:lnTo>
                    <a:pt x="15" y="1"/>
                  </a:lnTo>
                  <a:lnTo>
                    <a:pt x="8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3" y="5"/>
                  </a:lnTo>
                  <a:lnTo>
                    <a:pt x="8" y="6"/>
                  </a:lnTo>
                  <a:lnTo>
                    <a:pt x="13" y="8"/>
                  </a:lnTo>
                  <a:lnTo>
                    <a:pt x="18" y="9"/>
                  </a:lnTo>
                  <a:lnTo>
                    <a:pt x="22" y="9"/>
                  </a:lnTo>
                  <a:lnTo>
                    <a:pt x="24" y="8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8C60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9" name="Freeform 17"/>
            <p:cNvSpPr>
              <a:spLocks/>
            </p:cNvSpPr>
            <p:nvPr/>
          </p:nvSpPr>
          <p:spPr bwMode="auto">
            <a:xfrm>
              <a:off x="238" y="334"/>
              <a:ext cx="283" cy="539"/>
            </a:xfrm>
            <a:custGeom>
              <a:avLst/>
              <a:gdLst>
                <a:gd name="T0" fmla="*/ 2 w 236"/>
                <a:gd name="T1" fmla="*/ 279 h 473"/>
                <a:gd name="T2" fmla="*/ 42 w 236"/>
                <a:gd name="T3" fmla="*/ 343 h 473"/>
                <a:gd name="T4" fmla="*/ 59 w 236"/>
                <a:gd name="T5" fmla="*/ 401 h 473"/>
                <a:gd name="T6" fmla="*/ 121 w 236"/>
                <a:gd name="T7" fmla="*/ 443 h 473"/>
                <a:gd name="T8" fmla="*/ 215 w 236"/>
                <a:gd name="T9" fmla="*/ 496 h 473"/>
                <a:gd name="T10" fmla="*/ 288 w 236"/>
                <a:gd name="T11" fmla="*/ 523 h 473"/>
                <a:gd name="T12" fmla="*/ 261 w 236"/>
                <a:gd name="T13" fmla="*/ 565 h 473"/>
                <a:gd name="T14" fmla="*/ 236 w 236"/>
                <a:gd name="T15" fmla="*/ 624 h 473"/>
                <a:gd name="T16" fmla="*/ 269 w 236"/>
                <a:gd name="T17" fmla="*/ 691 h 473"/>
                <a:gd name="T18" fmla="*/ 341 w 236"/>
                <a:gd name="T19" fmla="*/ 762 h 473"/>
                <a:gd name="T20" fmla="*/ 339 w 236"/>
                <a:gd name="T21" fmla="*/ 966 h 473"/>
                <a:gd name="T22" fmla="*/ 419 w 236"/>
                <a:gd name="T23" fmla="*/ 1036 h 473"/>
                <a:gd name="T24" fmla="*/ 407 w 236"/>
                <a:gd name="T25" fmla="*/ 983 h 473"/>
                <a:gd name="T26" fmla="*/ 476 w 236"/>
                <a:gd name="T27" fmla="*/ 914 h 473"/>
                <a:gd name="T28" fmla="*/ 512 w 236"/>
                <a:gd name="T29" fmla="*/ 868 h 473"/>
                <a:gd name="T30" fmla="*/ 552 w 236"/>
                <a:gd name="T31" fmla="*/ 823 h 473"/>
                <a:gd name="T32" fmla="*/ 636 w 236"/>
                <a:gd name="T33" fmla="*/ 773 h 473"/>
                <a:gd name="T34" fmla="*/ 702 w 236"/>
                <a:gd name="T35" fmla="*/ 689 h 473"/>
                <a:gd name="T36" fmla="*/ 670 w 236"/>
                <a:gd name="T37" fmla="*/ 650 h 473"/>
                <a:gd name="T38" fmla="*/ 598 w 236"/>
                <a:gd name="T39" fmla="*/ 615 h 473"/>
                <a:gd name="T40" fmla="*/ 536 w 236"/>
                <a:gd name="T41" fmla="*/ 555 h 473"/>
                <a:gd name="T42" fmla="*/ 469 w 236"/>
                <a:gd name="T43" fmla="*/ 515 h 473"/>
                <a:gd name="T44" fmla="*/ 396 w 236"/>
                <a:gd name="T45" fmla="*/ 505 h 473"/>
                <a:gd name="T46" fmla="*/ 324 w 236"/>
                <a:gd name="T47" fmla="*/ 505 h 473"/>
                <a:gd name="T48" fmla="*/ 272 w 236"/>
                <a:gd name="T49" fmla="*/ 505 h 473"/>
                <a:gd name="T50" fmla="*/ 263 w 236"/>
                <a:gd name="T51" fmla="*/ 471 h 473"/>
                <a:gd name="T52" fmla="*/ 263 w 236"/>
                <a:gd name="T53" fmla="*/ 446 h 473"/>
                <a:gd name="T54" fmla="*/ 248 w 236"/>
                <a:gd name="T55" fmla="*/ 435 h 473"/>
                <a:gd name="T56" fmla="*/ 240 w 236"/>
                <a:gd name="T57" fmla="*/ 403 h 473"/>
                <a:gd name="T58" fmla="*/ 170 w 236"/>
                <a:gd name="T59" fmla="*/ 411 h 473"/>
                <a:gd name="T60" fmla="*/ 182 w 236"/>
                <a:gd name="T61" fmla="*/ 354 h 473"/>
                <a:gd name="T62" fmla="*/ 236 w 236"/>
                <a:gd name="T63" fmla="*/ 336 h 473"/>
                <a:gd name="T64" fmla="*/ 294 w 236"/>
                <a:gd name="T65" fmla="*/ 343 h 473"/>
                <a:gd name="T66" fmla="*/ 315 w 236"/>
                <a:gd name="T67" fmla="*/ 373 h 473"/>
                <a:gd name="T68" fmla="*/ 341 w 236"/>
                <a:gd name="T69" fmla="*/ 382 h 473"/>
                <a:gd name="T70" fmla="*/ 354 w 236"/>
                <a:gd name="T71" fmla="*/ 342 h 473"/>
                <a:gd name="T72" fmla="*/ 427 w 236"/>
                <a:gd name="T73" fmla="*/ 295 h 473"/>
                <a:gd name="T74" fmla="*/ 508 w 236"/>
                <a:gd name="T75" fmla="*/ 252 h 473"/>
                <a:gd name="T76" fmla="*/ 580 w 236"/>
                <a:gd name="T77" fmla="*/ 238 h 473"/>
                <a:gd name="T78" fmla="*/ 578 w 236"/>
                <a:gd name="T79" fmla="*/ 209 h 473"/>
                <a:gd name="T80" fmla="*/ 667 w 236"/>
                <a:gd name="T81" fmla="*/ 189 h 473"/>
                <a:gd name="T82" fmla="*/ 588 w 236"/>
                <a:gd name="T83" fmla="*/ 124 h 473"/>
                <a:gd name="T84" fmla="*/ 512 w 236"/>
                <a:gd name="T85" fmla="*/ 156 h 473"/>
                <a:gd name="T86" fmla="*/ 466 w 236"/>
                <a:gd name="T87" fmla="*/ 177 h 473"/>
                <a:gd name="T88" fmla="*/ 427 w 236"/>
                <a:gd name="T89" fmla="*/ 138 h 473"/>
                <a:gd name="T90" fmla="*/ 402 w 236"/>
                <a:gd name="T91" fmla="*/ 113 h 473"/>
                <a:gd name="T92" fmla="*/ 460 w 236"/>
                <a:gd name="T93" fmla="*/ 92 h 473"/>
                <a:gd name="T94" fmla="*/ 520 w 236"/>
                <a:gd name="T95" fmla="*/ 84 h 473"/>
                <a:gd name="T96" fmla="*/ 536 w 236"/>
                <a:gd name="T97" fmla="*/ 67 h 473"/>
                <a:gd name="T98" fmla="*/ 512 w 236"/>
                <a:gd name="T99" fmla="*/ 36 h 473"/>
                <a:gd name="T100" fmla="*/ 482 w 236"/>
                <a:gd name="T101" fmla="*/ 41 h 473"/>
                <a:gd name="T102" fmla="*/ 445 w 236"/>
                <a:gd name="T103" fmla="*/ 50 h 473"/>
                <a:gd name="T104" fmla="*/ 433 w 236"/>
                <a:gd name="T105" fmla="*/ 31 h 473"/>
                <a:gd name="T106" fmla="*/ 378 w 236"/>
                <a:gd name="T107" fmla="*/ 11 h 473"/>
                <a:gd name="T108" fmla="*/ 341 w 236"/>
                <a:gd name="T109" fmla="*/ 0 h 473"/>
                <a:gd name="T110" fmla="*/ 312 w 236"/>
                <a:gd name="T111" fmla="*/ 22 h 473"/>
                <a:gd name="T112" fmla="*/ 269 w 236"/>
                <a:gd name="T113" fmla="*/ 28 h 473"/>
                <a:gd name="T114" fmla="*/ 219 w 236"/>
                <a:gd name="T115" fmla="*/ 27 h 473"/>
                <a:gd name="T116" fmla="*/ 164 w 236"/>
                <a:gd name="T117" fmla="*/ 17 h 473"/>
                <a:gd name="T118" fmla="*/ 121 w 236"/>
                <a:gd name="T119" fmla="*/ 41 h 473"/>
                <a:gd name="T120" fmla="*/ 77 w 236"/>
                <a:gd name="T121" fmla="*/ 67 h 473"/>
                <a:gd name="T122" fmla="*/ 72 w 236"/>
                <a:gd name="T123" fmla="*/ 108 h 473"/>
                <a:gd name="T124" fmla="*/ 42 w 236"/>
                <a:gd name="T125" fmla="*/ 191 h 47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36"/>
                <a:gd name="T190" fmla="*/ 0 h 473"/>
                <a:gd name="T191" fmla="*/ 236 w 236"/>
                <a:gd name="T192" fmla="*/ 473 h 47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36" h="473">
                  <a:moveTo>
                    <a:pt x="14" y="87"/>
                  </a:moveTo>
                  <a:lnTo>
                    <a:pt x="0" y="109"/>
                  </a:lnTo>
                  <a:lnTo>
                    <a:pt x="2" y="128"/>
                  </a:lnTo>
                  <a:lnTo>
                    <a:pt x="9" y="141"/>
                  </a:lnTo>
                  <a:lnTo>
                    <a:pt x="14" y="147"/>
                  </a:lnTo>
                  <a:lnTo>
                    <a:pt x="14" y="157"/>
                  </a:lnTo>
                  <a:lnTo>
                    <a:pt x="14" y="166"/>
                  </a:lnTo>
                  <a:lnTo>
                    <a:pt x="15" y="175"/>
                  </a:lnTo>
                  <a:lnTo>
                    <a:pt x="19" y="183"/>
                  </a:lnTo>
                  <a:lnTo>
                    <a:pt x="24" y="191"/>
                  </a:lnTo>
                  <a:lnTo>
                    <a:pt x="31" y="197"/>
                  </a:lnTo>
                  <a:lnTo>
                    <a:pt x="40" y="202"/>
                  </a:lnTo>
                  <a:lnTo>
                    <a:pt x="51" y="206"/>
                  </a:lnTo>
                  <a:lnTo>
                    <a:pt x="67" y="217"/>
                  </a:lnTo>
                  <a:lnTo>
                    <a:pt x="72" y="226"/>
                  </a:lnTo>
                  <a:lnTo>
                    <a:pt x="76" y="235"/>
                  </a:lnTo>
                  <a:lnTo>
                    <a:pt x="85" y="239"/>
                  </a:lnTo>
                  <a:lnTo>
                    <a:pt x="97" y="240"/>
                  </a:lnTo>
                  <a:lnTo>
                    <a:pt x="102" y="243"/>
                  </a:lnTo>
                  <a:lnTo>
                    <a:pt x="99" y="249"/>
                  </a:lnTo>
                  <a:lnTo>
                    <a:pt x="88" y="258"/>
                  </a:lnTo>
                  <a:lnTo>
                    <a:pt x="81" y="265"/>
                  </a:lnTo>
                  <a:lnTo>
                    <a:pt x="79" y="275"/>
                  </a:lnTo>
                  <a:lnTo>
                    <a:pt x="79" y="285"/>
                  </a:lnTo>
                  <a:lnTo>
                    <a:pt x="81" y="296"/>
                  </a:lnTo>
                  <a:lnTo>
                    <a:pt x="85" y="306"/>
                  </a:lnTo>
                  <a:lnTo>
                    <a:pt x="90" y="316"/>
                  </a:lnTo>
                  <a:lnTo>
                    <a:pt x="98" y="326"/>
                  </a:lnTo>
                  <a:lnTo>
                    <a:pt x="106" y="331"/>
                  </a:lnTo>
                  <a:lnTo>
                    <a:pt x="115" y="348"/>
                  </a:lnTo>
                  <a:lnTo>
                    <a:pt x="115" y="375"/>
                  </a:lnTo>
                  <a:lnTo>
                    <a:pt x="112" y="409"/>
                  </a:lnTo>
                  <a:lnTo>
                    <a:pt x="114" y="441"/>
                  </a:lnTo>
                  <a:lnTo>
                    <a:pt x="120" y="463"/>
                  </a:lnTo>
                  <a:lnTo>
                    <a:pt x="132" y="472"/>
                  </a:lnTo>
                  <a:lnTo>
                    <a:pt x="141" y="473"/>
                  </a:lnTo>
                  <a:lnTo>
                    <a:pt x="145" y="473"/>
                  </a:lnTo>
                  <a:lnTo>
                    <a:pt x="142" y="464"/>
                  </a:lnTo>
                  <a:lnTo>
                    <a:pt x="137" y="449"/>
                  </a:lnTo>
                  <a:lnTo>
                    <a:pt x="138" y="432"/>
                  </a:lnTo>
                  <a:lnTo>
                    <a:pt x="151" y="422"/>
                  </a:lnTo>
                  <a:lnTo>
                    <a:pt x="160" y="418"/>
                  </a:lnTo>
                  <a:lnTo>
                    <a:pt x="166" y="411"/>
                  </a:lnTo>
                  <a:lnTo>
                    <a:pt x="170" y="403"/>
                  </a:lnTo>
                  <a:lnTo>
                    <a:pt x="173" y="397"/>
                  </a:lnTo>
                  <a:lnTo>
                    <a:pt x="177" y="389"/>
                  </a:lnTo>
                  <a:lnTo>
                    <a:pt x="181" y="381"/>
                  </a:lnTo>
                  <a:lnTo>
                    <a:pt x="186" y="376"/>
                  </a:lnTo>
                  <a:lnTo>
                    <a:pt x="195" y="372"/>
                  </a:lnTo>
                  <a:lnTo>
                    <a:pt x="208" y="364"/>
                  </a:lnTo>
                  <a:lnTo>
                    <a:pt x="214" y="353"/>
                  </a:lnTo>
                  <a:lnTo>
                    <a:pt x="219" y="339"/>
                  </a:lnTo>
                  <a:lnTo>
                    <a:pt x="231" y="323"/>
                  </a:lnTo>
                  <a:lnTo>
                    <a:pt x="236" y="315"/>
                  </a:lnTo>
                  <a:lnTo>
                    <a:pt x="236" y="309"/>
                  </a:lnTo>
                  <a:lnTo>
                    <a:pt x="232" y="303"/>
                  </a:lnTo>
                  <a:lnTo>
                    <a:pt x="225" y="297"/>
                  </a:lnTo>
                  <a:lnTo>
                    <a:pt x="216" y="292"/>
                  </a:lnTo>
                  <a:lnTo>
                    <a:pt x="208" y="287"/>
                  </a:lnTo>
                  <a:lnTo>
                    <a:pt x="201" y="281"/>
                  </a:lnTo>
                  <a:lnTo>
                    <a:pt x="197" y="275"/>
                  </a:lnTo>
                  <a:lnTo>
                    <a:pt x="189" y="263"/>
                  </a:lnTo>
                  <a:lnTo>
                    <a:pt x="180" y="254"/>
                  </a:lnTo>
                  <a:lnTo>
                    <a:pt x="170" y="246"/>
                  </a:lnTo>
                  <a:lnTo>
                    <a:pt x="162" y="239"/>
                  </a:lnTo>
                  <a:lnTo>
                    <a:pt x="158" y="235"/>
                  </a:lnTo>
                  <a:lnTo>
                    <a:pt x="151" y="232"/>
                  </a:lnTo>
                  <a:lnTo>
                    <a:pt x="142" y="231"/>
                  </a:lnTo>
                  <a:lnTo>
                    <a:pt x="133" y="230"/>
                  </a:lnTo>
                  <a:lnTo>
                    <a:pt x="124" y="230"/>
                  </a:lnTo>
                  <a:lnTo>
                    <a:pt x="115" y="230"/>
                  </a:lnTo>
                  <a:lnTo>
                    <a:pt x="109" y="230"/>
                  </a:lnTo>
                  <a:lnTo>
                    <a:pt x="105" y="231"/>
                  </a:lnTo>
                  <a:lnTo>
                    <a:pt x="98" y="231"/>
                  </a:lnTo>
                  <a:lnTo>
                    <a:pt x="92" y="230"/>
                  </a:lnTo>
                  <a:lnTo>
                    <a:pt x="87" y="226"/>
                  </a:lnTo>
                  <a:lnTo>
                    <a:pt x="87" y="220"/>
                  </a:lnTo>
                  <a:lnTo>
                    <a:pt x="89" y="215"/>
                  </a:lnTo>
                  <a:lnTo>
                    <a:pt x="93" y="210"/>
                  </a:lnTo>
                  <a:lnTo>
                    <a:pt x="94" y="206"/>
                  </a:lnTo>
                  <a:lnTo>
                    <a:pt x="89" y="204"/>
                  </a:lnTo>
                  <a:lnTo>
                    <a:pt x="83" y="202"/>
                  </a:lnTo>
                  <a:lnTo>
                    <a:pt x="81" y="202"/>
                  </a:lnTo>
                  <a:lnTo>
                    <a:pt x="83" y="198"/>
                  </a:lnTo>
                  <a:lnTo>
                    <a:pt x="85" y="189"/>
                  </a:lnTo>
                  <a:lnTo>
                    <a:pt x="85" y="184"/>
                  </a:lnTo>
                  <a:lnTo>
                    <a:pt x="81" y="185"/>
                  </a:lnTo>
                  <a:lnTo>
                    <a:pt x="75" y="191"/>
                  </a:lnTo>
                  <a:lnTo>
                    <a:pt x="64" y="192"/>
                  </a:lnTo>
                  <a:lnTo>
                    <a:pt x="57" y="188"/>
                  </a:lnTo>
                  <a:lnTo>
                    <a:pt x="53" y="180"/>
                  </a:lnTo>
                  <a:lnTo>
                    <a:pt x="55" y="172"/>
                  </a:lnTo>
                  <a:lnTo>
                    <a:pt x="61" y="162"/>
                  </a:lnTo>
                  <a:lnTo>
                    <a:pt x="66" y="158"/>
                  </a:lnTo>
                  <a:lnTo>
                    <a:pt x="71" y="156"/>
                  </a:lnTo>
                  <a:lnTo>
                    <a:pt x="79" y="154"/>
                  </a:lnTo>
                  <a:lnTo>
                    <a:pt x="85" y="154"/>
                  </a:lnTo>
                  <a:lnTo>
                    <a:pt x="92" y="156"/>
                  </a:lnTo>
                  <a:lnTo>
                    <a:pt x="98" y="157"/>
                  </a:lnTo>
                  <a:lnTo>
                    <a:pt x="102" y="159"/>
                  </a:lnTo>
                  <a:lnTo>
                    <a:pt x="105" y="163"/>
                  </a:lnTo>
                  <a:lnTo>
                    <a:pt x="107" y="170"/>
                  </a:lnTo>
                  <a:lnTo>
                    <a:pt x="110" y="175"/>
                  </a:lnTo>
                  <a:lnTo>
                    <a:pt x="114" y="176"/>
                  </a:lnTo>
                  <a:lnTo>
                    <a:pt x="115" y="174"/>
                  </a:lnTo>
                  <a:lnTo>
                    <a:pt x="115" y="167"/>
                  </a:lnTo>
                  <a:lnTo>
                    <a:pt x="116" y="162"/>
                  </a:lnTo>
                  <a:lnTo>
                    <a:pt x="119" y="156"/>
                  </a:lnTo>
                  <a:lnTo>
                    <a:pt x="127" y="150"/>
                  </a:lnTo>
                  <a:lnTo>
                    <a:pt x="136" y="144"/>
                  </a:lnTo>
                  <a:lnTo>
                    <a:pt x="144" y="135"/>
                  </a:lnTo>
                  <a:lnTo>
                    <a:pt x="150" y="127"/>
                  </a:lnTo>
                  <a:lnTo>
                    <a:pt x="160" y="119"/>
                  </a:lnTo>
                  <a:lnTo>
                    <a:pt x="171" y="115"/>
                  </a:lnTo>
                  <a:lnTo>
                    <a:pt x="183" y="114"/>
                  </a:lnTo>
                  <a:lnTo>
                    <a:pt x="190" y="113"/>
                  </a:lnTo>
                  <a:lnTo>
                    <a:pt x="195" y="109"/>
                  </a:lnTo>
                  <a:lnTo>
                    <a:pt x="194" y="102"/>
                  </a:lnTo>
                  <a:lnTo>
                    <a:pt x="193" y="99"/>
                  </a:lnTo>
                  <a:lnTo>
                    <a:pt x="194" y="96"/>
                  </a:lnTo>
                  <a:lnTo>
                    <a:pt x="208" y="96"/>
                  </a:lnTo>
                  <a:lnTo>
                    <a:pt x="223" y="93"/>
                  </a:lnTo>
                  <a:lnTo>
                    <a:pt x="224" y="86"/>
                  </a:lnTo>
                  <a:lnTo>
                    <a:pt x="216" y="74"/>
                  </a:lnTo>
                  <a:lnTo>
                    <a:pt x="207" y="63"/>
                  </a:lnTo>
                  <a:lnTo>
                    <a:pt x="198" y="57"/>
                  </a:lnTo>
                  <a:lnTo>
                    <a:pt x="190" y="56"/>
                  </a:lnTo>
                  <a:lnTo>
                    <a:pt x="181" y="61"/>
                  </a:lnTo>
                  <a:lnTo>
                    <a:pt x="173" y="71"/>
                  </a:lnTo>
                  <a:lnTo>
                    <a:pt x="166" y="80"/>
                  </a:lnTo>
                  <a:lnTo>
                    <a:pt x="160" y="83"/>
                  </a:lnTo>
                  <a:lnTo>
                    <a:pt x="157" y="80"/>
                  </a:lnTo>
                  <a:lnTo>
                    <a:pt x="155" y="71"/>
                  </a:lnTo>
                  <a:lnTo>
                    <a:pt x="151" y="65"/>
                  </a:lnTo>
                  <a:lnTo>
                    <a:pt x="144" y="63"/>
                  </a:lnTo>
                  <a:lnTo>
                    <a:pt x="136" y="63"/>
                  </a:lnTo>
                  <a:lnTo>
                    <a:pt x="132" y="57"/>
                  </a:lnTo>
                  <a:lnTo>
                    <a:pt x="135" y="52"/>
                  </a:lnTo>
                  <a:lnTo>
                    <a:pt x="138" y="48"/>
                  </a:lnTo>
                  <a:lnTo>
                    <a:pt x="146" y="44"/>
                  </a:lnTo>
                  <a:lnTo>
                    <a:pt x="155" y="41"/>
                  </a:lnTo>
                  <a:lnTo>
                    <a:pt x="163" y="40"/>
                  </a:lnTo>
                  <a:lnTo>
                    <a:pt x="171" y="39"/>
                  </a:lnTo>
                  <a:lnTo>
                    <a:pt x="175" y="39"/>
                  </a:lnTo>
                  <a:lnTo>
                    <a:pt x="177" y="39"/>
                  </a:lnTo>
                  <a:lnTo>
                    <a:pt x="184" y="36"/>
                  </a:lnTo>
                  <a:lnTo>
                    <a:pt x="180" y="31"/>
                  </a:lnTo>
                  <a:lnTo>
                    <a:pt x="175" y="26"/>
                  </a:lnTo>
                  <a:lnTo>
                    <a:pt x="173" y="21"/>
                  </a:lnTo>
                  <a:lnTo>
                    <a:pt x="173" y="17"/>
                  </a:lnTo>
                  <a:lnTo>
                    <a:pt x="170" y="14"/>
                  </a:lnTo>
                  <a:lnTo>
                    <a:pt x="164" y="14"/>
                  </a:lnTo>
                  <a:lnTo>
                    <a:pt x="162" y="19"/>
                  </a:lnTo>
                  <a:lnTo>
                    <a:pt x="159" y="25"/>
                  </a:lnTo>
                  <a:lnTo>
                    <a:pt x="154" y="26"/>
                  </a:lnTo>
                  <a:lnTo>
                    <a:pt x="149" y="23"/>
                  </a:lnTo>
                  <a:lnTo>
                    <a:pt x="150" y="18"/>
                  </a:lnTo>
                  <a:lnTo>
                    <a:pt x="151" y="14"/>
                  </a:lnTo>
                  <a:lnTo>
                    <a:pt x="145" y="14"/>
                  </a:lnTo>
                  <a:lnTo>
                    <a:pt x="137" y="13"/>
                  </a:lnTo>
                  <a:lnTo>
                    <a:pt x="131" y="10"/>
                  </a:lnTo>
                  <a:lnTo>
                    <a:pt x="128" y="5"/>
                  </a:lnTo>
                  <a:lnTo>
                    <a:pt x="128" y="3"/>
                  </a:lnTo>
                  <a:lnTo>
                    <a:pt x="124" y="0"/>
                  </a:lnTo>
                  <a:lnTo>
                    <a:pt x="115" y="0"/>
                  </a:lnTo>
                  <a:lnTo>
                    <a:pt x="109" y="3"/>
                  </a:lnTo>
                  <a:lnTo>
                    <a:pt x="107" y="6"/>
                  </a:lnTo>
                  <a:lnTo>
                    <a:pt x="105" y="10"/>
                  </a:lnTo>
                  <a:lnTo>
                    <a:pt x="98" y="13"/>
                  </a:lnTo>
                  <a:lnTo>
                    <a:pt x="94" y="13"/>
                  </a:lnTo>
                  <a:lnTo>
                    <a:pt x="90" y="13"/>
                  </a:lnTo>
                  <a:lnTo>
                    <a:pt x="85" y="13"/>
                  </a:lnTo>
                  <a:lnTo>
                    <a:pt x="80" y="12"/>
                  </a:lnTo>
                  <a:lnTo>
                    <a:pt x="74" y="12"/>
                  </a:lnTo>
                  <a:lnTo>
                    <a:pt x="68" y="10"/>
                  </a:lnTo>
                  <a:lnTo>
                    <a:pt x="62" y="9"/>
                  </a:lnTo>
                  <a:lnTo>
                    <a:pt x="55" y="8"/>
                  </a:lnTo>
                  <a:lnTo>
                    <a:pt x="50" y="12"/>
                  </a:lnTo>
                  <a:lnTo>
                    <a:pt x="45" y="15"/>
                  </a:lnTo>
                  <a:lnTo>
                    <a:pt x="40" y="19"/>
                  </a:lnTo>
                  <a:lnTo>
                    <a:pt x="35" y="23"/>
                  </a:lnTo>
                  <a:lnTo>
                    <a:pt x="31" y="27"/>
                  </a:lnTo>
                  <a:lnTo>
                    <a:pt x="26" y="31"/>
                  </a:lnTo>
                  <a:lnTo>
                    <a:pt x="20" y="36"/>
                  </a:lnTo>
                  <a:lnTo>
                    <a:pt x="16" y="40"/>
                  </a:lnTo>
                  <a:lnTo>
                    <a:pt x="24" y="49"/>
                  </a:lnTo>
                  <a:lnTo>
                    <a:pt x="27" y="61"/>
                  </a:lnTo>
                  <a:lnTo>
                    <a:pt x="24" y="74"/>
                  </a:lnTo>
                  <a:lnTo>
                    <a:pt x="14" y="87"/>
                  </a:lnTo>
                  <a:close/>
                </a:path>
              </a:pathLst>
            </a:custGeom>
            <a:solidFill>
              <a:srgbClr val="8C60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0" name="Freeform 18"/>
            <p:cNvSpPr>
              <a:spLocks/>
            </p:cNvSpPr>
            <p:nvPr/>
          </p:nvSpPr>
          <p:spPr bwMode="auto">
            <a:xfrm>
              <a:off x="575" y="515"/>
              <a:ext cx="239" cy="317"/>
            </a:xfrm>
            <a:custGeom>
              <a:avLst/>
              <a:gdLst>
                <a:gd name="T0" fmla="*/ 537 w 199"/>
                <a:gd name="T1" fmla="*/ 141 h 278"/>
                <a:gd name="T2" fmla="*/ 537 w 199"/>
                <a:gd name="T3" fmla="*/ 141 h 278"/>
                <a:gd name="T4" fmla="*/ 519 w 199"/>
                <a:gd name="T5" fmla="*/ 129 h 278"/>
                <a:gd name="T6" fmla="*/ 508 w 199"/>
                <a:gd name="T7" fmla="*/ 105 h 278"/>
                <a:gd name="T8" fmla="*/ 501 w 199"/>
                <a:gd name="T9" fmla="*/ 83 h 278"/>
                <a:gd name="T10" fmla="*/ 473 w 199"/>
                <a:gd name="T11" fmla="*/ 73 h 278"/>
                <a:gd name="T12" fmla="*/ 435 w 199"/>
                <a:gd name="T13" fmla="*/ 65 h 278"/>
                <a:gd name="T14" fmla="*/ 396 w 199"/>
                <a:gd name="T15" fmla="*/ 71 h 278"/>
                <a:gd name="T16" fmla="*/ 362 w 199"/>
                <a:gd name="T17" fmla="*/ 73 h 278"/>
                <a:gd name="T18" fmla="*/ 330 w 199"/>
                <a:gd name="T19" fmla="*/ 52 h 278"/>
                <a:gd name="T20" fmla="*/ 300 w 199"/>
                <a:gd name="T21" fmla="*/ 22 h 278"/>
                <a:gd name="T22" fmla="*/ 251 w 199"/>
                <a:gd name="T23" fmla="*/ 0 h 278"/>
                <a:gd name="T24" fmla="*/ 209 w 199"/>
                <a:gd name="T25" fmla="*/ 10 h 278"/>
                <a:gd name="T26" fmla="*/ 191 w 199"/>
                <a:gd name="T27" fmla="*/ 22 h 278"/>
                <a:gd name="T28" fmla="*/ 166 w 199"/>
                <a:gd name="T29" fmla="*/ 17 h 278"/>
                <a:gd name="T30" fmla="*/ 165 w 199"/>
                <a:gd name="T31" fmla="*/ 17 h 278"/>
                <a:gd name="T32" fmla="*/ 159 w 199"/>
                <a:gd name="T33" fmla="*/ 17 h 278"/>
                <a:gd name="T34" fmla="*/ 155 w 199"/>
                <a:gd name="T35" fmla="*/ 17 h 278"/>
                <a:gd name="T36" fmla="*/ 145 w 199"/>
                <a:gd name="T37" fmla="*/ 25 h 278"/>
                <a:gd name="T38" fmla="*/ 103 w 199"/>
                <a:gd name="T39" fmla="*/ 44 h 278"/>
                <a:gd name="T40" fmla="*/ 53 w 199"/>
                <a:gd name="T41" fmla="*/ 82 h 278"/>
                <a:gd name="T42" fmla="*/ 12 w 199"/>
                <a:gd name="T43" fmla="*/ 129 h 278"/>
                <a:gd name="T44" fmla="*/ 0 w 199"/>
                <a:gd name="T45" fmla="*/ 188 h 278"/>
                <a:gd name="T46" fmla="*/ 14 w 199"/>
                <a:gd name="T47" fmla="*/ 230 h 278"/>
                <a:gd name="T48" fmla="*/ 49 w 199"/>
                <a:gd name="T49" fmla="*/ 254 h 278"/>
                <a:gd name="T50" fmla="*/ 101 w 199"/>
                <a:gd name="T51" fmla="*/ 266 h 278"/>
                <a:gd name="T52" fmla="*/ 153 w 199"/>
                <a:gd name="T53" fmla="*/ 266 h 278"/>
                <a:gd name="T54" fmla="*/ 214 w 199"/>
                <a:gd name="T55" fmla="*/ 285 h 278"/>
                <a:gd name="T56" fmla="*/ 258 w 199"/>
                <a:gd name="T57" fmla="*/ 320 h 278"/>
                <a:gd name="T58" fmla="*/ 270 w 199"/>
                <a:gd name="T59" fmla="*/ 373 h 278"/>
                <a:gd name="T60" fmla="*/ 246 w 199"/>
                <a:gd name="T61" fmla="*/ 437 h 278"/>
                <a:gd name="T62" fmla="*/ 246 w 199"/>
                <a:gd name="T63" fmla="*/ 506 h 278"/>
                <a:gd name="T64" fmla="*/ 270 w 199"/>
                <a:gd name="T65" fmla="*/ 568 h 278"/>
                <a:gd name="T66" fmla="*/ 311 w 199"/>
                <a:gd name="T67" fmla="*/ 605 h 278"/>
                <a:gd name="T68" fmla="*/ 362 w 199"/>
                <a:gd name="T69" fmla="*/ 592 h 278"/>
                <a:gd name="T70" fmla="*/ 407 w 199"/>
                <a:gd name="T71" fmla="*/ 553 h 278"/>
                <a:gd name="T72" fmla="*/ 458 w 199"/>
                <a:gd name="T73" fmla="*/ 513 h 278"/>
                <a:gd name="T74" fmla="*/ 495 w 199"/>
                <a:gd name="T75" fmla="*/ 465 h 278"/>
                <a:gd name="T76" fmla="*/ 510 w 199"/>
                <a:gd name="T77" fmla="*/ 430 h 278"/>
                <a:gd name="T78" fmla="*/ 510 w 199"/>
                <a:gd name="T79" fmla="*/ 416 h 278"/>
                <a:gd name="T80" fmla="*/ 509 w 199"/>
                <a:gd name="T81" fmla="*/ 381 h 278"/>
                <a:gd name="T82" fmla="*/ 548 w 199"/>
                <a:gd name="T83" fmla="*/ 341 h 278"/>
                <a:gd name="T84" fmla="*/ 576 w 199"/>
                <a:gd name="T85" fmla="*/ 303 h 278"/>
                <a:gd name="T86" fmla="*/ 587 w 199"/>
                <a:gd name="T87" fmla="*/ 267 h 278"/>
                <a:gd name="T88" fmla="*/ 593 w 199"/>
                <a:gd name="T89" fmla="*/ 246 h 278"/>
                <a:gd name="T90" fmla="*/ 593 w 199"/>
                <a:gd name="T91" fmla="*/ 244 h 278"/>
                <a:gd name="T92" fmla="*/ 572 w 199"/>
                <a:gd name="T93" fmla="*/ 223 h 278"/>
                <a:gd name="T94" fmla="*/ 539 w 199"/>
                <a:gd name="T95" fmla="*/ 170 h 2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9"/>
                <a:gd name="T145" fmla="*/ 0 h 278"/>
                <a:gd name="T146" fmla="*/ 199 w 199"/>
                <a:gd name="T147" fmla="*/ 278 h 27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9" h="278">
                  <a:moveTo>
                    <a:pt x="179" y="65"/>
                  </a:moveTo>
                  <a:lnTo>
                    <a:pt x="179" y="65"/>
                  </a:lnTo>
                  <a:lnTo>
                    <a:pt x="173" y="59"/>
                  </a:lnTo>
                  <a:lnTo>
                    <a:pt x="170" y="54"/>
                  </a:lnTo>
                  <a:lnTo>
                    <a:pt x="169" y="47"/>
                  </a:lnTo>
                  <a:lnTo>
                    <a:pt x="173" y="42"/>
                  </a:lnTo>
                  <a:lnTo>
                    <a:pt x="167" y="38"/>
                  </a:lnTo>
                  <a:lnTo>
                    <a:pt x="162" y="36"/>
                  </a:lnTo>
                  <a:lnTo>
                    <a:pt x="157" y="33"/>
                  </a:lnTo>
                  <a:lnTo>
                    <a:pt x="151" y="32"/>
                  </a:lnTo>
                  <a:lnTo>
                    <a:pt x="145" y="30"/>
                  </a:lnTo>
                  <a:lnTo>
                    <a:pt x="139" y="30"/>
                  </a:lnTo>
                  <a:lnTo>
                    <a:pt x="132" y="32"/>
                  </a:lnTo>
                  <a:lnTo>
                    <a:pt x="127" y="33"/>
                  </a:lnTo>
                  <a:lnTo>
                    <a:pt x="121" y="33"/>
                  </a:lnTo>
                  <a:lnTo>
                    <a:pt x="116" y="29"/>
                  </a:lnTo>
                  <a:lnTo>
                    <a:pt x="110" y="24"/>
                  </a:lnTo>
                  <a:lnTo>
                    <a:pt x="106" y="16"/>
                  </a:lnTo>
                  <a:lnTo>
                    <a:pt x="100" y="10"/>
                  </a:lnTo>
                  <a:lnTo>
                    <a:pt x="94" y="3"/>
                  </a:lnTo>
                  <a:lnTo>
                    <a:pt x="84" y="0"/>
                  </a:lnTo>
                  <a:lnTo>
                    <a:pt x="73" y="0"/>
                  </a:lnTo>
                  <a:lnTo>
                    <a:pt x="70" y="4"/>
                  </a:lnTo>
                  <a:lnTo>
                    <a:pt x="68" y="8"/>
                  </a:lnTo>
                  <a:lnTo>
                    <a:pt x="64" y="10"/>
                  </a:lnTo>
                  <a:lnTo>
                    <a:pt x="57" y="8"/>
                  </a:lnTo>
                  <a:lnTo>
                    <a:pt x="56" y="8"/>
                  </a:lnTo>
                  <a:lnTo>
                    <a:pt x="55" y="8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2" y="8"/>
                  </a:lnTo>
                  <a:lnTo>
                    <a:pt x="51" y="10"/>
                  </a:lnTo>
                  <a:lnTo>
                    <a:pt x="48" y="11"/>
                  </a:lnTo>
                  <a:lnTo>
                    <a:pt x="43" y="15"/>
                  </a:lnTo>
                  <a:lnTo>
                    <a:pt x="35" y="20"/>
                  </a:lnTo>
                  <a:lnTo>
                    <a:pt x="27" y="28"/>
                  </a:lnTo>
                  <a:lnTo>
                    <a:pt x="18" y="37"/>
                  </a:lnTo>
                  <a:lnTo>
                    <a:pt x="9" y="47"/>
                  </a:lnTo>
                  <a:lnTo>
                    <a:pt x="4" y="59"/>
                  </a:lnTo>
                  <a:lnTo>
                    <a:pt x="0" y="72"/>
                  </a:lnTo>
                  <a:lnTo>
                    <a:pt x="0" y="85"/>
                  </a:lnTo>
                  <a:lnTo>
                    <a:pt x="1" y="95"/>
                  </a:lnTo>
                  <a:lnTo>
                    <a:pt x="5" y="104"/>
                  </a:lnTo>
                  <a:lnTo>
                    <a:pt x="9" y="111"/>
                  </a:lnTo>
                  <a:lnTo>
                    <a:pt x="16" y="116"/>
                  </a:lnTo>
                  <a:lnTo>
                    <a:pt x="23" y="120"/>
                  </a:lnTo>
                  <a:lnTo>
                    <a:pt x="33" y="121"/>
                  </a:lnTo>
                  <a:lnTo>
                    <a:pt x="42" y="121"/>
                  </a:lnTo>
                  <a:lnTo>
                    <a:pt x="51" y="121"/>
                  </a:lnTo>
                  <a:lnTo>
                    <a:pt x="61" y="124"/>
                  </a:lnTo>
                  <a:lnTo>
                    <a:pt x="71" y="129"/>
                  </a:lnTo>
                  <a:lnTo>
                    <a:pt x="79" y="135"/>
                  </a:lnTo>
                  <a:lnTo>
                    <a:pt x="86" y="146"/>
                  </a:lnTo>
                  <a:lnTo>
                    <a:pt x="90" y="156"/>
                  </a:lnTo>
                  <a:lnTo>
                    <a:pt x="90" y="170"/>
                  </a:lnTo>
                  <a:lnTo>
                    <a:pt x="86" y="185"/>
                  </a:lnTo>
                  <a:lnTo>
                    <a:pt x="82" y="199"/>
                  </a:lnTo>
                  <a:lnTo>
                    <a:pt x="81" y="215"/>
                  </a:lnTo>
                  <a:lnTo>
                    <a:pt x="82" y="230"/>
                  </a:lnTo>
                  <a:lnTo>
                    <a:pt x="84" y="246"/>
                  </a:lnTo>
                  <a:lnTo>
                    <a:pt x="90" y="259"/>
                  </a:lnTo>
                  <a:lnTo>
                    <a:pt x="96" y="269"/>
                  </a:lnTo>
                  <a:lnTo>
                    <a:pt x="104" y="276"/>
                  </a:lnTo>
                  <a:lnTo>
                    <a:pt x="112" y="278"/>
                  </a:lnTo>
                  <a:lnTo>
                    <a:pt x="121" y="269"/>
                  </a:lnTo>
                  <a:lnTo>
                    <a:pt x="129" y="261"/>
                  </a:lnTo>
                  <a:lnTo>
                    <a:pt x="136" y="252"/>
                  </a:lnTo>
                  <a:lnTo>
                    <a:pt x="144" y="242"/>
                  </a:lnTo>
                  <a:lnTo>
                    <a:pt x="152" y="233"/>
                  </a:lnTo>
                  <a:lnTo>
                    <a:pt x="158" y="222"/>
                  </a:lnTo>
                  <a:lnTo>
                    <a:pt x="165" y="211"/>
                  </a:lnTo>
                  <a:lnTo>
                    <a:pt x="170" y="200"/>
                  </a:lnTo>
                  <a:lnTo>
                    <a:pt x="171" y="196"/>
                  </a:lnTo>
                  <a:lnTo>
                    <a:pt x="171" y="192"/>
                  </a:lnTo>
                  <a:lnTo>
                    <a:pt x="171" y="189"/>
                  </a:lnTo>
                  <a:lnTo>
                    <a:pt x="170" y="183"/>
                  </a:lnTo>
                  <a:lnTo>
                    <a:pt x="170" y="173"/>
                  </a:lnTo>
                  <a:lnTo>
                    <a:pt x="175" y="164"/>
                  </a:lnTo>
                  <a:lnTo>
                    <a:pt x="182" y="155"/>
                  </a:lnTo>
                  <a:lnTo>
                    <a:pt x="191" y="146"/>
                  </a:lnTo>
                  <a:lnTo>
                    <a:pt x="192" y="138"/>
                  </a:lnTo>
                  <a:lnTo>
                    <a:pt x="195" y="130"/>
                  </a:lnTo>
                  <a:lnTo>
                    <a:pt x="196" y="122"/>
                  </a:lnTo>
                  <a:lnTo>
                    <a:pt x="197" y="113"/>
                  </a:lnTo>
                  <a:lnTo>
                    <a:pt x="197" y="112"/>
                  </a:lnTo>
                  <a:lnTo>
                    <a:pt x="197" y="111"/>
                  </a:lnTo>
                  <a:lnTo>
                    <a:pt x="199" y="111"/>
                  </a:lnTo>
                  <a:lnTo>
                    <a:pt x="191" y="102"/>
                  </a:lnTo>
                  <a:lnTo>
                    <a:pt x="184" y="90"/>
                  </a:lnTo>
                  <a:lnTo>
                    <a:pt x="180" y="78"/>
                  </a:lnTo>
                  <a:lnTo>
                    <a:pt x="179" y="65"/>
                  </a:lnTo>
                  <a:close/>
                </a:path>
              </a:pathLst>
            </a:custGeom>
            <a:solidFill>
              <a:srgbClr val="8C60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1" name="Freeform 19"/>
            <p:cNvSpPr>
              <a:spLocks/>
            </p:cNvSpPr>
            <p:nvPr/>
          </p:nvSpPr>
          <p:spPr bwMode="auto">
            <a:xfrm>
              <a:off x="762" y="512"/>
              <a:ext cx="53" cy="124"/>
            </a:xfrm>
            <a:custGeom>
              <a:avLst/>
              <a:gdLst>
                <a:gd name="T0" fmla="*/ 2 w 44"/>
                <a:gd name="T1" fmla="*/ 30 h 109"/>
                <a:gd name="T2" fmla="*/ 34 w 44"/>
                <a:gd name="T3" fmla="*/ 50 h 109"/>
                <a:gd name="T4" fmla="*/ 58 w 44"/>
                <a:gd name="T5" fmla="*/ 67 h 109"/>
                <a:gd name="T6" fmla="*/ 63 w 44"/>
                <a:gd name="T7" fmla="*/ 82 h 109"/>
                <a:gd name="T8" fmla="*/ 58 w 44"/>
                <a:gd name="T9" fmla="*/ 96 h 109"/>
                <a:gd name="T10" fmla="*/ 51 w 44"/>
                <a:gd name="T11" fmla="*/ 96 h 109"/>
                <a:gd name="T12" fmla="*/ 51 w 44"/>
                <a:gd name="T13" fmla="*/ 96 h 109"/>
                <a:gd name="T14" fmla="*/ 51 w 44"/>
                <a:gd name="T15" fmla="*/ 96 h 109"/>
                <a:gd name="T16" fmla="*/ 51 w 44"/>
                <a:gd name="T17" fmla="*/ 97 h 109"/>
                <a:gd name="T18" fmla="*/ 59 w 44"/>
                <a:gd name="T19" fmla="*/ 106 h 109"/>
                <a:gd name="T20" fmla="*/ 70 w 44"/>
                <a:gd name="T21" fmla="*/ 110 h 109"/>
                <a:gd name="T22" fmla="*/ 71 w 44"/>
                <a:gd name="T23" fmla="*/ 121 h 109"/>
                <a:gd name="T24" fmla="*/ 71 w 44"/>
                <a:gd name="T25" fmla="*/ 131 h 109"/>
                <a:gd name="T26" fmla="*/ 71 w 44"/>
                <a:gd name="T27" fmla="*/ 135 h 109"/>
                <a:gd name="T28" fmla="*/ 71 w 44"/>
                <a:gd name="T29" fmla="*/ 139 h 109"/>
                <a:gd name="T30" fmla="*/ 71 w 44"/>
                <a:gd name="T31" fmla="*/ 142 h 109"/>
                <a:gd name="T32" fmla="*/ 71 w 44"/>
                <a:gd name="T33" fmla="*/ 148 h 109"/>
                <a:gd name="T34" fmla="*/ 86 w 44"/>
                <a:gd name="T35" fmla="*/ 163 h 109"/>
                <a:gd name="T36" fmla="*/ 94 w 44"/>
                <a:gd name="T37" fmla="*/ 190 h 109"/>
                <a:gd name="T38" fmla="*/ 111 w 44"/>
                <a:gd name="T39" fmla="*/ 210 h 109"/>
                <a:gd name="T40" fmla="*/ 134 w 44"/>
                <a:gd name="T41" fmla="*/ 235 h 109"/>
                <a:gd name="T42" fmla="*/ 135 w 44"/>
                <a:gd name="T43" fmla="*/ 173 h 109"/>
                <a:gd name="T44" fmla="*/ 134 w 44"/>
                <a:gd name="T45" fmla="*/ 110 h 109"/>
                <a:gd name="T46" fmla="*/ 120 w 44"/>
                <a:gd name="T47" fmla="*/ 57 h 109"/>
                <a:gd name="T48" fmla="*/ 100 w 44"/>
                <a:gd name="T49" fmla="*/ 0 h 109"/>
                <a:gd name="T50" fmla="*/ 92 w 44"/>
                <a:gd name="T51" fmla="*/ 2 h 109"/>
                <a:gd name="T52" fmla="*/ 73 w 44"/>
                <a:gd name="T53" fmla="*/ 3 h 109"/>
                <a:gd name="T54" fmla="*/ 58 w 44"/>
                <a:gd name="T55" fmla="*/ 11 h 109"/>
                <a:gd name="T56" fmla="*/ 34 w 44"/>
                <a:gd name="T57" fmla="*/ 11 h 109"/>
                <a:gd name="T58" fmla="*/ 14 w 44"/>
                <a:gd name="T59" fmla="*/ 13 h 109"/>
                <a:gd name="T60" fmla="*/ 1 w 44"/>
                <a:gd name="T61" fmla="*/ 15 h 109"/>
                <a:gd name="T62" fmla="*/ 0 w 44"/>
                <a:gd name="T63" fmla="*/ 22 h 109"/>
                <a:gd name="T64" fmla="*/ 2 w 44"/>
                <a:gd name="T65" fmla="*/ 30 h 1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4"/>
                <a:gd name="T100" fmla="*/ 0 h 109"/>
                <a:gd name="T101" fmla="*/ 44 w 44"/>
                <a:gd name="T102" fmla="*/ 109 h 10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4" h="109">
                  <a:moveTo>
                    <a:pt x="2" y="14"/>
                  </a:moveTo>
                  <a:lnTo>
                    <a:pt x="11" y="23"/>
                  </a:lnTo>
                  <a:lnTo>
                    <a:pt x="18" y="31"/>
                  </a:lnTo>
                  <a:lnTo>
                    <a:pt x="21" y="37"/>
                  </a:lnTo>
                  <a:lnTo>
                    <a:pt x="18" y="44"/>
                  </a:lnTo>
                  <a:lnTo>
                    <a:pt x="17" y="44"/>
                  </a:lnTo>
                  <a:lnTo>
                    <a:pt x="17" y="45"/>
                  </a:lnTo>
                  <a:lnTo>
                    <a:pt x="19" y="48"/>
                  </a:lnTo>
                  <a:lnTo>
                    <a:pt x="22" y="51"/>
                  </a:lnTo>
                  <a:lnTo>
                    <a:pt x="23" y="55"/>
                  </a:lnTo>
                  <a:lnTo>
                    <a:pt x="23" y="61"/>
                  </a:lnTo>
                  <a:lnTo>
                    <a:pt x="23" y="62"/>
                  </a:lnTo>
                  <a:lnTo>
                    <a:pt x="23" y="64"/>
                  </a:lnTo>
                  <a:lnTo>
                    <a:pt x="23" y="66"/>
                  </a:lnTo>
                  <a:lnTo>
                    <a:pt x="23" y="68"/>
                  </a:lnTo>
                  <a:lnTo>
                    <a:pt x="28" y="76"/>
                  </a:lnTo>
                  <a:lnTo>
                    <a:pt x="31" y="87"/>
                  </a:lnTo>
                  <a:lnTo>
                    <a:pt x="36" y="98"/>
                  </a:lnTo>
                  <a:lnTo>
                    <a:pt x="43" y="109"/>
                  </a:lnTo>
                  <a:lnTo>
                    <a:pt x="44" y="80"/>
                  </a:lnTo>
                  <a:lnTo>
                    <a:pt x="43" y="51"/>
                  </a:lnTo>
                  <a:lnTo>
                    <a:pt x="39" y="26"/>
                  </a:lnTo>
                  <a:lnTo>
                    <a:pt x="32" y="0"/>
                  </a:lnTo>
                  <a:lnTo>
                    <a:pt x="30" y="2"/>
                  </a:lnTo>
                  <a:lnTo>
                    <a:pt x="24" y="3"/>
                  </a:lnTo>
                  <a:lnTo>
                    <a:pt x="18" y="5"/>
                  </a:lnTo>
                  <a:lnTo>
                    <a:pt x="11" y="5"/>
                  </a:lnTo>
                  <a:lnTo>
                    <a:pt x="5" y="6"/>
                  </a:lnTo>
                  <a:lnTo>
                    <a:pt x="1" y="7"/>
                  </a:lnTo>
                  <a:lnTo>
                    <a:pt x="0" y="1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8C60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2" name="Freeform 20"/>
            <p:cNvSpPr>
              <a:spLocks/>
            </p:cNvSpPr>
            <p:nvPr/>
          </p:nvSpPr>
          <p:spPr bwMode="auto">
            <a:xfrm>
              <a:off x="623" y="394"/>
              <a:ext cx="176" cy="130"/>
            </a:xfrm>
            <a:custGeom>
              <a:avLst/>
              <a:gdLst>
                <a:gd name="T0" fmla="*/ 216 w 147"/>
                <a:gd name="T1" fmla="*/ 40 h 114"/>
                <a:gd name="T2" fmla="*/ 165 w 147"/>
                <a:gd name="T3" fmla="*/ 65 h 114"/>
                <a:gd name="T4" fmla="*/ 180 w 147"/>
                <a:gd name="T5" fmla="*/ 99 h 114"/>
                <a:gd name="T6" fmla="*/ 227 w 147"/>
                <a:gd name="T7" fmla="*/ 94 h 114"/>
                <a:gd name="T8" fmla="*/ 253 w 147"/>
                <a:gd name="T9" fmla="*/ 65 h 114"/>
                <a:gd name="T10" fmla="*/ 292 w 147"/>
                <a:gd name="T11" fmla="*/ 67 h 114"/>
                <a:gd name="T12" fmla="*/ 289 w 147"/>
                <a:gd name="T13" fmla="*/ 99 h 114"/>
                <a:gd name="T14" fmla="*/ 238 w 147"/>
                <a:gd name="T15" fmla="*/ 123 h 114"/>
                <a:gd name="T16" fmla="*/ 163 w 147"/>
                <a:gd name="T17" fmla="*/ 113 h 114"/>
                <a:gd name="T18" fmla="*/ 123 w 147"/>
                <a:gd name="T19" fmla="*/ 122 h 114"/>
                <a:gd name="T20" fmla="*/ 111 w 147"/>
                <a:gd name="T21" fmla="*/ 124 h 114"/>
                <a:gd name="T22" fmla="*/ 73 w 147"/>
                <a:gd name="T23" fmla="*/ 141 h 114"/>
                <a:gd name="T24" fmla="*/ 72 w 147"/>
                <a:gd name="T25" fmla="*/ 173 h 114"/>
                <a:gd name="T26" fmla="*/ 53 w 147"/>
                <a:gd name="T27" fmla="*/ 182 h 114"/>
                <a:gd name="T28" fmla="*/ 2 w 147"/>
                <a:gd name="T29" fmla="*/ 184 h 114"/>
                <a:gd name="T30" fmla="*/ 12 w 147"/>
                <a:gd name="T31" fmla="*/ 231 h 114"/>
                <a:gd name="T32" fmla="*/ 53 w 147"/>
                <a:gd name="T33" fmla="*/ 242 h 114"/>
                <a:gd name="T34" fmla="*/ 86 w 147"/>
                <a:gd name="T35" fmla="*/ 237 h 114"/>
                <a:gd name="T36" fmla="*/ 102 w 147"/>
                <a:gd name="T37" fmla="*/ 225 h 114"/>
                <a:gd name="T38" fmla="*/ 115 w 147"/>
                <a:gd name="T39" fmla="*/ 208 h 114"/>
                <a:gd name="T40" fmla="*/ 159 w 147"/>
                <a:gd name="T41" fmla="*/ 202 h 114"/>
                <a:gd name="T42" fmla="*/ 211 w 147"/>
                <a:gd name="T43" fmla="*/ 219 h 114"/>
                <a:gd name="T44" fmla="*/ 253 w 147"/>
                <a:gd name="T45" fmla="*/ 246 h 114"/>
                <a:gd name="T46" fmla="*/ 315 w 147"/>
                <a:gd name="T47" fmla="*/ 246 h 114"/>
                <a:gd name="T48" fmla="*/ 360 w 147"/>
                <a:gd name="T49" fmla="*/ 214 h 114"/>
                <a:gd name="T50" fmla="*/ 414 w 147"/>
                <a:gd name="T51" fmla="*/ 208 h 114"/>
                <a:gd name="T52" fmla="*/ 419 w 147"/>
                <a:gd name="T53" fmla="*/ 184 h 114"/>
                <a:gd name="T54" fmla="*/ 384 w 147"/>
                <a:gd name="T55" fmla="*/ 128 h 114"/>
                <a:gd name="T56" fmla="*/ 341 w 147"/>
                <a:gd name="T57" fmla="*/ 74 h 114"/>
                <a:gd name="T58" fmla="*/ 292 w 147"/>
                <a:gd name="T59" fmla="*/ 22 h 114"/>
                <a:gd name="T60" fmla="*/ 259 w 147"/>
                <a:gd name="T61" fmla="*/ 1 h 114"/>
                <a:gd name="T62" fmla="*/ 244 w 147"/>
                <a:gd name="T63" fmla="*/ 10 h 1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7"/>
                <a:gd name="T97" fmla="*/ 0 h 114"/>
                <a:gd name="T98" fmla="*/ 147 w 147"/>
                <a:gd name="T99" fmla="*/ 114 h 11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7" h="114">
                  <a:moveTo>
                    <a:pt x="82" y="7"/>
                  </a:moveTo>
                  <a:lnTo>
                    <a:pt x="73" y="18"/>
                  </a:lnTo>
                  <a:lnTo>
                    <a:pt x="63" y="25"/>
                  </a:lnTo>
                  <a:lnTo>
                    <a:pt x="56" y="30"/>
                  </a:lnTo>
                  <a:lnTo>
                    <a:pt x="55" y="36"/>
                  </a:lnTo>
                  <a:lnTo>
                    <a:pt x="61" y="46"/>
                  </a:lnTo>
                  <a:lnTo>
                    <a:pt x="70" y="46"/>
                  </a:lnTo>
                  <a:lnTo>
                    <a:pt x="78" y="42"/>
                  </a:lnTo>
                  <a:lnTo>
                    <a:pt x="82" y="35"/>
                  </a:lnTo>
                  <a:lnTo>
                    <a:pt x="86" y="30"/>
                  </a:lnTo>
                  <a:lnTo>
                    <a:pt x="92" y="29"/>
                  </a:lnTo>
                  <a:lnTo>
                    <a:pt x="99" y="31"/>
                  </a:lnTo>
                  <a:lnTo>
                    <a:pt x="100" y="38"/>
                  </a:lnTo>
                  <a:lnTo>
                    <a:pt x="98" y="46"/>
                  </a:lnTo>
                  <a:lnTo>
                    <a:pt x="91" y="52"/>
                  </a:lnTo>
                  <a:lnTo>
                    <a:pt x="81" y="56"/>
                  </a:lnTo>
                  <a:lnTo>
                    <a:pt x="66" y="55"/>
                  </a:lnTo>
                  <a:lnTo>
                    <a:pt x="55" y="52"/>
                  </a:lnTo>
                  <a:lnTo>
                    <a:pt x="46" y="53"/>
                  </a:lnTo>
                  <a:lnTo>
                    <a:pt x="42" y="55"/>
                  </a:lnTo>
                  <a:lnTo>
                    <a:pt x="41" y="56"/>
                  </a:lnTo>
                  <a:lnTo>
                    <a:pt x="38" y="57"/>
                  </a:lnTo>
                  <a:lnTo>
                    <a:pt x="31" y="60"/>
                  </a:lnTo>
                  <a:lnTo>
                    <a:pt x="25" y="65"/>
                  </a:lnTo>
                  <a:lnTo>
                    <a:pt x="24" y="73"/>
                  </a:lnTo>
                  <a:lnTo>
                    <a:pt x="24" y="79"/>
                  </a:lnTo>
                  <a:lnTo>
                    <a:pt x="22" y="83"/>
                  </a:lnTo>
                  <a:lnTo>
                    <a:pt x="18" y="83"/>
                  </a:lnTo>
                  <a:lnTo>
                    <a:pt x="9" y="82"/>
                  </a:lnTo>
                  <a:lnTo>
                    <a:pt x="2" y="84"/>
                  </a:lnTo>
                  <a:lnTo>
                    <a:pt x="0" y="94"/>
                  </a:lnTo>
                  <a:lnTo>
                    <a:pt x="4" y="105"/>
                  </a:lnTo>
                  <a:lnTo>
                    <a:pt x="13" y="113"/>
                  </a:lnTo>
                  <a:lnTo>
                    <a:pt x="18" y="110"/>
                  </a:lnTo>
                  <a:lnTo>
                    <a:pt x="24" y="109"/>
                  </a:lnTo>
                  <a:lnTo>
                    <a:pt x="29" y="108"/>
                  </a:lnTo>
                  <a:lnTo>
                    <a:pt x="33" y="106"/>
                  </a:lnTo>
                  <a:lnTo>
                    <a:pt x="34" y="103"/>
                  </a:lnTo>
                  <a:lnTo>
                    <a:pt x="37" y="99"/>
                  </a:lnTo>
                  <a:lnTo>
                    <a:pt x="39" y="95"/>
                  </a:lnTo>
                  <a:lnTo>
                    <a:pt x="43" y="92"/>
                  </a:lnTo>
                  <a:lnTo>
                    <a:pt x="54" y="91"/>
                  </a:lnTo>
                  <a:lnTo>
                    <a:pt x="64" y="94"/>
                  </a:lnTo>
                  <a:lnTo>
                    <a:pt x="72" y="99"/>
                  </a:lnTo>
                  <a:lnTo>
                    <a:pt x="78" y="105"/>
                  </a:lnTo>
                  <a:lnTo>
                    <a:pt x="86" y="112"/>
                  </a:lnTo>
                  <a:lnTo>
                    <a:pt x="98" y="114"/>
                  </a:lnTo>
                  <a:lnTo>
                    <a:pt x="108" y="112"/>
                  </a:lnTo>
                  <a:lnTo>
                    <a:pt x="116" y="104"/>
                  </a:lnTo>
                  <a:lnTo>
                    <a:pt x="122" y="97"/>
                  </a:lnTo>
                  <a:lnTo>
                    <a:pt x="131" y="95"/>
                  </a:lnTo>
                  <a:lnTo>
                    <a:pt x="140" y="95"/>
                  </a:lnTo>
                  <a:lnTo>
                    <a:pt x="147" y="97"/>
                  </a:lnTo>
                  <a:lnTo>
                    <a:pt x="142" y="84"/>
                  </a:lnTo>
                  <a:lnTo>
                    <a:pt x="137" y="71"/>
                  </a:lnTo>
                  <a:lnTo>
                    <a:pt x="130" y="58"/>
                  </a:lnTo>
                  <a:lnTo>
                    <a:pt x="124" y="46"/>
                  </a:lnTo>
                  <a:lnTo>
                    <a:pt x="116" y="34"/>
                  </a:lnTo>
                  <a:lnTo>
                    <a:pt x="108" y="22"/>
                  </a:lnTo>
                  <a:lnTo>
                    <a:pt x="99" y="10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5" y="3"/>
                  </a:lnTo>
                  <a:lnTo>
                    <a:pt x="83" y="4"/>
                  </a:lnTo>
                  <a:lnTo>
                    <a:pt x="82" y="7"/>
                  </a:lnTo>
                  <a:close/>
                </a:path>
              </a:pathLst>
            </a:custGeom>
            <a:solidFill>
              <a:srgbClr val="8C60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3" name="Freeform 21"/>
            <p:cNvSpPr>
              <a:spLocks/>
            </p:cNvSpPr>
            <p:nvPr/>
          </p:nvSpPr>
          <p:spPr bwMode="auto">
            <a:xfrm>
              <a:off x="778" y="563"/>
              <a:ext cx="12" cy="26"/>
            </a:xfrm>
            <a:custGeom>
              <a:avLst/>
              <a:gdLst>
                <a:gd name="T0" fmla="*/ 12 w 10"/>
                <a:gd name="T1" fmla="*/ 0 h 23"/>
                <a:gd name="T2" fmla="*/ 0 w 10"/>
                <a:gd name="T3" fmla="*/ 11 h 23"/>
                <a:gd name="T4" fmla="*/ 1 w 10"/>
                <a:gd name="T5" fmla="*/ 26 h 23"/>
                <a:gd name="T6" fmla="*/ 12 w 10"/>
                <a:gd name="T7" fmla="*/ 35 h 23"/>
                <a:gd name="T8" fmla="*/ 29 w 10"/>
                <a:gd name="T9" fmla="*/ 47 h 23"/>
                <a:gd name="T10" fmla="*/ 29 w 10"/>
                <a:gd name="T11" fmla="*/ 47 h 23"/>
                <a:gd name="T12" fmla="*/ 29 w 10"/>
                <a:gd name="T13" fmla="*/ 47 h 23"/>
                <a:gd name="T14" fmla="*/ 29 w 10"/>
                <a:gd name="T15" fmla="*/ 47 h 23"/>
                <a:gd name="T16" fmla="*/ 29 w 10"/>
                <a:gd name="T17" fmla="*/ 47 h 23"/>
                <a:gd name="T18" fmla="*/ 29 w 10"/>
                <a:gd name="T19" fmla="*/ 45 h 23"/>
                <a:gd name="T20" fmla="*/ 29 w 10"/>
                <a:gd name="T21" fmla="*/ 40 h 23"/>
                <a:gd name="T22" fmla="*/ 29 w 10"/>
                <a:gd name="T23" fmla="*/ 35 h 23"/>
                <a:gd name="T24" fmla="*/ 29 w 10"/>
                <a:gd name="T25" fmla="*/ 33 h 23"/>
                <a:gd name="T26" fmla="*/ 29 w 10"/>
                <a:gd name="T27" fmla="*/ 20 h 23"/>
                <a:gd name="T28" fmla="*/ 28 w 10"/>
                <a:gd name="T29" fmla="*/ 12 h 23"/>
                <a:gd name="T30" fmla="*/ 17 w 10"/>
                <a:gd name="T31" fmla="*/ 3 h 23"/>
                <a:gd name="T32" fmla="*/ 12 w 10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23"/>
                <a:gd name="T53" fmla="*/ 10 w 1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23">
                  <a:moveTo>
                    <a:pt x="4" y="0"/>
                  </a:moveTo>
                  <a:lnTo>
                    <a:pt x="0" y="5"/>
                  </a:lnTo>
                  <a:lnTo>
                    <a:pt x="1" y="12"/>
                  </a:lnTo>
                  <a:lnTo>
                    <a:pt x="4" y="17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9" y="6"/>
                  </a:lnTo>
                  <a:lnTo>
                    <a:pt x="6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C60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4" name="Freeform 22"/>
            <p:cNvSpPr>
              <a:spLocks/>
            </p:cNvSpPr>
            <p:nvPr/>
          </p:nvSpPr>
          <p:spPr bwMode="auto">
            <a:xfrm>
              <a:off x="639" y="515"/>
              <a:ext cx="24" cy="11"/>
            </a:xfrm>
            <a:custGeom>
              <a:avLst/>
              <a:gdLst>
                <a:gd name="T0" fmla="*/ 12 w 20"/>
                <a:gd name="T1" fmla="*/ 14 h 10"/>
                <a:gd name="T2" fmla="*/ 34 w 20"/>
                <a:gd name="T3" fmla="*/ 17 h 10"/>
                <a:gd name="T4" fmla="*/ 44 w 20"/>
                <a:gd name="T5" fmla="*/ 14 h 10"/>
                <a:gd name="T6" fmla="*/ 50 w 20"/>
                <a:gd name="T7" fmla="*/ 4 h 10"/>
                <a:gd name="T8" fmla="*/ 60 w 20"/>
                <a:gd name="T9" fmla="*/ 0 h 10"/>
                <a:gd name="T10" fmla="*/ 49 w 20"/>
                <a:gd name="T11" fmla="*/ 2 h 10"/>
                <a:gd name="T12" fmla="*/ 34 w 20"/>
                <a:gd name="T13" fmla="*/ 3 h 10"/>
                <a:gd name="T14" fmla="*/ 14 w 20"/>
                <a:gd name="T15" fmla="*/ 4 h 10"/>
                <a:gd name="T16" fmla="*/ 0 w 20"/>
                <a:gd name="T17" fmla="*/ 13 h 10"/>
                <a:gd name="T18" fmla="*/ 2 w 20"/>
                <a:gd name="T19" fmla="*/ 14 h 10"/>
                <a:gd name="T20" fmla="*/ 10 w 20"/>
                <a:gd name="T21" fmla="*/ 14 h 10"/>
                <a:gd name="T22" fmla="*/ 10 w 20"/>
                <a:gd name="T23" fmla="*/ 14 h 10"/>
                <a:gd name="T24" fmla="*/ 12 w 20"/>
                <a:gd name="T25" fmla="*/ 14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10"/>
                <a:gd name="T41" fmla="*/ 20 w 20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10">
                  <a:moveTo>
                    <a:pt x="4" y="8"/>
                  </a:moveTo>
                  <a:lnTo>
                    <a:pt x="11" y="10"/>
                  </a:lnTo>
                  <a:lnTo>
                    <a:pt x="15" y="8"/>
                  </a:lnTo>
                  <a:lnTo>
                    <a:pt x="17" y="4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1" y="3"/>
                  </a:lnTo>
                  <a:lnTo>
                    <a:pt x="5" y="4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8C60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5" name="Freeform 23"/>
            <p:cNvSpPr>
              <a:spLocks/>
            </p:cNvSpPr>
            <p:nvPr/>
          </p:nvSpPr>
          <p:spPr bwMode="auto">
            <a:xfrm>
              <a:off x="639" y="435"/>
              <a:ext cx="20" cy="29"/>
            </a:xfrm>
            <a:custGeom>
              <a:avLst/>
              <a:gdLst>
                <a:gd name="T0" fmla="*/ 46 w 17"/>
                <a:gd name="T1" fmla="*/ 3 h 25"/>
                <a:gd name="T2" fmla="*/ 46 w 17"/>
                <a:gd name="T3" fmla="*/ 14 h 25"/>
                <a:gd name="T4" fmla="*/ 42 w 17"/>
                <a:gd name="T5" fmla="*/ 30 h 25"/>
                <a:gd name="T6" fmla="*/ 40 w 17"/>
                <a:gd name="T7" fmla="*/ 49 h 25"/>
                <a:gd name="T8" fmla="*/ 29 w 17"/>
                <a:gd name="T9" fmla="*/ 58 h 25"/>
                <a:gd name="T10" fmla="*/ 13 w 17"/>
                <a:gd name="T11" fmla="*/ 60 h 25"/>
                <a:gd name="T12" fmla="*/ 2 w 17"/>
                <a:gd name="T13" fmla="*/ 58 h 25"/>
                <a:gd name="T14" fmla="*/ 0 w 17"/>
                <a:gd name="T15" fmla="*/ 50 h 25"/>
                <a:gd name="T16" fmla="*/ 9 w 17"/>
                <a:gd name="T17" fmla="*/ 41 h 25"/>
                <a:gd name="T18" fmla="*/ 21 w 17"/>
                <a:gd name="T19" fmla="*/ 26 h 25"/>
                <a:gd name="T20" fmla="*/ 31 w 17"/>
                <a:gd name="T21" fmla="*/ 3 h 25"/>
                <a:gd name="T22" fmla="*/ 42 w 17"/>
                <a:gd name="T23" fmla="*/ 0 h 25"/>
                <a:gd name="T24" fmla="*/ 46 w 17"/>
                <a:gd name="T25" fmla="*/ 3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"/>
                <a:gd name="T40" fmla="*/ 0 h 25"/>
                <a:gd name="T41" fmla="*/ 17 w 17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" h="25">
                  <a:moveTo>
                    <a:pt x="17" y="3"/>
                  </a:moveTo>
                  <a:lnTo>
                    <a:pt x="17" y="6"/>
                  </a:lnTo>
                  <a:lnTo>
                    <a:pt x="16" y="12"/>
                  </a:lnTo>
                  <a:lnTo>
                    <a:pt x="15" y="20"/>
                  </a:lnTo>
                  <a:lnTo>
                    <a:pt x="11" y="24"/>
                  </a:lnTo>
                  <a:lnTo>
                    <a:pt x="5" y="25"/>
                  </a:lnTo>
                  <a:lnTo>
                    <a:pt x="2" y="24"/>
                  </a:lnTo>
                  <a:lnTo>
                    <a:pt x="0" y="21"/>
                  </a:lnTo>
                  <a:lnTo>
                    <a:pt x="3" y="16"/>
                  </a:lnTo>
                  <a:lnTo>
                    <a:pt x="8" y="10"/>
                  </a:lnTo>
                  <a:lnTo>
                    <a:pt x="12" y="3"/>
                  </a:lnTo>
                  <a:lnTo>
                    <a:pt x="16" y="0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8C60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894" name="Freeform 24"/>
          <p:cNvSpPr>
            <a:spLocks/>
          </p:cNvSpPr>
          <p:nvPr/>
        </p:nvSpPr>
        <p:spPr bwMode="auto">
          <a:xfrm>
            <a:off x="531813" y="1619250"/>
            <a:ext cx="506412" cy="225425"/>
          </a:xfrm>
          <a:custGeom>
            <a:avLst/>
            <a:gdLst>
              <a:gd name="T0" fmla="*/ 2147483647 w 266"/>
              <a:gd name="T1" fmla="*/ 0 h 124"/>
              <a:gd name="T2" fmla="*/ 2147483647 w 266"/>
              <a:gd name="T3" fmla="*/ 2147483647 h 124"/>
              <a:gd name="T4" fmla="*/ 2147483647 w 266"/>
              <a:gd name="T5" fmla="*/ 2147483647 h 124"/>
              <a:gd name="T6" fmla="*/ 2147483647 w 266"/>
              <a:gd name="T7" fmla="*/ 2147483647 h 124"/>
              <a:gd name="T8" fmla="*/ 2147483647 w 266"/>
              <a:gd name="T9" fmla="*/ 2147483647 h 124"/>
              <a:gd name="T10" fmla="*/ 2147483647 w 266"/>
              <a:gd name="T11" fmla="*/ 2147483647 h 124"/>
              <a:gd name="T12" fmla="*/ 2147483647 w 266"/>
              <a:gd name="T13" fmla="*/ 2147483647 h 124"/>
              <a:gd name="T14" fmla="*/ 2147483647 w 266"/>
              <a:gd name="T15" fmla="*/ 2147483647 h 124"/>
              <a:gd name="T16" fmla="*/ 0 w 266"/>
              <a:gd name="T17" fmla="*/ 2147483647 h 124"/>
              <a:gd name="T18" fmla="*/ 2147483647 w 266"/>
              <a:gd name="T19" fmla="*/ 2147483647 h 124"/>
              <a:gd name="T20" fmla="*/ 2147483647 w 266"/>
              <a:gd name="T21" fmla="*/ 2147483647 h 124"/>
              <a:gd name="T22" fmla="*/ 2147483647 w 266"/>
              <a:gd name="T23" fmla="*/ 2147483647 h 124"/>
              <a:gd name="T24" fmla="*/ 2147483647 w 266"/>
              <a:gd name="T25" fmla="*/ 2147483647 h 124"/>
              <a:gd name="T26" fmla="*/ 2147483647 w 266"/>
              <a:gd name="T27" fmla="*/ 2147483647 h 124"/>
              <a:gd name="T28" fmla="*/ 2147483647 w 266"/>
              <a:gd name="T29" fmla="*/ 2147483647 h 124"/>
              <a:gd name="T30" fmla="*/ 2147483647 w 266"/>
              <a:gd name="T31" fmla="*/ 2147483647 h 124"/>
              <a:gd name="T32" fmla="*/ 2147483647 w 266"/>
              <a:gd name="T33" fmla="*/ 2147483647 h 124"/>
              <a:gd name="T34" fmla="*/ 2147483647 w 266"/>
              <a:gd name="T35" fmla="*/ 2147483647 h 124"/>
              <a:gd name="T36" fmla="*/ 2147483647 w 266"/>
              <a:gd name="T37" fmla="*/ 2147483647 h 124"/>
              <a:gd name="T38" fmla="*/ 2147483647 w 266"/>
              <a:gd name="T39" fmla="*/ 2147483647 h 124"/>
              <a:gd name="T40" fmla="*/ 2147483647 w 266"/>
              <a:gd name="T41" fmla="*/ 2147483647 h 124"/>
              <a:gd name="T42" fmla="*/ 2147483647 w 266"/>
              <a:gd name="T43" fmla="*/ 2147483647 h 124"/>
              <a:gd name="T44" fmla="*/ 2147483647 w 266"/>
              <a:gd name="T45" fmla="*/ 2147483647 h 124"/>
              <a:gd name="T46" fmla="*/ 2147483647 w 266"/>
              <a:gd name="T47" fmla="*/ 2147483647 h 124"/>
              <a:gd name="T48" fmla="*/ 2147483647 w 266"/>
              <a:gd name="T49" fmla="*/ 2147483647 h 124"/>
              <a:gd name="T50" fmla="*/ 2147483647 w 266"/>
              <a:gd name="T51" fmla="*/ 2147483647 h 124"/>
              <a:gd name="T52" fmla="*/ 2147483647 w 266"/>
              <a:gd name="T53" fmla="*/ 2147483647 h 124"/>
              <a:gd name="T54" fmla="*/ 2147483647 w 266"/>
              <a:gd name="T55" fmla="*/ 2147483647 h 124"/>
              <a:gd name="T56" fmla="*/ 2147483647 w 266"/>
              <a:gd name="T57" fmla="*/ 2147483647 h 124"/>
              <a:gd name="T58" fmla="*/ 2147483647 w 266"/>
              <a:gd name="T59" fmla="*/ 2147483647 h 124"/>
              <a:gd name="T60" fmla="*/ 2147483647 w 266"/>
              <a:gd name="T61" fmla="*/ 2147483647 h 124"/>
              <a:gd name="T62" fmla="*/ 2147483647 w 266"/>
              <a:gd name="T63" fmla="*/ 2147483647 h 124"/>
              <a:gd name="T64" fmla="*/ 2147483647 w 266"/>
              <a:gd name="T65" fmla="*/ 0 h 12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66"/>
              <a:gd name="T100" fmla="*/ 0 h 124"/>
              <a:gd name="T101" fmla="*/ 266 w 266"/>
              <a:gd name="T102" fmla="*/ 124 h 12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66" h="124">
                <a:moveTo>
                  <a:pt x="133" y="0"/>
                </a:moveTo>
                <a:lnTo>
                  <a:pt x="109" y="1"/>
                </a:lnTo>
                <a:lnTo>
                  <a:pt x="87" y="6"/>
                </a:lnTo>
                <a:lnTo>
                  <a:pt x="68" y="14"/>
                </a:lnTo>
                <a:lnTo>
                  <a:pt x="50" y="24"/>
                </a:lnTo>
                <a:lnTo>
                  <a:pt x="33" y="36"/>
                </a:lnTo>
                <a:lnTo>
                  <a:pt x="20" y="52"/>
                </a:lnTo>
                <a:lnTo>
                  <a:pt x="8" y="67"/>
                </a:lnTo>
                <a:lnTo>
                  <a:pt x="0" y="85"/>
                </a:lnTo>
                <a:lnTo>
                  <a:pt x="13" y="95"/>
                </a:lnTo>
                <a:lnTo>
                  <a:pt x="28" y="102"/>
                </a:lnTo>
                <a:lnTo>
                  <a:pt x="42" y="109"/>
                </a:lnTo>
                <a:lnTo>
                  <a:pt x="59" y="114"/>
                </a:lnTo>
                <a:lnTo>
                  <a:pt x="76" y="119"/>
                </a:lnTo>
                <a:lnTo>
                  <a:pt x="94" y="122"/>
                </a:lnTo>
                <a:lnTo>
                  <a:pt x="113" y="123"/>
                </a:lnTo>
                <a:lnTo>
                  <a:pt x="133" y="124"/>
                </a:lnTo>
                <a:lnTo>
                  <a:pt x="152" y="123"/>
                </a:lnTo>
                <a:lnTo>
                  <a:pt x="172" y="122"/>
                </a:lnTo>
                <a:lnTo>
                  <a:pt x="190" y="119"/>
                </a:lnTo>
                <a:lnTo>
                  <a:pt x="208" y="114"/>
                </a:lnTo>
                <a:lnTo>
                  <a:pt x="223" y="109"/>
                </a:lnTo>
                <a:lnTo>
                  <a:pt x="239" y="102"/>
                </a:lnTo>
                <a:lnTo>
                  <a:pt x="253" y="95"/>
                </a:lnTo>
                <a:lnTo>
                  <a:pt x="266" y="85"/>
                </a:lnTo>
                <a:lnTo>
                  <a:pt x="258" y="67"/>
                </a:lnTo>
                <a:lnTo>
                  <a:pt x="247" y="52"/>
                </a:lnTo>
                <a:lnTo>
                  <a:pt x="234" y="36"/>
                </a:lnTo>
                <a:lnTo>
                  <a:pt x="217" y="24"/>
                </a:lnTo>
                <a:lnTo>
                  <a:pt x="199" y="14"/>
                </a:lnTo>
                <a:lnTo>
                  <a:pt x="178" y="6"/>
                </a:lnTo>
                <a:lnTo>
                  <a:pt x="156" y="1"/>
                </a:lnTo>
                <a:lnTo>
                  <a:pt x="13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5" name="Freeform 25"/>
          <p:cNvSpPr>
            <a:spLocks/>
          </p:cNvSpPr>
          <p:nvPr/>
        </p:nvSpPr>
        <p:spPr bwMode="auto">
          <a:xfrm>
            <a:off x="587375" y="1654175"/>
            <a:ext cx="298450" cy="157163"/>
          </a:xfrm>
          <a:custGeom>
            <a:avLst/>
            <a:gdLst>
              <a:gd name="T0" fmla="*/ 2147483647 w 157"/>
              <a:gd name="T1" fmla="*/ 0 h 87"/>
              <a:gd name="T2" fmla="*/ 2147483647 w 157"/>
              <a:gd name="T3" fmla="*/ 0 h 87"/>
              <a:gd name="T4" fmla="*/ 2147483647 w 157"/>
              <a:gd name="T5" fmla="*/ 0 h 87"/>
              <a:gd name="T6" fmla="*/ 2147483647 w 157"/>
              <a:gd name="T7" fmla="*/ 0 h 87"/>
              <a:gd name="T8" fmla="*/ 2147483647 w 157"/>
              <a:gd name="T9" fmla="*/ 0 h 87"/>
              <a:gd name="T10" fmla="*/ 2147483647 w 157"/>
              <a:gd name="T11" fmla="*/ 2147483647 h 87"/>
              <a:gd name="T12" fmla="*/ 2147483647 w 157"/>
              <a:gd name="T13" fmla="*/ 2147483647 h 87"/>
              <a:gd name="T14" fmla="*/ 2147483647 w 157"/>
              <a:gd name="T15" fmla="*/ 2147483647 h 87"/>
              <a:gd name="T16" fmla="*/ 2147483647 w 157"/>
              <a:gd name="T17" fmla="*/ 2147483647 h 87"/>
              <a:gd name="T18" fmla="*/ 2147483647 w 157"/>
              <a:gd name="T19" fmla="*/ 2147483647 h 87"/>
              <a:gd name="T20" fmla="*/ 2147483647 w 157"/>
              <a:gd name="T21" fmla="*/ 2147483647 h 87"/>
              <a:gd name="T22" fmla="*/ 2147483647 w 157"/>
              <a:gd name="T23" fmla="*/ 2147483647 h 87"/>
              <a:gd name="T24" fmla="*/ 0 w 157"/>
              <a:gd name="T25" fmla="*/ 2147483647 h 87"/>
              <a:gd name="T26" fmla="*/ 2147483647 w 157"/>
              <a:gd name="T27" fmla="*/ 2147483647 h 87"/>
              <a:gd name="T28" fmla="*/ 2147483647 w 157"/>
              <a:gd name="T29" fmla="*/ 2147483647 h 87"/>
              <a:gd name="T30" fmla="*/ 2147483647 w 157"/>
              <a:gd name="T31" fmla="*/ 2147483647 h 87"/>
              <a:gd name="T32" fmla="*/ 2147483647 w 157"/>
              <a:gd name="T33" fmla="*/ 2147483647 h 87"/>
              <a:gd name="T34" fmla="*/ 2147483647 w 157"/>
              <a:gd name="T35" fmla="*/ 2147483647 h 87"/>
              <a:gd name="T36" fmla="*/ 2147483647 w 157"/>
              <a:gd name="T37" fmla="*/ 2147483647 h 87"/>
              <a:gd name="T38" fmla="*/ 2147483647 w 157"/>
              <a:gd name="T39" fmla="*/ 2147483647 h 87"/>
              <a:gd name="T40" fmla="*/ 2147483647 w 157"/>
              <a:gd name="T41" fmla="*/ 2147483647 h 87"/>
              <a:gd name="T42" fmla="*/ 2147483647 w 157"/>
              <a:gd name="T43" fmla="*/ 2147483647 h 87"/>
              <a:gd name="T44" fmla="*/ 2147483647 w 157"/>
              <a:gd name="T45" fmla="*/ 2147483647 h 87"/>
              <a:gd name="T46" fmla="*/ 2147483647 w 157"/>
              <a:gd name="T47" fmla="*/ 2147483647 h 87"/>
              <a:gd name="T48" fmla="*/ 2147483647 w 157"/>
              <a:gd name="T49" fmla="*/ 2147483647 h 87"/>
              <a:gd name="T50" fmla="*/ 2147483647 w 157"/>
              <a:gd name="T51" fmla="*/ 2147483647 h 87"/>
              <a:gd name="T52" fmla="*/ 2147483647 w 157"/>
              <a:gd name="T53" fmla="*/ 2147483647 h 87"/>
              <a:gd name="T54" fmla="*/ 2147483647 w 157"/>
              <a:gd name="T55" fmla="*/ 2147483647 h 87"/>
              <a:gd name="T56" fmla="*/ 2147483647 w 157"/>
              <a:gd name="T57" fmla="*/ 2147483647 h 87"/>
              <a:gd name="T58" fmla="*/ 2147483647 w 157"/>
              <a:gd name="T59" fmla="*/ 2147483647 h 87"/>
              <a:gd name="T60" fmla="*/ 2147483647 w 157"/>
              <a:gd name="T61" fmla="*/ 2147483647 h 87"/>
              <a:gd name="T62" fmla="*/ 2147483647 w 157"/>
              <a:gd name="T63" fmla="*/ 2147483647 h 87"/>
              <a:gd name="T64" fmla="*/ 2147483647 w 157"/>
              <a:gd name="T65" fmla="*/ 2147483647 h 87"/>
              <a:gd name="T66" fmla="*/ 2147483647 w 157"/>
              <a:gd name="T67" fmla="*/ 2147483647 h 87"/>
              <a:gd name="T68" fmla="*/ 2147483647 w 157"/>
              <a:gd name="T69" fmla="*/ 2147483647 h 87"/>
              <a:gd name="T70" fmla="*/ 2147483647 w 157"/>
              <a:gd name="T71" fmla="*/ 2147483647 h 87"/>
              <a:gd name="T72" fmla="*/ 2147483647 w 157"/>
              <a:gd name="T73" fmla="*/ 0 h 8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57"/>
              <a:gd name="T112" fmla="*/ 0 h 87"/>
              <a:gd name="T113" fmla="*/ 157 w 157"/>
              <a:gd name="T114" fmla="*/ 87 h 8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57" h="87">
                <a:moveTo>
                  <a:pt x="118" y="0"/>
                </a:moveTo>
                <a:lnTo>
                  <a:pt x="114" y="0"/>
                </a:lnTo>
                <a:lnTo>
                  <a:pt x="111" y="0"/>
                </a:lnTo>
                <a:lnTo>
                  <a:pt x="108" y="0"/>
                </a:lnTo>
                <a:lnTo>
                  <a:pt x="104" y="0"/>
                </a:lnTo>
                <a:lnTo>
                  <a:pt x="85" y="2"/>
                </a:lnTo>
                <a:lnTo>
                  <a:pt x="67" y="4"/>
                </a:lnTo>
                <a:lnTo>
                  <a:pt x="52" y="9"/>
                </a:lnTo>
                <a:lnTo>
                  <a:pt x="37" y="17"/>
                </a:lnTo>
                <a:lnTo>
                  <a:pt x="25" y="26"/>
                </a:lnTo>
                <a:lnTo>
                  <a:pt x="14" y="35"/>
                </a:lnTo>
                <a:lnTo>
                  <a:pt x="5" y="47"/>
                </a:lnTo>
                <a:lnTo>
                  <a:pt x="0" y="60"/>
                </a:lnTo>
                <a:lnTo>
                  <a:pt x="10" y="66"/>
                </a:lnTo>
                <a:lnTo>
                  <a:pt x="21" y="72"/>
                </a:lnTo>
                <a:lnTo>
                  <a:pt x="32" y="76"/>
                </a:lnTo>
                <a:lnTo>
                  <a:pt x="45" y="79"/>
                </a:lnTo>
                <a:lnTo>
                  <a:pt x="60" y="83"/>
                </a:lnTo>
                <a:lnTo>
                  <a:pt x="74" y="86"/>
                </a:lnTo>
                <a:lnTo>
                  <a:pt x="88" y="87"/>
                </a:lnTo>
                <a:lnTo>
                  <a:pt x="104" y="87"/>
                </a:lnTo>
                <a:lnTo>
                  <a:pt x="110" y="87"/>
                </a:lnTo>
                <a:lnTo>
                  <a:pt x="117" y="87"/>
                </a:lnTo>
                <a:lnTo>
                  <a:pt x="124" y="86"/>
                </a:lnTo>
                <a:lnTo>
                  <a:pt x="131" y="86"/>
                </a:lnTo>
                <a:lnTo>
                  <a:pt x="137" y="85"/>
                </a:lnTo>
                <a:lnTo>
                  <a:pt x="144" y="83"/>
                </a:lnTo>
                <a:lnTo>
                  <a:pt x="150" y="82"/>
                </a:lnTo>
                <a:lnTo>
                  <a:pt x="157" y="81"/>
                </a:lnTo>
                <a:lnTo>
                  <a:pt x="154" y="68"/>
                </a:lnTo>
                <a:lnTo>
                  <a:pt x="150" y="55"/>
                </a:lnTo>
                <a:lnTo>
                  <a:pt x="146" y="43"/>
                </a:lnTo>
                <a:lnTo>
                  <a:pt x="141" y="33"/>
                </a:lnTo>
                <a:lnTo>
                  <a:pt x="136" y="24"/>
                </a:lnTo>
                <a:lnTo>
                  <a:pt x="131" y="15"/>
                </a:lnTo>
                <a:lnTo>
                  <a:pt x="124" y="7"/>
                </a:lnTo>
                <a:lnTo>
                  <a:pt x="118" y="0"/>
                </a:lnTo>
                <a:close/>
              </a:path>
            </a:pathLst>
          </a:custGeom>
          <a:solidFill>
            <a:srgbClr val="C9DBA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" name="Freeform 26"/>
          <p:cNvSpPr>
            <a:spLocks/>
          </p:cNvSpPr>
          <p:nvPr/>
        </p:nvSpPr>
        <p:spPr bwMode="auto">
          <a:xfrm>
            <a:off x="811213" y="1654175"/>
            <a:ext cx="174625" cy="147638"/>
          </a:xfrm>
          <a:custGeom>
            <a:avLst/>
            <a:gdLst>
              <a:gd name="T0" fmla="*/ 0 w 91"/>
              <a:gd name="T1" fmla="*/ 0 h 81"/>
              <a:gd name="T2" fmla="*/ 2147483647 w 91"/>
              <a:gd name="T3" fmla="*/ 2147483647 h 81"/>
              <a:gd name="T4" fmla="*/ 2147483647 w 91"/>
              <a:gd name="T5" fmla="*/ 2147483647 h 81"/>
              <a:gd name="T6" fmla="*/ 2147483647 w 91"/>
              <a:gd name="T7" fmla="*/ 2147483647 h 81"/>
              <a:gd name="T8" fmla="*/ 2147483647 w 91"/>
              <a:gd name="T9" fmla="*/ 2147483647 h 81"/>
              <a:gd name="T10" fmla="*/ 2147483647 w 91"/>
              <a:gd name="T11" fmla="*/ 2147483647 h 81"/>
              <a:gd name="T12" fmla="*/ 2147483647 w 91"/>
              <a:gd name="T13" fmla="*/ 2147483647 h 81"/>
              <a:gd name="T14" fmla="*/ 2147483647 w 91"/>
              <a:gd name="T15" fmla="*/ 2147483647 h 81"/>
              <a:gd name="T16" fmla="*/ 2147483647 w 91"/>
              <a:gd name="T17" fmla="*/ 2147483647 h 81"/>
              <a:gd name="T18" fmla="*/ 2147483647 w 91"/>
              <a:gd name="T19" fmla="*/ 2147483647 h 81"/>
              <a:gd name="T20" fmla="*/ 2147483647 w 91"/>
              <a:gd name="T21" fmla="*/ 2147483647 h 81"/>
              <a:gd name="T22" fmla="*/ 2147483647 w 91"/>
              <a:gd name="T23" fmla="*/ 2147483647 h 81"/>
              <a:gd name="T24" fmla="*/ 2147483647 w 91"/>
              <a:gd name="T25" fmla="*/ 2147483647 h 81"/>
              <a:gd name="T26" fmla="*/ 2147483647 w 91"/>
              <a:gd name="T27" fmla="*/ 2147483647 h 81"/>
              <a:gd name="T28" fmla="*/ 2147483647 w 91"/>
              <a:gd name="T29" fmla="*/ 2147483647 h 81"/>
              <a:gd name="T30" fmla="*/ 2147483647 w 91"/>
              <a:gd name="T31" fmla="*/ 2147483647 h 81"/>
              <a:gd name="T32" fmla="*/ 2147483647 w 91"/>
              <a:gd name="T33" fmla="*/ 2147483647 h 81"/>
              <a:gd name="T34" fmla="*/ 2147483647 w 91"/>
              <a:gd name="T35" fmla="*/ 2147483647 h 81"/>
              <a:gd name="T36" fmla="*/ 2147483647 w 91"/>
              <a:gd name="T37" fmla="*/ 2147483647 h 81"/>
              <a:gd name="T38" fmla="*/ 2147483647 w 91"/>
              <a:gd name="T39" fmla="*/ 2147483647 h 81"/>
              <a:gd name="T40" fmla="*/ 2147483647 w 91"/>
              <a:gd name="T41" fmla="*/ 2147483647 h 81"/>
              <a:gd name="T42" fmla="*/ 2147483647 w 91"/>
              <a:gd name="T43" fmla="*/ 2147483647 h 81"/>
              <a:gd name="T44" fmla="*/ 2147483647 w 91"/>
              <a:gd name="T45" fmla="*/ 2147483647 h 81"/>
              <a:gd name="T46" fmla="*/ 2147483647 w 91"/>
              <a:gd name="T47" fmla="*/ 2147483647 h 81"/>
              <a:gd name="T48" fmla="*/ 0 w 91"/>
              <a:gd name="T49" fmla="*/ 0 h 8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1"/>
              <a:gd name="T76" fmla="*/ 0 h 81"/>
              <a:gd name="T77" fmla="*/ 91 w 91"/>
              <a:gd name="T78" fmla="*/ 81 h 8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1" h="81">
                <a:moveTo>
                  <a:pt x="0" y="0"/>
                </a:moveTo>
                <a:lnTo>
                  <a:pt x="6" y="7"/>
                </a:lnTo>
                <a:lnTo>
                  <a:pt x="13" y="15"/>
                </a:lnTo>
                <a:lnTo>
                  <a:pt x="18" y="24"/>
                </a:lnTo>
                <a:lnTo>
                  <a:pt x="23" y="33"/>
                </a:lnTo>
                <a:lnTo>
                  <a:pt x="28" y="43"/>
                </a:lnTo>
                <a:lnTo>
                  <a:pt x="32" y="55"/>
                </a:lnTo>
                <a:lnTo>
                  <a:pt x="36" y="68"/>
                </a:lnTo>
                <a:lnTo>
                  <a:pt x="39" y="81"/>
                </a:lnTo>
                <a:lnTo>
                  <a:pt x="47" y="79"/>
                </a:lnTo>
                <a:lnTo>
                  <a:pt x="53" y="77"/>
                </a:lnTo>
                <a:lnTo>
                  <a:pt x="60" y="74"/>
                </a:lnTo>
                <a:lnTo>
                  <a:pt x="67" y="72"/>
                </a:lnTo>
                <a:lnTo>
                  <a:pt x="73" y="69"/>
                </a:lnTo>
                <a:lnTo>
                  <a:pt x="79" y="66"/>
                </a:lnTo>
                <a:lnTo>
                  <a:pt x="86" y="64"/>
                </a:lnTo>
                <a:lnTo>
                  <a:pt x="91" y="60"/>
                </a:lnTo>
                <a:lnTo>
                  <a:pt x="86" y="48"/>
                </a:lnTo>
                <a:lnTo>
                  <a:pt x="78" y="38"/>
                </a:lnTo>
                <a:lnTo>
                  <a:pt x="69" y="29"/>
                </a:lnTo>
                <a:lnTo>
                  <a:pt x="57" y="20"/>
                </a:lnTo>
                <a:lnTo>
                  <a:pt x="44" y="13"/>
                </a:lnTo>
                <a:lnTo>
                  <a:pt x="31" y="7"/>
                </a:lnTo>
                <a:lnTo>
                  <a:pt x="15" y="3"/>
                </a:lnTo>
                <a:lnTo>
                  <a:pt x="0" y="0"/>
                </a:lnTo>
                <a:close/>
              </a:path>
            </a:pathLst>
          </a:custGeom>
          <a:solidFill>
            <a:srgbClr val="91AD6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" name="Rectangle 27"/>
          <p:cNvSpPr>
            <a:spLocks noChangeArrowheads="1"/>
          </p:cNvSpPr>
          <p:nvPr/>
        </p:nvSpPr>
        <p:spPr bwMode="auto">
          <a:xfrm>
            <a:off x="754063" y="1500188"/>
            <a:ext cx="66675" cy="1825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d-ID"/>
          </a:p>
        </p:txBody>
      </p:sp>
      <p:sp>
        <p:nvSpPr>
          <p:cNvPr id="37898" name="Rectangle 28"/>
          <p:cNvSpPr>
            <a:spLocks noChangeArrowheads="1"/>
          </p:cNvSpPr>
          <p:nvPr/>
        </p:nvSpPr>
        <p:spPr bwMode="auto">
          <a:xfrm>
            <a:off x="754063" y="263525"/>
            <a:ext cx="66675" cy="184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d-ID"/>
          </a:p>
        </p:txBody>
      </p:sp>
      <p:sp>
        <p:nvSpPr>
          <p:cNvPr id="37899" name="Freeform 29"/>
          <p:cNvSpPr>
            <a:spLocks/>
          </p:cNvSpPr>
          <p:nvPr/>
        </p:nvSpPr>
        <p:spPr bwMode="auto">
          <a:xfrm>
            <a:off x="719138" y="188913"/>
            <a:ext cx="139700" cy="136525"/>
          </a:xfrm>
          <a:custGeom>
            <a:avLst/>
            <a:gdLst>
              <a:gd name="T0" fmla="*/ 2147483647 w 74"/>
              <a:gd name="T1" fmla="*/ 2147483647 h 75"/>
              <a:gd name="T2" fmla="*/ 2147483647 w 74"/>
              <a:gd name="T3" fmla="*/ 2147483647 h 75"/>
              <a:gd name="T4" fmla="*/ 2147483647 w 74"/>
              <a:gd name="T5" fmla="*/ 2147483647 h 75"/>
              <a:gd name="T6" fmla="*/ 2147483647 w 74"/>
              <a:gd name="T7" fmla="*/ 2147483647 h 75"/>
              <a:gd name="T8" fmla="*/ 2147483647 w 74"/>
              <a:gd name="T9" fmla="*/ 2147483647 h 75"/>
              <a:gd name="T10" fmla="*/ 2147483647 w 74"/>
              <a:gd name="T11" fmla="*/ 2147483647 h 75"/>
              <a:gd name="T12" fmla="*/ 2147483647 w 74"/>
              <a:gd name="T13" fmla="*/ 2147483647 h 75"/>
              <a:gd name="T14" fmla="*/ 2147483647 w 74"/>
              <a:gd name="T15" fmla="*/ 2147483647 h 75"/>
              <a:gd name="T16" fmla="*/ 0 w 74"/>
              <a:gd name="T17" fmla="*/ 2147483647 h 75"/>
              <a:gd name="T18" fmla="*/ 2147483647 w 74"/>
              <a:gd name="T19" fmla="*/ 2147483647 h 75"/>
              <a:gd name="T20" fmla="*/ 2147483647 w 74"/>
              <a:gd name="T21" fmla="*/ 2147483647 h 75"/>
              <a:gd name="T22" fmla="*/ 2147483647 w 74"/>
              <a:gd name="T23" fmla="*/ 2147483647 h 75"/>
              <a:gd name="T24" fmla="*/ 2147483647 w 74"/>
              <a:gd name="T25" fmla="*/ 0 h 75"/>
              <a:gd name="T26" fmla="*/ 2147483647 w 74"/>
              <a:gd name="T27" fmla="*/ 2147483647 h 75"/>
              <a:gd name="T28" fmla="*/ 2147483647 w 74"/>
              <a:gd name="T29" fmla="*/ 2147483647 h 75"/>
              <a:gd name="T30" fmla="*/ 2147483647 w 74"/>
              <a:gd name="T31" fmla="*/ 2147483647 h 75"/>
              <a:gd name="T32" fmla="*/ 2147483647 w 74"/>
              <a:gd name="T33" fmla="*/ 2147483647 h 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4"/>
              <a:gd name="T52" fmla="*/ 0 h 75"/>
              <a:gd name="T53" fmla="*/ 74 w 74"/>
              <a:gd name="T54" fmla="*/ 75 h 7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4" h="75">
                <a:moveTo>
                  <a:pt x="74" y="37"/>
                </a:moveTo>
                <a:lnTo>
                  <a:pt x="71" y="52"/>
                </a:lnTo>
                <a:lnTo>
                  <a:pt x="63" y="63"/>
                </a:lnTo>
                <a:lnTo>
                  <a:pt x="50" y="72"/>
                </a:lnTo>
                <a:lnTo>
                  <a:pt x="36" y="75"/>
                </a:lnTo>
                <a:lnTo>
                  <a:pt x="22" y="72"/>
                </a:lnTo>
                <a:lnTo>
                  <a:pt x="10" y="63"/>
                </a:lnTo>
                <a:lnTo>
                  <a:pt x="2" y="52"/>
                </a:lnTo>
                <a:lnTo>
                  <a:pt x="0" y="37"/>
                </a:lnTo>
                <a:lnTo>
                  <a:pt x="2" y="23"/>
                </a:lnTo>
                <a:lnTo>
                  <a:pt x="10" y="10"/>
                </a:lnTo>
                <a:lnTo>
                  <a:pt x="22" y="2"/>
                </a:lnTo>
                <a:lnTo>
                  <a:pt x="36" y="0"/>
                </a:lnTo>
                <a:lnTo>
                  <a:pt x="50" y="2"/>
                </a:lnTo>
                <a:lnTo>
                  <a:pt x="63" y="10"/>
                </a:lnTo>
                <a:lnTo>
                  <a:pt x="71" y="23"/>
                </a:lnTo>
                <a:lnTo>
                  <a:pt x="74" y="3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0" name="Freeform 30"/>
          <p:cNvSpPr>
            <a:spLocks/>
          </p:cNvSpPr>
          <p:nvPr/>
        </p:nvSpPr>
        <p:spPr bwMode="auto">
          <a:xfrm>
            <a:off x="773113" y="303213"/>
            <a:ext cx="701675" cy="1296987"/>
          </a:xfrm>
          <a:custGeom>
            <a:avLst/>
            <a:gdLst>
              <a:gd name="T0" fmla="*/ 2147483647 w 368"/>
              <a:gd name="T1" fmla="*/ 2147483647 h 716"/>
              <a:gd name="T2" fmla="*/ 2147483647 w 368"/>
              <a:gd name="T3" fmla="*/ 2147483647 h 716"/>
              <a:gd name="T4" fmla="*/ 2147483647 w 368"/>
              <a:gd name="T5" fmla="*/ 2147483647 h 716"/>
              <a:gd name="T6" fmla="*/ 2147483647 w 368"/>
              <a:gd name="T7" fmla="*/ 2147483647 h 716"/>
              <a:gd name="T8" fmla="*/ 2147483647 w 368"/>
              <a:gd name="T9" fmla="*/ 2147483647 h 716"/>
              <a:gd name="T10" fmla="*/ 2147483647 w 368"/>
              <a:gd name="T11" fmla="*/ 2147483647 h 716"/>
              <a:gd name="T12" fmla="*/ 2147483647 w 368"/>
              <a:gd name="T13" fmla="*/ 2147483647 h 716"/>
              <a:gd name="T14" fmla="*/ 2147483647 w 368"/>
              <a:gd name="T15" fmla="*/ 2147483647 h 716"/>
              <a:gd name="T16" fmla="*/ 0 w 368"/>
              <a:gd name="T17" fmla="*/ 2147483647 h 716"/>
              <a:gd name="T18" fmla="*/ 2147483647 w 368"/>
              <a:gd name="T19" fmla="*/ 2147483647 h 716"/>
              <a:gd name="T20" fmla="*/ 2147483647 w 368"/>
              <a:gd name="T21" fmla="*/ 2147483647 h 716"/>
              <a:gd name="T22" fmla="*/ 2147483647 w 368"/>
              <a:gd name="T23" fmla="*/ 2147483647 h 716"/>
              <a:gd name="T24" fmla="*/ 2147483647 w 368"/>
              <a:gd name="T25" fmla="*/ 2147483647 h 716"/>
              <a:gd name="T26" fmla="*/ 2147483647 w 368"/>
              <a:gd name="T27" fmla="*/ 2147483647 h 716"/>
              <a:gd name="T28" fmla="*/ 2147483647 w 368"/>
              <a:gd name="T29" fmla="*/ 2147483647 h 716"/>
              <a:gd name="T30" fmla="*/ 2147483647 w 368"/>
              <a:gd name="T31" fmla="*/ 2147483647 h 716"/>
              <a:gd name="T32" fmla="*/ 2147483647 w 368"/>
              <a:gd name="T33" fmla="*/ 2147483647 h 716"/>
              <a:gd name="T34" fmla="*/ 2147483647 w 368"/>
              <a:gd name="T35" fmla="*/ 2147483647 h 716"/>
              <a:gd name="T36" fmla="*/ 2147483647 w 368"/>
              <a:gd name="T37" fmla="*/ 2147483647 h 716"/>
              <a:gd name="T38" fmla="*/ 2147483647 w 368"/>
              <a:gd name="T39" fmla="*/ 2147483647 h 716"/>
              <a:gd name="T40" fmla="*/ 2147483647 w 368"/>
              <a:gd name="T41" fmla="*/ 2147483647 h 716"/>
              <a:gd name="T42" fmla="*/ 2147483647 w 368"/>
              <a:gd name="T43" fmla="*/ 2147483647 h 716"/>
              <a:gd name="T44" fmla="*/ 2147483647 w 368"/>
              <a:gd name="T45" fmla="*/ 2147483647 h 716"/>
              <a:gd name="T46" fmla="*/ 2147483647 w 368"/>
              <a:gd name="T47" fmla="*/ 2147483647 h 716"/>
              <a:gd name="T48" fmla="*/ 0 w 368"/>
              <a:gd name="T49" fmla="*/ 2147483647 h 716"/>
              <a:gd name="T50" fmla="*/ 2147483647 w 368"/>
              <a:gd name="T51" fmla="*/ 2147483647 h 716"/>
              <a:gd name="T52" fmla="*/ 2147483647 w 368"/>
              <a:gd name="T53" fmla="*/ 2147483647 h 716"/>
              <a:gd name="T54" fmla="*/ 2147483647 w 368"/>
              <a:gd name="T55" fmla="*/ 2147483647 h 716"/>
              <a:gd name="T56" fmla="*/ 2147483647 w 368"/>
              <a:gd name="T57" fmla="*/ 2147483647 h 716"/>
              <a:gd name="T58" fmla="*/ 2147483647 w 368"/>
              <a:gd name="T59" fmla="*/ 2147483647 h 716"/>
              <a:gd name="T60" fmla="*/ 2147483647 w 368"/>
              <a:gd name="T61" fmla="*/ 2147483647 h 716"/>
              <a:gd name="T62" fmla="*/ 2147483647 w 368"/>
              <a:gd name="T63" fmla="*/ 2147483647 h 716"/>
              <a:gd name="T64" fmla="*/ 2147483647 w 368"/>
              <a:gd name="T65" fmla="*/ 2147483647 h 71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68"/>
              <a:gd name="T100" fmla="*/ 0 h 716"/>
              <a:gd name="T101" fmla="*/ 368 w 368"/>
              <a:gd name="T102" fmla="*/ 716 h 71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68" h="716">
                <a:moveTo>
                  <a:pt x="368" y="361"/>
                </a:moveTo>
                <a:lnTo>
                  <a:pt x="366" y="325"/>
                </a:lnTo>
                <a:lnTo>
                  <a:pt x="360" y="291"/>
                </a:lnTo>
                <a:lnTo>
                  <a:pt x="351" y="257"/>
                </a:lnTo>
                <a:lnTo>
                  <a:pt x="339" y="225"/>
                </a:lnTo>
                <a:lnTo>
                  <a:pt x="323" y="194"/>
                </a:lnTo>
                <a:lnTo>
                  <a:pt x="305" y="164"/>
                </a:lnTo>
                <a:lnTo>
                  <a:pt x="283" y="137"/>
                </a:lnTo>
                <a:lnTo>
                  <a:pt x="260" y="112"/>
                </a:lnTo>
                <a:lnTo>
                  <a:pt x="234" y="89"/>
                </a:lnTo>
                <a:lnTo>
                  <a:pt x="205" y="68"/>
                </a:lnTo>
                <a:lnTo>
                  <a:pt x="176" y="50"/>
                </a:lnTo>
                <a:lnTo>
                  <a:pt x="143" y="33"/>
                </a:lnTo>
                <a:lnTo>
                  <a:pt x="109" y="20"/>
                </a:lnTo>
                <a:lnTo>
                  <a:pt x="74" y="11"/>
                </a:lnTo>
                <a:lnTo>
                  <a:pt x="38" y="4"/>
                </a:lnTo>
                <a:lnTo>
                  <a:pt x="0" y="0"/>
                </a:lnTo>
                <a:lnTo>
                  <a:pt x="0" y="29"/>
                </a:lnTo>
                <a:lnTo>
                  <a:pt x="34" y="33"/>
                </a:lnTo>
                <a:lnTo>
                  <a:pt x="68" y="39"/>
                </a:lnTo>
                <a:lnTo>
                  <a:pt x="100" y="48"/>
                </a:lnTo>
                <a:lnTo>
                  <a:pt x="131" y="60"/>
                </a:lnTo>
                <a:lnTo>
                  <a:pt x="160" y="74"/>
                </a:lnTo>
                <a:lnTo>
                  <a:pt x="189" y="91"/>
                </a:lnTo>
                <a:lnTo>
                  <a:pt x="215" y="111"/>
                </a:lnTo>
                <a:lnTo>
                  <a:pt x="238" y="133"/>
                </a:lnTo>
                <a:lnTo>
                  <a:pt x="260" y="156"/>
                </a:lnTo>
                <a:lnTo>
                  <a:pt x="279" y="181"/>
                </a:lnTo>
                <a:lnTo>
                  <a:pt x="296" y="208"/>
                </a:lnTo>
                <a:lnTo>
                  <a:pt x="311" y="235"/>
                </a:lnTo>
                <a:lnTo>
                  <a:pt x="321" y="265"/>
                </a:lnTo>
                <a:lnTo>
                  <a:pt x="330" y="296"/>
                </a:lnTo>
                <a:lnTo>
                  <a:pt x="335" y="329"/>
                </a:lnTo>
                <a:lnTo>
                  <a:pt x="336" y="361"/>
                </a:lnTo>
                <a:lnTo>
                  <a:pt x="335" y="395"/>
                </a:lnTo>
                <a:lnTo>
                  <a:pt x="330" y="426"/>
                </a:lnTo>
                <a:lnTo>
                  <a:pt x="321" y="457"/>
                </a:lnTo>
                <a:lnTo>
                  <a:pt x="311" y="487"/>
                </a:lnTo>
                <a:lnTo>
                  <a:pt x="296" y="515"/>
                </a:lnTo>
                <a:lnTo>
                  <a:pt x="279" y="543"/>
                </a:lnTo>
                <a:lnTo>
                  <a:pt x="260" y="567"/>
                </a:lnTo>
                <a:lnTo>
                  <a:pt x="238" y="591"/>
                </a:lnTo>
                <a:lnTo>
                  <a:pt x="215" y="611"/>
                </a:lnTo>
                <a:lnTo>
                  <a:pt x="189" y="631"/>
                </a:lnTo>
                <a:lnTo>
                  <a:pt x="160" y="646"/>
                </a:lnTo>
                <a:lnTo>
                  <a:pt x="131" y="661"/>
                </a:lnTo>
                <a:lnTo>
                  <a:pt x="100" y="671"/>
                </a:lnTo>
                <a:lnTo>
                  <a:pt x="68" y="680"/>
                </a:lnTo>
                <a:lnTo>
                  <a:pt x="34" y="685"/>
                </a:lnTo>
                <a:lnTo>
                  <a:pt x="0" y="687"/>
                </a:lnTo>
                <a:lnTo>
                  <a:pt x="0" y="716"/>
                </a:lnTo>
                <a:lnTo>
                  <a:pt x="38" y="714"/>
                </a:lnTo>
                <a:lnTo>
                  <a:pt x="74" y="709"/>
                </a:lnTo>
                <a:lnTo>
                  <a:pt x="109" y="700"/>
                </a:lnTo>
                <a:lnTo>
                  <a:pt x="143" y="688"/>
                </a:lnTo>
                <a:lnTo>
                  <a:pt x="176" y="672"/>
                </a:lnTo>
                <a:lnTo>
                  <a:pt x="205" y="656"/>
                </a:lnTo>
                <a:lnTo>
                  <a:pt x="234" y="635"/>
                </a:lnTo>
                <a:lnTo>
                  <a:pt x="260" y="611"/>
                </a:lnTo>
                <a:lnTo>
                  <a:pt x="283" y="587"/>
                </a:lnTo>
                <a:lnTo>
                  <a:pt x="305" y="560"/>
                </a:lnTo>
                <a:lnTo>
                  <a:pt x="323" y="530"/>
                </a:lnTo>
                <a:lnTo>
                  <a:pt x="339" y="499"/>
                </a:lnTo>
                <a:lnTo>
                  <a:pt x="351" y="466"/>
                </a:lnTo>
                <a:lnTo>
                  <a:pt x="360" y="432"/>
                </a:lnTo>
                <a:lnTo>
                  <a:pt x="366" y="397"/>
                </a:lnTo>
                <a:lnTo>
                  <a:pt x="368" y="36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1" name="Freeform 31"/>
          <p:cNvSpPr>
            <a:spLocks/>
          </p:cNvSpPr>
          <p:nvPr/>
        </p:nvSpPr>
        <p:spPr bwMode="auto">
          <a:xfrm>
            <a:off x="382588" y="1455738"/>
            <a:ext cx="390525" cy="147637"/>
          </a:xfrm>
          <a:custGeom>
            <a:avLst/>
            <a:gdLst>
              <a:gd name="T0" fmla="*/ 2147483647 w 205"/>
              <a:gd name="T1" fmla="*/ 2147483647 h 82"/>
              <a:gd name="T2" fmla="*/ 2147483647 w 205"/>
              <a:gd name="T3" fmla="*/ 2147483647 h 82"/>
              <a:gd name="T4" fmla="*/ 2147483647 w 205"/>
              <a:gd name="T5" fmla="*/ 2147483647 h 82"/>
              <a:gd name="T6" fmla="*/ 2147483647 w 205"/>
              <a:gd name="T7" fmla="*/ 2147483647 h 82"/>
              <a:gd name="T8" fmla="*/ 2147483647 w 205"/>
              <a:gd name="T9" fmla="*/ 2147483647 h 82"/>
              <a:gd name="T10" fmla="*/ 2147483647 w 205"/>
              <a:gd name="T11" fmla="*/ 2147483647 h 82"/>
              <a:gd name="T12" fmla="*/ 2147483647 w 205"/>
              <a:gd name="T13" fmla="*/ 2147483647 h 82"/>
              <a:gd name="T14" fmla="*/ 2147483647 w 205"/>
              <a:gd name="T15" fmla="*/ 2147483647 h 82"/>
              <a:gd name="T16" fmla="*/ 2147483647 w 205"/>
              <a:gd name="T17" fmla="*/ 0 h 82"/>
              <a:gd name="T18" fmla="*/ 0 w 205"/>
              <a:gd name="T19" fmla="*/ 2147483647 h 82"/>
              <a:gd name="T20" fmla="*/ 2147483647 w 205"/>
              <a:gd name="T21" fmla="*/ 2147483647 h 82"/>
              <a:gd name="T22" fmla="*/ 2147483647 w 205"/>
              <a:gd name="T23" fmla="*/ 2147483647 h 82"/>
              <a:gd name="T24" fmla="*/ 2147483647 w 205"/>
              <a:gd name="T25" fmla="*/ 2147483647 h 82"/>
              <a:gd name="T26" fmla="*/ 2147483647 w 205"/>
              <a:gd name="T27" fmla="*/ 2147483647 h 82"/>
              <a:gd name="T28" fmla="*/ 2147483647 w 205"/>
              <a:gd name="T29" fmla="*/ 2147483647 h 82"/>
              <a:gd name="T30" fmla="*/ 2147483647 w 205"/>
              <a:gd name="T31" fmla="*/ 2147483647 h 82"/>
              <a:gd name="T32" fmla="*/ 2147483647 w 205"/>
              <a:gd name="T33" fmla="*/ 2147483647 h 82"/>
              <a:gd name="T34" fmla="*/ 2147483647 w 205"/>
              <a:gd name="T35" fmla="*/ 2147483647 h 82"/>
              <a:gd name="T36" fmla="*/ 2147483647 w 205"/>
              <a:gd name="T37" fmla="*/ 2147483647 h 8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5"/>
              <a:gd name="T58" fmla="*/ 0 h 82"/>
              <a:gd name="T59" fmla="*/ 205 w 205"/>
              <a:gd name="T60" fmla="*/ 82 h 8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5" h="82">
                <a:moveTo>
                  <a:pt x="205" y="52"/>
                </a:moveTo>
                <a:lnTo>
                  <a:pt x="182" y="52"/>
                </a:lnTo>
                <a:lnTo>
                  <a:pt x="157" y="49"/>
                </a:lnTo>
                <a:lnTo>
                  <a:pt x="133" y="45"/>
                </a:lnTo>
                <a:lnTo>
                  <a:pt x="109" y="40"/>
                </a:lnTo>
                <a:lnTo>
                  <a:pt x="85" y="32"/>
                </a:lnTo>
                <a:lnTo>
                  <a:pt x="61" y="23"/>
                </a:lnTo>
                <a:lnTo>
                  <a:pt x="38" y="13"/>
                </a:lnTo>
                <a:lnTo>
                  <a:pt x="16" y="0"/>
                </a:lnTo>
                <a:lnTo>
                  <a:pt x="0" y="25"/>
                </a:lnTo>
                <a:lnTo>
                  <a:pt x="25" y="39"/>
                </a:lnTo>
                <a:lnTo>
                  <a:pt x="50" y="51"/>
                </a:lnTo>
                <a:lnTo>
                  <a:pt x="74" y="60"/>
                </a:lnTo>
                <a:lnTo>
                  <a:pt x="100" y="68"/>
                </a:lnTo>
                <a:lnTo>
                  <a:pt x="125" y="74"/>
                </a:lnTo>
                <a:lnTo>
                  <a:pt x="151" y="78"/>
                </a:lnTo>
                <a:lnTo>
                  <a:pt x="177" y="80"/>
                </a:lnTo>
                <a:lnTo>
                  <a:pt x="203" y="82"/>
                </a:lnTo>
                <a:lnTo>
                  <a:pt x="205" y="5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2" name="Rectangle 32"/>
          <p:cNvSpPr>
            <a:spLocks noChangeArrowheads="1"/>
          </p:cNvSpPr>
          <p:nvPr/>
        </p:nvSpPr>
        <p:spPr bwMode="auto">
          <a:xfrm>
            <a:off x="0" y="6021388"/>
            <a:ext cx="684213" cy="3333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latin typeface="Arial Narrow" pitchFamily="34" charset="0"/>
                <a:hlinkClick r:id="rId3" action="ppaction://hlinksldjump"/>
              </a:rPr>
              <a:t>BACK</a:t>
            </a:r>
            <a:endParaRPr lang="en-US" sz="1600" b="1">
              <a:latin typeface="Arial Narrow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1.94548 -0.0078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3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IRIAN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JALUR PATAHAN SORONG</a:t>
            </a:r>
          </a:p>
          <a:p>
            <a:pPr eaLnBrk="1" hangingPunct="1"/>
            <a:r>
              <a:rPr lang="en-US" smtClean="0"/>
              <a:t>PAPARAN AYAMARU</a:t>
            </a:r>
          </a:p>
          <a:p>
            <a:pPr eaLnBrk="1" hangingPunct="1"/>
            <a:r>
              <a:rPr lang="en-US" smtClean="0"/>
              <a:t>CEKUNGAN SALAWATI</a:t>
            </a:r>
          </a:p>
          <a:p>
            <a:pPr eaLnBrk="1" hangingPunct="1"/>
            <a:r>
              <a:rPr lang="en-US" smtClean="0"/>
              <a:t>CEKUNGAN BINTUNI</a:t>
            </a:r>
          </a:p>
          <a:p>
            <a:pPr eaLnBrk="1" hangingPunct="1"/>
            <a:r>
              <a:rPr lang="en-US" smtClean="0"/>
              <a:t>BUSUR MISOOL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628775"/>
            <a:ext cx="6985000" cy="38163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3600" smtClean="0">
              <a:latin typeface="Meadows" pitchFamily="34" charset="0"/>
            </a:endParaRPr>
          </a:p>
          <a:p>
            <a:pPr eaLnBrk="1" hangingPunct="1"/>
            <a:r>
              <a:rPr lang="en-US" sz="3600" smtClean="0">
                <a:latin typeface="Meadows" pitchFamily="34" charset="0"/>
              </a:rPr>
              <a:t>Lokasi</a:t>
            </a:r>
          </a:p>
          <a:p>
            <a:pPr eaLnBrk="1" hangingPunct="1"/>
            <a:r>
              <a:rPr lang="en-US" sz="3600" smtClean="0">
                <a:latin typeface="Meadows" pitchFamily="34" charset="0"/>
              </a:rPr>
              <a:t>Jarak</a:t>
            </a:r>
          </a:p>
          <a:p>
            <a:pPr eaLnBrk="1" hangingPunct="1"/>
            <a:r>
              <a:rPr lang="en-US" sz="3600" smtClean="0">
                <a:latin typeface="Meadows" pitchFamily="34" charset="0"/>
              </a:rPr>
              <a:t>Keterjangkauan</a:t>
            </a:r>
          </a:p>
          <a:p>
            <a:pPr eaLnBrk="1" hangingPunct="1"/>
            <a:r>
              <a:rPr lang="en-US" sz="3600" smtClean="0">
                <a:latin typeface="Meadows" pitchFamily="34" charset="0"/>
              </a:rPr>
              <a:t>Morfologi</a:t>
            </a:r>
          </a:p>
          <a:p>
            <a:pPr eaLnBrk="1" hangingPunct="1"/>
            <a:r>
              <a:rPr lang="en-US" sz="3600" smtClean="0">
                <a:latin typeface="Meadows" pitchFamily="34" charset="0"/>
              </a:rPr>
              <a:t>Aglomerasi</a:t>
            </a:r>
          </a:p>
          <a:p>
            <a:pPr eaLnBrk="1" hangingPunct="1"/>
            <a:r>
              <a:rPr lang="en-US" sz="2800" smtClean="0">
                <a:latin typeface="Meadows" pitchFamily="34" charset="0"/>
              </a:rPr>
              <a:t> </a:t>
            </a:r>
            <a:endParaRPr lang="en-US" sz="2800" b="1" smtClean="0">
              <a:latin typeface="Meadows" pitchFamily="34" charset="0"/>
            </a:endParaRPr>
          </a:p>
        </p:txBody>
      </p:sp>
      <p:sp>
        <p:nvSpPr>
          <p:cNvPr id="39939" name="WordArt 18"/>
          <p:cNvSpPr>
            <a:spLocks noChangeArrowheads="1" noChangeShapeType="1" noTextEdit="1"/>
          </p:cNvSpPr>
          <p:nvPr/>
        </p:nvSpPr>
        <p:spPr bwMode="auto">
          <a:xfrm>
            <a:off x="2843213" y="404813"/>
            <a:ext cx="2024062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Konsep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Konsep lokasi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CCFFFF"/>
          </a:solidFill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smtClean="0"/>
              <a:t>Lokasi adalah posisi pasti dalam ruang. Dalam geografi, lokasi memiliki dua makna, yaitu: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3600" smtClean="0">
                <a:solidFill>
                  <a:srgbClr val="FF0000"/>
                </a:solidFill>
              </a:rPr>
              <a:t>Lokasi absolut</a:t>
            </a:r>
            <a:r>
              <a:rPr lang="en-US" sz="3600" smtClean="0"/>
              <a:t>: lokasi yang ditentukan dengan koordinat bujur dan lintang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3600" smtClean="0">
                <a:solidFill>
                  <a:srgbClr val="FF0000"/>
                </a:solidFill>
              </a:rPr>
              <a:t>Lokasi relatif</a:t>
            </a:r>
            <a:r>
              <a:rPr lang="en-US" sz="3600" smtClean="0"/>
              <a:t> : lokasi yang ditentukan berdasarkan objek lain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Konsep jarak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smtClean="0"/>
              <a:t>Jarak dalam geografi diukur dengan tiga dimensi ukuran, yaitu: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3600" smtClean="0"/>
              <a:t>Jarak </a:t>
            </a:r>
            <a:r>
              <a:rPr lang="en-US" sz="3600" smtClean="0">
                <a:solidFill>
                  <a:srgbClr val="FF0000"/>
                </a:solidFill>
              </a:rPr>
              <a:t>geometrik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3600" smtClean="0"/>
              <a:t>Jarak </a:t>
            </a:r>
            <a:r>
              <a:rPr lang="en-US" sz="3600" smtClean="0">
                <a:solidFill>
                  <a:srgbClr val="FF0000"/>
                </a:solidFill>
              </a:rPr>
              <a:t>waktu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3600" smtClean="0"/>
              <a:t>Jarak </a:t>
            </a:r>
            <a:r>
              <a:rPr lang="en-US" sz="3600" smtClean="0">
                <a:solidFill>
                  <a:srgbClr val="FF0000"/>
                </a:solidFill>
              </a:rPr>
              <a:t>ekonomi</a:t>
            </a:r>
            <a:r>
              <a:rPr lang="en-US" smtClean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Konsep keterjangkauan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CC"/>
          </a:solidFill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/>
              <a:t>Keterjangkauan atau aksesibilitas adalah tingkat kemudahan suatu lokasi dapat dijangkau.</a:t>
            </a:r>
          </a:p>
          <a:p>
            <a:pPr marL="609600" indent="-609600" eaLnBrk="1" hangingPunct="1">
              <a:buFontTx/>
              <a:buNone/>
            </a:pPr>
            <a:r>
              <a:rPr lang="en-US" smtClean="0"/>
              <a:t>Aksesibilitas dipengaruhi oleh: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>
                <a:solidFill>
                  <a:srgbClr val="FF0000"/>
                </a:solidFill>
              </a:rPr>
              <a:t>Lokasi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>
                <a:solidFill>
                  <a:srgbClr val="FF0000"/>
                </a:solidFill>
              </a:rPr>
              <a:t>Jarak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>
                <a:solidFill>
                  <a:srgbClr val="FF0000"/>
                </a:solidFill>
              </a:rPr>
              <a:t>Kondisi medan</a:t>
            </a:r>
            <a:r>
              <a:rPr lang="en-US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Konsep morfologi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/>
              <a:t>Morfologi dalam geografi adalah bentuk permukaan bumi. Permukaan bumi memiliki bentuk beraneka macam: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Gunung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Bukit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Lembah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Jurang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Dataran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20713"/>
            <a:ext cx="7772400" cy="2160587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Meadows" pitchFamily="34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Meadows" pitchFamily="34" charset="0"/>
              </a:rPr>
              <a:t>Pendekatan 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276475"/>
            <a:ext cx="7704137" cy="4105275"/>
          </a:xfrm>
          <a:solidFill>
            <a:schemeClr val="bg1"/>
          </a:solidFill>
        </p:spPr>
        <p:txBody>
          <a:bodyPr/>
          <a:lstStyle/>
          <a:p>
            <a:pPr eaLnBrk="1" hangingPunct="1"/>
            <a:endParaRPr lang="en-US" sz="4400" b="1" i="1" smtClean="0">
              <a:solidFill>
                <a:srgbClr val="D9DE1A"/>
              </a:solidFill>
            </a:endParaRPr>
          </a:p>
          <a:p>
            <a:pPr eaLnBrk="1" hangingPunct="1"/>
            <a:r>
              <a:rPr lang="en-US" sz="4400" b="1" i="1" smtClean="0">
                <a:solidFill>
                  <a:srgbClr val="3408F0"/>
                </a:solidFill>
              </a:rPr>
              <a:t>Keruangan </a:t>
            </a:r>
          </a:p>
          <a:p>
            <a:pPr eaLnBrk="1" hangingPunct="1"/>
            <a:r>
              <a:rPr lang="en-US" sz="4400" b="1" i="1" smtClean="0">
                <a:solidFill>
                  <a:srgbClr val="3408F0"/>
                </a:solidFill>
              </a:rPr>
              <a:t>Ekologi</a:t>
            </a:r>
          </a:p>
          <a:p>
            <a:pPr eaLnBrk="1" hangingPunct="1"/>
            <a:r>
              <a:rPr lang="en-US" sz="4400" b="1" i="1" smtClean="0">
                <a:solidFill>
                  <a:srgbClr val="3408F0"/>
                </a:solidFill>
              </a:rPr>
              <a:t>Kompleks wilayah </a:t>
            </a:r>
          </a:p>
          <a:p>
            <a:pPr eaLnBrk="1" hangingPunct="1">
              <a:buFontTx/>
              <a:buNone/>
            </a:pPr>
            <a:endParaRPr lang="en-US" sz="4400" smtClean="0">
              <a:solidFill>
                <a:srgbClr val="3408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Pengantar Geografi (Introduction)</a:t>
            </a:r>
            <a:br>
              <a:rPr lang="en-US" sz="4000" smtClean="0"/>
            </a:br>
            <a:endParaRPr lang="id-ID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1.  </a:t>
            </a:r>
            <a:r>
              <a:rPr lang="en-US" sz="3200" smtClean="0"/>
              <a:t>batasan / definisi</a:t>
            </a:r>
          </a:p>
          <a:p>
            <a:pPr eaLnBrk="1" hangingPunct="1"/>
            <a:r>
              <a:rPr lang="en-US" sz="3200" smtClean="0"/>
              <a:t>2. struktur ilmu</a:t>
            </a:r>
          </a:p>
          <a:p>
            <a:pPr eaLnBrk="1" hangingPunct="1"/>
            <a:r>
              <a:rPr lang="en-US" sz="3200" smtClean="0"/>
              <a:t>3. cabang-cabang ilmu</a:t>
            </a:r>
          </a:p>
          <a:p>
            <a:pPr eaLnBrk="1" hangingPunct="1"/>
            <a:r>
              <a:rPr lang="en-US" sz="3200" smtClean="0"/>
              <a:t>4. Pendekatan, konsep, prinsip</a:t>
            </a:r>
          </a:p>
          <a:p>
            <a:pPr eaLnBrk="1" hangingPunct="1"/>
            <a:r>
              <a:rPr lang="en-US" sz="3200" smtClean="0"/>
              <a:t>4. deskripsi </a:t>
            </a:r>
          </a:p>
          <a:p>
            <a:pPr eaLnBrk="1" hangingPunct="1"/>
            <a:endParaRPr lang="en-US" sz="3200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333375"/>
            <a:ext cx="7772400" cy="1066800"/>
          </a:xfrm>
          <a:solidFill>
            <a:srgbClr val="CCFFFF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CC0000"/>
                </a:solidFill>
              </a:rPr>
              <a:t>Pendekatan keruangan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844675"/>
            <a:ext cx="7772400" cy="3581400"/>
          </a:xfrm>
          <a:solidFill>
            <a:schemeClr val="bg1"/>
          </a:solidFill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FF0000"/>
                </a:solidFill>
              </a:rPr>
              <a:t>Dalam arti luas ruang berarti seluruh permukaan bumi sebagai lapisan kehidupan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FF0000"/>
                </a:solidFill>
              </a:rPr>
              <a:t>Dalam arti sempit ruang adalah wilayah dengan batas alam, sosial, politik, dsb.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FF0000"/>
                </a:solidFill>
              </a:rPr>
              <a:t>Pendekatan keruangan mendasarkan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sz="2800" smtClean="0">
                <a:solidFill>
                  <a:srgbClr val="FF0000"/>
                </a:solidFill>
              </a:rPr>
              <a:t>Data titik: sampel air, batuan, tanah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sz="2800" smtClean="0">
                <a:solidFill>
                  <a:srgbClr val="FF0000"/>
                </a:solidFill>
              </a:rPr>
              <a:t>Data bidang: luasan hutan, permukiman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Pendekatan Ekologi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rgbClr val="002060"/>
                </a:solidFill>
              </a:rPr>
              <a:t>Ekologi  adalah ilmu yang mempelajari interaksi antara organisme dengan lingkungan. Pendekatan ekologi menekankan  hubungan antara  mahluk hidup dengan komponen lingkungan.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FF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CC0000"/>
                </a:solidFill>
              </a:rPr>
              <a:t>Pendekatan kompleks wilayah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CC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3408F0"/>
                </a:solidFill>
              </a:rPr>
              <a:t>Pendekatan yang didasarkan pada perbedaan banyak hal antar wilayah. Pendekatan ini perpaduan antara pendekatan keruangan dengan pendekatan ekologi.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3408F0"/>
                </a:solidFill>
              </a:rPr>
              <a:t>Pendekatan ini cocok untuk perancangan wilayah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8639175" cy="1066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6000" b="1" smtClean="0">
                <a:solidFill>
                  <a:schemeClr val="tx1"/>
                </a:solidFill>
                <a:latin typeface="Batang" pitchFamily="18" charset="-127"/>
              </a:rPr>
              <a:t>Prinsip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8639175" cy="4968875"/>
          </a:xfrm>
          <a:solidFill>
            <a:srgbClr val="CCFFFF"/>
          </a:solidFill>
        </p:spPr>
        <p:txBody>
          <a:bodyPr/>
          <a:lstStyle/>
          <a:p>
            <a:pPr eaLnBrk="1" hangingPunct="1"/>
            <a:endParaRPr lang="en-US" sz="4800" b="1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4800" b="1" smtClean="0">
                <a:solidFill>
                  <a:srgbClr val="FF0000"/>
                </a:solidFill>
              </a:rPr>
              <a:t>Distribusi</a:t>
            </a:r>
          </a:p>
          <a:p>
            <a:pPr eaLnBrk="1" hangingPunct="1"/>
            <a:r>
              <a:rPr lang="en-US" sz="4800" b="1" smtClean="0">
                <a:solidFill>
                  <a:srgbClr val="FF0000"/>
                </a:solidFill>
              </a:rPr>
              <a:t>Interelasi</a:t>
            </a:r>
          </a:p>
          <a:p>
            <a:pPr eaLnBrk="1" hangingPunct="1"/>
            <a:r>
              <a:rPr lang="en-US" sz="4800" b="1" smtClean="0">
                <a:solidFill>
                  <a:srgbClr val="FF0000"/>
                </a:solidFill>
              </a:rPr>
              <a:t>Deskripsi</a:t>
            </a:r>
          </a:p>
          <a:p>
            <a:pPr eaLnBrk="1" hangingPunct="1"/>
            <a:endParaRPr lang="en-US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FF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CC0000"/>
                </a:solidFill>
              </a:rPr>
              <a:t>Prinsip distribusi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44675"/>
            <a:ext cx="7772400" cy="3581400"/>
          </a:xfrm>
          <a:solidFill>
            <a:srgbClr val="FFFFCC"/>
          </a:solidFill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rgbClr val="3408F0"/>
                </a:solidFill>
              </a:rPr>
              <a:t>Distribusi berarti sebaran atau agihan.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rgbClr val="3408F0"/>
                </a:solidFill>
              </a:rPr>
              <a:t>Geografi selalu berbicara sebaran.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rgbClr val="3408F0"/>
                </a:solidFill>
              </a:rPr>
              <a:t>Sebaran: 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solidFill>
                  <a:srgbClr val="3408F0"/>
                </a:solidFill>
              </a:rPr>
              <a:t>Fenomena alam: pulau, gunung, gempa bumi, kebakaran hutan, dsb.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solidFill>
                  <a:srgbClr val="3408F0"/>
                </a:solidFill>
              </a:rPr>
              <a:t>Fenomena sosial: penduduk, kemiskinan, pendidikan, agama, dsb.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408F0"/>
                </a:solidFill>
              </a:rPr>
              <a:t>Prinsip interelasi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CC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990033"/>
                </a:solidFill>
              </a:rPr>
              <a:t>Interelasi berarti saling keterkaitan antara satu gejala dengan gejala lain.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990033"/>
                </a:solidFill>
              </a:rPr>
              <a:t>Contoh P. Jawa padat penduduk karena lahan subur. Mengapa? Karena tanahnya vulkanis, beriklim tropis basah,  sehingga vegetasi subur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FF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408F0"/>
                </a:solidFill>
              </a:rPr>
              <a:t>Prinsip deskripsi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CCFFFF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smtClean="0">
                <a:solidFill>
                  <a:srgbClr val="006600"/>
                </a:solidFill>
              </a:rPr>
              <a:t>Deskripsi artinya uraian atau penjelasan. </a:t>
            </a:r>
          </a:p>
          <a:p>
            <a:pPr eaLnBrk="1" hangingPunct="1">
              <a:buFontTx/>
              <a:buNone/>
            </a:pPr>
            <a:r>
              <a:rPr lang="en-US" b="1" smtClean="0">
                <a:solidFill>
                  <a:srgbClr val="006600"/>
                </a:solidFill>
              </a:rPr>
              <a:t>Dalam geografi  selalu ada penjelasan suatu obyek studi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006600"/>
                </a:solidFill>
              </a:rPr>
              <a:t>OBYEK STUDI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CCFFFF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2060"/>
                </a:solidFill>
              </a:rPr>
              <a:t>MATERIAL  </a:t>
            </a:r>
          </a:p>
          <a:p>
            <a:pPr eaLnBrk="1" hangingPunct="1"/>
            <a:r>
              <a:rPr lang="en-US" smtClean="0">
                <a:solidFill>
                  <a:srgbClr val="002060"/>
                </a:solidFill>
              </a:rPr>
              <a:t>FORMAL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sz="5400" b="1" smtClean="0">
                <a:solidFill>
                  <a:schemeClr val="tx1"/>
                </a:solidFill>
              </a:rPr>
              <a:t>Geosfer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CCFFFF"/>
          </a:solidFill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9900"/>
                </a:solidFill>
              </a:rPr>
              <a:t> </a:t>
            </a:r>
            <a:r>
              <a:rPr lang="en-US" sz="4000" b="1" smtClean="0">
                <a:solidFill>
                  <a:srgbClr val="FF9900"/>
                </a:solidFill>
              </a:rPr>
              <a:t>Lithosfer</a:t>
            </a:r>
          </a:p>
          <a:p>
            <a:pPr eaLnBrk="1" hangingPunct="1"/>
            <a:r>
              <a:rPr lang="en-US" sz="4000" b="1" smtClean="0">
                <a:solidFill>
                  <a:srgbClr val="FF9900"/>
                </a:solidFill>
              </a:rPr>
              <a:t> Atmosfer</a:t>
            </a:r>
          </a:p>
          <a:p>
            <a:pPr eaLnBrk="1" hangingPunct="1"/>
            <a:r>
              <a:rPr lang="en-US" sz="4000" b="1" smtClean="0">
                <a:solidFill>
                  <a:srgbClr val="FF9900"/>
                </a:solidFill>
              </a:rPr>
              <a:t>Hidrosfer</a:t>
            </a:r>
          </a:p>
          <a:p>
            <a:pPr eaLnBrk="1" hangingPunct="1"/>
            <a:r>
              <a:rPr lang="en-US" sz="4000" b="1" smtClean="0">
                <a:solidFill>
                  <a:srgbClr val="FF9900"/>
                </a:solidFill>
              </a:rPr>
              <a:t>Biosfer</a:t>
            </a:r>
          </a:p>
          <a:p>
            <a:pPr eaLnBrk="1" hangingPunct="1"/>
            <a:r>
              <a:rPr lang="en-US" sz="4000" b="1" smtClean="0">
                <a:solidFill>
                  <a:srgbClr val="FF9900"/>
                </a:solidFill>
              </a:rPr>
              <a:t>Antroposfer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Lithosfer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408F0"/>
                </a:solidFill>
              </a:rPr>
              <a:t>Toposfer : Geologi, Geomorfologi</a:t>
            </a:r>
          </a:p>
          <a:p>
            <a:pPr eaLnBrk="1" hangingPunct="1"/>
            <a:endParaRPr lang="en-US" smtClean="0">
              <a:solidFill>
                <a:srgbClr val="3408F0"/>
              </a:solidFill>
            </a:endParaRPr>
          </a:p>
          <a:p>
            <a:pPr eaLnBrk="1" hangingPunct="1"/>
            <a:r>
              <a:rPr lang="en-US" smtClean="0">
                <a:solidFill>
                  <a:srgbClr val="3408F0"/>
                </a:solidFill>
              </a:rPr>
              <a:t>Pedosfer : Ilmu Tanah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7694613" cy="1143000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sz="4800" b="1" smtClean="0"/>
              <a:t>Struktur Ilmu Geografi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76250" indent="-476250" eaLnBrk="1" hangingPunct="1">
              <a:buFontTx/>
              <a:buAutoNum type="arabicPeriod"/>
            </a:pPr>
            <a:r>
              <a:rPr lang="en-US" sz="3600" b="1" smtClean="0"/>
              <a:t>Filsafat</a:t>
            </a:r>
          </a:p>
          <a:p>
            <a:pPr marL="476250" indent="-476250" eaLnBrk="1" hangingPunct="1">
              <a:buFontTx/>
              <a:buAutoNum type="arabicPeriod"/>
            </a:pPr>
            <a:r>
              <a:rPr lang="en-US" sz="3600" b="1" smtClean="0"/>
              <a:t>Sistematik</a:t>
            </a:r>
          </a:p>
          <a:p>
            <a:pPr marL="476250" indent="-476250" eaLnBrk="1" hangingPunct="1">
              <a:buFontTx/>
              <a:buAutoNum type="arabicPeriod"/>
            </a:pPr>
            <a:r>
              <a:rPr lang="en-US" sz="3600" b="1" smtClean="0"/>
              <a:t>Regional</a:t>
            </a:r>
          </a:p>
          <a:p>
            <a:pPr marL="476250" indent="-476250" eaLnBrk="1" hangingPunct="1">
              <a:buFontTx/>
              <a:buAutoNum type="arabicPeriod"/>
            </a:pPr>
            <a:r>
              <a:rPr lang="en-US" sz="3600" b="1" smtClean="0"/>
              <a:t>Teknik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408F0"/>
                </a:solidFill>
              </a:rPr>
              <a:t>ATMOSFER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84313"/>
            <a:ext cx="7772400" cy="35814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rgbClr val="000099"/>
                </a:solidFill>
              </a:rPr>
              <a:t>CUACA  : 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rgbClr val="000099"/>
                </a:solidFill>
              </a:rPr>
              <a:t>                 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rgbClr val="000099"/>
                </a:solidFill>
              </a:rPr>
              <a:t>               AWAN, HUJAN,   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rgbClr val="000099"/>
                </a:solidFill>
              </a:rPr>
              <a:t>               RADIASI, EVAPORASI, 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rgbClr val="000099"/>
                </a:solidFill>
              </a:rPr>
              <a:t>               KELEMBABAN, SUHU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rgbClr val="000099"/>
                </a:solidFill>
              </a:rPr>
              <a:t>               TEKANAN UDARA, ANGIN</a:t>
            </a:r>
          </a:p>
          <a:p>
            <a:pPr eaLnBrk="1" hangingPunct="1">
              <a:lnSpc>
                <a:spcPct val="80000"/>
              </a:lnSpc>
            </a:pPr>
            <a:endParaRPr lang="en-US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rgbClr val="000099"/>
                </a:solidFill>
              </a:rPr>
              <a:t>IKLIM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FF"/>
          </a:solidFill>
          <a:ln>
            <a:solidFill>
              <a:srgbClr val="FFFFCC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HIDROSFER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844675"/>
            <a:ext cx="7772400" cy="3581400"/>
          </a:xfrm>
          <a:solidFill>
            <a:srgbClr val="FFFFCC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663300"/>
                </a:solidFill>
              </a:rPr>
              <a:t>AIR DARATAN :  HIDROLOGI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663300"/>
                </a:solidFill>
              </a:rPr>
              <a:t>                                Potamologi, Limnologi,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663300"/>
                </a:solidFill>
              </a:rPr>
              <a:t>                            Geohidrologi, Kriologi,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663300"/>
                </a:solidFill>
              </a:rPr>
              <a:t>                            Hidrometeorologi</a:t>
            </a:r>
          </a:p>
          <a:p>
            <a:pPr eaLnBrk="1" hangingPunct="1">
              <a:lnSpc>
                <a:spcPct val="80000"/>
              </a:lnSpc>
            </a:pPr>
            <a:endParaRPr lang="en-US" sz="2800" smtClean="0">
              <a:solidFill>
                <a:srgbClr val="6633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663300"/>
                </a:solidFill>
              </a:rPr>
              <a:t>AIR LAUTAN  : OSEANOGRAFI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663300"/>
                </a:solidFill>
              </a:rPr>
              <a:t>                                Oseanografi Geologi, Fisik,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663300"/>
                </a:solidFill>
              </a:rPr>
              <a:t>                                kimia, biologi</a:t>
            </a:r>
            <a:r>
              <a:rPr lang="en-US" sz="28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408F0"/>
                </a:solidFill>
              </a:rPr>
              <a:t>BIOSFER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solidFill>
                  <a:srgbClr val="002060"/>
                </a:solidFill>
              </a:rPr>
              <a:t>FAUNA:  </a:t>
            </a:r>
          </a:p>
          <a:p>
            <a:pPr eaLnBrk="1" hangingPunct="1">
              <a:lnSpc>
                <a:spcPct val="90000"/>
              </a:lnSpc>
            </a:pPr>
            <a:endParaRPr lang="en-US" sz="280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280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280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280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solidFill>
                  <a:srgbClr val="002060"/>
                </a:solidFill>
              </a:rPr>
              <a:t>FLORA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ANTROPOSFER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3408F0"/>
                </a:solidFill>
              </a:rPr>
              <a:t>BUDAYA               : GEOG. BUDAYA</a:t>
            </a:r>
          </a:p>
          <a:p>
            <a:pPr eaLnBrk="1" hangingPunct="1"/>
            <a:r>
              <a:rPr lang="en-US" b="1" smtClean="0">
                <a:solidFill>
                  <a:srgbClr val="3408F0"/>
                </a:solidFill>
              </a:rPr>
              <a:t>SOSIAL                 : GEOG. SOSIAL</a:t>
            </a:r>
          </a:p>
          <a:p>
            <a:pPr eaLnBrk="1" hangingPunct="1"/>
            <a:r>
              <a:rPr lang="en-US" b="1" smtClean="0">
                <a:solidFill>
                  <a:srgbClr val="3408F0"/>
                </a:solidFill>
              </a:rPr>
              <a:t>KEPENDUDUKAN: DEMOGRAFI</a:t>
            </a:r>
          </a:p>
          <a:p>
            <a:pPr eaLnBrk="1" hangingPunct="1"/>
            <a:r>
              <a:rPr lang="en-US" b="1" smtClean="0">
                <a:solidFill>
                  <a:srgbClr val="3408F0"/>
                </a:solidFill>
              </a:rPr>
              <a:t>EKONOMI             : GEOG. EKONOMI</a:t>
            </a:r>
          </a:p>
          <a:p>
            <a:pPr eaLnBrk="1" hangingPunct="1"/>
            <a:r>
              <a:rPr lang="en-US" b="1" smtClean="0">
                <a:solidFill>
                  <a:srgbClr val="3408F0"/>
                </a:solidFill>
              </a:rPr>
              <a:t>POLITIK                : GEOG. POLITIK</a:t>
            </a:r>
          </a:p>
          <a:p>
            <a:pPr eaLnBrk="1" hangingPunct="1"/>
            <a:endParaRPr lang="en-US" b="1" smtClean="0">
              <a:solidFill>
                <a:srgbClr val="3408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A50021"/>
                </a:solidFill>
              </a:rPr>
              <a:t>Sudut pandang geografi/regional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smtClean="0">
                <a:solidFill>
                  <a:srgbClr val="000099"/>
                </a:solidFill>
              </a:rPr>
              <a:t>Holistik atau kosmografis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>
                <a:solidFill>
                  <a:srgbClr val="000099"/>
                </a:solidFill>
              </a:rPr>
              <a:t>Environmentalis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>
                <a:solidFill>
                  <a:srgbClr val="000099"/>
                </a:solidFill>
              </a:rPr>
              <a:t>Posibilis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>
                <a:solidFill>
                  <a:srgbClr val="000099"/>
                </a:solidFill>
              </a:rPr>
              <a:t>Probabilis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>
                <a:solidFill>
                  <a:srgbClr val="000099"/>
                </a:solidFill>
              </a:rPr>
              <a:t>Voluntaris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99"/>
                </a:solidFill>
              </a:rPr>
              <a:t>Lithosfer 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rgbClr val="000099"/>
                </a:solidFill>
              </a:rPr>
              <a:t>Litho adalah batuan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99"/>
                </a:solidFill>
              </a:rPr>
              <a:t>Sphera, sfer adalah lapisan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99"/>
                </a:solidFill>
              </a:rPr>
              <a:t>Lithosfer mempelajari kerak bumi dan bentuk relief bumi seperti pegunungan, dataran tinggi, perbukitan, dan dataran rendah 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Earth-crust-cutaway-englis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76250"/>
            <a:ext cx="86423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konveksi geolog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836613"/>
            <a:ext cx="87852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64516" name="Picture 4" descr="folding n 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68538" y="0"/>
            <a:ext cx="11125201" cy="614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id-ID" smtClean="0">
              <a:solidFill>
                <a:srgbClr val="000099"/>
              </a:solidFill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5888"/>
            <a:ext cx="8713788" cy="5907087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rgbClr val="000099"/>
                </a:solidFill>
              </a:rPr>
              <a:t>Semula  benua adalah satu disebut </a:t>
            </a:r>
            <a:r>
              <a:rPr lang="en-US" b="1" smtClean="0">
                <a:solidFill>
                  <a:srgbClr val="000099"/>
                </a:solidFill>
              </a:rPr>
              <a:t>Pangea</a:t>
            </a:r>
          </a:p>
          <a:p>
            <a:pPr eaLnBrk="1" hangingPunct="1">
              <a:buFontTx/>
              <a:buNone/>
            </a:pPr>
            <a:r>
              <a:rPr lang="en-US" b="1" smtClean="0">
                <a:solidFill>
                  <a:srgbClr val="000099"/>
                </a:solidFill>
              </a:rPr>
              <a:t>Pangea </a:t>
            </a:r>
            <a:r>
              <a:rPr lang="en-US" smtClean="0">
                <a:solidFill>
                  <a:srgbClr val="000099"/>
                </a:solidFill>
              </a:rPr>
              <a:t>pecah menjadi Laurasia di utara  dan Gondwana di bagian selatan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99"/>
                </a:solidFill>
              </a:rPr>
              <a:t>Asia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99"/>
                </a:solidFill>
              </a:rPr>
              <a:t>Eropa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99"/>
                </a:solidFill>
              </a:rPr>
              <a:t>Afrika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99"/>
                </a:solidFill>
              </a:rPr>
              <a:t>Amerika Utara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99"/>
                </a:solidFill>
              </a:rPr>
              <a:t>Amerika Selatan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99"/>
                </a:solidFill>
              </a:rPr>
              <a:t>Australia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99"/>
                </a:solidFill>
              </a:rPr>
              <a:t>Antartika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Sistematik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CC"/>
          </a:solidFill>
        </p:spPr>
        <p:txBody>
          <a:bodyPr/>
          <a:lstStyle/>
          <a:p>
            <a:pPr marL="476250" indent="-476250" eaLnBrk="1" hangingPunct="1">
              <a:buFontTx/>
              <a:buAutoNum type="arabicPeriod"/>
            </a:pPr>
            <a:r>
              <a:rPr lang="en-US" sz="3200" b="1" smtClean="0">
                <a:solidFill>
                  <a:srgbClr val="3408F0"/>
                </a:solidFill>
              </a:rPr>
              <a:t>Fisik: Geomorfogi, Hidrologi, Klimatologi, Metereorologi, Oseanografi, Pedologi, Biogeografi. </a:t>
            </a:r>
          </a:p>
          <a:p>
            <a:pPr marL="476250" indent="-476250" eaLnBrk="1" hangingPunct="1">
              <a:buFontTx/>
              <a:buNone/>
            </a:pPr>
            <a:endParaRPr lang="en-US" sz="3200" b="1" smtClean="0">
              <a:solidFill>
                <a:srgbClr val="3408F0"/>
              </a:solidFill>
            </a:endParaRPr>
          </a:p>
          <a:p>
            <a:pPr marL="476250" indent="-476250" eaLnBrk="1" hangingPunct="1">
              <a:buFontTx/>
              <a:buAutoNum type="arabicPeriod"/>
            </a:pPr>
            <a:r>
              <a:rPr lang="en-US" sz="3200" b="1" smtClean="0">
                <a:solidFill>
                  <a:srgbClr val="3408F0"/>
                </a:solidFill>
              </a:rPr>
              <a:t>Manusia : Geog. Ekonomi, Geogr. Penduduk, Geogr. Perkotaan, Geogr. Budaya, Geogr. Politik,</a:t>
            </a:r>
            <a:r>
              <a:rPr lang="en-US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id-ID" smtClean="0">
              <a:solidFill>
                <a:srgbClr val="000099"/>
              </a:solidFill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5907087"/>
          </a:xfrm>
          <a:solidFill>
            <a:schemeClr val="bg1"/>
          </a:solidFill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solidFill>
                  <a:srgbClr val="000099"/>
                </a:solidFill>
              </a:rPr>
              <a:t>Batuan dibedakan berdasar warna, rupa, tekstur, struktur, kekerasan, dan komposisi   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solidFill>
                  <a:srgbClr val="000099"/>
                </a:solidFill>
              </a:rPr>
              <a:t>Batuan dibagi 3: beku (granit), sedimen (pasir), metamorf (marmer)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solidFill>
                  <a:srgbClr val="000099"/>
                </a:solidFill>
              </a:rPr>
              <a:t>Batuan dibedakan berdasar nilai ekonomi: bahan bakar (batubara), bahan bangunan (granit), sumber mineral (biji besi), bahan perhiasan (intan, emas), bahan industri (asbes)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solidFill>
                  <a:srgbClr val="000099"/>
                </a:solidFill>
              </a:rPr>
              <a:t>Batuan berpengaruh terhadap bentuk lahan dan menentukan karakteristik topografi lokal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id-ID" smtClean="0">
              <a:solidFill>
                <a:srgbClr val="000099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5907087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d-ID" smtClean="0">
              <a:solidFill>
                <a:srgbClr val="000099"/>
              </a:solidFill>
            </a:endParaRPr>
          </a:p>
        </p:txBody>
      </p:sp>
      <p:pic>
        <p:nvPicPr>
          <p:cNvPr id="67588" name="Picture 5" descr="Tsunam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765175"/>
            <a:ext cx="81375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id-ID" smtClean="0">
              <a:solidFill>
                <a:srgbClr val="000099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5907087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d-ID" smtClean="0">
              <a:solidFill>
                <a:srgbClr val="000099"/>
              </a:solidFill>
            </a:endParaRPr>
          </a:p>
        </p:txBody>
      </p:sp>
      <p:pic>
        <p:nvPicPr>
          <p:cNvPr id="68612" name="Picture 4" descr="dunia maj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271588"/>
            <a:ext cx="757237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id-ID" smtClean="0">
              <a:solidFill>
                <a:srgbClr val="000099"/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5907087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d-ID" smtClean="0">
              <a:solidFill>
                <a:srgbClr val="000099"/>
              </a:solidFill>
            </a:endParaRPr>
          </a:p>
        </p:txBody>
      </p:sp>
      <p:pic>
        <p:nvPicPr>
          <p:cNvPr id="69636" name="Picture 4" descr="evolusi benua for 2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476250"/>
            <a:ext cx="7920038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id-ID" smtClean="0">
              <a:solidFill>
                <a:srgbClr val="000099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5907087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d-ID" smtClean="0">
              <a:solidFill>
                <a:srgbClr val="000099"/>
              </a:solidFill>
            </a:endParaRPr>
          </a:p>
        </p:txBody>
      </p:sp>
      <p:pic>
        <p:nvPicPr>
          <p:cNvPr id="70660" name="Picture 5" descr="fi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836613"/>
            <a:ext cx="777716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id-ID" smtClean="0">
              <a:solidFill>
                <a:srgbClr val="000099"/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5907087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d-ID" smtClean="0">
              <a:solidFill>
                <a:srgbClr val="000099"/>
              </a:solidFill>
            </a:endParaRPr>
          </a:p>
        </p:txBody>
      </p:sp>
      <p:pic>
        <p:nvPicPr>
          <p:cNvPr id="71684" name="Picture 4" descr="grab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404813"/>
            <a:ext cx="756126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id-ID" smtClean="0">
              <a:solidFill>
                <a:srgbClr val="000099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5907087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d-ID" smtClean="0">
              <a:solidFill>
                <a:srgbClr val="000099"/>
              </a:solidFill>
            </a:endParaRPr>
          </a:p>
        </p:txBody>
      </p:sp>
      <p:pic>
        <p:nvPicPr>
          <p:cNvPr id="72708" name="Picture 4" descr="gran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836613"/>
            <a:ext cx="69119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id-ID" smtClean="0">
              <a:solidFill>
                <a:srgbClr val="000099"/>
              </a:solidFill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5907087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d-ID" smtClean="0">
              <a:solidFill>
                <a:srgbClr val="000099"/>
              </a:solidFill>
            </a:endParaRPr>
          </a:p>
        </p:txBody>
      </p:sp>
      <p:pic>
        <p:nvPicPr>
          <p:cNvPr id="73732" name="Picture 4" descr="horst_grab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20713"/>
            <a:ext cx="77057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id-ID" smtClean="0">
              <a:solidFill>
                <a:srgbClr val="000099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5907087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d-ID" smtClean="0">
              <a:solidFill>
                <a:srgbClr val="000099"/>
              </a:solidFill>
            </a:endParaRPr>
          </a:p>
        </p:txBody>
      </p:sp>
      <p:pic>
        <p:nvPicPr>
          <p:cNvPr id="74756" name="Picture 4" descr="lapisan bum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765175"/>
            <a:ext cx="7993063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id-ID" smtClean="0">
              <a:solidFill>
                <a:srgbClr val="000099"/>
              </a:solidFill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5907087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d-ID" smtClean="0">
              <a:solidFill>
                <a:srgbClr val="000099"/>
              </a:solidFill>
            </a:endParaRPr>
          </a:p>
        </p:txBody>
      </p:sp>
      <p:pic>
        <p:nvPicPr>
          <p:cNvPr id="75780" name="Picture 5" descr="limesto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836613"/>
            <a:ext cx="76327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Regional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CC"/>
          </a:solidFill>
        </p:spPr>
        <p:txBody>
          <a:bodyPr/>
          <a:lstStyle/>
          <a:p>
            <a:pPr marL="476250" indent="-476250"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CC0000"/>
                </a:solidFill>
              </a:rPr>
              <a:t>Zone : </a:t>
            </a:r>
          </a:p>
          <a:p>
            <a:pPr marL="476250" indent="-476250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solidFill>
                  <a:srgbClr val="3408F0"/>
                </a:solidFill>
              </a:rPr>
              <a:t>Geografi daerah tropis</a:t>
            </a:r>
          </a:p>
          <a:p>
            <a:pPr marL="476250" indent="-476250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solidFill>
                  <a:srgbClr val="3408F0"/>
                </a:solidFill>
              </a:rPr>
              <a:t>Geografi daerah  sub tropis</a:t>
            </a:r>
          </a:p>
          <a:p>
            <a:pPr marL="476250" indent="-476250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solidFill>
                  <a:srgbClr val="3408F0"/>
                </a:solidFill>
              </a:rPr>
              <a:t>Geografi daerah kutub</a:t>
            </a:r>
          </a:p>
          <a:p>
            <a:pPr marL="476250" indent="-476250" eaLnBrk="1" hangingPunct="1">
              <a:lnSpc>
                <a:spcPct val="90000"/>
              </a:lnSpc>
              <a:buFontTx/>
              <a:buAutoNum type="arabicPeriod"/>
            </a:pPr>
            <a:endParaRPr lang="en-US" smtClean="0">
              <a:solidFill>
                <a:srgbClr val="3408F0"/>
              </a:solidFill>
            </a:endParaRPr>
          </a:p>
          <a:p>
            <a:pPr marL="476250" indent="-476250"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FF0000"/>
                </a:solidFill>
              </a:rPr>
              <a:t>Kultur</a:t>
            </a:r>
            <a:r>
              <a:rPr lang="en-US" smtClean="0">
                <a:solidFill>
                  <a:srgbClr val="3408F0"/>
                </a:solidFill>
              </a:rPr>
              <a:t> :</a:t>
            </a:r>
          </a:p>
          <a:p>
            <a:pPr marL="476250" indent="-476250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solidFill>
                  <a:srgbClr val="3408F0"/>
                </a:solidFill>
              </a:rPr>
              <a:t>Geografi Asia Tenggara</a:t>
            </a:r>
          </a:p>
          <a:p>
            <a:pPr marL="476250" indent="-476250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solidFill>
                  <a:srgbClr val="3408F0"/>
                </a:solidFill>
              </a:rPr>
              <a:t>Geografi Timur Tengah</a:t>
            </a:r>
          </a:p>
          <a:p>
            <a:pPr marL="476250" indent="-476250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solidFill>
                  <a:srgbClr val="3408F0"/>
                </a:solidFill>
              </a:rPr>
              <a:t>Geografi Amerika Latin</a:t>
            </a:r>
          </a:p>
          <a:p>
            <a:pPr marL="476250" indent="-476250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solidFill>
                  <a:srgbClr val="3408F0"/>
                </a:solidFill>
              </a:rPr>
              <a:t>Geografi Eropa Barat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id-ID" smtClean="0">
              <a:solidFill>
                <a:srgbClr val="000099"/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5907087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d-ID" smtClean="0">
              <a:solidFill>
                <a:srgbClr val="000099"/>
              </a:solidFill>
            </a:endParaRPr>
          </a:p>
        </p:txBody>
      </p:sp>
      <p:pic>
        <p:nvPicPr>
          <p:cNvPr id="76804" name="Picture 5" descr="plate tecton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765175"/>
            <a:ext cx="835342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id-ID" smtClean="0">
              <a:solidFill>
                <a:srgbClr val="000099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5907087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d-ID" smtClean="0">
              <a:solidFill>
                <a:srgbClr val="000099"/>
              </a:solidFill>
            </a:endParaRP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620713"/>
            <a:ext cx="8208962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endParaRPr lang="id-ID" smtClean="0">
              <a:solidFill>
                <a:srgbClr val="000099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5907087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d-ID" smtClean="0">
              <a:solidFill>
                <a:srgbClr val="000099"/>
              </a:solidFill>
            </a:endParaRPr>
          </a:p>
        </p:txBody>
      </p:sp>
      <p:pic>
        <p:nvPicPr>
          <p:cNvPr id="78852" name="Picture 4" descr="earth lay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3113" y="285750"/>
            <a:ext cx="505777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geo li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60350"/>
            <a:ext cx="8713787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80900" name="Picture 4" descr="geo lith arh lempeng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7950" y="260350"/>
            <a:ext cx="9072563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81924" name="Picture 4" descr="grab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04813"/>
            <a:ext cx="864235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82948" name="Picture 4" descr="pataha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063875"/>
            <a:ext cx="1066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 descr="pataha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0"/>
            <a:ext cx="80645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83972" name="Picture 4" descr="peta gempa i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92150"/>
            <a:ext cx="8748713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84996" name="Picture 4" descr="plate tecton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4638" y="3124200"/>
            <a:ext cx="9747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 descr="slate sto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549275"/>
            <a:ext cx="792003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86020" name="Picture 4" descr="tipe erups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620713"/>
            <a:ext cx="8135938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smtClean="0">
                <a:solidFill>
                  <a:schemeClr val="tx1"/>
                </a:solidFill>
              </a:rPr>
              <a:t>Teknik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CC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smtClean="0">
                <a:solidFill>
                  <a:srgbClr val="FF0000"/>
                </a:solidFill>
              </a:rPr>
              <a:t>Kartografi</a:t>
            </a:r>
          </a:p>
          <a:p>
            <a:pPr eaLnBrk="1" hangingPunct="1">
              <a:buFontTx/>
              <a:buNone/>
            </a:pPr>
            <a:r>
              <a:rPr lang="en-US" sz="3600" b="1" smtClean="0">
                <a:solidFill>
                  <a:srgbClr val="FF0000"/>
                </a:solidFill>
              </a:rPr>
              <a:t>Penginderan jauh</a:t>
            </a:r>
          </a:p>
          <a:p>
            <a:pPr eaLnBrk="1" hangingPunct="1">
              <a:buFontTx/>
              <a:buNone/>
            </a:pPr>
            <a:r>
              <a:rPr lang="en-US" sz="3600" b="1" smtClean="0">
                <a:solidFill>
                  <a:srgbClr val="FF0000"/>
                </a:solidFill>
              </a:rPr>
              <a:t>Sistem informasi geografis</a:t>
            </a:r>
          </a:p>
          <a:p>
            <a:pPr eaLnBrk="1" hangingPunct="1">
              <a:buFontTx/>
              <a:buNone/>
            </a:pPr>
            <a:r>
              <a:rPr lang="en-US" sz="3600" b="1" smtClean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</a:rPr>
              <a:t>Atmosfer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CCFFFF"/>
          </a:solidFill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3408F0"/>
                </a:solidFill>
              </a:rPr>
              <a:t>Atmosfer bumi merupakan selubung gas yang menyelimuti permukaan bumi</a:t>
            </a:r>
          </a:p>
          <a:p>
            <a:pPr eaLnBrk="1" hangingPunct="1"/>
            <a:r>
              <a:rPr lang="en-US" sz="3600" b="1" smtClean="0">
                <a:solidFill>
                  <a:srgbClr val="3408F0"/>
                </a:solidFill>
              </a:rPr>
              <a:t>Gejala atmosfer: unsur cuaca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FF"/>
          </a:solidFill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3408F0"/>
                </a:solidFill>
              </a:rPr>
              <a:t>Unsur cuaca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CCFFFF"/>
          </a:solidFill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b="1" smtClean="0">
                <a:solidFill>
                  <a:srgbClr val="3408F0"/>
                </a:solidFill>
              </a:rPr>
              <a:t>Angin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b="1" smtClean="0">
                <a:solidFill>
                  <a:srgbClr val="3408F0"/>
                </a:solidFill>
              </a:rPr>
              <a:t>Radiasi matahari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b="1" smtClean="0">
                <a:solidFill>
                  <a:srgbClr val="3408F0"/>
                </a:solidFill>
              </a:rPr>
              <a:t>Suhu udara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b="1" smtClean="0">
                <a:solidFill>
                  <a:srgbClr val="3408F0"/>
                </a:solidFill>
              </a:rPr>
              <a:t>Awan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b="1" smtClean="0">
                <a:solidFill>
                  <a:srgbClr val="3408F0"/>
                </a:solidFill>
              </a:rPr>
              <a:t>Kelembaban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b="1" smtClean="0">
                <a:solidFill>
                  <a:srgbClr val="3408F0"/>
                </a:solidFill>
              </a:rPr>
              <a:t>Hujan 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FF"/>
          </a:solidFill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3408F0"/>
                </a:solidFill>
              </a:rPr>
              <a:t>Struktur atmosfer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CCFFFF"/>
          </a:solidFill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b="1" smtClean="0">
                <a:solidFill>
                  <a:srgbClr val="000099"/>
                </a:solidFill>
              </a:rPr>
              <a:t>Troposfer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b="1" smtClean="0">
                <a:solidFill>
                  <a:srgbClr val="000099"/>
                </a:solidFill>
              </a:rPr>
              <a:t>Stratosfer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b="1" smtClean="0">
                <a:solidFill>
                  <a:srgbClr val="000099"/>
                </a:solidFill>
              </a:rPr>
              <a:t>Mesosfer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b="1" smtClean="0">
                <a:solidFill>
                  <a:srgbClr val="000099"/>
                </a:solidFill>
              </a:rPr>
              <a:t>Termosfer</a:t>
            </a:r>
          </a:p>
          <a:p>
            <a:pPr marL="609600" indent="-609600" eaLnBrk="1" hangingPunct="1">
              <a:buFontTx/>
              <a:buNone/>
            </a:pPr>
            <a:endParaRPr lang="en-US" b="1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</a:rPr>
              <a:t>Fungsi Atmosfer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7772400" cy="4589463"/>
          </a:xfrm>
          <a:solidFill>
            <a:srgbClr val="CC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smtClean="0">
                <a:solidFill>
                  <a:srgbClr val="000099"/>
                </a:solidFill>
              </a:rPr>
              <a:t>Atmosfer melindungi manusia dari sinar matahari dan meteor-meteor.</a:t>
            </a:r>
            <a:r>
              <a:rPr lang="en-US" smtClean="0">
                <a:solidFill>
                  <a:srgbClr val="000099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sv-SE" smtClean="0">
                <a:solidFill>
                  <a:srgbClr val="000099"/>
                </a:solidFill>
              </a:rPr>
              <a:t>Atmosfer memperkecil perbedaan temperatur siang dan malam. </a:t>
            </a:r>
          </a:p>
          <a:p>
            <a:pPr eaLnBrk="1" hangingPunct="1">
              <a:lnSpc>
                <a:spcPct val="90000"/>
              </a:lnSpc>
            </a:pPr>
            <a:r>
              <a:rPr lang="sv-SE" smtClean="0">
                <a:solidFill>
                  <a:srgbClr val="000099"/>
                </a:solidFill>
              </a:rPr>
              <a:t>Atmosfer yang menutupi bumi menjerat panas ini sehingga lebih lambat bergerak ke ruang angkasa dan mengurangi dingin udara pada malam hari. </a:t>
            </a:r>
            <a:endParaRPr lang="en-US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FF"/>
          </a:solidFill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</a:rPr>
              <a:t>Cuaca dan iklim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sv-SE" sz="2800" b="1" smtClean="0">
                <a:solidFill>
                  <a:srgbClr val="000099"/>
                </a:solidFill>
              </a:rPr>
              <a:t>Cuaca adalah keadaan udara pada suatu saat, dalam waktu yang singkat dan pada suatu tempat atau daerah tertentu yang lingkupnya sempit. Iklim adalah keadaan rata-rata cuaca pada suatu wilayah yang relatif luas dan waktu yang relatif lama (kurang lebih 30 tahun). </a:t>
            </a:r>
            <a:endParaRPr lang="en-US" sz="2800" b="1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J</a:t>
            </a:r>
            <a:r>
              <a:rPr lang="id-ID" smtClean="0">
                <a:solidFill>
                  <a:schemeClr val="tx1"/>
                </a:solidFill>
              </a:rPr>
              <a:t>umlah</a:t>
            </a:r>
            <a:r>
              <a:rPr lang="en-US" smtClean="0">
                <a:solidFill>
                  <a:schemeClr val="tx1"/>
                </a:solidFill>
              </a:rPr>
              <a:t> a</a:t>
            </a:r>
            <a:r>
              <a:rPr lang="id-ID" smtClean="0">
                <a:solidFill>
                  <a:schemeClr val="tx1"/>
                </a:solidFill>
              </a:rPr>
              <a:t>ir </a:t>
            </a:r>
            <a:r>
              <a:rPr lang="en-US" smtClean="0">
                <a:solidFill>
                  <a:schemeClr val="tx1"/>
                </a:solidFill>
              </a:rPr>
              <a:t> </a:t>
            </a:r>
            <a:r>
              <a:rPr lang="id-ID" smtClean="0">
                <a:solidFill>
                  <a:schemeClr val="tx1"/>
                </a:solidFill>
              </a:rPr>
              <a:t>dibumi </a:t>
            </a:r>
            <a:r>
              <a:rPr lang="en-US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  A</a:t>
            </a:r>
            <a:r>
              <a:rPr lang="id-ID" smtClean="0"/>
              <a:t>ntara 1,3 – 1,4 milyard KM</a:t>
            </a:r>
            <a:r>
              <a:rPr lang="en-US" baseline="30000" smtClean="0"/>
              <a:t>3</a:t>
            </a:r>
            <a:r>
              <a:rPr lang="id-ID" smtClean="0"/>
              <a:t>  dengan distribusi</a:t>
            </a:r>
            <a:r>
              <a:rPr lang="en-US" smtClean="0"/>
              <a:t>:</a:t>
            </a:r>
            <a:r>
              <a:rPr lang="id-ID" smtClean="0"/>
              <a:t> </a:t>
            </a:r>
            <a:r>
              <a:rPr lang="en-US" smtClean="0"/>
              <a:t> </a:t>
            </a:r>
            <a:r>
              <a:rPr lang="id-ID" smtClean="0"/>
              <a:t> </a:t>
            </a: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   </a:t>
            </a:r>
            <a:r>
              <a:rPr lang="id-ID" smtClean="0"/>
              <a:t>air laut</a:t>
            </a:r>
            <a:r>
              <a:rPr lang="en-US" smtClean="0"/>
              <a:t>            </a:t>
            </a:r>
            <a:r>
              <a:rPr lang="id-ID" smtClean="0"/>
              <a:t>: 97,50 %, </a:t>
            </a: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   </a:t>
            </a:r>
            <a:r>
              <a:rPr lang="id-ID" smtClean="0"/>
              <a:t>salju dan es	</a:t>
            </a:r>
            <a:r>
              <a:rPr lang="en-US" smtClean="0"/>
              <a:t>  </a:t>
            </a:r>
            <a:r>
              <a:rPr lang="id-ID" smtClean="0"/>
              <a:t>: 1,75 %,  </a:t>
            </a: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   </a:t>
            </a:r>
            <a:r>
              <a:rPr lang="id-ID" smtClean="0"/>
              <a:t>air di darat	</a:t>
            </a:r>
            <a:r>
              <a:rPr lang="en-US" smtClean="0"/>
              <a:t>  </a:t>
            </a:r>
            <a:r>
              <a:rPr lang="id-ID" smtClean="0"/>
              <a:t>: 0,73 % , </a:t>
            </a:r>
            <a:r>
              <a:rPr lang="en-US" smtClean="0"/>
              <a:t> </a:t>
            </a:r>
            <a:r>
              <a:rPr lang="id-ID" smtClean="0"/>
              <a:t> </a:t>
            </a: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   </a:t>
            </a:r>
            <a:r>
              <a:rPr lang="id-ID" smtClean="0"/>
              <a:t>air meteroit</a:t>
            </a:r>
            <a:r>
              <a:rPr lang="en-US" smtClean="0"/>
              <a:t>     </a:t>
            </a:r>
            <a:r>
              <a:rPr lang="id-ID" smtClean="0"/>
              <a:t>: 0,001 % .</a:t>
            </a:r>
            <a:r>
              <a:rPr lang="en-US" smtClean="0"/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990033"/>
                </a:solidFill>
              </a:rPr>
              <a:t>CABANG ILMU GEOGRAFI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052513"/>
            <a:ext cx="7758112" cy="452755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990033"/>
                </a:solidFill>
              </a:rPr>
              <a:t>GEOGRAFI FISIK</a:t>
            </a:r>
            <a:r>
              <a:rPr lang="en-US" sz="4000" smtClean="0"/>
              <a:t> :</a:t>
            </a:r>
            <a:r>
              <a:rPr lang="en-US" sz="3200" smtClean="0"/>
              <a:t> Landform, Climatology, Soil, Hydrology,  Biogeography</a:t>
            </a:r>
          </a:p>
          <a:p>
            <a:pPr eaLnBrk="1" hangingPunct="1"/>
            <a:r>
              <a:rPr lang="en-US" sz="3600" smtClean="0">
                <a:solidFill>
                  <a:srgbClr val="990033"/>
                </a:solidFill>
              </a:rPr>
              <a:t>GEOGRAFI MANUSIA :</a:t>
            </a:r>
            <a:r>
              <a:rPr lang="en-US" sz="4000" smtClean="0"/>
              <a:t> </a:t>
            </a:r>
            <a:r>
              <a:rPr lang="en-US" sz="3200" smtClean="0"/>
              <a:t>Cultural, Economic, Politic</a:t>
            </a:r>
          </a:p>
          <a:p>
            <a:pPr eaLnBrk="1" hangingPunct="1"/>
            <a:r>
              <a:rPr lang="en-US" sz="3600" smtClean="0">
                <a:solidFill>
                  <a:srgbClr val="990033"/>
                </a:solidFill>
              </a:rPr>
              <a:t>GEOGRAFI REGIONAL</a:t>
            </a:r>
            <a:r>
              <a:rPr lang="en-US" sz="4000" smtClean="0"/>
              <a:t>: </a:t>
            </a:r>
            <a:r>
              <a:rPr lang="en-US" sz="3200" smtClean="0"/>
              <a:t>local, Regional, Continental, World</a:t>
            </a:r>
          </a:p>
          <a:p>
            <a:pPr eaLnBrk="1" hangingPunct="1"/>
            <a:r>
              <a:rPr lang="en-US" sz="3600" smtClean="0">
                <a:solidFill>
                  <a:srgbClr val="990033"/>
                </a:solidFill>
              </a:rPr>
              <a:t>GEOGRAFI TEKNIK </a:t>
            </a:r>
            <a:r>
              <a:rPr lang="en-US" sz="4000" smtClean="0"/>
              <a:t>: </a:t>
            </a:r>
            <a:r>
              <a:rPr lang="en-US" sz="3200" smtClean="0"/>
              <a:t>Cartography, RS, GIS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p_ani_glo_geom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ani_glo_ge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ani_glo_geom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ani_glo_ge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geom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geom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geo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geo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geo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lobe">
  <a:themeElements>
    <a:clrScheme name="Glob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lob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atch">
  <a:themeElements>
    <a:clrScheme name="Watch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Wat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atch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ch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ch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ch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ch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2800</TotalTime>
  <Words>1094</Words>
  <Application>Microsoft Office PowerPoint</Application>
  <PresentationFormat>On-screen Show (4:3)</PresentationFormat>
  <Paragraphs>334</Paragraphs>
  <Slides>85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85</vt:i4>
      </vt:variant>
    </vt:vector>
  </HeadingPairs>
  <TitlesOfParts>
    <vt:vector size="94" baseType="lpstr">
      <vt:lpstr>Arial</vt:lpstr>
      <vt:lpstr>Calibri</vt:lpstr>
      <vt:lpstr>Verdana</vt:lpstr>
      <vt:lpstr>Arial Narrow</vt:lpstr>
      <vt:lpstr>Meadows</vt:lpstr>
      <vt:lpstr>Batang</vt:lpstr>
      <vt:lpstr>ppp_ani_glo_geom</vt:lpstr>
      <vt:lpstr>Globe</vt:lpstr>
      <vt:lpstr>Watch</vt:lpstr>
      <vt:lpstr>Slide 1</vt:lpstr>
      <vt:lpstr>Slide 2</vt:lpstr>
      <vt:lpstr>Slide 3</vt:lpstr>
      <vt:lpstr>Pengantar Geografi (Introduction) </vt:lpstr>
      <vt:lpstr>Struktur Ilmu Geografi</vt:lpstr>
      <vt:lpstr>Sistematik</vt:lpstr>
      <vt:lpstr>Regional</vt:lpstr>
      <vt:lpstr>Teknik</vt:lpstr>
      <vt:lpstr>CABANG ILMU GEOGRAFI</vt:lpstr>
      <vt:lpstr>POTENSI SUMBER DAYA ALAM</vt:lpstr>
      <vt:lpstr>LANDFORM</vt:lpstr>
      <vt:lpstr>NATURAL HAZARD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AIR DARATAN</vt:lpstr>
      <vt:lpstr>KARTOGRAFI</vt:lpstr>
      <vt:lpstr>REMOTE SENSING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IRIAN </vt:lpstr>
      <vt:lpstr>Slide 34</vt:lpstr>
      <vt:lpstr>Konsep lokasi</vt:lpstr>
      <vt:lpstr>Konsep jarak</vt:lpstr>
      <vt:lpstr>Konsep keterjangkauan</vt:lpstr>
      <vt:lpstr>Konsep morfologi</vt:lpstr>
      <vt:lpstr> Pendekatan  </vt:lpstr>
      <vt:lpstr>Pendekatan keruangan</vt:lpstr>
      <vt:lpstr>Pendekatan Ekologi</vt:lpstr>
      <vt:lpstr>Pendekatan kompleks wilayah</vt:lpstr>
      <vt:lpstr>Prinsip</vt:lpstr>
      <vt:lpstr>Prinsip distribusi</vt:lpstr>
      <vt:lpstr>Prinsip interelasi</vt:lpstr>
      <vt:lpstr>Prinsip deskripsi</vt:lpstr>
      <vt:lpstr>OBYEK STUDI</vt:lpstr>
      <vt:lpstr>Geosfer </vt:lpstr>
      <vt:lpstr>Lithosfer</vt:lpstr>
      <vt:lpstr>ATMOSFER</vt:lpstr>
      <vt:lpstr>HIDROSFER</vt:lpstr>
      <vt:lpstr>BIOSFER</vt:lpstr>
      <vt:lpstr>ANTROPOSFER</vt:lpstr>
      <vt:lpstr>Sudut pandang geografi/regional</vt:lpstr>
      <vt:lpstr>Lithosfer 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Atmosfer</vt:lpstr>
      <vt:lpstr>Unsur cuaca</vt:lpstr>
      <vt:lpstr>Struktur atmosfer</vt:lpstr>
      <vt:lpstr>Fungsi Atmosfer</vt:lpstr>
      <vt:lpstr>Cuaca dan iklim </vt:lpstr>
      <vt:lpstr>Jumlah air  dibumi  </vt:lpstr>
    </vt:vector>
  </TitlesOfParts>
  <Company>notebook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KURVA NORMAL DAN KEGUNAAN</dc:title>
  <dc:creator>Kartono</dc:creator>
  <cp:lastModifiedBy>User</cp:lastModifiedBy>
  <cp:revision>78</cp:revision>
  <dcterms:created xsi:type="dcterms:W3CDTF">2006-05-23T06:00:02Z</dcterms:created>
  <dcterms:modified xsi:type="dcterms:W3CDTF">2011-04-21T01:30:08Z</dcterms:modified>
</cp:coreProperties>
</file>