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84" r:id="rId4"/>
    <p:sldId id="267" r:id="rId5"/>
    <p:sldId id="274" r:id="rId6"/>
    <p:sldId id="266" r:id="rId7"/>
    <p:sldId id="283" r:id="rId8"/>
    <p:sldId id="265" r:id="rId9"/>
    <p:sldId id="263" r:id="rId10"/>
    <p:sldId id="261" r:id="rId11"/>
    <p:sldId id="258" r:id="rId12"/>
    <p:sldId id="260" r:id="rId13"/>
    <p:sldId id="275" r:id="rId14"/>
    <p:sldId id="277" r:id="rId15"/>
    <p:sldId id="280" r:id="rId16"/>
    <p:sldId id="279" r:id="rId17"/>
    <p:sldId id="281" r:id="rId18"/>
    <p:sldId id="272" r:id="rId19"/>
  </p:sldIdLst>
  <p:sldSz cx="9144000" cy="6858000" type="screen4x3"/>
  <p:notesSz cx="6815138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0099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193" tIns="45597" rIns="91193" bIns="4559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193" tIns="45597" rIns="91193" bIns="4559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0450F2-A822-4D97-9946-2623CD7C56E9}" type="datetimeFigureOut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3" tIns="45597" rIns="91193" bIns="4559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3062" cy="4473575"/>
          </a:xfrm>
          <a:prstGeom prst="rect">
            <a:avLst/>
          </a:prstGeom>
        </p:spPr>
        <p:txBody>
          <a:bodyPr vert="horz" lIns="91193" tIns="45597" rIns="91193" bIns="4559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52750" cy="496888"/>
          </a:xfrm>
          <a:prstGeom prst="rect">
            <a:avLst/>
          </a:prstGeom>
        </p:spPr>
        <p:txBody>
          <a:bodyPr vert="horz" lIns="91193" tIns="45597" rIns="91193" bIns="4559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800" y="9445625"/>
            <a:ext cx="2952750" cy="496888"/>
          </a:xfrm>
          <a:prstGeom prst="rect">
            <a:avLst/>
          </a:prstGeom>
        </p:spPr>
        <p:txBody>
          <a:bodyPr vert="horz" lIns="91193" tIns="45597" rIns="91193" bIns="4559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F108A8-FD34-4BFB-ABF3-DADB9BB0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3482-3C5A-4E38-BE13-F70CE01E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0C8D-01BF-4D0F-B2E1-5A24A5239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6D17-6E68-44B9-B56D-A2FDBCE43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9E52-031C-432E-ADF6-B218B1AF8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F54C-8126-45A3-89DC-83440736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9736-2E6A-4351-B1DE-872EDD184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4DD4-D283-4732-A8FD-441417EFF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211B-DA4E-4B92-8BF0-2F750902B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E5CA-37DD-408A-8FBE-EDB91A94C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ABB5-E743-4C27-9634-DB6EEDEFA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B856-A9BF-4F20-B9B0-9839DBE48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2568D5-C706-4967-A648-EA99FEC9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BAHAN AJAR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/>
            </a:r>
            <a:b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STATISTIKA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ELEMENTER</a:t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MAA 306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  <a:endParaRPr lang="id-ID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Oleh; ENDANG LISTYANI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3A52C-DA84-4F1C-9BCD-836E5870A9F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44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Mengapa diambil sampel atau dilakukan sampling? </a:t>
            </a:r>
            <a:br>
              <a:rPr lang="id-ID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Text Box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tidak mampu untuk mengamati keseluruhan pengamatan yang menjadi perhatian karena jumlahnya banyak, waktu yang pendek, biaya mahal, dst.</a:t>
            </a:r>
            <a:endParaRPr lang="en-US" smtClean="0"/>
          </a:p>
          <a:p>
            <a:pPr eaLnBrk="1" hangingPunct="1"/>
            <a:r>
              <a:rPr lang="id-ID" smtClean="0"/>
              <a:t>sampel yang baik adalah yang betul-betul mewakili populasi.</a:t>
            </a:r>
            <a:endParaRPr lang="en-US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BB5A3-254E-4EAA-8F39-4BA8CB74C76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Penyajian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</p:txBody>
      </p:sp>
      <p:pic>
        <p:nvPicPr>
          <p:cNvPr id="1434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447800"/>
            <a:ext cx="3871913" cy="2165350"/>
          </a:xfrm>
          <a:noFill/>
        </p:spPr>
      </p:pic>
      <p:sp>
        <p:nvSpPr>
          <p:cNvPr id="1332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DF270-C5A4-4D30-93B0-298CAB663AA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038600"/>
            <a:ext cx="3873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600200"/>
            <a:ext cx="4216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4495800"/>
            <a:ext cx="42672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4800" y="10668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Batang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Tegak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Batang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Mendatar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06288" y="11430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Batang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Majemuk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0600" y="39624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Batang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Bertingkat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4" descr="SNOCON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038600" y="685800"/>
          <a:ext cx="4905375" cy="2571750"/>
        </p:xfrm>
        <a:graphic>
          <a:graphicData uri="http://schemas.openxmlformats.org/presentationml/2006/ole">
            <p:oleObj spid="_x0000_s1026" name="Chart" r:id="rId4" imgW="4905375" imgH="2571750" progId="Excel.Chart.8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28600" y="590550"/>
          <a:ext cx="3276600" cy="2833688"/>
        </p:xfrm>
        <a:graphic>
          <a:graphicData uri="http://schemas.openxmlformats.org/presentationml/2006/ole">
            <p:oleObj spid="_x0000_s1027" name="Chart" r:id="rId5" imgW="4305300" imgH="3724275" progId="Excel.Chart.8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2286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Lingkaran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228600"/>
            <a:ext cx="4027121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Kue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en-US" sz="5400" b="1" i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Pie Chart</a:t>
            </a: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sp>
        <p:nvSpPr>
          <p:cNvPr id="10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2EA8D-AE97-4089-94F2-5E3E8194E2E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1033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089400"/>
            <a:ext cx="381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28600" y="3581400"/>
            <a:ext cx="2971800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Pencar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28" name="Object 15"/>
          <p:cNvGraphicFramePr>
            <a:graphicFrameLocks noChangeAspect="1"/>
          </p:cNvGraphicFramePr>
          <p:nvPr/>
        </p:nvGraphicFramePr>
        <p:xfrm>
          <a:off x="4238625" y="4038600"/>
          <a:ext cx="4905375" cy="2571750"/>
        </p:xfrm>
        <a:graphic>
          <a:graphicData uri="http://schemas.openxmlformats.org/presentationml/2006/ole">
            <p:oleObj spid="_x0000_s1028" name="Chart" r:id="rId7" imgW="4905375" imgH="2571750" progId="Excel.Chart.8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6096000" y="3581400"/>
            <a:ext cx="2819400" cy="38546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Diagram </a:t>
            </a:r>
            <a:r>
              <a:rPr lang="en-US" sz="5400" b="1" dirty="0" err="1">
                <a:ln w="11430"/>
                <a:gradFill>
                  <a:gsLst>
                    <a:gs pos="0">
                      <a:srgbClr val="FF0000"/>
                    </a:gs>
                    <a:gs pos="0">
                      <a:srgbClr val="FF0000"/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Garis</a:t>
            </a:r>
            <a:endParaRPr lang="en-US" sz="5400" b="1" dirty="0">
              <a:ln w="11430"/>
              <a:gradFill>
                <a:gsLst>
                  <a:gs pos="0">
                    <a:srgbClr val="FF0000"/>
                  </a:gs>
                  <a:gs pos="0">
                    <a:srgbClr val="FF0000"/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d-ID" sz="28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CC282-9BEC-47C6-8C49-174880F225A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"/>
            <a:ext cx="73914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30263" y="206375"/>
            <a:ext cx="3292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Plot Titik (Dotplot)</a:t>
            </a:r>
            <a:endParaRPr lang="id-ID" sz="2800" b="1"/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773363"/>
            <a:ext cx="7696200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d-ID" sz="28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CA140-0D61-4836-95D2-A7F2CA39CB6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81629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d-ID" sz="280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EEF5-3AC9-4233-BCFF-7BFE5DA6C54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338" y="868363"/>
            <a:ext cx="87630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d-ID" sz="28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DD383-0406-4405-B84A-7DD17053C42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275" y="685800"/>
            <a:ext cx="74676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d-ID" sz="280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29E43-0124-4A54-AE64-146321A4151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33400"/>
            <a:ext cx="77597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pPr eaLnBrk="1" hangingPunct="1"/>
            <a:r>
              <a:rPr lang="en-US" smtClean="0"/>
              <a:t>Notasi Sigma</a:t>
            </a:r>
          </a:p>
        </p:txBody>
      </p:sp>
      <p:graphicFrame>
        <p:nvGraphicFramePr>
          <p:cNvPr id="2050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611188" y="1066800"/>
          <a:ext cx="4949825" cy="1160463"/>
        </p:xfrm>
        <a:graphic>
          <a:graphicData uri="http://schemas.openxmlformats.org/presentationml/2006/ole">
            <p:oleObj spid="_x0000_s2050" name="Equation" r:id="rId3" imgW="1841400" imgH="431640" progId="Equation.3">
              <p:embed/>
            </p:oleObj>
          </a:graphicData>
        </a:graphic>
      </p:graphicFrame>
      <p:sp>
        <p:nvSpPr>
          <p:cNvPr id="20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C1A04-8950-41A5-8650-FE4C8232560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87375" y="2490788"/>
          <a:ext cx="1724025" cy="901700"/>
        </p:xfrm>
        <a:graphic>
          <a:graphicData uri="http://schemas.openxmlformats.org/presentationml/2006/ole">
            <p:oleObj spid="_x0000_s2051" name="Equation" r:id="rId4" imgW="825480" imgH="431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19400" y="2492375"/>
          <a:ext cx="3060700" cy="908050"/>
        </p:xfrm>
        <a:graphic>
          <a:graphicData uri="http://schemas.openxmlformats.org/presentationml/2006/ole">
            <p:oleObj spid="_x0000_s2052" name="Equation" r:id="rId5" imgW="1498320" imgH="4442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359525" y="2490788"/>
          <a:ext cx="1949450" cy="914400"/>
        </p:xfrm>
        <a:graphic>
          <a:graphicData uri="http://schemas.openxmlformats.org/presentationml/2006/ole">
            <p:oleObj spid="_x0000_s2053" name="Equation" r:id="rId6" imgW="1028520" imgH="4824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09600" y="3657600"/>
          <a:ext cx="5076825" cy="2514600"/>
        </p:xfrm>
        <a:graphic>
          <a:graphicData uri="http://schemas.openxmlformats.org/presentationml/2006/ole">
            <p:oleObj spid="_x0000_s2054" name="Equation" r:id="rId7" imgW="2743200" imgH="1358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</a:rPr>
              <a:t>Apakah </a:t>
            </a:r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</a:rPr>
              <a:t>statistika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</a:rPr>
              <a:t> itu?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ilmu yang mempelajari cara-cara: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1. </a:t>
            </a:r>
            <a:r>
              <a:rPr lang="id-ID" dirty="0" smtClean="0"/>
              <a:t>mengumpulkan data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2. </a:t>
            </a:r>
            <a:r>
              <a:rPr lang="id-ID" dirty="0" smtClean="0"/>
              <a:t>menyajikan data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3. </a:t>
            </a:r>
            <a:r>
              <a:rPr lang="id-ID" dirty="0" smtClean="0"/>
              <a:t>mengolah data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4. </a:t>
            </a:r>
            <a:r>
              <a:rPr lang="id-ID" dirty="0" smtClean="0"/>
              <a:t>menganalisis data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5. </a:t>
            </a:r>
            <a:r>
              <a:rPr lang="id-ID" dirty="0" smtClean="0"/>
              <a:t>menarik kesimpulan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ilmu tentang statistik</a:t>
            </a:r>
            <a:endParaRPr lang="en-US" dirty="0" smtClean="0"/>
          </a:p>
        </p:txBody>
      </p:sp>
      <p:sp>
        <p:nvSpPr>
          <p:cNvPr id="512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3C4E-6583-49CA-9ACF-53EE88E8EEB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3200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Statistika</a:t>
            </a:r>
            <a:r>
              <a:rPr lang="en-US" sz="2400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400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Deskriptif</a:t>
            </a:r>
            <a:endParaRPr lang="en-US" sz="2400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867400" y="4495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Statistika</a:t>
            </a:r>
            <a:r>
              <a:rPr lang="en-US" sz="2400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sz="2400" dirty="0" err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Inferensial</a:t>
            </a:r>
            <a:endParaRPr lang="en-US" sz="2400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5128" name="AutoShape 9"/>
          <p:cNvSpPr>
            <a:spLocks/>
          </p:cNvSpPr>
          <p:nvPr/>
        </p:nvSpPr>
        <p:spPr bwMode="auto">
          <a:xfrm>
            <a:off x="5257800" y="2743200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AutoShape 10"/>
          <p:cNvSpPr>
            <a:spLocks/>
          </p:cNvSpPr>
          <p:nvPr/>
        </p:nvSpPr>
        <p:spPr bwMode="auto">
          <a:xfrm>
            <a:off x="5334000" y="4495800"/>
            <a:ext cx="381000" cy="685800"/>
          </a:xfrm>
          <a:prstGeom prst="rightBrace">
            <a:avLst>
              <a:gd name="adj1" fmla="val 1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mtClean="0"/>
              <a:t>STATISTIK ?</a:t>
            </a:r>
          </a:p>
          <a:p>
            <a:pPr eaLnBrk="1" hangingPunct="1"/>
            <a:r>
              <a:rPr lang="id-ID" smtClean="0"/>
              <a:t>Kumpulan data berupa bilangan atau bukan bilangan yang disusun dalam tabel atau diagram yang menggambarkan suatu hal.</a:t>
            </a:r>
          </a:p>
          <a:p>
            <a:pPr eaLnBrk="1" hangingPunct="1">
              <a:buFont typeface="Arial" charset="0"/>
              <a:buNone/>
            </a:pPr>
            <a:r>
              <a:rPr lang="id-ID" smtClean="0"/>
              <a:t>	Misalnya: Statistik Penduduk, Statistik kecelakaan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BAD45-C253-4926-AEE9-0AA22F53D7C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/>
              <a:t>Data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inflasi</a:t>
            </a:r>
            <a:r>
              <a:rPr lang="en-US" sz="2800" dirty="0" smtClean="0"/>
              <a:t>,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penderita</a:t>
            </a:r>
            <a:r>
              <a:rPr lang="en-US" sz="2800" dirty="0" smtClean="0"/>
              <a:t> </a:t>
            </a:r>
            <a:r>
              <a:rPr lang="en-US" sz="2800" dirty="0" err="1" smtClean="0"/>
              <a:t>demam</a:t>
            </a:r>
            <a:r>
              <a:rPr lang="en-US" sz="2800" dirty="0" smtClean="0"/>
              <a:t> </a:t>
            </a:r>
            <a:r>
              <a:rPr lang="en-US" sz="2800" dirty="0" err="1" smtClean="0"/>
              <a:t>berdarah</a:t>
            </a:r>
            <a:r>
              <a:rPr lang="en-US" sz="2800" dirty="0" smtClean="0"/>
              <a:t> 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/>
              <a:t>Data </a:t>
            </a:r>
            <a:r>
              <a:rPr lang="en-US" sz="2800" b="1" dirty="0" err="1" smtClean="0"/>
              <a:t>menurut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sifatnya</a:t>
            </a:r>
            <a:endParaRPr lang="en-US" sz="2800" b="1" dirty="0" smtClean="0"/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 smtClean="0"/>
              <a:t>Data </a:t>
            </a:r>
            <a:r>
              <a:rPr lang="en-US" sz="2800" dirty="0" err="1" smtClean="0"/>
              <a:t>kuantitatif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 data </a:t>
            </a:r>
            <a:r>
              <a:rPr lang="en-US" sz="2800" dirty="0" err="1" smtClean="0">
                <a:sym typeface="Symbol"/>
              </a:rPr>
              <a:t>berbentuk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angka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atau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diukur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dalam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skala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numerik</a:t>
            </a:r>
            <a:r>
              <a:rPr lang="en-US" sz="2800" dirty="0" smtClean="0">
                <a:sym typeface="Symbol"/>
              </a:rPr>
              <a:t>. </a:t>
            </a:r>
            <a:r>
              <a:rPr lang="en-US" sz="2800" dirty="0" err="1" smtClean="0">
                <a:sym typeface="Symbol"/>
              </a:rPr>
              <a:t>Contoh</a:t>
            </a:r>
            <a:r>
              <a:rPr lang="en-US" sz="2800" dirty="0" smtClean="0">
                <a:sym typeface="Symbol"/>
              </a:rPr>
              <a:t>: </a:t>
            </a:r>
            <a:r>
              <a:rPr lang="en-US" sz="2800" dirty="0" err="1" smtClean="0">
                <a:sym typeface="Symbol"/>
              </a:rPr>
              <a:t>gaji</a:t>
            </a:r>
            <a:r>
              <a:rPr lang="en-US" sz="2800" dirty="0" smtClean="0">
                <a:sym typeface="Symbol"/>
              </a:rPr>
              <a:t>.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 smtClean="0">
                <a:sym typeface="Symbol"/>
              </a:rPr>
              <a:t>Data </a:t>
            </a:r>
            <a:r>
              <a:rPr lang="en-US" sz="2800" dirty="0" err="1" smtClean="0">
                <a:sym typeface="Symbol"/>
              </a:rPr>
              <a:t>kualitatif</a:t>
            </a:r>
            <a:r>
              <a:rPr lang="en-US" sz="2800" dirty="0" smtClean="0">
                <a:sym typeface="Symbol"/>
              </a:rPr>
              <a:t>  data yang </a:t>
            </a:r>
            <a:r>
              <a:rPr lang="en-US" sz="2800" dirty="0" err="1" smtClean="0">
                <a:sym typeface="Symbol"/>
              </a:rPr>
              <a:t>tidak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angka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atau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tidak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diukur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dalam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skala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numerik</a:t>
            </a:r>
            <a:r>
              <a:rPr lang="en-US" sz="2800" dirty="0" smtClean="0">
                <a:sym typeface="Symbol"/>
              </a:rPr>
              <a:t>. </a:t>
            </a:r>
            <a:r>
              <a:rPr lang="en-US" sz="2800" dirty="0" err="1" smtClean="0">
                <a:sym typeface="Symbol"/>
              </a:rPr>
              <a:t>Contoh</a:t>
            </a:r>
            <a:r>
              <a:rPr lang="en-US" sz="2800" dirty="0" smtClean="0">
                <a:sym typeface="Symbol"/>
              </a:rPr>
              <a:t>: status </a:t>
            </a:r>
            <a:r>
              <a:rPr lang="en-US" sz="2800" dirty="0" err="1" smtClean="0">
                <a:sym typeface="Symbol"/>
              </a:rPr>
              <a:t>sosial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ekonomi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d-ID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E44C-BA54-406A-BA97-1C853646A46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98438"/>
            <a:ext cx="8229600" cy="5745162"/>
          </a:xfrm>
        </p:spPr>
        <p:txBody>
          <a:bodyPr rtlCol="0">
            <a:normAutofit lnSpcReduction="10000"/>
          </a:bodyPr>
          <a:lstStyle/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/>
              <a:t>Data </a:t>
            </a:r>
            <a:r>
              <a:rPr lang="en-US" sz="2800" b="1" dirty="0" err="1" smtClean="0"/>
              <a:t>kuantitatif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dikelompokkan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1) Data </a:t>
            </a:r>
            <a:r>
              <a:rPr lang="en-US" sz="2800" dirty="0" err="1" smtClean="0"/>
              <a:t>diskret</a:t>
            </a:r>
            <a:r>
              <a:rPr lang="en-US" sz="2800" dirty="0" smtClean="0"/>
              <a:t>: </a:t>
            </a:r>
            <a:r>
              <a:rPr lang="en-US" sz="2800" dirty="0" smtClean="0">
                <a:sym typeface="Symbol"/>
              </a:rPr>
              <a:t>data </a:t>
            </a:r>
            <a:r>
              <a:rPr lang="en-US" sz="2800" dirty="0" err="1" smtClean="0">
                <a:sym typeface="Symbol"/>
              </a:rPr>
              <a:t>hasil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pencacahan</a:t>
            </a:r>
            <a:r>
              <a:rPr lang="id-ID" sz="2800" dirty="0" smtClean="0">
                <a:sym typeface="Symbol"/>
              </a:rPr>
              <a:t> atau diperoleh dengan cara  menghitung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berupa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bilangan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bulat</a:t>
            </a:r>
            <a:r>
              <a:rPr lang="en-US" sz="2800" dirty="0" smtClean="0">
                <a:sym typeface="Symbol"/>
              </a:rPr>
              <a:t>.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ym typeface="Symbol"/>
              </a:rPr>
              <a:t>2) Data </a:t>
            </a:r>
            <a:r>
              <a:rPr lang="en-US" sz="2800" dirty="0" err="1" smtClean="0">
                <a:sym typeface="Symbol"/>
              </a:rPr>
              <a:t>kontinu</a:t>
            </a:r>
            <a:r>
              <a:rPr lang="en-US" sz="2800" dirty="0" smtClean="0">
                <a:sym typeface="Symbol"/>
              </a:rPr>
              <a:t>: data </a:t>
            </a:r>
            <a:r>
              <a:rPr lang="en-US" sz="2800" dirty="0" err="1" smtClean="0">
                <a:sym typeface="Symbol"/>
              </a:rPr>
              <a:t>hasil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pengukuran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berupa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bilangan</a:t>
            </a:r>
            <a:r>
              <a:rPr lang="en-US" sz="2800" dirty="0" smtClean="0">
                <a:sym typeface="Symbol"/>
              </a:rPr>
              <a:t> real.</a:t>
            </a:r>
            <a:endParaRPr lang="en-US" sz="2800" dirty="0" smtClean="0"/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/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/>
              <a:t>Data </a:t>
            </a:r>
            <a:r>
              <a:rPr lang="en-US" sz="2800" b="1" dirty="0" err="1" smtClean="0"/>
              <a:t>menurut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sumbernya</a:t>
            </a:r>
            <a:endParaRPr lang="en-US" sz="2800" b="1" dirty="0" smtClean="0"/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 smtClean="0"/>
              <a:t>Data primer </a:t>
            </a:r>
            <a:r>
              <a:rPr lang="en-US" sz="2800" dirty="0" smtClean="0">
                <a:sym typeface="Symbol"/>
              </a:rPr>
              <a:t> data yang </a:t>
            </a:r>
            <a:r>
              <a:rPr lang="en-US" sz="2800" dirty="0" err="1" smtClean="0">
                <a:sym typeface="Symbol"/>
              </a:rPr>
              <a:t>diperoleh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langsung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dari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objek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penelitian</a:t>
            </a:r>
            <a:r>
              <a:rPr lang="en-US" sz="2800" dirty="0" smtClean="0">
                <a:sym typeface="Symbol"/>
              </a:rPr>
              <a:t>. Cara </a:t>
            </a:r>
            <a:r>
              <a:rPr lang="en-US" sz="2800" dirty="0" err="1" smtClean="0">
                <a:sym typeface="Symbol"/>
              </a:rPr>
              <a:t>pengumpulan</a:t>
            </a:r>
            <a:r>
              <a:rPr lang="en-US" sz="2800" dirty="0" smtClean="0">
                <a:sym typeface="Symbol"/>
              </a:rPr>
              <a:t>: </a:t>
            </a:r>
            <a:r>
              <a:rPr lang="en-US" sz="2800" dirty="0" err="1" smtClean="0">
                <a:sym typeface="Symbol"/>
              </a:rPr>
              <a:t>observasi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wawancara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kuesioner</a:t>
            </a:r>
            <a:r>
              <a:rPr lang="en-US" sz="2800" dirty="0" smtClean="0">
                <a:sym typeface="Symbol"/>
              </a:rPr>
              <a:t>.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 smtClean="0">
                <a:sym typeface="Symbol"/>
              </a:rPr>
              <a:t>Data </a:t>
            </a:r>
            <a:r>
              <a:rPr lang="en-US" sz="2800" dirty="0" err="1" smtClean="0">
                <a:sym typeface="Symbol"/>
              </a:rPr>
              <a:t>sekunder</a:t>
            </a:r>
            <a:r>
              <a:rPr lang="en-US" sz="2800" dirty="0" smtClean="0">
                <a:sym typeface="Symbol"/>
              </a:rPr>
              <a:t>  data yang </a:t>
            </a:r>
            <a:r>
              <a:rPr lang="en-US" sz="2800" dirty="0" err="1" smtClean="0">
                <a:sym typeface="Symbol"/>
              </a:rPr>
              <a:t>diperoleh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dalam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bentuk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sudah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jadi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yaitu</a:t>
            </a:r>
            <a:r>
              <a:rPr lang="en-US" sz="2800" dirty="0" smtClean="0">
                <a:sym typeface="Symbol"/>
              </a:rPr>
              <a:t> data yang </a:t>
            </a:r>
            <a:r>
              <a:rPr lang="en-US" sz="2800" dirty="0" err="1" smtClean="0">
                <a:sym typeface="Symbol"/>
              </a:rPr>
              <a:t>dikumpulkan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pengumpul</a:t>
            </a:r>
            <a:r>
              <a:rPr lang="en-US" sz="2800" dirty="0" smtClean="0">
                <a:sym typeface="Symbol"/>
              </a:rPr>
              <a:t> data. </a:t>
            </a:r>
            <a:r>
              <a:rPr lang="en-US" sz="2800" dirty="0" err="1" smtClean="0">
                <a:sym typeface="Symbol"/>
              </a:rPr>
              <a:t>Contoh</a:t>
            </a:r>
            <a:r>
              <a:rPr lang="en-US" sz="2800" dirty="0" smtClean="0">
                <a:sym typeface="Symbol"/>
              </a:rPr>
              <a:t>: data BPS.</a:t>
            </a: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sym typeface="Symbol"/>
            </a:endParaRP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sym typeface="Symbol"/>
            </a:endParaRPr>
          </a:p>
          <a:p>
            <a:pPr marL="514350" indent="-51435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d-ID" sz="28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ACE72-127D-447D-868F-28830E681B2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53975"/>
            <a:ext cx="8229600" cy="5821363"/>
          </a:xfrm>
        </p:spPr>
        <p:txBody>
          <a:bodyPr/>
          <a:lstStyle/>
          <a:p>
            <a:pPr eaLnBrk="1" hangingPunct="1"/>
            <a:r>
              <a:rPr lang="en-US" sz="2800" b="1" smtClean="0">
                <a:sym typeface="Symbol" pitchFamily="18" charset="2"/>
              </a:rPr>
              <a:t>Variabel atau peubah </a:t>
            </a:r>
            <a:r>
              <a:rPr lang="en-US" sz="2800" smtClean="0">
                <a:sym typeface="Symbol" pitchFamily="18" charset="2"/>
              </a:rPr>
              <a:t>adalah sesuatu yang nilainya dapat berubah-ubah dalam suatu hal tertentu. Contoh: IPK, berat badan.</a:t>
            </a:r>
          </a:p>
          <a:p>
            <a:pPr eaLnBrk="1" hangingPunct="1">
              <a:buFontTx/>
              <a:buNone/>
            </a:pPr>
            <a:endParaRPr lang="en-US" sz="2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b="1" smtClean="0"/>
              <a:t>Klasifikasi Peubah</a:t>
            </a:r>
          </a:p>
          <a:p>
            <a:pPr eaLnBrk="1" hangingPunct="1"/>
            <a:r>
              <a:rPr lang="id-ID" sz="2800" smtClean="0"/>
              <a:t>Peubah kualitatif atau peubah kategorik yaitu peubah yang nilai-nilainya hanya mengkelas-kelaskan obyek yang saling terpisah .</a:t>
            </a:r>
            <a:endParaRPr lang="en-US" sz="2800" smtClean="0"/>
          </a:p>
          <a:p>
            <a:pPr eaLnBrk="1" hangingPunct="1"/>
            <a:r>
              <a:rPr lang="id-ID" sz="2800" smtClean="0"/>
              <a:t>Peubah kuantitatif atau peubah pengukuran yaitu peubah yang nilai-nilanya diperoleh dengan menggunakan alat ukur seperti meteran, timbangan, termometer, dll. </a:t>
            </a:r>
            <a:endParaRPr lang="en-US" sz="2800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F97AB-308F-43ED-B214-94821C63E64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Obsevasi dan Eksperimen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</a:t>
            </a:r>
            <a:r>
              <a:rPr lang="id-ID" b="1" smtClean="0"/>
              <a:t>bservasi</a:t>
            </a:r>
            <a:r>
              <a:rPr lang="en-US" b="1" smtClean="0"/>
              <a:t> </a:t>
            </a:r>
            <a:r>
              <a:rPr lang="en-US" smtClean="0">
                <a:sym typeface="Symbol" pitchFamily="18" charset="2"/>
              </a:rPr>
              <a:t> mengamati dan mengukur karakteristik tertentu, tetapi tidak mencoba untuk mengubah subjek yang dipelajari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Eksperimen</a:t>
            </a:r>
            <a:r>
              <a:rPr lang="en-US" smtClean="0">
                <a:sym typeface="Symbol" pitchFamily="18" charset="2"/>
              </a:rPr>
              <a:t>  memberikan perlakuan dan mengamati pengaruhnya pada subjek yang dipelajari</a:t>
            </a:r>
            <a:endParaRPr lang="id-ID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5B78D-864B-43FC-AC35-AA9863FCC54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Skala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Pengukuran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smtClean="0"/>
              <a:t>1. </a:t>
            </a:r>
            <a:r>
              <a:rPr lang="id-ID" sz="2200" b="1" smtClean="0"/>
              <a:t>Nominal</a:t>
            </a:r>
            <a:r>
              <a:rPr lang="id-ID" sz="2200" smtClean="0"/>
              <a:t>: penggolongan</a:t>
            </a:r>
            <a:r>
              <a:rPr lang="en-US" sz="2200" smtClean="0"/>
              <a:t>;</a:t>
            </a:r>
            <a:r>
              <a:rPr lang="id-ID" sz="2200" smtClean="0"/>
              <a:t> (jenis kelamin: 1 pria 0 wanita)</a:t>
            </a:r>
            <a:endParaRPr lang="en-US" sz="220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d-ID" sz="2200" b="1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smtClean="0"/>
              <a:t>2. </a:t>
            </a:r>
            <a:r>
              <a:rPr lang="id-ID" sz="2200" b="1" smtClean="0"/>
              <a:t>Ordinal</a:t>
            </a:r>
            <a:r>
              <a:rPr lang="id-ID" sz="2200" smtClean="0"/>
              <a:t>: penggolongan, urutan</a:t>
            </a:r>
            <a:r>
              <a:rPr lang="en-US" sz="2200" smtClean="0"/>
              <a:t>;</a:t>
            </a:r>
            <a:r>
              <a:rPr lang="id-ID" sz="2200" smtClean="0"/>
              <a:t> (skala sikap: 1 sangat </a:t>
            </a:r>
            <a:r>
              <a:rPr lang="en-US" sz="2200" smtClean="0"/>
              <a:t> </a:t>
            </a:r>
            <a:r>
              <a:rPr lang="id-ID" sz="2200" smtClean="0"/>
              <a:t>setuju, 2 setuju, 3 kurang setuju, 4 tidak setuju)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smtClean="0"/>
              <a:t>	</a:t>
            </a:r>
            <a:r>
              <a:rPr lang="id-ID" sz="2200" smtClean="0"/>
              <a:t>Jarak antara 2 angka yang berurutan tidak perlu sama.</a:t>
            </a:r>
            <a:endParaRPr lang="en-US" sz="220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d-ID" sz="2200" b="1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smtClean="0"/>
              <a:t>3. </a:t>
            </a:r>
            <a:r>
              <a:rPr lang="id-ID" sz="2200" b="1" smtClean="0"/>
              <a:t>Interval</a:t>
            </a:r>
            <a:r>
              <a:rPr lang="id-ID" sz="2200" smtClean="0"/>
              <a:t>: penggolongan, urutan, ukuran</a:t>
            </a:r>
            <a:r>
              <a:rPr lang="en-US" sz="2200" smtClean="0"/>
              <a:t>;</a:t>
            </a:r>
            <a:r>
              <a:rPr lang="id-ID" sz="2200" smtClean="0"/>
              <a:t> (suhu)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smtClean="0"/>
              <a:t>	</a:t>
            </a:r>
            <a:r>
              <a:rPr lang="id-ID" sz="2200" smtClean="0"/>
              <a:t>Dua angka yang berurutan memiliki jarak yang sama tapi angka-angka tersebut tidak dapat diperbandingkan.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smtClean="0"/>
              <a:t>	</a:t>
            </a:r>
            <a:r>
              <a:rPr lang="id-ID" sz="2200" smtClean="0"/>
              <a:t>Suhu 40</a:t>
            </a:r>
            <a:r>
              <a:rPr lang="id-ID" sz="2200" smtClean="0">
                <a:sym typeface="Symbol" pitchFamily="18" charset="2"/>
              </a:rPr>
              <a:t></a:t>
            </a:r>
            <a:r>
              <a:rPr lang="id-ID" sz="2200" smtClean="0"/>
              <a:t>C bukan sama dengan dua kalinya suhu 20</a:t>
            </a:r>
            <a:r>
              <a:rPr lang="id-ID" sz="2200" smtClean="0">
                <a:sym typeface="Symbol" pitchFamily="18" charset="2"/>
              </a:rPr>
              <a:t></a:t>
            </a:r>
            <a:r>
              <a:rPr lang="id-ID" sz="2200" smtClean="0"/>
              <a:t>C.</a:t>
            </a:r>
            <a:endParaRPr lang="en-US" sz="220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d-ID" sz="2200" b="1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smtClean="0"/>
              <a:t>4. </a:t>
            </a:r>
            <a:r>
              <a:rPr lang="id-ID" sz="2200" b="1" smtClean="0"/>
              <a:t>Rasio</a:t>
            </a:r>
            <a:r>
              <a:rPr lang="id-ID" sz="2200" smtClean="0"/>
              <a:t>: penggolongan, urutan, ukuran, nol mutlak</a:t>
            </a:r>
            <a:r>
              <a:rPr lang="en-US" sz="2200" smtClean="0"/>
              <a:t>;</a:t>
            </a:r>
            <a:r>
              <a:rPr lang="id-ID" sz="2200" smtClean="0"/>
              <a:t> (berat badan, tinggi badan)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smtClean="0"/>
              <a:t>	</a:t>
            </a:r>
            <a:r>
              <a:rPr lang="id-ID" sz="2200" smtClean="0"/>
              <a:t>Dua angka yang berurutan mempunyai jarak sama yang dapat dibandingkan.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smtClean="0"/>
              <a:t>	</a:t>
            </a:r>
            <a:r>
              <a:rPr lang="id-ID" sz="2200" smtClean="0"/>
              <a:t>Berat beras 20 kg = 2 </a:t>
            </a:r>
            <a:r>
              <a:rPr lang="id-ID" sz="2200" smtClean="0">
                <a:sym typeface="Symbol" pitchFamily="18" charset="2"/>
              </a:rPr>
              <a:t></a:t>
            </a:r>
            <a:r>
              <a:rPr lang="id-ID" sz="2200" smtClean="0"/>
              <a:t> berat beras 10kg. </a:t>
            </a:r>
            <a:endParaRPr lang="en-US" sz="220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CD77D-68AE-4A2F-8430-1963E0C18F0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NOCON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Rectangle 2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Populasi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Sampel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Parameter, </a:t>
            </a:r>
            <a:r>
              <a:rPr lang="en-US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</a:t>
            </a:r>
            <a:endParaRPr lang="en-US" sz="40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21"/>
          <p:cNvSpPr>
            <a:spLocks noGrp="1" noChangeArrowheads="1"/>
          </p:cNvSpPr>
          <p:nvPr>
            <p:ph idx="1"/>
          </p:nvPr>
        </p:nvSpPr>
        <p:spPr>
          <a:xfrm>
            <a:off x="3886200" y="1600200"/>
            <a:ext cx="4800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400" b="1" smtClean="0"/>
              <a:t>Populasi</a:t>
            </a:r>
            <a:r>
              <a:rPr lang="id-ID" sz="2400" smtClean="0"/>
              <a:t> adalah keseluruhan pengamatan yang menjadi perhatian.</a:t>
            </a:r>
            <a:endParaRPr lang="id-ID" sz="2400" b="1" smtClean="0"/>
          </a:p>
          <a:p>
            <a:pPr eaLnBrk="1" hangingPunct="1">
              <a:lnSpc>
                <a:spcPct val="80000"/>
              </a:lnSpc>
            </a:pPr>
            <a:r>
              <a:rPr lang="id-ID" sz="2400" b="1" smtClean="0"/>
              <a:t>Sampel</a:t>
            </a:r>
            <a:r>
              <a:rPr lang="id-ID" sz="2400" smtClean="0"/>
              <a:t> adalah himpunan bagian dari populasi.</a:t>
            </a:r>
            <a:endParaRPr lang="id-ID" sz="2400" b="1" smtClean="0"/>
          </a:p>
          <a:p>
            <a:pPr eaLnBrk="1" hangingPunct="1">
              <a:lnSpc>
                <a:spcPct val="80000"/>
              </a:lnSpc>
            </a:pPr>
            <a:r>
              <a:rPr lang="id-ID" sz="2400" b="1" smtClean="0"/>
              <a:t>Parameter</a:t>
            </a:r>
            <a:r>
              <a:rPr lang="id-ID" sz="2400" smtClean="0"/>
              <a:t> adalah ukuran-ukuran yang diperoleh dari data populasi (nilai yang menjelaskan karakteristik populasi).</a:t>
            </a:r>
            <a:endParaRPr lang="id-ID" sz="2400" b="1" smtClean="0"/>
          </a:p>
          <a:p>
            <a:pPr eaLnBrk="1" hangingPunct="1">
              <a:lnSpc>
                <a:spcPct val="80000"/>
              </a:lnSpc>
            </a:pPr>
            <a:r>
              <a:rPr lang="id-ID" sz="2400" b="1" smtClean="0"/>
              <a:t>Statistik</a:t>
            </a:r>
            <a:r>
              <a:rPr lang="id-ID" sz="2400" smtClean="0"/>
              <a:t> adalah ukuran-ukuran yang diperoleh dari data sampel (nilai yang menjelaskan karakteristik sampel).</a:t>
            </a:r>
            <a:endParaRPr lang="en-US" sz="2400" smtClean="0"/>
          </a:p>
        </p:txBody>
      </p:sp>
      <p:sp>
        <p:nvSpPr>
          <p:cNvPr id="1127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7ED6-173C-4157-A8F8-9C19F31DBC5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2295" name="Rectangle 19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143000" y="2208213"/>
            <a:ext cx="2173288" cy="2921000"/>
            <a:chOff x="144" y="1559"/>
            <a:chExt cx="1173" cy="1144"/>
          </a:xfrm>
        </p:grpSpPr>
        <p:sp>
          <p:nvSpPr>
            <p:cNvPr id="12297" name="Text Box 24"/>
            <p:cNvSpPr txBox="1">
              <a:spLocks noChangeArrowheads="1"/>
            </p:cNvSpPr>
            <p:nvPr/>
          </p:nvSpPr>
          <p:spPr bwMode="auto">
            <a:xfrm>
              <a:off x="597" y="1559"/>
              <a:ext cx="720" cy="3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 sz="1200" b="1">
                <a:ea typeface="Times New Roman" pitchFamily="18" charset="0"/>
                <a:cs typeface="Georgia" pitchFamily="18" charset="0"/>
              </a:endParaRPr>
            </a:p>
            <a:p>
              <a:pPr eaLnBrk="0" hangingPunct="0"/>
              <a:r>
                <a:rPr lang="id-ID" sz="1200" b="1">
                  <a:ea typeface="Times New Roman" pitchFamily="18" charset="0"/>
                  <a:cs typeface="Georgia" pitchFamily="18" charset="0"/>
                </a:rPr>
                <a:t>Populasi</a:t>
              </a:r>
              <a:endParaRPr lang="id-ID">
                <a:ea typeface="Times New Roman" pitchFamily="18" charset="0"/>
                <a:cs typeface="Georgia" pitchFamily="18" charset="0"/>
              </a:endParaRPr>
            </a:p>
          </p:txBody>
        </p:sp>
        <p:sp>
          <p:nvSpPr>
            <p:cNvPr id="12298" name="Oval 25"/>
            <p:cNvSpPr>
              <a:spLocks noChangeArrowheads="1"/>
            </p:cNvSpPr>
            <p:nvPr/>
          </p:nvSpPr>
          <p:spPr bwMode="auto">
            <a:xfrm>
              <a:off x="144" y="1767"/>
              <a:ext cx="1152" cy="9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2299" name="Text Box 26"/>
            <p:cNvSpPr txBox="1">
              <a:spLocks noChangeArrowheads="1"/>
            </p:cNvSpPr>
            <p:nvPr/>
          </p:nvSpPr>
          <p:spPr bwMode="auto">
            <a:xfrm>
              <a:off x="504" y="2113"/>
              <a:ext cx="504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id-ID" sz="1200" b="1">
                  <a:ea typeface="Times New Roman" pitchFamily="18" charset="0"/>
                  <a:cs typeface="Georgia" pitchFamily="18" charset="0"/>
                </a:rPr>
                <a:t>Sampel</a:t>
              </a:r>
              <a:endParaRPr lang="id-ID">
                <a:ea typeface="Times New Roman" pitchFamily="18" charset="0"/>
                <a:cs typeface="Georgia" pitchFamily="18" charset="0"/>
              </a:endParaRPr>
            </a:p>
          </p:txBody>
        </p:sp>
        <p:sp>
          <p:nvSpPr>
            <p:cNvPr id="12300" name="Oval 27"/>
            <p:cNvSpPr>
              <a:spLocks noChangeArrowheads="1"/>
            </p:cNvSpPr>
            <p:nvPr/>
          </p:nvSpPr>
          <p:spPr bwMode="auto">
            <a:xfrm>
              <a:off x="504" y="2315"/>
              <a:ext cx="504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474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Britannic Bold</vt:lpstr>
      <vt:lpstr>Ravie</vt:lpstr>
      <vt:lpstr>Trebuchet MS</vt:lpstr>
      <vt:lpstr>Symbol</vt:lpstr>
      <vt:lpstr>Times New Roman</vt:lpstr>
      <vt:lpstr>Georgia</vt:lpstr>
      <vt:lpstr>Office Theme</vt:lpstr>
      <vt:lpstr>Microsoft Office Excel Chart</vt:lpstr>
      <vt:lpstr>Microsoft Equation 3.0</vt:lpstr>
      <vt:lpstr>BAHAN AJAR STATISTIKA ELEMENTER MAA 306</vt:lpstr>
      <vt:lpstr>Pengertian Statistika</vt:lpstr>
      <vt:lpstr>Slide 3</vt:lpstr>
      <vt:lpstr>Slide 4</vt:lpstr>
      <vt:lpstr>Slide 5</vt:lpstr>
      <vt:lpstr>Slide 6</vt:lpstr>
      <vt:lpstr>Obsevasi dan Eksperimen</vt:lpstr>
      <vt:lpstr>Skala Pengukuran</vt:lpstr>
      <vt:lpstr>Pengertian Populasi, Sampel, Parameter, dan Statistik</vt:lpstr>
      <vt:lpstr>Mengapa diambil sampel atau dilakukan sampling?  </vt:lpstr>
      <vt:lpstr>Penyajian Data</vt:lpstr>
      <vt:lpstr>Slide 12</vt:lpstr>
      <vt:lpstr>Slide 13</vt:lpstr>
      <vt:lpstr>Slide 14</vt:lpstr>
      <vt:lpstr>Slide 15</vt:lpstr>
      <vt:lpstr>Slide 16</vt:lpstr>
      <vt:lpstr>Slide 17</vt:lpstr>
      <vt:lpstr>Notasi Sigma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ELEMENTER MAT 210</dc:title>
  <dc:creator>kismi</dc:creator>
  <cp:lastModifiedBy>Endang Listy</cp:lastModifiedBy>
  <cp:revision>52</cp:revision>
  <dcterms:created xsi:type="dcterms:W3CDTF">2008-09-15T10:58:37Z</dcterms:created>
  <dcterms:modified xsi:type="dcterms:W3CDTF">2013-08-14T13:56:03Z</dcterms:modified>
</cp:coreProperties>
</file>