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9" r:id="rId3"/>
    <p:sldId id="264" r:id="rId4"/>
    <p:sldId id="283" r:id="rId5"/>
    <p:sldId id="300" r:id="rId6"/>
    <p:sldId id="265" r:id="rId7"/>
    <p:sldId id="263" r:id="rId8"/>
    <p:sldId id="266" r:id="rId9"/>
    <p:sldId id="267" r:id="rId10"/>
    <p:sldId id="285" r:id="rId11"/>
    <p:sldId id="270" r:id="rId12"/>
    <p:sldId id="299" r:id="rId13"/>
    <p:sldId id="286" r:id="rId14"/>
    <p:sldId id="268" r:id="rId15"/>
    <p:sldId id="271" r:id="rId16"/>
    <p:sldId id="297" r:id="rId17"/>
    <p:sldId id="269" r:id="rId18"/>
    <p:sldId id="298" r:id="rId19"/>
    <p:sldId id="281" r:id="rId20"/>
    <p:sldId id="282" r:id="rId21"/>
    <p:sldId id="272" r:id="rId22"/>
    <p:sldId id="273" r:id="rId23"/>
    <p:sldId id="287" r:id="rId24"/>
    <p:sldId id="288" r:id="rId25"/>
    <p:sldId id="289" r:id="rId26"/>
    <p:sldId id="291" r:id="rId27"/>
    <p:sldId id="290" r:id="rId28"/>
    <p:sldId id="292" r:id="rId29"/>
    <p:sldId id="293" r:id="rId30"/>
    <p:sldId id="294" r:id="rId31"/>
    <p:sldId id="274" r:id="rId32"/>
    <p:sldId id="276" r:id="rId33"/>
    <p:sldId id="278" r:id="rId34"/>
    <p:sldId id="280" r:id="rId35"/>
    <p:sldId id="295" r:id="rId36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5C"/>
    <a:srgbClr val="006600"/>
    <a:srgbClr val="FFFF66"/>
    <a:srgbClr val="800040"/>
    <a:srgbClr val="F2FDF7"/>
    <a:srgbClr val="FF0080"/>
    <a:srgbClr val="5D7E9D"/>
    <a:srgbClr val="1919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120" autoAdjust="0"/>
    <p:restoredTop sz="91750" autoAdjust="0"/>
  </p:normalViewPr>
  <p:slideViewPr>
    <p:cSldViewPr snapToObjects="1">
      <p:cViewPr>
        <p:scale>
          <a:sx n="69" d="100"/>
          <a:sy n="69" d="100"/>
        </p:scale>
        <p:origin x="-378" y="-78"/>
      </p:cViewPr>
      <p:guideLst>
        <p:guide orient="horz" pos="4319"/>
        <p:guide orient="horz" pos="1584"/>
        <p:guide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44BDC4-17FD-4604-9D4B-75C3D375C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9D2E25F-21E4-4F03-B62B-109B30212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0FE2E-C12B-4D56-A448-FA622512F10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4F137-E81D-43C5-BBD3-FA344939FD9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5" name="Picture 25" descr="colourpattern"/>
          <p:cNvPicPr>
            <a:picLocks noChangeAspect="1" noChangeArrowheads="1"/>
          </p:cNvPicPr>
          <p:nvPr userDrawn="1"/>
        </p:nvPicPr>
        <p:blipFill>
          <a:blip r:embed="rId2"/>
          <a:srcRect l="6976" t="137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180AA-E43F-4D0C-BF90-7F7034C2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DCC1C-0FDC-4D92-B532-61C89D735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B7E6-D4D3-4949-BAB8-130D830FD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9933-CB71-44CE-8953-5FA1F7920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5AF1-A6D7-4204-A8F2-22D6443C3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41953-1604-475D-BFC6-204477C24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012A-5C93-42D4-81D8-820A0835B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A7CE-8021-42F7-9677-5CFBBA34D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8D170-BAE4-4CEE-8BDE-FF1957A48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FE8AC-E199-4D6C-9FD0-1D25C8123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B9F7-8058-4F37-A68E-A20C16593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D538E60-2460-4CC1-A09C-6988D0CD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6631" name="Picture 28" descr="colourpattern"/>
          <p:cNvPicPr>
            <a:picLocks noChangeAspect="1" noChangeArrowheads="1"/>
          </p:cNvPicPr>
          <p:nvPr userDrawn="1"/>
        </p:nvPicPr>
        <p:blipFill>
          <a:blip r:embed="rId13"/>
          <a:srcRect l="6976" t="137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accent2">
                  <a:alpha val="59000"/>
                </a:schemeClr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304800" y="2481263"/>
            <a:ext cx="7772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000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UKURAN PEMUSATAN</a:t>
            </a:r>
          </a:p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Rata-rata, Median,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Modus</a:t>
            </a:r>
            <a:endParaRPr lang="id-ID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endParaRPr lang="id-ID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  <a:p>
            <a:pPr>
              <a:defRPr/>
            </a:pPr>
            <a:r>
              <a:rPr lang="id-ID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Oleh: ENDANG LISTYANI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itchFamily="18" charset="0"/>
            </a:endParaRPr>
          </a:p>
        </p:txBody>
      </p:sp>
      <p:sp>
        <p:nvSpPr>
          <p:cNvPr id="2867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286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0BED80-FBE7-4F88-B6AE-9821DDDF964F}" type="slidenum">
              <a:rPr lang="en-US" smtClean="0">
                <a:solidFill>
                  <a:srgbClr val="FF0000"/>
                </a:solidFill>
              </a:rPr>
              <a:pPr/>
              <a:t>1</a:t>
            </a:fld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29600" cy="6556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Hitunglah nilai rata-rata dari data berikut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CCECCC-22F0-48B8-8B7B-3B55DBD4BBEF}" type="slidenum">
              <a:rPr lang="en-US" smtClean="0">
                <a:solidFill>
                  <a:srgbClr val="FF0000"/>
                </a:solidFill>
              </a:rPr>
              <a:pPr/>
              <a:t>10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5854503" cy="372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468"/>
                <a:gridCol w="672431"/>
                <a:gridCol w="1225901"/>
                <a:gridCol w="835309"/>
                <a:gridCol w="833197"/>
                <a:gridCol w="833197"/>
              </a:tblGrid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400" baseline="-25000" dirty="0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r>
                        <a:rPr lang="en-US" sz="2400" baseline="0" dirty="0" err="1" smtClean="0"/>
                        <a:t>x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baseline="0" dirty="0" smtClean="0"/>
                        <a:t>c 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f </a:t>
                      </a:r>
                      <a:r>
                        <a:rPr lang="en-US" sz="2400" baseline="-25000" dirty="0" err="1" smtClean="0"/>
                        <a:t>i</a:t>
                      </a:r>
                      <a:r>
                        <a:rPr lang="id-ID" sz="2400" baseline="0" dirty="0" smtClean="0"/>
                        <a:t>c 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baseline="0" dirty="0" smtClean="0"/>
                        <a:t>– 40</a:t>
                      </a:r>
                      <a:endParaRPr lang="en-US" sz="2000" baseline="-25000" dirty="0" smtClean="0"/>
                    </a:p>
                    <a:p>
                      <a:pPr marL="457200" indent="-457200" algn="ctr">
                        <a:buNone/>
                      </a:pPr>
                      <a:r>
                        <a:rPr lang="en-US" sz="2000" baseline="0" dirty="0" smtClean="0"/>
                        <a:t>41 – 50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51 – 60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61 – 70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71 – 80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81 – 90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91 –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4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11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21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33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15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</a:t>
                      </a:r>
                      <a:endParaRPr lang="en-US" sz="20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35,5</a:t>
                      </a:r>
                    </a:p>
                    <a:p>
                      <a:r>
                        <a:rPr lang="id-ID" sz="2000" dirty="0" smtClean="0"/>
                        <a:t>45,5</a:t>
                      </a:r>
                    </a:p>
                    <a:p>
                      <a:r>
                        <a:rPr lang="id-ID" sz="2000" dirty="0" smtClean="0"/>
                        <a:t>55,5</a:t>
                      </a:r>
                    </a:p>
                    <a:p>
                      <a:r>
                        <a:rPr lang="id-ID" sz="2000" dirty="0" smtClean="0"/>
                        <a:t>65,5</a:t>
                      </a:r>
                    </a:p>
                    <a:p>
                      <a:r>
                        <a:rPr lang="id-ID" sz="2000" dirty="0" smtClean="0"/>
                        <a:t>75,5 = x*</a:t>
                      </a:r>
                    </a:p>
                    <a:p>
                      <a:r>
                        <a:rPr lang="id-ID" sz="2000" dirty="0" smtClean="0"/>
                        <a:t>85,5</a:t>
                      </a:r>
                    </a:p>
                    <a:p>
                      <a:r>
                        <a:rPr lang="id-ID" sz="2000" dirty="0" smtClean="0"/>
                        <a:t>95,5</a:t>
                      </a:r>
                    </a:p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-2</a:t>
                      </a:r>
                    </a:p>
                    <a:p>
                      <a:pPr algn="ctr"/>
                      <a:r>
                        <a:rPr lang="id-ID" dirty="0" smtClean="0"/>
                        <a:t>-1</a:t>
                      </a:r>
                    </a:p>
                    <a:p>
                      <a:pPr algn="ctr"/>
                      <a:r>
                        <a:rPr lang="id-ID" dirty="0" smtClean="0"/>
                        <a:t>0</a:t>
                      </a:r>
                    </a:p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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46" name="Object 34"/>
          <p:cNvGraphicFramePr>
            <a:graphicFrameLocks noChangeAspect="1"/>
          </p:cNvGraphicFramePr>
          <p:nvPr/>
        </p:nvGraphicFramePr>
        <p:xfrm>
          <a:off x="7091363" y="992188"/>
          <a:ext cx="1360487" cy="854075"/>
        </p:xfrm>
        <a:graphic>
          <a:graphicData uri="http://schemas.openxmlformats.org/presentationml/2006/ole">
            <p:oleObj spid="_x0000_s6146" name="Equation" r:id="rId3" imgW="749160" imgH="469800" progId="Equation.3">
              <p:embed/>
            </p:oleObj>
          </a:graphicData>
        </a:graphic>
      </p:graphicFrame>
      <p:sp>
        <p:nvSpPr>
          <p:cNvPr id="6179" name="TextBox 6"/>
          <p:cNvSpPr txBox="1">
            <a:spLocks noChangeArrowheads="1"/>
          </p:cNvSpPr>
          <p:nvPr/>
        </p:nvSpPr>
        <p:spPr bwMode="auto">
          <a:xfrm>
            <a:off x="6705600" y="2133600"/>
            <a:ext cx="2209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i="1"/>
              <a:t>x*= titik tengah yang dipilih</a:t>
            </a:r>
          </a:p>
          <a:p>
            <a:r>
              <a:rPr lang="id-ID" i="1"/>
              <a:t>p= panjang/lebar kelas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363"/>
            <a:ext cx="8229600" cy="6556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Jika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lebar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kelas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sama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untuk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setiap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kelas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interval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700E26-D5A1-4295-9CF1-DA9FEED94F06}" type="slidenum">
              <a:rPr lang="en-US" smtClean="0">
                <a:solidFill>
                  <a:srgbClr val="FF0000"/>
                </a:solidFill>
              </a:rPr>
              <a:pPr/>
              <a:t>11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762000"/>
          <a:ext cx="5854503" cy="3546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468"/>
                <a:gridCol w="672431"/>
                <a:gridCol w="860742"/>
                <a:gridCol w="1200468"/>
                <a:gridCol w="833197"/>
                <a:gridCol w="833197"/>
              </a:tblGrid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Nilai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400" baseline="-25000" dirty="0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r>
                        <a:rPr lang="en-US" sz="2400" baseline="0" dirty="0" err="1" smtClean="0"/>
                        <a:t>x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c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r>
                        <a:rPr lang="en-US" sz="2400" baseline="0" dirty="0" err="1" smtClean="0"/>
                        <a:t>c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53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31</a:t>
                      </a:r>
                      <a:r>
                        <a:rPr lang="en-US" sz="2000" baseline="-25000" dirty="0" smtClean="0"/>
                        <a:t> </a:t>
                      </a:r>
                      <a:r>
                        <a:rPr lang="en-US" sz="2000" baseline="0" dirty="0" smtClean="0"/>
                        <a:t>– 40</a:t>
                      </a:r>
                      <a:endParaRPr lang="en-US" sz="2000" baseline="-25000" dirty="0" smtClean="0"/>
                    </a:p>
                    <a:p>
                      <a:pPr marL="457200" indent="-457200" algn="ctr">
                        <a:buNone/>
                      </a:pPr>
                      <a:r>
                        <a:rPr lang="en-US" sz="2000" baseline="0" dirty="0" smtClean="0"/>
                        <a:t>41 – 50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51 – 60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61 – 70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71 – 80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81 – 90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91 – 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4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11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21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33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15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3</a:t>
                      </a:r>
                      <a:endParaRPr lang="en-US" sz="2000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35,5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45,5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55,5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65,5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75,5</a:t>
                      </a:r>
                      <a:r>
                        <a:rPr lang="id-ID" sz="2000" baseline="0" dirty="0" smtClean="0"/>
                        <a:t>*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85,5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95,5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142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136,5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610,5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1375,5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2491,5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1282,5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286,5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-21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Symbol"/>
                        </a:rPr>
                        <a:t>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6325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-47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465263" y="4478338"/>
          <a:ext cx="1946275" cy="1325562"/>
        </p:xfrm>
        <a:graphic>
          <a:graphicData uri="http://schemas.openxmlformats.org/presentationml/2006/ole">
            <p:oleObj spid="_x0000_s7170" name="Equation" r:id="rId3" imgW="1384200" imgH="7110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723063" y="833438"/>
          <a:ext cx="2027237" cy="3524250"/>
        </p:xfrm>
        <a:graphic>
          <a:graphicData uri="http://schemas.openxmlformats.org/presentationml/2006/ole">
            <p:oleObj spid="_x0000_s7171" name="Equation" r:id="rId4" imgW="825480" imgH="1434960" progId="Equation.3">
              <p:embed/>
            </p:oleObj>
          </a:graphicData>
        </a:graphic>
      </p:graphicFrame>
      <p:graphicFrame>
        <p:nvGraphicFramePr>
          <p:cNvPr id="3" name="Object 36"/>
          <p:cNvGraphicFramePr>
            <a:graphicFrameLocks noChangeAspect="1"/>
          </p:cNvGraphicFramePr>
          <p:nvPr/>
        </p:nvGraphicFramePr>
        <p:xfrm>
          <a:off x="3657600" y="4865688"/>
          <a:ext cx="4238625" cy="852487"/>
        </p:xfrm>
        <a:graphic>
          <a:graphicData uri="http://schemas.openxmlformats.org/presentationml/2006/ole">
            <p:oleObj spid="_x0000_s7172" name="Equation" r:id="rId5" imgW="1803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No 6</a:t>
            </a:r>
          </a:p>
          <a:p>
            <a:pPr>
              <a:buFont typeface="Arial" charset="0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EAB88-B32F-4DA9-9828-2996640A6B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90600" y="2286000"/>
          <a:ext cx="6769100" cy="990600"/>
        </p:xfrm>
        <a:graphic>
          <a:graphicData uri="http://schemas.openxmlformats.org/presentationml/2006/ole">
            <p:oleObj spid="_x0000_s8194" name="Equation" r:id="rId3" imgW="3124080" imgH="457200" progId="Equation.3">
              <p:embed/>
            </p:oleObj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1828800" y="3810000"/>
            <a:ext cx="320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262,073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Masalah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/>
              <a:t>Rony bersepeda pp dari A ke B yang berjarak 30km. Berangkat dengan kecepatan 30km/jam, pulang dengan kecepatan 20km/jam. Tentukan rata-rata kecepatan bersepeda Rony dari A ke B pp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>
                <a:solidFill>
                  <a:srgbClr val="7030A0"/>
                </a:solidFill>
              </a:rPr>
              <a:t>Tentu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jawabnya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bukan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id-ID" dirty="0" smtClean="0">
                <a:solidFill>
                  <a:srgbClr val="7030A0"/>
                </a:solidFill>
              </a:rPr>
              <a:t>30</a:t>
            </a:r>
            <a:r>
              <a:rPr lang="en-US" dirty="0" smtClean="0">
                <a:solidFill>
                  <a:srgbClr val="7030A0"/>
                </a:solidFill>
              </a:rPr>
              <a:t>+</a:t>
            </a:r>
            <a:r>
              <a:rPr lang="id-ID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0</a:t>
            </a:r>
            <a:r>
              <a:rPr lang="en-US" dirty="0">
                <a:solidFill>
                  <a:srgbClr val="7030A0"/>
                </a:solidFill>
              </a:rPr>
              <a:t>)/2 = </a:t>
            </a:r>
            <a:r>
              <a:rPr lang="en-US" dirty="0" smtClean="0">
                <a:solidFill>
                  <a:srgbClr val="7030A0"/>
                </a:solidFill>
              </a:rPr>
              <a:t>25 </a:t>
            </a:r>
            <a:r>
              <a:rPr lang="en-US" dirty="0">
                <a:solidFill>
                  <a:srgbClr val="7030A0"/>
                </a:solidFill>
              </a:rPr>
              <a:t>km/jam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id-ID" dirty="0" smtClean="0"/>
              <a:t>1</a:t>
            </a:r>
            <a:r>
              <a:rPr lang="en-US" dirty="0" smtClean="0"/>
              <a:t> </a:t>
            </a:r>
            <a:r>
              <a:rPr lang="en-US" dirty="0"/>
              <a:t>jam,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id-ID" dirty="0" smtClean="0"/>
              <a:t>1,5</a:t>
            </a:r>
            <a:r>
              <a:rPr lang="en-US" dirty="0" smtClean="0"/>
              <a:t> </a:t>
            </a:r>
            <a:r>
              <a:rPr lang="en-US" dirty="0"/>
              <a:t>jam,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id-ID" dirty="0" smtClean="0"/>
              <a:t>2.</a:t>
            </a:r>
            <a:r>
              <a:rPr lang="en-US" dirty="0" smtClean="0"/>
              <a:t>5 </a:t>
            </a:r>
            <a:r>
              <a:rPr lang="en-US" dirty="0"/>
              <a:t>jam, </a:t>
            </a:r>
            <a:r>
              <a:rPr lang="en-US" dirty="0" err="1"/>
              <a:t>sehingga</a:t>
            </a:r>
            <a:r>
              <a:rPr lang="en-US" dirty="0"/>
              <a:t> rata-rata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pergi-pulang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60/</a:t>
            </a:r>
            <a:r>
              <a:rPr lang="id-ID" dirty="0" smtClean="0">
                <a:solidFill>
                  <a:srgbClr val="7030A0"/>
                </a:solidFill>
              </a:rPr>
              <a:t>2,</a:t>
            </a:r>
            <a:r>
              <a:rPr lang="en-US" dirty="0" smtClean="0">
                <a:solidFill>
                  <a:srgbClr val="7030A0"/>
                </a:solidFill>
              </a:rPr>
              <a:t>5 </a:t>
            </a:r>
            <a:r>
              <a:rPr lang="en-US" dirty="0">
                <a:solidFill>
                  <a:srgbClr val="7030A0"/>
                </a:solidFill>
              </a:rPr>
              <a:t>= </a:t>
            </a:r>
            <a:r>
              <a:rPr lang="id-ID" dirty="0" smtClean="0">
                <a:solidFill>
                  <a:srgbClr val="7030A0"/>
                </a:solidFill>
              </a:rPr>
              <a:t>24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km/jam</a:t>
            </a:r>
            <a:r>
              <a:rPr lang="en-US" dirty="0"/>
              <a:t>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rata-rata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D7AF5-5047-492D-8B11-0D720330EC5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57175" y="1981200"/>
          <a:ext cx="626618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2341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tunggal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tabel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distribusi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frekuensi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4145CD-F414-4A4A-B510-DFD111490223}" type="slidenum">
              <a:rPr lang="en-US" smtClean="0">
                <a:solidFill>
                  <a:srgbClr val="FF0000"/>
                </a:solidFill>
              </a:rPr>
              <a:pPr/>
              <a:t>14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09600" y="2895600"/>
          <a:ext cx="1504950" cy="1274763"/>
        </p:xfrm>
        <a:graphic>
          <a:graphicData uri="http://schemas.openxmlformats.org/presentationml/2006/ole">
            <p:oleObj spid="_x0000_s9218" name="Equation" r:id="rId3" imgW="749160" imgH="634680" progId="Equation.3">
              <p:embed/>
            </p:oleObj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657475" y="2895600"/>
          <a:ext cx="1530350" cy="1274763"/>
        </p:xfrm>
        <a:graphic>
          <a:graphicData uri="http://schemas.openxmlformats.org/presentationml/2006/ole">
            <p:oleObj spid="_x0000_s9219" name="Equation" r:id="rId4" imgW="76176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9600" cy="7318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penggunaan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rata-rata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9475"/>
            <a:ext cx="8229600" cy="5210175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menempuh</a:t>
            </a:r>
            <a:r>
              <a:rPr lang="en-US" sz="2000" dirty="0" smtClean="0"/>
              <a:t> </a:t>
            </a:r>
            <a:r>
              <a:rPr lang="en-US" sz="2000" dirty="0" err="1" smtClean="0"/>
              <a:t>perjalanan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B yang </a:t>
            </a:r>
            <a:r>
              <a:rPr lang="en-US" sz="2000" dirty="0" err="1" smtClean="0"/>
              <a:t>berjarak</a:t>
            </a:r>
            <a:r>
              <a:rPr lang="en-US" sz="2000" dirty="0" smtClean="0"/>
              <a:t> 300km,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pulang</a:t>
            </a:r>
            <a:r>
              <a:rPr lang="en-US" sz="2000" dirty="0" smtClean="0"/>
              <a:t>. 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perjalanan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A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100 km/jam,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perjalanan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B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kota</a:t>
            </a:r>
            <a:r>
              <a:rPr lang="en-US" sz="2000" dirty="0" smtClean="0"/>
              <a:t> 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150 km/jam. </a:t>
            </a:r>
            <a:r>
              <a:rPr lang="en-US" sz="2000" dirty="0" err="1" smtClean="0"/>
              <a:t>Berapakah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pergi-pulang</a:t>
            </a:r>
            <a:r>
              <a:rPr lang="en-US" sz="2000" dirty="0" smtClean="0"/>
              <a:t>?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>
                <a:solidFill>
                  <a:srgbClr val="7030A0"/>
                </a:solidFill>
              </a:rPr>
              <a:t>Tentu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jawabnya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bukan</a:t>
            </a:r>
            <a:r>
              <a:rPr lang="en-US" sz="2000" dirty="0" smtClean="0">
                <a:solidFill>
                  <a:srgbClr val="7030A0"/>
                </a:solidFill>
              </a:rPr>
              <a:t> (100+150)/2 = 125 km/jam</a:t>
            </a:r>
          </a:p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3 jam,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pulang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2 jam,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pergi</a:t>
            </a:r>
            <a:r>
              <a:rPr lang="en-US" sz="2000" dirty="0" smtClean="0"/>
              <a:t> </a:t>
            </a:r>
            <a:r>
              <a:rPr lang="en-US" sz="2000" dirty="0" err="1" smtClean="0"/>
              <a:t>pulang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5 jam,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pergi-pulang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600/5 = 120 km/jam</a:t>
            </a:r>
            <a:r>
              <a:rPr lang="en-US" sz="2000" dirty="0" smtClean="0"/>
              <a:t>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dihitung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rata-rata </a:t>
            </a:r>
            <a:r>
              <a:rPr lang="en-US" sz="2000" dirty="0" err="1" smtClean="0"/>
              <a:t>harmonis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: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id-ID" sz="2000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000" dirty="0" smtClean="0"/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err="1" smtClean="0"/>
              <a:t>Jadi</a:t>
            </a:r>
            <a:r>
              <a:rPr lang="fi-FI" sz="2000" dirty="0" smtClean="0"/>
              <a:t> rata-rata kecepatan yang dimaksud adalah 120 km/jam.</a:t>
            </a:r>
            <a:endParaRPr lang="en-US" sz="20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4497A3-E774-4BE4-865F-FD82607E67FA}" type="slidenum">
              <a:rPr lang="en-US" smtClean="0">
                <a:solidFill>
                  <a:srgbClr val="FF0000"/>
                </a:solidFill>
              </a:rPr>
              <a:pPr/>
              <a:t>15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76400" y="4191000"/>
          <a:ext cx="2422525" cy="990600"/>
        </p:xfrm>
        <a:graphic>
          <a:graphicData uri="http://schemas.openxmlformats.org/presentationml/2006/ole">
            <p:oleObj spid="_x0000_s10242" name="Equation" r:id="rId3" imgW="140940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smtClean="0"/>
              <a:t>Contoh: Jarak antara kota A dan B 60 km, dari B ke C 80 km, jalan pintas dari C ke A 100km. Ary berangkat dari A ke B dg kec 40 km/jam, dari B ke C 30 km/jam, dan dari C ke A 50 km/jam. Hitunglah rata-rata kec dari A ke C pp</a:t>
            </a:r>
          </a:p>
          <a:p>
            <a:r>
              <a:rPr lang="id-ID" sz="2800" smtClean="0"/>
              <a:t>Data</a:t>
            </a:r>
            <a:r>
              <a:rPr lang="id-ID" smtClean="0"/>
              <a:t>: </a:t>
            </a:r>
          </a:p>
          <a:p>
            <a:endParaRPr lang="id-ID" smtClean="0"/>
          </a:p>
          <a:p>
            <a:endParaRPr lang="id-ID" smtClean="0"/>
          </a:p>
          <a:p>
            <a:pPr>
              <a:buFont typeface="Arial" charset="0"/>
              <a:buNone/>
            </a:pPr>
            <a:r>
              <a:rPr lang="id-ID" sz="2800" smtClean="0"/>
              <a:t>= (3 x 600)/47 = 38,297</a:t>
            </a:r>
          </a:p>
          <a:p>
            <a:pPr>
              <a:buFont typeface="Arial" charset="0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ACA22-6EE2-49E0-B35D-85B2274F8D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905000" y="3886200"/>
          <a:ext cx="4114800" cy="457200"/>
        </p:xfrm>
        <a:graphic>
          <a:graphicData uri="http://schemas.openxmlformats.org/presentationml/2006/ole">
            <p:oleObj spid="_x0000_s11266" name="Equation" r:id="rId3" imgW="2171520" imgH="24120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685800" y="4495800"/>
          <a:ext cx="2133600" cy="1028700"/>
        </p:xfrm>
        <a:graphic>
          <a:graphicData uri="http://schemas.openxmlformats.org/presentationml/2006/ole">
            <p:oleObj spid="_x0000_s11267" name="Equation" r:id="rId4" imgW="139680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id-ID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Ukur/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Geometrik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FCC2BF-0246-434E-BCBA-AED7D9326775}" type="slidenum">
              <a:rPr lang="en-US" smtClean="0">
                <a:solidFill>
                  <a:srgbClr val="FF0000"/>
                </a:solidFill>
              </a:rPr>
              <a:pPr/>
              <a:t>17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42975" y="1981200"/>
          <a:ext cx="5305425" cy="28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260"/>
                <a:gridCol w="2590800"/>
              </a:tblGrid>
              <a:tr h="44565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tunggal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Data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terkelompok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7374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019175" y="2838450"/>
          <a:ext cx="2486025" cy="1738313"/>
        </p:xfrm>
        <a:graphic>
          <a:graphicData uri="http://schemas.openxmlformats.org/presentationml/2006/ole">
            <p:oleObj spid="_x0000_s12290" name="Equation" r:id="rId3" imgW="1688760" imgH="11808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802063" y="2838450"/>
          <a:ext cx="2446337" cy="1581150"/>
        </p:xfrm>
        <a:graphic>
          <a:graphicData uri="http://schemas.openxmlformats.org/presentationml/2006/ole">
            <p:oleObj spid="_x0000_s12291" name="Equation" r:id="rId4" imgW="1828800" imgH="1180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7175" y="5105400"/>
            <a:ext cx="57626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Perhatikan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8, 17, 33, 67, 136, 275, 560</a:t>
            </a:r>
          </a:p>
        </p:txBody>
      </p:sp>
      <p:sp>
        <p:nvSpPr>
          <p:cNvPr id="12311" name="TextBox 8"/>
          <p:cNvSpPr txBox="1">
            <a:spLocks noChangeArrowheads="1"/>
          </p:cNvSpPr>
          <p:nvPr/>
        </p:nvSpPr>
        <p:spPr bwMode="auto">
          <a:xfrm>
            <a:off x="457200" y="5638800"/>
            <a:ext cx="647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Rata-rata  Ukur =                                         </a:t>
            </a:r>
          </a:p>
          <a:p>
            <a:r>
              <a:rPr lang="id-ID"/>
              <a:t>                          = 67,37 </a:t>
            </a:r>
          </a:p>
        </p:txBody>
      </p:sp>
      <p:graphicFrame>
        <p:nvGraphicFramePr>
          <p:cNvPr id="12292" name="Object 21"/>
          <p:cNvGraphicFramePr>
            <a:graphicFrameLocks noChangeAspect="1"/>
          </p:cNvGraphicFramePr>
          <p:nvPr/>
        </p:nvGraphicFramePr>
        <p:xfrm>
          <a:off x="4508500" y="3308350"/>
          <a:ext cx="127000" cy="241300"/>
        </p:xfrm>
        <a:graphic>
          <a:graphicData uri="http://schemas.openxmlformats.org/presentationml/2006/ole">
            <p:oleObj spid="_x0000_s12292" name="Equation" r:id="rId5" imgW="126720" imgH="241200" progId="Equation.3">
              <p:embed/>
            </p:oleObj>
          </a:graphicData>
        </a:graphic>
      </p:graphicFrame>
      <p:graphicFrame>
        <p:nvGraphicFramePr>
          <p:cNvPr id="12293" name="Object 22"/>
          <p:cNvGraphicFramePr>
            <a:graphicFrameLocks noChangeAspect="1"/>
          </p:cNvGraphicFramePr>
          <p:nvPr/>
        </p:nvGraphicFramePr>
        <p:xfrm>
          <a:off x="2362200" y="5610225"/>
          <a:ext cx="2438400" cy="333375"/>
        </p:xfrm>
        <a:graphic>
          <a:graphicData uri="http://schemas.openxmlformats.org/presentationml/2006/ole">
            <p:oleObj spid="_x0000_s12293" name="Equation" r:id="rId6" imgW="1854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Rata-rata Ukur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d-ID" sz="2400" smtClean="0"/>
              <a:t>Suatu percobaan jenis makanan yang diberikan pada unggas tertentu memberikan kenaikan berat  (dlm gram) pada minggu pertama sampai kelima berturut-turut sbb.</a:t>
            </a:r>
          </a:p>
          <a:p>
            <a:pPr>
              <a:buFont typeface="Arial" charset="0"/>
              <a:buNone/>
            </a:pPr>
            <a:r>
              <a:rPr lang="id-ID" sz="2400" smtClean="0"/>
              <a:t>     250, 690, 990, 1890, 3790. Tentukanlah kira-kira kenaikan berat unggas rata-rata tiap minggu</a:t>
            </a:r>
          </a:p>
          <a:p>
            <a:pPr>
              <a:buFont typeface="Arial" charset="0"/>
              <a:buNone/>
            </a:pPr>
            <a:r>
              <a:rPr lang="id-ID" sz="2400" smtClean="0"/>
              <a:t>				    </a:t>
            </a:r>
          </a:p>
          <a:p>
            <a:pPr>
              <a:buFont typeface="Arial" charset="0"/>
              <a:buNone/>
            </a:pPr>
            <a:endParaRPr lang="id-ID" sz="2400" smtClean="0"/>
          </a:p>
          <a:p>
            <a:pPr>
              <a:buFont typeface="Arial" charset="0"/>
              <a:buNone/>
            </a:pPr>
            <a:r>
              <a:rPr lang="id-ID" sz="2400" smtClean="0"/>
              <a:t>= 1041,13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E6E75-98B7-49A2-8B81-A2286D31DB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533400" y="3752850"/>
          <a:ext cx="4362450" cy="438150"/>
        </p:xfrm>
        <a:graphic>
          <a:graphicData uri="http://schemas.openxmlformats.org/presentationml/2006/ole">
            <p:oleObj spid="_x0000_s13314" name="Equation" r:id="rId3" imgW="27810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75"/>
            <a:ext cx="8229600" cy="5794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Terboboti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37004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Perhatikan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kasus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err="1" smtClean="0"/>
              <a:t>Penilaian</a:t>
            </a:r>
            <a:r>
              <a:rPr lang="en-US" sz="2200" dirty="0" smtClean="0"/>
              <a:t> </a:t>
            </a:r>
            <a:r>
              <a:rPr lang="en-US" sz="2200" dirty="0" err="1" smtClean="0"/>
              <a:t>mata</a:t>
            </a:r>
            <a:r>
              <a:rPr lang="en-US" sz="2200" dirty="0" smtClean="0"/>
              <a:t> </a:t>
            </a:r>
            <a:r>
              <a:rPr lang="en-US" sz="2200" dirty="0" err="1" smtClean="0"/>
              <a:t>kuliah</a:t>
            </a:r>
            <a:r>
              <a:rPr lang="en-US" sz="2200" dirty="0" smtClean="0"/>
              <a:t> </a:t>
            </a:r>
            <a:r>
              <a:rPr lang="en-US" sz="2200" dirty="0" err="1" smtClean="0"/>
              <a:t>Statistika</a:t>
            </a:r>
            <a:r>
              <a:rPr lang="en-US" sz="2200" dirty="0" smtClean="0"/>
              <a:t> </a:t>
            </a:r>
            <a:r>
              <a:rPr lang="en-US" sz="2200" dirty="0" err="1" smtClean="0"/>
              <a:t>Elementer</a:t>
            </a:r>
            <a:r>
              <a:rPr lang="en-US" sz="2200" dirty="0" smtClean="0"/>
              <a:t> </a:t>
            </a:r>
            <a:r>
              <a:rPr lang="en-US" sz="2200" dirty="0" err="1" smtClean="0"/>
              <a:t>meliputi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id-ID" sz="2200" dirty="0" smtClean="0"/>
              <a:t>Tugas		: 10%</a:t>
            </a:r>
            <a:r>
              <a:rPr lang="en-US" sz="2200" dirty="0" smtClean="0"/>
              <a:t>		</a:t>
            </a:r>
            <a:r>
              <a:rPr lang="id-ID" sz="2200" dirty="0" smtClean="0">
                <a:sym typeface="Symbol"/>
              </a:rPr>
              <a:t></a:t>
            </a:r>
            <a:r>
              <a:rPr lang="en-US" sz="2200" dirty="0" smtClean="0">
                <a:sym typeface="Symbol"/>
              </a:rPr>
              <a:t>	95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id-ID" sz="2200" dirty="0" smtClean="0"/>
              <a:t>Kuis		</a:t>
            </a:r>
            <a:r>
              <a:rPr lang="en-US" sz="2200" dirty="0" smtClean="0"/>
              <a:t>	</a:t>
            </a:r>
            <a:r>
              <a:rPr lang="id-ID" sz="2200" dirty="0" smtClean="0"/>
              <a:t>: 10%</a:t>
            </a:r>
            <a:r>
              <a:rPr lang="en-US" sz="2200" dirty="0" smtClean="0"/>
              <a:t>		</a:t>
            </a:r>
            <a:r>
              <a:rPr lang="id-ID" sz="2200" dirty="0" smtClean="0">
                <a:sym typeface="Symbol"/>
              </a:rPr>
              <a:t></a:t>
            </a:r>
            <a:r>
              <a:rPr lang="en-US" sz="2200" dirty="0" smtClean="0">
                <a:sym typeface="Symbol"/>
              </a:rPr>
              <a:t>	70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id-ID" sz="2200" dirty="0" smtClean="0"/>
              <a:t>Ujian Sisipan</a:t>
            </a:r>
            <a:r>
              <a:rPr lang="en-US" sz="2200" dirty="0" smtClean="0"/>
              <a:t> I</a:t>
            </a:r>
            <a:r>
              <a:rPr lang="id-ID" sz="2200" dirty="0" smtClean="0"/>
              <a:t>		: 25%</a:t>
            </a:r>
            <a:r>
              <a:rPr lang="id-ID" sz="2200" dirty="0" smtClean="0">
                <a:sym typeface="Symbol"/>
              </a:rPr>
              <a:t> </a:t>
            </a:r>
            <a:r>
              <a:rPr lang="en-US" sz="2200" dirty="0" smtClean="0">
                <a:sym typeface="Symbol"/>
              </a:rPr>
              <a:t>		</a:t>
            </a:r>
            <a:r>
              <a:rPr lang="id-ID" sz="2200" dirty="0" smtClean="0">
                <a:sym typeface="Symbol"/>
              </a:rPr>
              <a:t></a:t>
            </a:r>
            <a:r>
              <a:rPr lang="en-US" sz="2200" dirty="0" smtClean="0">
                <a:sym typeface="Symbol"/>
              </a:rPr>
              <a:t>	85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err="1" smtClean="0"/>
              <a:t>Ujian</a:t>
            </a:r>
            <a:r>
              <a:rPr lang="en-US" sz="2200" dirty="0" smtClean="0"/>
              <a:t> </a:t>
            </a:r>
            <a:r>
              <a:rPr lang="en-US" sz="2200" dirty="0" err="1" smtClean="0"/>
              <a:t>Sisipan</a:t>
            </a:r>
            <a:r>
              <a:rPr lang="en-US" sz="2200" dirty="0" smtClean="0"/>
              <a:t> II	: 25%</a:t>
            </a:r>
            <a:r>
              <a:rPr lang="id-ID" sz="2200" dirty="0" smtClean="0">
                <a:sym typeface="Symbol"/>
              </a:rPr>
              <a:t> </a:t>
            </a:r>
            <a:r>
              <a:rPr lang="en-US" sz="2200" dirty="0" smtClean="0">
                <a:sym typeface="Symbol"/>
              </a:rPr>
              <a:t>		</a:t>
            </a:r>
            <a:r>
              <a:rPr lang="id-ID" sz="2200" dirty="0" smtClean="0">
                <a:sym typeface="Symbol"/>
              </a:rPr>
              <a:t></a:t>
            </a:r>
            <a:r>
              <a:rPr lang="en-US" sz="2200" dirty="0" smtClean="0">
                <a:sym typeface="Symbol"/>
              </a:rPr>
              <a:t>	80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id-ID" sz="2200" dirty="0" smtClean="0"/>
              <a:t>Ujian Akhir	</a:t>
            </a:r>
            <a:r>
              <a:rPr lang="en-US" sz="2200" dirty="0" smtClean="0"/>
              <a:t>	</a:t>
            </a:r>
            <a:r>
              <a:rPr lang="id-ID" sz="2200" dirty="0" smtClean="0"/>
              <a:t>: 30%</a:t>
            </a:r>
            <a:r>
              <a:rPr lang="id-ID" sz="2200" dirty="0" smtClean="0">
                <a:sym typeface="Symbol"/>
              </a:rPr>
              <a:t> </a:t>
            </a:r>
            <a:r>
              <a:rPr lang="en-US" sz="2200" dirty="0" smtClean="0">
                <a:sym typeface="Symbol"/>
              </a:rPr>
              <a:t>		</a:t>
            </a:r>
            <a:r>
              <a:rPr lang="id-ID" sz="2200" dirty="0" smtClean="0">
                <a:sym typeface="Symbol"/>
              </a:rPr>
              <a:t></a:t>
            </a:r>
            <a:r>
              <a:rPr lang="en-US" sz="2200" dirty="0" smtClean="0">
                <a:sym typeface="Symbol"/>
              </a:rPr>
              <a:t>	65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(NA) </a:t>
            </a:r>
            <a:r>
              <a:rPr lang="en-US" sz="2200" dirty="0" err="1" smtClean="0"/>
              <a:t>adalah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	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bobot</a:t>
            </a:r>
            <a:r>
              <a:rPr lang="en-US" sz="2400" dirty="0" smtClean="0"/>
              <a:t>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terboboti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D57E5C-DE8F-4DA7-AB36-D0AFED48A914}" type="slidenum">
              <a:rPr lang="en-US" smtClean="0">
                <a:solidFill>
                  <a:srgbClr val="FF0000"/>
                </a:solidFill>
              </a:rPr>
              <a:pPr/>
              <a:t>19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890588" y="3500438"/>
          <a:ext cx="7572375" cy="612775"/>
        </p:xfrm>
        <a:graphic>
          <a:graphicData uri="http://schemas.openxmlformats.org/presentationml/2006/ole">
            <p:oleObj spid="_x0000_s14338" name="Equation" r:id="rId3" imgW="4876560" imgH="393480" progId="Equation.3">
              <p:embed/>
            </p:oleObj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3829050" y="5140325"/>
          <a:ext cx="1428750" cy="1544638"/>
        </p:xfrm>
        <a:graphic>
          <a:graphicData uri="http://schemas.openxmlformats.org/presentationml/2006/ole">
            <p:oleObj spid="_x0000_s14339" name="Equation" r:id="rId4" imgW="77436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204788"/>
            <a:ext cx="8534400" cy="809625"/>
          </a:xfrm>
          <a:ln>
            <a:solidFill>
              <a:srgbClr val="00206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pengelompokan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sampel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berikut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2090738"/>
            <a:ext cx="4038600" cy="3700462"/>
          </a:xfrm>
        </p:spPr>
        <p:txBody>
          <a:bodyPr/>
          <a:lstStyle/>
          <a:p>
            <a:pPr eaLnBrk="1" hangingPunct="1"/>
            <a:r>
              <a:rPr lang="en-US" sz="2000" smtClean="0"/>
              <a:t>Data d</a:t>
            </a:r>
            <a:r>
              <a:rPr lang="id-ID" sz="2000" smtClean="0"/>
              <a:t>alam tabel dist frek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400" smtClean="0"/>
              <a:t>	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</a:t>
            </a:r>
          </a:p>
        </p:txBody>
      </p:sp>
      <p:sp>
        <p:nvSpPr>
          <p:cNvPr id="1031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2090738"/>
            <a:ext cx="4038600" cy="37004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000" smtClean="0"/>
              <a:t>Data dalam ta</a:t>
            </a:r>
            <a:r>
              <a:rPr lang="en-US" sz="2000" smtClean="0"/>
              <a:t>bel distribusi frekuensi</a:t>
            </a:r>
          </a:p>
        </p:txBody>
      </p:sp>
      <p:sp>
        <p:nvSpPr>
          <p:cNvPr id="1032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BBC26-1EBE-4B95-BCB6-58624855D918}" type="slidenum">
              <a:rPr lang="en-US" smtClean="0">
                <a:solidFill>
                  <a:srgbClr val="FF0000"/>
                </a:solidFill>
              </a:rPr>
              <a:pPr/>
              <a:t>2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914400" y="2590800"/>
          <a:ext cx="20802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380"/>
                <a:gridCol w="1325880"/>
              </a:tblGrid>
              <a:tr h="52388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263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1905000" y="5219700"/>
          <a:ext cx="906463" cy="654050"/>
        </p:xfrm>
        <a:graphic>
          <a:graphicData uri="http://schemas.openxmlformats.org/presentationml/2006/ole">
            <p:oleObj spid="_x0000_s1026" name="Equation" r:id="rId4" imgW="596880" imgH="431640" progId="Equation.3">
              <p:embed/>
            </p:oleObj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181600" y="2895600"/>
          <a:ext cx="2219960" cy="3124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4080"/>
                <a:gridCol w="1325880"/>
              </a:tblGrid>
              <a:tr h="51141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Skor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3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 </a:t>
                      </a:r>
                      <a:r>
                        <a:rPr lang="en-US" baseline="0" dirty="0" smtClean="0"/>
                        <a:t> - b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  </a:t>
                      </a:r>
                      <a:r>
                        <a:rPr lang="en-US" baseline="0" dirty="0" smtClean="0"/>
                        <a:t>- b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err="1" smtClean="0"/>
                        <a:t>a</a:t>
                      </a:r>
                      <a:r>
                        <a:rPr lang="en-US" baseline="-25000" dirty="0" err="1" smtClean="0"/>
                        <a:t>k</a:t>
                      </a:r>
                      <a:r>
                        <a:rPr lang="en-US" baseline="-25000" dirty="0" smtClean="0"/>
                        <a:t>  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baseline="0" dirty="0" err="1" smtClean="0"/>
                        <a:t>b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smtClean="0"/>
                        <a:t>.</a:t>
                      </a:r>
                    </a:p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k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4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7" name="Object 37"/>
          <p:cNvGraphicFramePr>
            <a:graphicFrameLocks noChangeAspect="1"/>
          </p:cNvGraphicFramePr>
          <p:nvPr/>
        </p:nvGraphicFramePr>
        <p:xfrm>
          <a:off x="6248400" y="5372100"/>
          <a:ext cx="906463" cy="654050"/>
        </p:xfrm>
        <a:graphic>
          <a:graphicData uri="http://schemas.openxmlformats.org/presentationml/2006/ole">
            <p:oleObj spid="_x0000_s1027" name="Equation" r:id="rId5" imgW="596880" imgH="431640" progId="Equation.3">
              <p:embed/>
            </p:oleObj>
          </a:graphicData>
        </a:graphic>
      </p:graphicFrame>
      <p:sp>
        <p:nvSpPr>
          <p:cNvPr id="17" name="Content Placeholder 10"/>
          <p:cNvSpPr txBox="1">
            <a:spLocks/>
          </p:cNvSpPr>
          <p:nvPr/>
        </p:nvSpPr>
        <p:spPr bwMode="auto">
          <a:xfrm>
            <a:off x="457200" y="1209675"/>
            <a:ext cx="6791325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Data </a:t>
            </a:r>
            <a:r>
              <a:rPr lang="en-US" sz="2400" kern="0" dirty="0" err="1">
                <a:latin typeface="+mn-lt"/>
              </a:rPr>
              <a:t>tunggal</a:t>
            </a:r>
            <a:r>
              <a:rPr lang="en-US" sz="2400" kern="0" dirty="0">
                <a:latin typeface="+mn-lt"/>
              </a:rPr>
              <a:t> 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	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    </a:t>
            </a:r>
          </a:p>
        </p:txBody>
      </p:sp>
      <p:graphicFrame>
        <p:nvGraphicFramePr>
          <p:cNvPr id="1028" name="Object 38"/>
          <p:cNvGraphicFramePr>
            <a:graphicFrameLocks noChangeAspect="1"/>
          </p:cNvGraphicFramePr>
          <p:nvPr/>
        </p:nvGraphicFramePr>
        <p:xfrm>
          <a:off x="2994025" y="1209675"/>
          <a:ext cx="2644775" cy="619125"/>
        </p:xfrm>
        <a:graphic>
          <a:graphicData uri="http://schemas.openxmlformats.org/presentationml/2006/ole">
            <p:oleObj spid="_x0000_s1028" name="Equation" r:id="rId6" imgW="761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Gabungan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Bila sampel acak berukuran n</a:t>
            </a:r>
            <a:r>
              <a:rPr lang="en-US" sz="2400" baseline="-25000" smtClean="0"/>
              <a:t>1</a:t>
            </a:r>
            <a:r>
              <a:rPr lang="en-US" sz="2400" smtClean="0"/>
              <a:t>, n</a:t>
            </a:r>
            <a:r>
              <a:rPr lang="en-US" sz="2400" baseline="-25000" smtClean="0"/>
              <a:t>2</a:t>
            </a:r>
            <a:r>
              <a:rPr lang="en-US" sz="2400" smtClean="0"/>
              <a:t>, …, n</a:t>
            </a:r>
            <a:r>
              <a:rPr lang="en-US" sz="2400" baseline="-25000" smtClean="0"/>
              <a:t>k</a:t>
            </a:r>
            <a:r>
              <a:rPr lang="en-US" sz="2400" smtClean="0"/>
              <a:t> yang diambil dari k populasi dengan masing-masing mempunyai rata-rata 	          maka rata-rata gabungannya adalah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70818B-5BBC-42DF-B346-8CB625219EEE}" type="slidenum">
              <a:rPr lang="en-US" smtClean="0">
                <a:solidFill>
                  <a:srgbClr val="FF0000"/>
                </a:solidFill>
              </a:rPr>
              <a:pPr/>
              <a:t>20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2724150" y="3009900"/>
          <a:ext cx="1668463" cy="1866900"/>
        </p:xfrm>
        <a:graphic>
          <a:graphicData uri="http://schemas.openxmlformats.org/presentationml/2006/ole">
            <p:oleObj spid="_x0000_s15362" name="Equation" r:id="rId3" imgW="74916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Median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16764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Median </a:t>
            </a:r>
            <a:r>
              <a:rPr lang="id-ID" dirty="0" smtClean="0"/>
              <a:t>adalah nilai yang membagi data menjadi 2 bagian yang sama besar setelah data diurutkan dari yang kecil ke besar.</a:t>
            </a: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DF58A6-880E-41DF-8F95-C6C899A8B3F2}" type="slidenum">
              <a:rPr lang="en-US" smtClean="0">
                <a:solidFill>
                  <a:srgbClr val="FF0000"/>
                </a:solidFill>
              </a:rPr>
              <a:pPr/>
              <a:t>21</a:t>
            </a:fld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07206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d-ID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 untuk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tunggal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sudah diurutkan)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	</a:t>
            </a:r>
            <a:r>
              <a:rPr lang="en-US" sz="2400" dirty="0" err="1" smtClean="0"/>
              <a:t>Bila</a:t>
            </a:r>
            <a:r>
              <a:rPr lang="en-US" sz="2400" dirty="0" smtClean="0"/>
              <a:t> 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	</a:t>
            </a:r>
            <a:endParaRPr lang="id-ID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sz="2400" dirty="0"/>
              <a:t> </a:t>
            </a:r>
            <a:r>
              <a:rPr lang="id-ID" sz="2400" dirty="0" smtClean="0"/>
              <a:t>    </a:t>
            </a:r>
            <a:r>
              <a:rPr lang="en-US" sz="2400" dirty="0" err="1" smtClean="0"/>
              <a:t>Bila</a:t>
            </a:r>
            <a:r>
              <a:rPr lang="en-US" sz="2400" dirty="0" smtClean="0"/>
              <a:t> 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id-ID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id-ID" sz="2400" dirty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n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ganjil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genap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		</a:t>
            </a:r>
            <a:endParaRPr lang="en-US" sz="2400" dirty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B76C52-5426-4084-96C5-3ECB56743A0E}" type="slidenum">
              <a:rPr lang="en-US" smtClean="0">
                <a:solidFill>
                  <a:srgbClr val="FF0000"/>
                </a:solidFill>
              </a:rPr>
              <a:pPr/>
              <a:t>22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41475" y="1371600"/>
          <a:ext cx="3006725" cy="1171575"/>
        </p:xfrm>
        <a:graphic>
          <a:graphicData uri="http://schemas.openxmlformats.org/presentationml/2006/ole">
            <p:oleObj spid="_x0000_s16386" name="Equation" r:id="rId3" imgW="977760" imgH="38088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1641475" y="2971800"/>
          <a:ext cx="3768725" cy="1481138"/>
        </p:xfrm>
        <a:graphic>
          <a:graphicData uri="http://schemas.openxmlformats.org/presentationml/2006/ole">
            <p:oleObj spid="_x0000_s16387" name="Equation" r:id="rId4" imgW="14223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Median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Atau (setelah data diurutkan)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d-ID" dirty="0" smtClean="0"/>
              <a:t>Median = skor ke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d-ID" dirty="0" smtClean="0"/>
              <a:t>Contoh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d-ID" dirty="0" smtClean="0"/>
              <a:t>Tentukanlah median dari</a:t>
            </a:r>
          </a:p>
          <a:p>
            <a:pPr marL="514350" indent="-514350" eaLnBrk="1" hangingPunct="1">
              <a:buFont typeface="Arial" charset="0"/>
              <a:buAutoNum type="arabicParenR"/>
              <a:defRPr/>
            </a:pPr>
            <a:r>
              <a:rPr lang="id-ID" dirty="0" smtClean="0"/>
              <a:t>5, 5, 2, 3, 7, 7, 9, 10, 10, 15, 10, 16, 16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r>
              <a:rPr lang="id-ID" dirty="0" smtClean="0"/>
              <a:t>Data: 2, 3, 5, 5, 7, 7, 9, 10, 10, 10, 15, 16, 16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d-ID" dirty="0" smtClean="0"/>
              <a:t>Me = skor ke(                )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id-ID" dirty="0" smtClean="0"/>
              <a:t>       =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C2650-AF2E-4784-B699-7B7778D417C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429000" y="2181225"/>
          <a:ext cx="1071563" cy="790575"/>
        </p:xfrm>
        <a:graphic>
          <a:graphicData uri="http://schemas.openxmlformats.org/presentationml/2006/ole">
            <p:oleObj spid="_x0000_s17410" name="Equation" r:id="rId3" imgW="533160" imgH="39348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819400" y="5024438"/>
          <a:ext cx="1187450" cy="766762"/>
        </p:xfrm>
        <a:graphic>
          <a:graphicData uri="http://schemas.openxmlformats.org/presentationml/2006/ole">
            <p:oleObj spid="_x0000_s17411" name="Equation" r:id="rId4" imgW="609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Median</a:t>
            </a:r>
          </a:p>
        </p:txBody>
      </p:sp>
      <p:sp>
        <p:nvSpPr>
          <p:cNvPr id="174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d-ID" smtClean="0"/>
              <a:t>2) 5, 5, 2, 3, 7, 7, 9, 10, 10, 15, 10, 16, 16, 3</a:t>
            </a:r>
          </a:p>
          <a:p>
            <a:pPr>
              <a:buFont typeface="Arial" charset="0"/>
              <a:buNone/>
            </a:pPr>
            <a:r>
              <a:rPr lang="id-ID" smtClean="0"/>
              <a:t>Data: 2, 3, 3, 5, 5, 7, 7, 9, 10, 10, 10, 15, 16, 16</a:t>
            </a:r>
          </a:p>
          <a:p>
            <a:pPr>
              <a:buFont typeface="Arial" charset="0"/>
              <a:buNone/>
            </a:pPr>
            <a:r>
              <a:rPr lang="id-ID" smtClean="0"/>
              <a:t>Me = skor ke (               )  </a:t>
            </a:r>
          </a:p>
          <a:p>
            <a:pPr>
              <a:buFont typeface="Arial" charset="0"/>
              <a:buNone/>
            </a:pPr>
            <a:r>
              <a:rPr lang="id-ID" smtClean="0"/>
              <a:t>       =   skor ke 7 +       (skor ke 8 – skor ke 7) </a:t>
            </a:r>
          </a:p>
          <a:p>
            <a:pPr>
              <a:buFont typeface="Arial" charset="0"/>
              <a:buNone/>
            </a:pPr>
            <a:r>
              <a:rPr lang="id-ID" smtClean="0"/>
              <a:t>        =  7 +    ( 9 – 7) </a:t>
            </a:r>
          </a:p>
          <a:p>
            <a:pPr>
              <a:buFont typeface="Arial" charset="0"/>
              <a:buNone/>
            </a:pPr>
            <a:r>
              <a:rPr lang="id-ID" smtClean="0"/>
              <a:t>        =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49D1C-9CA6-4BB2-B8ED-D22F63E6128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71800" y="2819400"/>
          <a:ext cx="1120775" cy="609600"/>
        </p:xfrm>
        <a:graphic>
          <a:graphicData uri="http://schemas.openxmlformats.org/presentationml/2006/ole">
            <p:oleObj spid="_x0000_s18434" name="Equation" r:id="rId3" imgW="723600" imgH="39348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360738" y="3416300"/>
          <a:ext cx="601662" cy="622300"/>
        </p:xfrm>
        <a:graphic>
          <a:graphicData uri="http://schemas.openxmlformats.org/presentationml/2006/ole">
            <p:oleObj spid="_x0000_s18435" name="Equation" r:id="rId4" imgW="152280" imgH="393480" progId="Equation.3">
              <p:embed/>
            </p:oleObj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2209800" y="3810000"/>
          <a:ext cx="304800" cy="787400"/>
        </p:xfrm>
        <a:graphic>
          <a:graphicData uri="http://schemas.openxmlformats.org/presentationml/2006/ole">
            <p:oleObj spid="_x0000_s18436" name="Equation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id-ID" smtClean="0"/>
              <a:t>3) Data</a:t>
            </a:r>
          </a:p>
          <a:p>
            <a:pPr>
              <a:buFont typeface="Arial" charset="0"/>
              <a:buNone/>
            </a:pPr>
            <a:endParaRPr lang="id-ID" smtClean="0"/>
          </a:p>
          <a:p>
            <a:pPr>
              <a:buFont typeface="Arial" charset="0"/>
              <a:buNone/>
            </a:pPr>
            <a:endParaRPr lang="id-ID" smtClean="0"/>
          </a:p>
          <a:p>
            <a:pPr>
              <a:buFont typeface="Arial" charset="0"/>
              <a:buNone/>
            </a:pPr>
            <a:endParaRPr lang="id-ID" smtClean="0"/>
          </a:p>
          <a:p>
            <a:pPr>
              <a:buFont typeface="Arial" charset="0"/>
              <a:buNone/>
            </a:pPr>
            <a:endParaRPr lang="id-ID" smtClean="0"/>
          </a:p>
          <a:p>
            <a:pPr>
              <a:buFont typeface="Arial" charset="0"/>
              <a:buNone/>
            </a:pPr>
            <a:r>
              <a:rPr lang="id-ID" smtClean="0"/>
              <a:t>Me = 60</a:t>
            </a:r>
          </a:p>
          <a:p>
            <a:pPr>
              <a:buFont typeface="Arial" charset="0"/>
              <a:buNone/>
            </a:pPr>
            <a:r>
              <a:rPr lang="id-ID" smtClean="0"/>
              <a:t> </a:t>
            </a:r>
          </a:p>
          <a:p>
            <a:pPr>
              <a:buFont typeface="Arial" charset="0"/>
              <a:buNone/>
            </a:pPr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7ACC5-2128-42B7-882F-AFA92131CB4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2290763"/>
          <a:ext cx="2428875" cy="22050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380"/>
                <a:gridCol w="627380"/>
                <a:gridCol w="792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skor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fkum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</a:t>
                      </a:r>
                      <a:r>
                        <a:rPr lang="id-ID" dirty="0" smtClean="0"/>
                        <a:t>40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50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60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80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95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11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10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13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16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26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39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  <a:br>
              <a:rPr lang="id-I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id-ID" sz="3200" dirty="0"/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4525962"/>
          </a:xfrm>
        </p:spPr>
        <p:txBody>
          <a:bodyPr/>
          <a:lstStyle/>
          <a:p>
            <a:pPr eaLnBrk="1" fontAlgn="t" hangingPunct="1"/>
            <a:endParaRPr lang="en-US" smtClean="0"/>
          </a:p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480E1-4A18-48E1-B2E0-3CB3BAC9B1E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290763"/>
          <a:ext cx="1635125" cy="22050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380"/>
                <a:gridCol w="6273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skor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</a:t>
                      </a:r>
                      <a:r>
                        <a:rPr lang="id-ID" dirty="0" smtClean="0"/>
                        <a:t>30 - 39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40 - 49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50 - 59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60 - 69</a:t>
                      </a:r>
                      <a:endParaRPr lang="en-US" baseline="0" dirty="0" smtClean="0"/>
                    </a:p>
                    <a:p>
                      <a:pPr algn="r"/>
                      <a:r>
                        <a:rPr lang="id-ID" baseline="0" dirty="0" smtClean="0"/>
                        <a:t>70 - 79</a:t>
                      </a: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11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10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13</a:t>
                      </a:r>
                      <a:endParaRPr lang="en-US" dirty="0" smtClean="0"/>
                    </a:p>
                    <a:p>
                      <a:pPr algn="r"/>
                      <a:r>
                        <a:rPr lang="id-ID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4839" name="Object 2"/>
          <p:cNvGraphicFramePr>
            <a:graphicFrameLocks noChangeAspect="1"/>
          </p:cNvGraphicFramePr>
          <p:nvPr/>
        </p:nvGraphicFramePr>
        <p:xfrm>
          <a:off x="3979863" y="2516188"/>
          <a:ext cx="2771775" cy="1827212"/>
        </p:xfrm>
        <a:graphic>
          <a:graphicData uri="http://schemas.openxmlformats.org/presentationml/2006/ole">
            <p:oleObj spid="_x0000_s19458" name="Equation" r:id="rId3" imgW="1193760" imgH="787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Median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68379-64E6-4BA5-BCC0-49A96C63A2D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ph idx="1"/>
          </p:nvPr>
        </p:nvGraphicFramePr>
        <p:xfrm>
          <a:off x="2209800" y="1739900"/>
          <a:ext cx="2830513" cy="1827213"/>
        </p:xfrm>
        <a:graphic>
          <a:graphicData uri="http://schemas.openxmlformats.org/presentationml/2006/ole">
            <p:oleObj spid="_x0000_s20482" name="Equation" r:id="rId3" imgW="1218960" imgH="787320" progId="Equation.3">
              <p:embed/>
            </p:oleObj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143000" y="3829050"/>
            <a:ext cx="571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 : batas bawah kelas Median</a:t>
            </a:r>
          </a:p>
          <a:p>
            <a:r>
              <a:rPr lang="en-US">
                <a:latin typeface="Freestyle Script" pitchFamily="66" charset="0"/>
              </a:rPr>
              <a:t>l</a:t>
            </a:r>
            <a:r>
              <a:rPr lang="en-US"/>
              <a:t> : lebar kelas Median</a:t>
            </a:r>
          </a:p>
          <a:p>
            <a:r>
              <a:rPr lang="en-US"/>
              <a:t>F : jumlah frekuensi sebelum kelas Median</a:t>
            </a:r>
          </a:p>
          <a:p>
            <a:r>
              <a:rPr lang="en-US"/>
              <a:t>f : frekuensi kelas Median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MODUS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tunggal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Modus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yang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  <a:endParaRPr lang="id-ID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Contoh: 3, 3, 2, 7, 2, 5, 10, 7, 4, 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Mo = 7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Data: 5, 4, 6, 4, 6, 8, 9, 12    Mo = 4 dan 6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/>
              <a:t>Data : 5, 4, 6, 7, 10, 15	Mo = tidak ada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terkelompok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smtClean="0"/>
              <a:t>Modus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id-ID" dirty="0" smtClean="0"/>
              <a:t> terbesar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D1969-02D9-43BC-AD88-F1633B1C40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Modus</a:t>
            </a:r>
            <a:b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terkelompok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6576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Skor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 – 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40 – 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50</a:t>
                      </a:r>
                      <a:r>
                        <a:rPr lang="id-ID" baseline="0" dirty="0" smtClean="0"/>
                        <a:t> – 59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 – 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70 – 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80 – 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2BBC3-6133-4281-91C0-E566693E34A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438650" y="1676400"/>
          <a:ext cx="3486150" cy="1325563"/>
        </p:xfrm>
        <a:graphic>
          <a:graphicData uri="http://schemas.openxmlformats.org/presentationml/2006/ole">
            <p:oleObj spid="_x0000_s21506" name="Equation" r:id="rId3" imgW="1269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b="1" smtClean="0">
                <a:solidFill>
                  <a:srgbClr val="800040"/>
                </a:solidFill>
              </a:rPr>
              <a:t>Ukuran Pemusatan </a:t>
            </a:r>
            <a:r>
              <a:rPr lang="id-ID" sz="2000" smtClean="0">
                <a:solidFill>
                  <a:srgbClr val="800040"/>
                </a:solidFill>
              </a:rPr>
              <a:t>adalah ukuran yang menunjukan pusat segugus data yang telah diurutkan dari yang terkecil sampai terbesar atau sebaliknya. (Rata-rata, Median, Modus) </a:t>
            </a:r>
            <a:r>
              <a:rPr lang="en-US" sz="2000" smtClean="0">
                <a:solidFill>
                  <a:srgbClr val="800040"/>
                </a:solidFill>
              </a:rPr>
              <a:t/>
            </a:r>
            <a:br>
              <a:rPr lang="en-US" sz="2000" smtClean="0">
                <a:solidFill>
                  <a:srgbClr val="800040"/>
                </a:solidFill>
              </a:rPr>
            </a:br>
            <a:endParaRPr lang="en-US" sz="2000" smtClean="0">
              <a:solidFill>
                <a:srgbClr val="800040"/>
              </a:solidFill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82B060-ECB9-41ED-B295-97448650A1F1}" type="slidenum">
              <a:rPr lang="en-US" smtClean="0">
                <a:solidFill>
                  <a:srgbClr val="FF0000"/>
                </a:solidFill>
              </a:rPr>
              <a:pPr/>
              <a:t>3</a:t>
            </a:fld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" y="2085975"/>
            <a:ext cx="892810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A9F3D-0938-4FEB-8D1C-67E8AA8E10F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ph idx="1"/>
          </p:nvPr>
        </p:nvGraphicFramePr>
        <p:xfrm>
          <a:off x="3124200" y="1595438"/>
          <a:ext cx="3486150" cy="1325562"/>
        </p:xfrm>
        <a:graphic>
          <a:graphicData uri="http://schemas.openxmlformats.org/presentationml/2006/ole">
            <p:oleObj spid="_x0000_s22530" name="Equation" r:id="rId3" imgW="1269720" imgH="482400" progId="Equation.3">
              <p:embed/>
            </p:oleObj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57200" y="35052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 	: batas bawah kelas Modus</a:t>
            </a:r>
          </a:p>
          <a:p>
            <a:r>
              <a:rPr lang="en-US">
                <a:latin typeface="Freestyle Script" pitchFamily="66" charset="0"/>
              </a:rPr>
              <a:t>l</a:t>
            </a:r>
            <a:r>
              <a:rPr lang="en-US"/>
              <a:t> 	: lebar kelas Modus</a:t>
            </a:r>
            <a:r>
              <a:rPr lang="id-ID"/>
              <a:t>	</a:t>
            </a:r>
            <a:endParaRPr lang="en-US"/>
          </a:p>
          <a:p>
            <a:r>
              <a:rPr lang="en-US"/>
              <a:t>b</a:t>
            </a:r>
            <a:r>
              <a:rPr lang="en-US" baseline="-25000"/>
              <a:t>1</a:t>
            </a:r>
            <a:r>
              <a:rPr lang="en-US"/>
              <a:t> : frekuensi kelas Modus – frekuensi kelas</a:t>
            </a:r>
            <a:r>
              <a:rPr lang="id-ID"/>
              <a:t> tepat</a:t>
            </a:r>
            <a:r>
              <a:rPr lang="en-US"/>
              <a:t> sebelumnya</a:t>
            </a:r>
          </a:p>
          <a:p>
            <a:r>
              <a:rPr lang="en-US"/>
              <a:t>b</a:t>
            </a:r>
            <a:r>
              <a:rPr lang="en-US" baseline="-25000"/>
              <a:t>2</a:t>
            </a:r>
            <a:r>
              <a:rPr lang="en-US"/>
              <a:t> : frekuensi kelas Modus – frekuensi kelas </a:t>
            </a:r>
            <a:r>
              <a:rPr lang="id-ID"/>
              <a:t>tepat </a:t>
            </a:r>
            <a:r>
              <a:rPr lang="en-US"/>
              <a:t>sesudahnya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3"/>
            <a:ext cx="8229600" cy="8080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14413"/>
          <a:ext cx="2428875" cy="22050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380"/>
                <a:gridCol w="627380"/>
                <a:gridCol w="792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skor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fkum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1</a:t>
                      </a:r>
                      <a:r>
                        <a:rPr lang="en-US" baseline="0" dirty="0" smtClean="0"/>
                        <a:t> – 10</a:t>
                      </a:r>
                    </a:p>
                    <a:p>
                      <a:pPr algn="r"/>
                      <a:r>
                        <a:rPr lang="en-US" baseline="0" dirty="0" smtClean="0"/>
                        <a:t>11 – 20</a:t>
                      </a:r>
                    </a:p>
                    <a:p>
                      <a:pPr algn="r"/>
                      <a:r>
                        <a:rPr lang="en-US" baseline="0" dirty="0" smtClean="0"/>
                        <a:t>21 – 30</a:t>
                      </a:r>
                    </a:p>
                    <a:p>
                      <a:pPr algn="r"/>
                      <a:r>
                        <a:rPr lang="en-US" baseline="0" dirty="0" smtClean="0"/>
                        <a:t>31 – 40</a:t>
                      </a:r>
                    </a:p>
                    <a:p>
                      <a:pPr algn="r"/>
                      <a:r>
                        <a:rPr lang="en-US" baseline="0" dirty="0" smtClean="0"/>
                        <a:t>41 –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</a:p>
                    <a:p>
                      <a:pPr algn="r"/>
                      <a:r>
                        <a:rPr lang="en-US" dirty="0" smtClean="0"/>
                        <a:t>70</a:t>
                      </a:r>
                    </a:p>
                    <a:p>
                      <a:pPr algn="r"/>
                      <a:r>
                        <a:rPr lang="en-US" dirty="0" smtClean="0"/>
                        <a:t>30</a:t>
                      </a:r>
                    </a:p>
                    <a:p>
                      <a:pPr algn="r"/>
                      <a:r>
                        <a:rPr lang="en-US" dirty="0" smtClean="0"/>
                        <a:t>100</a:t>
                      </a:r>
                    </a:p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</a:p>
                    <a:p>
                      <a:pPr algn="r"/>
                      <a:r>
                        <a:rPr lang="en-US" dirty="0" smtClean="0"/>
                        <a:t>110</a:t>
                      </a:r>
                    </a:p>
                    <a:p>
                      <a:pPr algn="r"/>
                      <a:r>
                        <a:rPr lang="en-US" dirty="0" smtClean="0"/>
                        <a:t>140</a:t>
                      </a:r>
                    </a:p>
                    <a:p>
                      <a:pPr algn="r"/>
                      <a:r>
                        <a:rPr lang="en-US" dirty="0" smtClean="0"/>
                        <a:t>240</a:t>
                      </a:r>
                    </a:p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574" name="Slide Number Placeholder 2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FAB19F-1D0C-4B54-97CE-4D90BA005C61}" type="slidenum">
              <a:rPr lang="en-US" smtClean="0">
                <a:solidFill>
                  <a:srgbClr val="FF0000"/>
                </a:solidFill>
              </a:rPr>
              <a:pPr/>
              <a:t>31</a:t>
            </a:fld>
            <a:endParaRPr lang="en-US" smtClean="0">
              <a:solidFill>
                <a:srgbClr val="FF0000"/>
              </a:solidFill>
            </a:endParaRPr>
          </a:p>
        </p:txBody>
      </p:sp>
      <p:grpSp>
        <p:nvGrpSpPr>
          <p:cNvPr id="23575" name="Group 26"/>
          <p:cNvGrpSpPr>
            <a:grpSpLocks/>
          </p:cNvGrpSpPr>
          <p:nvPr/>
        </p:nvGrpSpPr>
        <p:grpSpPr bwMode="auto">
          <a:xfrm>
            <a:off x="3581400" y="1014413"/>
            <a:ext cx="4856163" cy="4630737"/>
            <a:chOff x="3581400" y="1013619"/>
            <a:chExt cx="4856163" cy="4630997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343400" y="4647610"/>
              <a:ext cx="40941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639916" y="2963178"/>
              <a:ext cx="340855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580" name="TextBox 6"/>
            <p:cNvSpPr txBox="1">
              <a:spLocks noChangeArrowheads="1"/>
            </p:cNvSpPr>
            <p:nvPr/>
          </p:nvSpPr>
          <p:spPr bwMode="auto">
            <a:xfrm>
              <a:off x="3581400" y="2971800"/>
              <a:ext cx="7619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50</a:t>
              </a:r>
            </a:p>
          </p:txBody>
        </p:sp>
        <p:sp>
          <p:nvSpPr>
            <p:cNvPr id="23581" name="TextBox 7"/>
            <p:cNvSpPr txBox="1">
              <a:spLocks noChangeArrowheads="1"/>
            </p:cNvSpPr>
            <p:nvPr/>
          </p:nvSpPr>
          <p:spPr bwMode="auto">
            <a:xfrm>
              <a:off x="3581400" y="1600200"/>
              <a:ext cx="7619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100</a:t>
              </a:r>
            </a:p>
          </p:txBody>
        </p:sp>
        <p:sp>
          <p:nvSpPr>
            <p:cNvPr id="23582" name="TextBox 8"/>
            <p:cNvSpPr txBox="1">
              <a:spLocks noChangeArrowheads="1"/>
            </p:cNvSpPr>
            <p:nvPr/>
          </p:nvSpPr>
          <p:spPr bwMode="auto">
            <a:xfrm>
              <a:off x="3581400" y="1013619"/>
              <a:ext cx="12191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frekuensi</a:t>
              </a:r>
            </a:p>
          </p:txBody>
        </p:sp>
        <p:sp>
          <p:nvSpPr>
            <p:cNvPr id="23583" name="TextBox 10"/>
            <p:cNvSpPr txBox="1">
              <a:spLocks noChangeArrowheads="1"/>
            </p:cNvSpPr>
            <p:nvPr/>
          </p:nvSpPr>
          <p:spPr bwMode="auto">
            <a:xfrm>
              <a:off x="4364175" y="4627274"/>
              <a:ext cx="5349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0,5</a:t>
              </a:r>
            </a:p>
          </p:txBody>
        </p:sp>
        <p:sp>
          <p:nvSpPr>
            <p:cNvPr id="23584" name="TextBox 11"/>
            <p:cNvSpPr txBox="1">
              <a:spLocks noChangeArrowheads="1"/>
            </p:cNvSpPr>
            <p:nvPr/>
          </p:nvSpPr>
          <p:spPr bwMode="auto">
            <a:xfrm>
              <a:off x="4746752" y="4627274"/>
              <a:ext cx="73963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10,5</a:t>
              </a:r>
            </a:p>
          </p:txBody>
        </p:sp>
        <p:sp>
          <p:nvSpPr>
            <p:cNvPr id="23585" name="TextBox 12"/>
            <p:cNvSpPr txBox="1">
              <a:spLocks noChangeArrowheads="1"/>
            </p:cNvSpPr>
            <p:nvPr/>
          </p:nvSpPr>
          <p:spPr bwMode="auto">
            <a:xfrm>
              <a:off x="5333976" y="4622718"/>
              <a:ext cx="7366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20,5</a:t>
              </a:r>
            </a:p>
          </p:txBody>
        </p:sp>
        <p:sp>
          <p:nvSpPr>
            <p:cNvPr id="23586" name="TextBox 13"/>
            <p:cNvSpPr txBox="1">
              <a:spLocks noChangeArrowheads="1"/>
            </p:cNvSpPr>
            <p:nvPr/>
          </p:nvSpPr>
          <p:spPr bwMode="auto">
            <a:xfrm>
              <a:off x="5821188" y="4622718"/>
              <a:ext cx="8813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30,5</a:t>
              </a:r>
            </a:p>
          </p:txBody>
        </p:sp>
        <p:sp>
          <p:nvSpPr>
            <p:cNvPr id="23587" name="TextBox 15"/>
            <p:cNvSpPr txBox="1">
              <a:spLocks noChangeArrowheads="1"/>
            </p:cNvSpPr>
            <p:nvPr/>
          </p:nvSpPr>
          <p:spPr bwMode="auto">
            <a:xfrm>
              <a:off x="6591709" y="4622718"/>
              <a:ext cx="7289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40,5</a:t>
              </a:r>
            </a:p>
          </p:txBody>
        </p:sp>
        <p:sp>
          <p:nvSpPr>
            <p:cNvPr id="23588" name="TextBox 16"/>
            <p:cNvSpPr txBox="1">
              <a:spLocks noChangeArrowheads="1"/>
            </p:cNvSpPr>
            <p:nvPr/>
          </p:nvSpPr>
          <p:spPr bwMode="auto">
            <a:xfrm>
              <a:off x="7320666" y="4622078"/>
              <a:ext cx="6458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50,5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1213" y="3341025"/>
              <a:ext cx="609600" cy="12811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30813" y="2513890"/>
              <a:ext cx="609600" cy="21083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40413" y="3656954"/>
              <a:ext cx="609600" cy="9795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50013" y="1751847"/>
              <a:ext cx="609600" cy="287512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85013" y="2818707"/>
              <a:ext cx="609600" cy="18035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ight Brace 22"/>
            <p:cNvSpPr/>
            <p:nvPr/>
          </p:nvSpPr>
          <p:spPr>
            <a:xfrm rot="5400000">
              <a:off x="5701498" y="3916594"/>
              <a:ext cx="277829" cy="2438400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ight Brace 23"/>
            <p:cNvSpPr/>
            <p:nvPr/>
          </p:nvSpPr>
          <p:spPr>
            <a:xfrm rot="16200000">
              <a:off x="5294299" y="3466494"/>
              <a:ext cx="508029" cy="1803400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29238" y="5274708"/>
              <a:ext cx="762000" cy="3699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240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22850" y="3801426"/>
              <a:ext cx="762000" cy="3683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140</a:t>
              </a:r>
            </a:p>
          </p:txBody>
        </p:sp>
      </p:grpSp>
      <p:graphicFrame>
        <p:nvGraphicFramePr>
          <p:cNvPr id="23554" name="Object 23"/>
          <p:cNvGraphicFramePr>
            <a:graphicFrameLocks noChangeAspect="1"/>
          </p:cNvGraphicFramePr>
          <p:nvPr/>
        </p:nvGraphicFramePr>
        <p:xfrm>
          <a:off x="355600" y="4308475"/>
          <a:ext cx="3286125" cy="681038"/>
        </p:xfrm>
        <a:graphic>
          <a:graphicData uri="http://schemas.openxmlformats.org/presentationml/2006/ole">
            <p:oleObj spid="_x0000_s23554" name="Equation" r:id="rId3" imgW="2082600" imgH="431640" progId="Equation.3">
              <p:embed/>
            </p:oleObj>
          </a:graphicData>
        </a:graphic>
      </p:graphicFrame>
      <p:sp>
        <p:nvSpPr>
          <p:cNvPr id="23576" name="TextBox 26"/>
          <p:cNvSpPr txBox="1">
            <a:spLocks noChangeArrowheads="1"/>
          </p:cNvSpPr>
          <p:nvPr/>
        </p:nvSpPr>
        <p:spPr bwMode="auto">
          <a:xfrm>
            <a:off x="355600" y="3427413"/>
            <a:ext cx="3581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Kelas Me </a:t>
            </a:r>
            <a:r>
              <a:rPr lang="en-US"/>
              <a:t>: kelas yang memuat x</a:t>
            </a:r>
            <a:r>
              <a:rPr lang="en-US" baseline="-25000"/>
              <a:t>[n/2] </a:t>
            </a:r>
            <a:r>
              <a:rPr lang="en-US"/>
              <a:t>= x</a:t>
            </a:r>
            <a:r>
              <a:rPr lang="en-US" baseline="-25000"/>
              <a:t>[300/2]</a:t>
            </a:r>
            <a:r>
              <a:rPr lang="en-US"/>
              <a:t>= x</a:t>
            </a:r>
            <a:r>
              <a:rPr lang="en-US" baseline="-25000"/>
              <a:t>[150] </a:t>
            </a:r>
            <a:r>
              <a:rPr lang="en-US">
                <a:sym typeface="Symbol" pitchFamily="18" charset="2"/>
              </a:rPr>
              <a:t> </a:t>
            </a:r>
            <a:r>
              <a:rPr lang="en-US" b="1">
                <a:sym typeface="Symbol" pitchFamily="18" charset="2"/>
              </a:rPr>
              <a:t>31- 40</a:t>
            </a:r>
            <a:endParaRPr lang="en-US" b="1"/>
          </a:p>
        </p:txBody>
      </p:sp>
      <p:sp>
        <p:nvSpPr>
          <p:cNvPr id="23577" name="TextBox 27"/>
          <p:cNvSpPr txBox="1">
            <a:spLocks noChangeArrowheads="1"/>
          </p:cNvSpPr>
          <p:nvPr/>
        </p:nvSpPr>
        <p:spPr bwMode="auto">
          <a:xfrm>
            <a:off x="355600" y="5364163"/>
            <a:ext cx="358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Deftone Stylus" pitchFamily="2" charset="0"/>
              </a:rPr>
              <a:t>l</a:t>
            </a:r>
            <a:r>
              <a:rPr lang="en-US"/>
              <a:t>  :</a:t>
            </a:r>
            <a:r>
              <a:rPr lang="en-US" b="1"/>
              <a:t> </a:t>
            </a:r>
            <a:r>
              <a:rPr lang="en-US"/>
              <a:t>lebar kelas Me</a:t>
            </a:r>
          </a:p>
          <a:p>
            <a:r>
              <a:rPr lang="en-US">
                <a:latin typeface="Deftone Stylus" pitchFamily="2" charset="0"/>
              </a:rPr>
              <a:t>l</a:t>
            </a:r>
            <a:r>
              <a:rPr lang="en-US"/>
              <a:t>  = 40,5 – 30,5 = 10</a:t>
            </a:r>
          </a:p>
          <a:p>
            <a:r>
              <a:rPr lang="en-US"/>
              <a:t> </a:t>
            </a:r>
          </a:p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modus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3200400"/>
            <a:ext cx="8229600" cy="281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tunggal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/>
              <a:t>Modus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data yang paling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terkelompok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2400" dirty="0" smtClean="0"/>
              <a:t>Modus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besar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5C00B9-96ED-4D55-93EF-3B52B358A3FF}" type="slidenum">
              <a:rPr lang="en-US" smtClean="0">
                <a:solidFill>
                  <a:srgbClr val="FF0000"/>
                </a:solidFill>
              </a:rPr>
              <a:pPr/>
              <a:t>32</a:t>
            </a:fld>
            <a:endParaRPr lang="en-US" smtClean="0">
              <a:solidFill>
                <a:srgbClr val="FF0000"/>
              </a:solidFill>
            </a:endParaRPr>
          </a:p>
        </p:txBody>
      </p:sp>
      <p:grpSp>
        <p:nvGrpSpPr>
          <p:cNvPr id="36869" name="Group 7"/>
          <p:cNvGrpSpPr>
            <a:grpSpLocks/>
          </p:cNvGrpSpPr>
          <p:nvPr/>
        </p:nvGrpSpPr>
        <p:grpSpPr bwMode="auto">
          <a:xfrm>
            <a:off x="554038" y="1374775"/>
            <a:ext cx="7953375" cy="1825625"/>
            <a:chOff x="554185" y="1374775"/>
            <a:chExt cx="7952723" cy="1825625"/>
          </a:xfrm>
        </p:grpSpPr>
        <p:pic>
          <p:nvPicPr>
            <p:cNvPr id="36870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4185" y="1374775"/>
              <a:ext cx="7952723" cy="1825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68471" y="2909888"/>
              <a:ext cx="1350852" cy="2809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40225" y="3135313"/>
              <a:ext cx="352396" cy="460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563"/>
            <a:ext cx="8229600" cy="8080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14413"/>
          <a:ext cx="2428875" cy="22050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08380"/>
                <a:gridCol w="627380"/>
                <a:gridCol w="792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skor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</a:t>
                      </a:r>
                      <a:r>
                        <a:rPr lang="en-US" baseline="-25000" dirty="0" err="1" smtClean="0">
                          <a:solidFill>
                            <a:srgbClr val="C00000"/>
                          </a:solidFill>
                        </a:rPr>
                        <a:t>i</a:t>
                      </a:r>
                      <a:endParaRPr lang="en-US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fkum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 1</a:t>
                      </a:r>
                      <a:r>
                        <a:rPr lang="en-US" baseline="0" dirty="0" smtClean="0"/>
                        <a:t> – 10</a:t>
                      </a:r>
                    </a:p>
                    <a:p>
                      <a:pPr algn="r"/>
                      <a:r>
                        <a:rPr lang="en-US" baseline="0" dirty="0" smtClean="0"/>
                        <a:t>11 – 20</a:t>
                      </a:r>
                    </a:p>
                    <a:p>
                      <a:pPr algn="r"/>
                      <a:r>
                        <a:rPr lang="en-US" baseline="0" dirty="0" smtClean="0"/>
                        <a:t>21 – 30</a:t>
                      </a:r>
                    </a:p>
                    <a:p>
                      <a:pPr algn="r"/>
                      <a:r>
                        <a:rPr lang="en-US" baseline="0" dirty="0" smtClean="0"/>
                        <a:t>31 – 40</a:t>
                      </a:r>
                    </a:p>
                    <a:p>
                      <a:pPr algn="r"/>
                      <a:r>
                        <a:rPr lang="en-US" baseline="0" dirty="0" smtClean="0"/>
                        <a:t>41 – 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</a:p>
                    <a:p>
                      <a:pPr algn="r"/>
                      <a:r>
                        <a:rPr lang="en-US" dirty="0" smtClean="0"/>
                        <a:t>70</a:t>
                      </a:r>
                    </a:p>
                    <a:p>
                      <a:pPr algn="r"/>
                      <a:r>
                        <a:rPr lang="en-US" dirty="0" smtClean="0"/>
                        <a:t>30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</a:p>
                    <a:p>
                      <a:pPr algn="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</a:p>
                    <a:p>
                      <a:pPr algn="r"/>
                      <a:r>
                        <a:rPr lang="en-US" dirty="0" smtClean="0"/>
                        <a:t>110</a:t>
                      </a:r>
                    </a:p>
                    <a:p>
                      <a:pPr algn="r"/>
                      <a:r>
                        <a:rPr lang="en-US" dirty="0" smtClean="0"/>
                        <a:t>140</a:t>
                      </a:r>
                    </a:p>
                    <a:p>
                      <a:pPr algn="r"/>
                      <a:r>
                        <a:rPr lang="en-US" dirty="0" smtClean="0"/>
                        <a:t>240</a:t>
                      </a:r>
                    </a:p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98" name="Slide Number Placeholder 3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2067FC-304E-4A94-82C2-0582BF97BCA2}" type="slidenum">
              <a:rPr lang="en-US" smtClean="0">
                <a:solidFill>
                  <a:srgbClr val="FF0000"/>
                </a:solidFill>
              </a:rPr>
              <a:pPr/>
              <a:t>33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57200" y="3657600"/>
          <a:ext cx="2544763" cy="1701800"/>
        </p:xfrm>
        <a:graphic>
          <a:graphicData uri="http://schemas.openxmlformats.org/presentationml/2006/ole">
            <p:oleObj spid="_x0000_s24578" name="Equation" r:id="rId3" imgW="1612800" imgH="1079280" progId="Equation.3">
              <p:embed/>
            </p:oleObj>
          </a:graphicData>
        </a:graphic>
      </p:graphicFrame>
      <p:grpSp>
        <p:nvGrpSpPr>
          <p:cNvPr id="24599" name="Group 35"/>
          <p:cNvGrpSpPr>
            <a:grpSpLocks/>
          </p:cNvGrpSpPr>
          <p:nvPr/>
        </p:nvGrpSpPr>
        <p:grpSpPr bwMode="auto">
          <a:xfrm>
            <a:off x="3581400" y="1014413"/>
            <a:ext cx="4856163" cy="3981450"/>
            <a:chOff x="3581400" y="1014413"/>
            <a:chExt cx="4856163" cy="3981450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4343400" y="4648200"/>
              <a:ext cx="40941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640012" y="2963863"/>
              <a:ext cx="3408363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602" name="TextBox 6"/>
            <p:cNvSpPr txBox="1">
              <a:spLocks noChangeArrowheads="1"/>
            </p:cNvSpPr>
            <p:nvPr/>
          </p:nvSpPr>
          <p:spPr bwMode="auto">
            <a:xfrm>
              <a:off x="3581400" y="2971800"/>
              <a:ext cx="762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50</a:t>
              </a:r>
            </a:p>
          </p:txBody>
        </p:sp>
        <p:sp>
          <p:nvSpPr>
            <p:cNvPr id="24603" name="TextBox 7"/>
            <p:cNvSpPr txBox="1">
              <a:spLocks noChangeArrowheads="1"/>
            </p:cNvSpPr>
            <p:nvPr/>
          </p:nvSpPr>
          <p:spPr bwMode="auto">
            <a:xfrm>
              <a:off x="3581400" y="1600200"/>
              <a:ext cx="7620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100</a:t>
              </a:r>
            </a:p>
          </p:txBody>
        </p:sp>
        <p:sp>
          <p:nvSpPr>
            <p:cNvPr id="24604" name="TextBox 8"/>
            <p:cNvSpPr txBox="1">
              <a:spLocks noChangeArrowheads="1"/>
            </p:cNvSpPr>
            <p:nvPr/>
          </p:nvSpPr>
          <p:spPr bwMode="auto">
            <a:xfrm>
              <a:off x="3581400" y="1014413"/>
              <a:ext cx="12192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frekuensi</a:t>
              </a:r>
            </a:p>
          </p:txBody>
        </p:sp>
        <p:sp>
          <p:nvSpPr>
            <p:cNvPr id="24605" name="TextBox 10"/>
            <p:cNvSpPr txBox="1">
              <a:spLocks noChangeArrowheads="1"/>
            </p:cNvSpPr>
            <p:nvPr/>
          </p:nvSpPr>
          <p:spPr bwMode="auto">
            <a:xfrm>
              <a:off x="4364038" y="4627563"/>
              <a:ext cx="5349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0,5</a:t>
              </a:r>
            </a:p>
          </p:txBody>
        </p:sp>
        <p:sp>
          <p:nvSpPr>
            <p:cNvPr id="24606" name="TextBox 11"/>
            <p:cNvSpPr txBox="1">
              <a:spLocks noChangeArrowheads="1"/>
            </p:cNvSpPr>
            <p:nvPr/>
          </p:nvSpPr>
          <p:spPr bwMode="auto">
            <a:xfrm>
              <a:off x="4746625" y="4627563"/>
              <a:ext cx="739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10,5</a:t>
              </a:r>
            </a:p>
          </p:txBody>
        </p:sp>
        <p:sp>
          <p:nvSpPr>
            <p:cNvPr id="24607" name="TextBox 12"/>
            <p:cNvSpPr txBox="1">
              <a:spLocks noChangeArrowheads="1"/>
            </p:cNvSpPr>
            <p:nvPr/>
          </p:nvSpPr>
          <p:spPr bwMode="auto">
            <a:xfrm>
              <a:off x="5334000" y="4622800"/>
              <a:ext cx="736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20,5</a:t>
              </a:r>
            </a:p>
          </p:txBody>
        </p:sp>
        <p:sp>
          <p:nvSpPr>
            <p:cNvPr id="24608" name="TextBox 13"/>
            <p:cNvSpPr txBox="1">
              <a:spLocks noChangeArrowheads="1"/>
            </p:cNvSpPr>
            <p:nvPr/>
          </p:nvSpPr>
          <p:spPr bwMode="auto">
            <a:xfrm>
              <a:off x="5821363" y="4622800"/>
              <a:ext cx="881062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30,5</a:t>
              </a:r>
            </a:p>
          </p:txBody>
        </p:sp>
        <p:sp>
          <p:nvSpPr>
            <p:cNvPr id="24609" name="TextBox 15"/>
            <p:cNvSpPr txBox="1">
              <a:spLocks noChangeArrowheads="1"/>
            </p:cNvSpPr>
            <p:nvPr/>
          </p:nvSpPr>
          <p:spPr bwMode="auto">
            <a:xfrm>
              <a:off x="6591300" y="4622800"/>
              <a:ext cx="7286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40,5</a:t>
              </a:r>
            </a:p>
          </p:txBody>
        </p:sp>
        <p:sp>
          <p:nvSpPr>
            <p:cNvPr id="24610" name="TextBox 16"/>
            <p:cNvSpPr txBox="1">
              <a:spLocks noChangeArrowheads="1"/>
            </p:cNvSpPr>
            <p:nvPr/>
          </p:nvSpPr>
          <p:spPr bwMode="auto">
            <a:xfrm>
              <a:off x="7319963" y="4622800"/>
              <a:ext cx="6461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/>
                <a:t>50,5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1213" y="3341688"/>
              <a:ext cx="609600" cy="12811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30813" y="2514600"/>
              <a:ext cx="609600" cy="210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840413" y="3657600"/>
              <a:ext cx="609600" cy="9794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50013" y="1752600"/>
              <a:ext cx="609600" cy="28749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85013" y="2819400"/>
              <a:ext cx="609600" cy="180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 flipH="1">
              <a:off x="6221413" y="1981200"/>
              <a:ext cx="10668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733257" y="2426494"/>
              <a:ext cx="2000250" cy="623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35725" y="2432050"/>
              <a:ext cx="6238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5707856" y="3550444"/>
              <a:ext cx="2238375" cy="1588"/>
            </a:xfrm>
            <a:prstGeom prst="line">
              <a:avLst/>
            </a:prstGeom>
            <a:ln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20" name="TextBox 44"/>
            <p:cNvSpPr txBox="1">
              <a:spLocks noChangeArrowheads="1"/>
            </p:cNvSpPr>
            <p:nvPr/>
          </p:nvSpPr>
          <p:spPr bwMode="auto">
            <a:xfrm>
              <a:off x="6491288" y="1858963"/>
              <a:ext cx="1412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621" name="TextBox 45"/>
            <p:cNvSpPr txBox="1">
              <a:spLocks noChangeArrowheads="1"/>
            </p:cNvSpPr>
            <p:nvPr/>
          </p:nvSpPr>
          <p:spPr bwMode="auto">
            <a:xfrm>
              <a:off x="6781800" y="1858963"/>
              <a:ext cx="1428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4622" name="TextBox 46"/>
            <p:cNvSpPr txBox="1">
              <a:spLocks noChangeArrowheads="1"/>
            </p:cNvSpPr>
            <p:nvPr/>
          </p:nvSpPr>
          <p:spPr bwMode="auto">
            <a:xfrm>
              <a:off x="6824663" y="2449513"/>
              <a:ext cx="1428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4623" name="TextBox 47"/>
            <p:cNvSpPr txBox="1">
              <a:spLocks noChangeArrowheads="1"/>
            </p:cNvSpPr>
            <p:nvPr/>
          </p:nvSpPr>
          <p:spPr bwMode="auto">
            <a:xfrm>
              <a:off x="6491288" y="2819400"/>
              <a:ext cx="1412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508750" y="4303713"/>
              <a:ext cx="138113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81800" y="4308475"/>
              <a:ext cx="423863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154863" y="2081213"/>
              <a:ext cx="442912" cy="36830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en-US" baseline="-25000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45188" y="2601913"/>
              <a:ext cx="444500" cy="36988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</a:t>
              </a:r>
              <a:r>
                <a:rPr lang="en-US" baseline="-25000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53" name="Right Brace 52"/>
            <p:cNvSpPr/>
            <p:nvPr/>
          </p:nvSpPr>
          <p:spPr>
            <a:xfrm>
              <a:off x="7086600" y="1752600"/>
              <a:ext cx="146050" cy="1066800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ight Brace 53"/>
            <p:cNvSpPr/>
            <p:nvPr/>
          </p:nvSpPr>
          <p:spPr>
            <a:xfrm rot="10800000">
              <a:off x="6275388" y="1752600"/>
              <a:ext cx="146050" cy="1905000"/>
            </a:xfrm>
            <a:prstGeom prst="rightBrace">
              <a:avLst/>
            </a:prstGeom>
            <a:ln>
              <a:solidFill>
                <a:srgbClr val="7030A0"/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frekuensi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4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514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b 	: batas bawah kelas Modus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Freestyle Script" pitchFamily="66" charset="0"/>
              </a:rPr>
              <a:t>l</a:t>
            </a:r>
            <a:r>
              <a:rPr lang="en-US" sz="2400" smtClean="0"/>
              <a:t> 	: lebar kelas Modus</a:t>
            </a:r>
          </a:p>
          <a:p>
            <a:pPr eaLnBrk="1" hangingPunct="1">
              <a:buFontTx/>
              <a:buNone/>
            </a:pPr>
            <a:r>
              <a:rPr lang="en-US" sz="2400" smtClean="0"/>
              <a:t>b</a:t>
            </a:r>
            <a:r>
              <a:rPr lang="en-US" sz="2400" baseline="-25000" smtClean="0"/>
              <a:t>1</a:t>
            </a:r>
            <a:r>
              <a:rPr lang="en-US" sz="2400" smtClean="0"/>
              <a:t> : frekuensi kelas Modus – frekuensi kelas sebelumnya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b</a:t>
            </a:r>
            <a:r>
              <a:rPr lang="en-US" sz="2400" baseline="-25000" smtClean="0"/>
              <a:t>2</a:t>
            </a:r>
            <a:r>
              <a:rPr lang="en-US" sz="2400" smtClean="0"/>
              <a:t> : frekuensi kelas Modus – frekuensi kelas sesudahnya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B469D2-B931-42AA-A3B2-4884EB8ED1E8}" type="slidenum">
              <a:rPr lang="en-US" smtClean="0">
                <a:solidFill>
                  <a:srgbClr val="FF0000"/>
                </a:solidFill>
              </a:rPr>
              <a:pPr/>
              <a:t>34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449513" y="1878013"/>
          <a:ext cx="3254375" cy="1236662"/>
        </p:xfrm>
        <a:graphic>
          <a:graphicData uri="http://schemas.openxmlformats.org/presentationml/2006/ole">
            <p:oleObj spid="_x0000_s25602" name="Equation" r:id="rId3" imgW="12697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C774B-A269-47BD-B298-961FD7E86F6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FFE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Ukuran</a:t>
            </a:r>
            <a:r>
              <a:rPr lang="en-US" b="1" dirty="0" smtClean="0">
                <a:solidFill>
                  <a:srgbClr val="FFE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FFE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b="1" dirty="0" smtClean="0">
                <a:solidFill>
                  <a:srgbClr val="FFE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FFE95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(Measure of Shape)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lz MT" pitchFamily="82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7F4D6-A541-439A-92A5-89BA2A94AF19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438" y="3573463"/>
            <a:ext cx="8945562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685800" y="6107113"/>
            <a:ext cx="198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Kurva  negatif</a:t>
            </a:r>
          </a:p>
        </p:txBody>
      </p:sp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6553200" y="6107113"/>
            <a:ext cx="1752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/>
              <a:t>Kurva positif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Rata-rata = 67,3,  Mo = 45,2</a:t>
            </a:r>
          </a:p>
          <a:p>
            <a:r>
              <a:rPr lang="id-ID" smtClean="0"/>
              <a:t>Me = (Mo + 2     )/3 = (45,2 + 134,6)/3 = 59,9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1CC59-1A5B-49E9-8578-8638982BB5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24200" y="2286000"/>
          <a:ext cx="688975" cy="381000"/>
        </p:xfrm>
        <a:graphic>
          <a:graphicData uri="http://schemas.openxmlformats.org/presentationml/2006/ole">
            <p:oleObj spid="_x0000_s2050" name="Equation" r:id="rId3" imgW="1648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Rata-rata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hitung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harmonis </a:t>
            </a:r>
            <a:r>
              <a:rPr lang="en-US" sz="2200" dirty="0" err="1" smtClean="0"/>
              <a:t>sering</a:t>
            </a:r>
            <a:r>
              <a:rPr lang="en-US" sz="2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200" dirty="0" smtClean="0"/>
              <a:t>digunakan untuk merata-ratakan kecepatan untuk beberapa jarak tempuh yang sama</a:t>
            </a:r>
            <a:endParaRPr lang="en-US" sz="2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geometrik </a:t>
            </a:r>
            <a:r>
              <a:rPr lang="id-ID" sz="2200" dirty="0" smtClean="0"/>
              <a:t>digunakan untuk merata-ratakan data yang rasio suku-suku berurutannya kira-kira tetap. Sering terjadi pada data yang berupa laju perubahan, rasio, indeks ekonomi, ukuran-ukuran populasi untuk periode waktu yang berurutan.</a:t>
            </a:r>
            <a:endParaRPr lang="en-US" sz="22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terboboti</a:t>
            </a:r>
            <a:r>
              <a:rPr lang="id-ID" sz="2800" dirty="0" smtClean="0"/>
              <a:t> </a:t>
            </a:r>
            <a:r>
              <a:rPr lang="id-ID" sz="2200" dirty="0" smtClean="0"/>
              <a:t>digunakan untuk merata-ratakan k buah nilai dengan menganggap bahwa sebagian lebih penting dari lainnya.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gabungan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200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07FD1D-FAF2-4998-9C4B-7F4B0C8C7238}" type="slidenum">
              <a:rPr lang="en-US" smtClean="0">
                <a:solidFill>
                  <a:srgbClr val="FF0000"/>
                </a:solidFill>
              </a:rPr>
              <a:pPr/>
              <a:t>6</a:t>
            </a:fld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Rata-rata </a:t>
            </a:r>
            <a:r>
              <a:rPr lang="en-US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Hitung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(rata-rata)</a:t>
            </a:r>
          </a:p>
        </p:txBody>
      </p:sp>
      <p:sp>
        <p:nvSpPr>
          <p:cNvPr id="205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tunggal</a:t>
            </a:r>
            <a:r>
              <a:rPr lang="id-ID" smtClean="0"/>
              <a:t>: </a:t>
            </a: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id-ID" baseline="-25000" smtClean="0"/>
              <a:t> ,</a:t>
            </a:r>
            <a:r>
              <a:rPr lang="id-ID" smtClean="0"/>
              <a:t> </a:t>
            </a:r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id-ID" baseline="-25000" smtClean="0"/>
              <a:t>.  .......</a:t>
            </a:r>
            <a:r>
              <a:rPr lang="id-ID" smtClean="0"/>
              <a:t> , </a:t>
            </a:r>
            <a:r>
              <a:rPr lang="en-US" smtClean="0"/>
              <a:t>x</a:t>
            </a:r>
            <a:r>
              <a:rPr lang="id-ID" baseline="-25000" smtClean="0"/>
              <a:t>n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a. data populasi</a:t>
            </a:r>
          </a:p>
          <a:p>
            <a:pPr eaLnBrk="1" hangingPunct="1">
              <a:buFontTx/>
              <a:buNone/>
            </a:pPr>
            <a:r>
              <a:rPr lang="en-US" smtClean="0"/>
              <a:t>	    rata-rata populasi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=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	b. data sampel</a:t>
            </a:r>
          </a:p>
          <a:p>
            <a:pPr eaLnBrk="1" hangingPunct="1">
              <a:buFontTx/>
              <a:buNone/>
            </a:pPr>
            <a:r>
              <a:rPr lang="en-US" smtClean="0"/>
              <a:t>	    rata-rata sampel </a:t>
            </a:r>
            <a:r>
              <a:rPr lang="en-US" smtClean="0">
                <a:sym typeface="Symbol" pitchFamily="18" charset="2"/>
              </a:rPr>
              <a:t> 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97F695-7719-469C-A9DC-9B215E24F70F}" type="slidenum">
              <a:rPr lang="en-US" smtClean="0">
                <a:solidFill>
                  <a:srgbClr val="FF0000"/>
                </a:solidFill>
              </a:rPr>
              <a:pPr/>
              <a:t>7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715000" y="2209800"/>
          <a:ext cx="800100" cy="1279525"/>
        </p:xfrm>
        <a:graphic>
          <a:graphicData uri="http://schemas.openxmlformats.org/presentationml/2006/ole">
            <p:oleObj spid="_x0000_s3074" name="Equation" r:id="rId3" imgW="380880" imgH="6094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992688" y="3871913"/>
          <a:ext cx="1444625" cy="1387475"/>
        </p:xfrm>
        <a:graphic>
          <a:graphicData uri="http://schemas.openxmlformats.org/presentationml/2006/ole">
            <p:oleObj spid="_x0000_s3075" name="Equation" r:id="rId4" imgW="6346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995863"/>
          </a:xfrm>
        </p:spPr>
        <p:txBody>
          <a:bodyPr/>
          <a:lstStyle/>
          <a:p>
            <a:pPr eaLnBrk="1" hangingPunct="1"/>
            <a:r>
              <a:rPr lang="en-US" smtClean="0"/>
              <a:t>Data dalam tabel distribusi frekuensi</a:t>
            </a:r>
          </a:p>
        </p:txBody>
      </p:sp>
      <p:sp>
        <p:nvSpPr>
          <p:cNvPr id="410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62CE87-F4B3-431C-B7B0-10FEF2673202}" type="slidenum">
              <a:rPr lang="en-US" smtClean="0">
                <a:solidFill>
                  <a:srgbClr val="FF0000"/>
                </a:solidFill>
              </a:rPr>
              <a:pPr/>
              <a:t>8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093788"/>
          <a:ext cx="3200401" cy="4206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514"/>
                <a:gridCol w="896538"/>
                <a:gridCol w="1285349"/>
              </a:tblGrid>
              <a:tr h="6885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i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f</a:t>
                      </a:r>
                      <a:r>
                        <a:rPr lang="en-US" sz="2800" baseline="-25000" dirty="0" err="1" smtClean="0"/>
                        <a:t>i</a:t>
                      </a:r>
                      <a:r>
                        <a:rPr lang="en-US" sz="2800" dirty="0" err="1" smtClean="0"/>
                        <a:t>x</a:t>
                      </a:r>
                      <a:r>
                        <a:rPr lang="en-US" sz="2800" baseline="-25000" dirty="0" err="1" smtClean="0"/>
                        <a:t>i</a:t>
                      </a:r>
                      <a:endParaRPr lang="en-US" sz="2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91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1</a:t>
                      </a:r>
                    </a:p>
                    <a:p>
                      <a:pPr algn="ctr"/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2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err="1" smtClean="0"/>
                        <a:t>x</a:t>
                      </a:r>
                      <a:r>
                        <a:rPr lang="en-US" sz="2800" baseline="-25000" dirty="0" err="1" smtClean="0"/>
                        <a:t>k</a:t>
                      </a:r>
                      <a:endParaRPr lang="en-US" sz="28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1</a:t>
                      </a:r>
                    </a:p>
                    <a:p>
                      <a:pPr algn="ctr"/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2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smtClean="0"/>
                        <a:t>.</a:t>
                      </a:r>
                    </a:p>
                    <a:p>
                      <a:pPr algn="ctr"/>
                      <a:r>
                        <a:rPr lang="en-US" sz="2800" dirty="0" err="1" smtClean="0"/>
                        <a:t>f</a:t>
                      </a:r>
                      <a:r>
                        <a:rPr lang="en-US" sz="2800" baseline="-25000" dirty="0" err="1" smtClean="0"/>
                        <a:t>k</a:t>
                      </a:r>
                      <a:endParaRPr lang="en-US" sz="28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f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x</a:t>
                      </a:r>
                      <a:r>
                        <a:rPr lang="en-US" sz="2800" baseline="-25000" dirty="0" smtClean="0"/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err="1" smtClean="0"/>
                        <a:t>f</a:t>
                      </a:r>
                      <a:r>
                        <a:rPr lang="en-US" sz="2800" baseline="-25000" dirty="0" err="1" smtClean="0"/>
                        <a:t>k</a:t>
                      </a:r>
                      <a:r>
                        <a:rPr lang="en-US" sz="2800" baseline="0" dirty="0" err="1" smtClean="0"/>
                        <a:t>x</a:t>
                      </a:r>
                      <a:r>
                        <a:rPr lang="en-US" sz="2800" baseline="-25000" dirty="0" err="1" smtClean="0"/>
                        <a:t>k</a:t>
                      </a:r>
                      <a:endParaRPr lang="en-US" sz="2800" baseline="-25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52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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278438" y="2057400"/>
          <a:ext cx="2060575" cy="1676400"/>
        </p:xfrm>
        <a:graphic>
          <a:graphicData uri="http://schemas.openxmlformats.org/presentationml/2006/ole">
            <p:oleObj spid="_x0000_s4098" name="Equation" r:id="rId3" imgW="749160" imgH="609480" progId="Equation.3">
              <p:embed/>
            </p:oleObj>
          </a:graphicData>
        </a:graphic>
      </p:graphicFrame>
      <p:sp>
        <p:nvSpPr>
          <p:cNvPr id="3096" name="TextBox 7"/>
          <p:cNvSpPr txBox="1">
            <a:spLocks noChangeArrowheads="1"/>
          </p:cNvSpPr>
          <p:nvPr/>
        </p:nvSpPr>
        <p:spPr bwMode="auto">
          <a:xfrm>
            <a:off x="5181600" y="1533525"/>
            <a:ext cx="1684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Rata-rata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905000" y="4657725"/>
          <a:ext cx="889000" cy="642938"/>
        </p:xfrm>
        <a:graphic>
          <a:graphicData uri="http://schemas.openxmlformats.org/presentationml/2006/ole">
            <p:oleObj spid="_x0000_s4099" name="Equation" r:id="rId4" imgW="596880" imgH="43164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128963" y="4657725"/>
          <a:ext cx="681037" cy="642938"/>
        </p:xfrm>
        <a:graphic>
          <a:graphicData uri="http://schemas.openxmlformats.org/presentationml/2006/ole">
            <p:oleObj spid="_x0000_s4100" name="Equation" r:id="rId5" imgW="4572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072063"/>
          </a:xfrm>
        </p:spPr>
        <p:txBody>
          <a:bodyPr/>
          <a:lstStyle/>
          <a:p>
            <a:pPr eaLnBrk="1" hangingPunct="1"/>
            <a:r>
              <a:rPr lang="en-US" smtClean="0"/>
              <a:t>Data dalam tabel distribusi frekuensi</a:t>
            </a:r>
          </a:p>
        </p:txBody>
      </p:sp>
      <p:sp>
        <p:nvSpPr>
          <p:cNvPr id="5127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298116-A467-4FC4-AFF9-141710104797}" type="slidenum">
              <a:rPr lang="en-US" smtClean="0">
                <a:solidFill>
                  <a:srgbClr val="FF0000"/>
                </a:solidFill>
              </a:rPr>
              <a:pPr/>
              <a:t>9</a:t>
            </a:fld>
            <a:endParaRPr lang="en-US" smtClean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333500"/>
          <a:ext cx="4535582" cy="396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477"/>
                <a:gridCol w="1014523"/>
                <a:gridCol w="611505"/>
                <a:gridCol w="1257077"/>
              </a:tblGrid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Skor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r>
                        <a:rPr lang="en-US" sz="2400" baseline="-25000" dirty="0" smtClean="0"/>
                        <a:t>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i</a:t>
                      </a:r>
                      <a:r>
                        <a:rPr lang="en-US" sz="2400" baseline="0" dirty="0" err="1" smtClean="0"/>
                        <a:t>x</a:t>
                      </a:r>
                      <a:r>
                        <a:rPr lang="en-US" sz="2400" baseline="-25000" dirty="0" err="1" smtClean="0"/>
                        <a:t>i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08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1 </a:t>
                      </a:r>
                      <a:r>
                        <a:rPr lang="en-US" sz="2400" baseline="0" dirty="0" smtClean="0"/>
                        <a:t> - b</a:t>
                      </a:r>
                      <a:r>
                        <a:rPr lang="en-US" sz="2400" baseline="-25000" dirty="0" smtClean="0"/>
                        <a:t>1</a:t>
                      </a:r>
                    </a:p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  </a:t>
                      </a:r>
                      <a:r>
                        <a:rPr lang="en-US" sz="2400" baseline="0" dirty="0" smtClean="0"/>
                        <a:t>- b</a:t>
                      </a:r>
                      <a:r>
                        <a:rPr lang="en-US" sz="2400" baseline="-25000" dirty="0" smtClean="0"/>
                        <a:t>2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err="1" smtClean="0"/>
                        <a:t>a</a:t>
                      </a:r>
                      <a:r>
                        <a:rPr lang="en-US" sz="2400" baseline="-25000" dirty="0" err="1" smtClean="0"/>
                        <a:t>k</a:t>
                      </a:r>
                      <a:r>
                        <a:rPr lang="en-US" sz="2400" baseline="-25000" dirty="0" smtClean="0"/>
                        <a:t>  </a:t>
                      </a:r>
                      <a:r>
                        <a:rPr lang="en-US" sz="2400" baseline="0" dirty="0" smtClean="0"/>
                        <a:t>- </a:t>
                      </a:r>
                      <a:r>
                        <a:rPr lang="en-US" sz="2400" baseline="0" dirty="0" err="1" smtClean="0"/>
                        <a:t>b</a:t>
                      </a:r>
                      <a:r>
                        <a:rPr lang="en-US" sz="2400" baseline="-25000" dirty="0" err="1" smtClean="0"/>
                        <a:t>k</a:t>
                      </a:r>
                      <a:endParaRPr lang="en-US" sz="2400" baseline="-25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</a:p>
                    <a:p>
                      <a:pPr algn="ctr"/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err="1" smtClean="0"/>
                        <a:t>f</a:t>
                      </a:r>
                      <a:r>
                        <a:rPr lang="en-US" sz="2400" baseline="-25000" dirty="0" err="1" smtClean="0"/>
                        <a:t>k</a:t>
                      </a:r>
                      <a:endParaRPr lang="en-US" sz="24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x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30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x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0" dirty="0" smtClean="0"/>
                    </a:p>
                    <a:p>
                      <a:pPr algn="ctr"/>
                      <a:r>
                        <a:rPr lang="en-US" sz="2400" baseline="0" dirty="0" smtClean="0"/>
                        <a:t>.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.</a:t>
                      </a:r>
                    </a:p>
                    <a:p>
                      <a:pPr algn="ctr"/>
                      <a:r>
                        <a:rPr lang="en-US" sz="24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/>
                        <a:t>x</a:t>
                      </a:r>
                      <a:r>
                        <a:rPr lang="en-US" sz="2400" baseline="-25000" dirty="0" err="1" smtClean="0"/>
                        <a:t>k</a:t>
                      </a:r>
                      <a:endParaRPr lang="en-US" sz="24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x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300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x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err="1" smtClean="0"/>
                        <a:t>f</a:t>
                      </a:r>
                      <a:r>
                        <a:rPr lang="en-US" sz="2400" baseline="-25000" dirty="0" err="1" smtClean="0"/>
                        <a:t>k</a:t>
                      </a:r>
                      <a:r>
                        <a:rPr lang="en-US" sz="2400" baseline="0" dirty="0" err="1" smtClean="0"/>
                        <a:t>x</a:t>
                      </a:r>
                      <a:r>
                        <a:rPr lang="en-US" sz="2400" baseline="-25000" dirty="0" err="1" smtClean="0"/>
                        <a:t>k</a:t>
                      </a:r>
                      <a:endParaRPr lang="en-US" sz="24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1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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60588" y="4657725"/>
          <a:ext cx="889000" cy="642938"/>
        </p:xfrm>
        <a:graphic>
          <a:graphicData uri="http://schemas.openxmlformats.org/presentationml/2006/ole">
            <p:oleObj spid="_x0000_s5122" name="Equation" r:id="rId3" imgW="59688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000500" y="4610100"/>
          <a:ext cx="757238" cy="738188"/>
        </p:xfrm>
        <a:graphic>
          <a:graphicData uri="http://schemas.openxmlformats.org/presentationml/2006/ole">
            <p:oleObj spid="_x0000_s5123" name="Equation" r:id="rId4" imgW="507960" imgH="4950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646738" y="1917700"/>
          <a:ext cx="2270125" cy="1955800"/>
        </p:xfrm>
        <a:graphic>
          <a:graphicData uri="http://schemas.openxmlformats.org/presentationml/2006/ole">
            <p:oleObj spid="_x0000_s5124" name="Equation" r:id="rId5" imgW="825480" imgH="711000" progId="Equation.3">
              <p:embed/>
            </p:oleObj>
          </a:graphicData>
        </a:graphic>
      </p:graphicFrame>
      <p:sp>
        <p:nvSpPr>
          <p:cNvPr id="4125" name="TextBox 7"/>
          <p:cNvSpPr txBox="1">
            <a:spLocks noChangeArrowheads="1"/>
          </p:cNvSpPr>
          <p:nvPr/>
        </p:nvSpPr>
        <p:spPr bwMode="auto">
          <a:xfrm>
            <a:off x="5654675" y="1533525"/>
            <a:ext cx="1684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Rata-rata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764213" y="4402138"/>
          <a:ext cx="2319337" cy="1212850"/>
        </p:xfrm>
        <a:graphic>
          <a:graphicData uri="http://schemas.openxmlformats.org/presentationml/2006/ole">
            <p:oleObj spid="_x0000_s5125" name="Equation" r:id="rId6" imgW="850680" imgH="4442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475665" y="3890665"/>
            <a:ext cx="3211135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arlow Solid Italic" pitchFamily="82" charset="0"/>
              </a:rPr>
              <a:t>tanda</a:t>
            </a:r>
            <a:r>
              <a:rPr lang="en-US" sz="54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arlow Solid Italic" pitchFamily="82" charset="0"/>
              </a:rPr>
              <a:t> </a:t>
            </a:r>
            <a:r>
              <a:rPr lang="en-US" sz="5400" b="1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Harlow Solid Italic" pitchFamily="82" charset="0"/>
              </a:rPr>
              <a:t>kelas</a:t>
            </a:r>
            <a:endParaRPr lang="en-US" sz="54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4238</TotalTime>
  <Words>1317</Words>
  <PresentationFormat>On-screen Show (4:3)</PresentationFormat>
  <Paragraphs>505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Cooper Black</vt:lpstr>
      <vt:lpstr>Symbol</vt:lpstr>
      <vt:lpstr>Curlz MT</vt:lpstr>
      <vt:lpstr>Ravie</vt:lpstr>
      <vt:lpstr>Times New Roman</vt:lpstr>
      <vt:lpstr>Harlow Solid Italic</vt:lpstr>
      <vt:lpstr>Freestyle Script</vt:lpstr>
      <vt:lpstr>Deftone Stylus</vt:lpstr>
      <vt:lpstr>Office Theme</vt:lpstr>
      <vt:lpstr>Microsoft Equation 3.0</vt:lpstr>
      <vt:lpstr>Slide 1</vt:lpstr>
      <vt:lpstr>Perhatikan pengelompokan data sampel berikut</vt:lpstr>
      <vt:lpstr>Ukuran Pemusatan adalah ukuran yang menunjukan pusat segugus data yang telah diurutkan dari yang terkecil sampai terbesar atau sebaliknya. (Rata-rata, Median, Modus)  </vt:lpstr>
      <vt:lpstr>Ukuran Bentuk  (Measure of Shape)</vt:lpstr>
      <vt:lpstr>Slide 5</vt:lpstr>
      <vt:lpstr>Rata-rata</vt:lpstr>
      <vt:lpstr>Rata-rata Hitung (rata-rata)</vt:lpstr>
      <vt:lpstr>Slide 8</vt:lpstr>
      <vt:lpstr>Slide 9</vt:lpstr>
      <vt:lpstr>Hitunglah nilai rata-rata dari data berikut</vt:lpstr>
      <vt:lpstr>Jika lebar kelas sama untuk setiap kelas interval</vt:lpstr>
      <vt:lpstr>Slide 12</vt:lpstr>
      <vt:lpstr>Masalah</vt:lpstr>
      <vt:lpstr>Rata-rata Harmonis</vt:lpstr>
      <vt:lpstr>Contoh penggunaan rata-rata harmonis</vt:lpstr>
      <vt:lpstr>Slide 16</vt:lpstr>
      <vt:lpstr>Rata-rata Ukur/Geometrik</vt:lpstr>
      <vt:lpstr>Rata-rata Ukur</vt:lpstr>
      <vt:lpstr>Rata-rata Terboboti</vt:lpstr>
      <vt:lpstr>Rata-rata Gabungan</vt:lpstr>
      <vt:lpstr>Median</vt:lpstr>
      <vt:lpstr>Slide 22</vt:lpstr>
      <vt:lpstr>Median</vt:lpstr>
      <vt:lpstr>Median</vt:lpstr>
      <vt:lpstr>Data dalam tabel distribusi frekuensi</vt:lpstr>
      <vt:lpstr>Median Data dalam tabel distribusi frekuensi</vt:lpstr>
      <vt:lpstr>Rumus Median  untuk data dalam tabel distribusi frekuensi</vt:lpstr>
      <vt:lpstr>MODUS</vt:lpstr>
      <vt:lpstr>Modus Data terkelompok </vt:lpstr>
      <vt:lpstr>Rumus Modus  untuk data dalam tabel distribusi frekuensi</vt:lpstr>
      <vt:lpstr>Data dalam tabel distribusi frekuensi</vt:lpstr>
      <vt:lpstr>modus</vt:lpstr>
      <vt:lpstr>Data dalam tabel distribusi frekuensi</vt:lpstr>
      <vt:lpstr>Rumus Modus  untuk data dalam tabel distribusi frekuensi</vt:lpstr>
      <vt:lpstr>Slide 35</vt:lpstr>
    </vt:vector>
  </TitlesOfParts>
  <Company>clearly presented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Endang Listy</dc:creator>
  <cp:lastModifiedBy>Endang Listy</cp:lastModifiedBy>
  <cp:revision>205</cp:revision>
  <dcterms:modified xsi:type="dcterms:W3CDTF">2013-08-14T14:01:00Z</dcterms:modified>
</cp:coreProperties>
</file>