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E490A4-EFE3-489E-8FEB-2965102C0CD3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089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PENILAIAN RANAH </a:t>
            </a:r>
            <a:r>
              <a:rPr lang="en-US" b="1" dirty="0" smtClean="0">
                <a:solidFill>
                  <a:srgbClr val="C00000"/>
                </a:solidFill>
              </a:rPr>
              <a:t>AFEKTIF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7162800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  <a:defRPr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lnSpc>
                <a:spcPct val="75000"/>
              </a:lnSpc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Amat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Jaedun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Jurusan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Sipil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Perencanaan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Fakultas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UNY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</a:rPr>
              <a:t>Pengukuran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Ranah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Afektif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Andersen (1980</a:t>
            </a:r>
            <a:r>
              <a:rPr lang="en-US" dirty="0" smtClean="0">
                <a:latin typeface="Berlin Sans FB" pitchFamily="34" charset="0"/>
              </a:rPr>
              <a:t>),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mengukur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: (1)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observasi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(2) </a:t>
            </a:r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laporan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Penggunaan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observasi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asumsi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karakteristik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dilihat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perilaku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perbuatan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ditampilkan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reaksi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psikologis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seseorang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laporan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berasumsi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mengetahui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keadaan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seseorang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sendiri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Namun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menuntut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kejujuran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mengungkap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karakteristik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sendiri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Pengembangan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Penilaian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Aspek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Afektif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membuat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kisi-kisi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menulis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menentukan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menentukan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pedoman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penskoran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menelaah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validitas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ujicoba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menganalisis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ujicoba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memperbaiki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menafsirkan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Instrumen </a:t>
            </a:r>
            <a:r>
              <a:rPr lang="nl-NL" dirty="0" smtClean="0">
                <a:solidFill>
                  <a:srgbClr val="FF0000"/>
                </a:solidFill>
              </a:rPr>
              <a:t>Sikap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nl-NL" sz="2700" dirty="0">
                <a:latin typeface="Berlin Sans FB" pitchFamily="34" charset="0"/>
              </a:rPr>
              <a:t>Definisi konseptual: Sikap merupakan kecenderungan merespon secara konsisten baik menyukai atau tidak menyukai  suatu objek. </a:t>
            </a:r>
            <a:endParaRPr lang="en-US" sz="2700" dirty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nl-NL" sz="2700" dirty="0">
                <a:latin typeface="Berlin Sans FB" pitchFamily="34" charset="0"/>
              </a:rPr>
              <a:t>Definisi operasional: sikap adalah perasaan positif atau negatif terhadap suatu objek. </a:t>
            </a:r>
            <a:endParaRPr lang="nl-NL" sz="27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nl-NL" sz="2700" dirty="0" smtClean="0">
                <a:latin typeface="Berlin Sans FB" pitchFamily="34" charset="0"/>
              </a:rPr>
              <a:t>Cara </a:t>
            </a:r>
            <a:r>
              <a:rPr lang="nl-NL" sz="2700" dirty="0">
                <a:latin typeface="Berlin Sans FB" pitchFamily="34" charset="0"/>
              </a:rPr>
              <a:t>yang mudah untuk mengetahui sikap peserta didik adalah melalui kuesioner. </a:t>
            </a:r>
            <a:endParaRPr lang="en-US" sz="27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Pengembangan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Instrumen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Sikap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indikator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thd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pelajaran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matematika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Membaca buku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Mempelajari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interaksi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 guru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Mengerjakan tugas 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Melakukan diskusi tentang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matematika</a:t>
            </a:r>
            <a:endParaRPr lang="en-US" sz="47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fi-FI" sz="2700" dirty="0">
                <a:latin typeface="Arial" pitchFamily="34" charset="0"/>
                <a:cs typeface="Arial" pitchFamily="34" charset="0"/>
              </a:rPr>
              <a:t>Contoh pernyataan untuk kuesioner: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Saya senang membaca buku 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Tidak semua orang harus belajar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 guru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pelajaran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pelajaran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berusaha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mengerjakan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soal-soal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sebaik-baiknya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Instrumen </a:t>
            </a:r>
            <a:r>
              <a:rPr lang="fi-FI" dirty="0">
                <a:solidFill>
                  <a:srgbClr val="FF0000"/>
                </a:solidFill>
              </a:rPr>
              <a:t>minat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Aft>
                <a:spcPts val="800"/>
              </a:spcAft>
              <a:buNone/>
            </a:pPr>
            <a:r>
              <a:rPr lang="fi-FI" dirty="0">
                <a:latin typeface="Berlin Sans FB" pitchFamily="34" charset="0"/>
              </a:rPr>
              <a:t>Definisi konseptual: </a:t>
            </a:r>
            <a:endParaRPr lang="fi-FI" dirty="0" smtClean="0">
              <a:latin typeface="Berlin Sans FB" pitchFamily="34" charset="0"/>
            </a:endParaRPr>
          </a:p>
          <a:p>
            <a:pPr>
              <a:spcAft>
                <a:spcPts val="800"/>
              </a:spcAft>
            </a:pPr>
            <a:r>
              <a:rPr lang="fi-FI" dirty="0" smtClean="0">
                <a:latin typeface="Berlin Sans FB" pitchFamily="34" charset="0"/>
              </a:rPr>
              <a:t>Minat </a:t>
            </a:r>
            <a:r>
              <a:rPr lang="fi-FI" dirty="0">
                <a:latin typeface="Berlin Sans FB" pitchFamily="34" charset="0"/>
              </a:rPr>
              <a:t>adalah keinginan yang tersusun melalui pengalaman yang mendorong individu </a:t>
            </a:r>
            <a:r>
              <a:rPr lang="fi-FI" dirty="0" smtClean="0">
                <a:latin typeface="Berlin Sans FB" pitchFamily="34" charset="0"/>
              </a:rPr>
              <a:t>berusaha mencari </a:t>
            </a:r>
            <a:r>
              <a:rPr lang="fi-FI" dirty="0">
                <a:latin typeface="Berlin Sans FB" pitchFamily="34" charset="0"/>
              </a:rPr>
              <a:t>objek, </a:t>
            </a:r>
            <a:r>
              <a:rPr lang="fi-FI" dirty="0" smtClean="0">
                <a:latin typeface="Berlin Sans FB" pitchFamily="34" charset="0"/>
              </a:rPr>
              <a:t>melakukan aktivitas, </a:t>
            </a:r>
            <a:r>
              <a:rPr lang="fi-FI" dirty="0">
                <a:latin typeface="Berlin Sans FB" pitchFamily="34" charset="0"/>
              </a:rPr>
              <a:t>dan keterampilan untuk tujuan </a:t>
            </a:r>
            <a:r>
              <a:rPr lang="fi-FI" dirty="0" smtClean="0">
                <a:latin typeface="Berlin Sans FB" pitchFamily="34" charset="0"/>
              </a:rPr>
              <a:t>memperoleh kepuasan. </a:t>
            </a:r>
          </a:p>
          <a:p>
            <a:pPr>
              <a:spcBef>
                <a:spcPts val="1200"/>
              </a:spcBef>
              <a:spcAft>
                <a:spcPts val="800"/>
              </a:spcAft>
              <a:buNone/>
            </a:pPr>
            <a:r>
              <a:rPr lang="fi-FI" dirty="0" smtClean="0">
                <a:latin typeface="Berlin Sans FB" pitchFamily="34" charset="0"/>
              </a:rPr>
              <a:t>Definisi </a:t>
            </a:r>
            <a:r>
              <a:rPr lang="fi-FI" dirty="0">
                <a:latin typeface="Berlin Sans FB" pitchFamily="34" charset="0"/>
              </a:rPr>
              <a:t>operasional: </a:t>
            </a:r>
            <a:endParaRPr lang="fi-FI" dirty="0" smtClean="0">
              <a:latin typeface="Berlin Sans FB" pitchFamily="34" charset="0"/>
            </a:endParaRPr>
          </a:p>
          <a:p>
            <a:pPr>
              <a:spcAft>
                <a:spcPts val="800"/>
              </a:spcAft>
            </a:pPr>
            <a:r>
              <a:rPr lang="fi-FI" dirty="0" smtClean="0">
                <a:latin typeface="Berlin Sans FB" pitchFamily="34" charset="0"/>
              </a:rPr>
              <a:t>Minat </a:t>
            </a:r>
            <a:r>
              <a:rPr lang="fi-FI" dirty="0">
                <a:latin typeface="Berlin Sans FB" pitchFamily="34" charset="0"/>
              </a:rPr>
              <a:t>adalah </a:t>
            </a:r>
            <a:r>
              <a:rPr lang="fi-FI" dirty="0" smtClean="0">
                <a:latin typeface="Berlin Sans FB" pitchFamily="34" charset="0"/>
              </a:rPr>
              <a:t>keingin-tahuan </a:t>
            </a:r>
            <a:r>
              <a:rPr lang="fi-FI" dirty="0">
                <a:latin typeface="Berlin Sans FB" pitchFamily="34" charset="0"/>
              </a:rPr>
              <a:t>seseorang tentang keadaan suatu </a:t>
            </a:r>
            <a:r>
              <a:rPr lang="fi-FI" dirty="0" smtClean="0">
                <a:latin typeface="Berlin Sans FB" pitchFamily="34" charset="0"/>
              </a:rPr>
              <a:t>objek, dan atau melakukan aktivitas tertentu. 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Pengembangan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Instrumen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Minat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>
                <a:latin typeface="Tahoma" pitchFamily="34" charset="0"/>
                <a:cs typeface="Tahoma" pitchFamily="34" charset="0"/>
              </a:rPr>
              <a:t>Contoh indikator minat </a:t>
            </a:r>
            <a:r>
              <a:rPr lang="fi-FI" sz="2800" dirty="0" smtClean="0">
                <a:latin typeface="Tahoma" pitchFamily="34" charset="0"/>
                <a:cs typeface="Tahoma" pitchFamily="34" charset="0"/>
              </a:rPr>
              <a:t>thd </a:t>
            </a:r>
            <a:r>
              <a:rPr lang="fi-FI" sz="2800" dirty="0">
                <a:latin typeface="Tahoma" pitchFamily="34" charset="0"/>
                <a:cs typeface="Tahoma" pitchFamily="34" charset="0"/>
              </a:rPr>
              <a:t>pelajaran matematika: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Memiliki catatan pelajaran matematika.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Berusaha memahami matematika 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Memiliki buku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Mengikuti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r>
              <a:rPr lang="fi-FI" sz="2800" dirty="0">
                <a:latin typeface="Tahoma" pitchFamily="34" charset="0"/>
                <a:cs typeface="Tahoma" pitchFamily="34" charset="0"/>
              </a:rPr>
              <a:t>Contoh pernyataan untuk kuesioner: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Catatan pelajaran matematika saya lengkap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selalu menyiapkan pertanyaan sebelum mengikuti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berusaha memahami mata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senang mengerjakan soal matematika.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berusaha selalu hadir pada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C00000"/>
                </a:solidFill>
                <a:latin typeface="Berlin Sans FB" pitchFamily="34" charset="0"/>
              </a:rPr>
              <a:t>Instrumen konsep </a:t>
            </a:r>
            <a:r>
              <a:rPr lang="fi-FI" dirty="0" smtClean="0">
                <a:solidFill>
                  <a:srgbClr val="C00000"/>
                </a:solidFill>
                <a:latin typeface="Berlin Sans FB" pitchFamily="34" charset="0"/>
              </a:rPr>
              <a:t>diri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fi-FI" dirty="0">
                <a:latin typeface="Berlin Sans FB" pitchFamily="34" charset="0"/>
              </a:rPr>
              <a:t>Instrumen konsep diri bertujuan untuk mengetahui kekuatan dan kelemahan diri sendiri. 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r>
              <a:rPr lang="fi-FI" dirty="0">
                <a:latin typeface="Berlin Sans FB" pitchFamily="34" charset="0"/>
              </a:rPr>
              <a:t>Definisi konseptual: konsep diri merupakan persepsi seseorang terhadap dirinya sendiri yang menyangkut keunggulan dan kelemahannya. </a:t>
            </a:r>
            <a:endParaRPr lang="en-US" dirty="0">
              <a:latin typeface="Berlin Sans FB" pitchFamily="34" charset="0"/>
            </a:endParaRPr>
          </a:p>
          <a:p>
            <a:r>
              <a:rPr lang="fi-FI" dirty="0">
                <a:latin typeface="Berlin Sans FB" pitchFamily="34" charset="0"/>
              </a:rPr>
              <a:t>Definisi </a:t>
            </a:r>
            <a:r>
              <a:rPr lang="fi-FI" dirty="0" smtClean="0">
                <a:latin typeface="Berlin Sans FB" pitchFamily="34" charset="0"/>
              </a:rPr>
              <a:t>operasional: </a:t>
            </a:r>
            <a:r>
              <a:rPr lang="fi-FI" dirty="0">
                <a:latin typeface="Berlin Sans FB" pitchFamily="34" charset="0"/>
              </a:rPr>
              <a:t>konsep diri adalah pernyataan tentang kemampuan diri sendiri yang terkait dengan sesuatu hal.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Pengembangan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Instrumen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Konsep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Diri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>
                <a:latin typeface="Berlin Sans FB" pitchFamily="34" charset="0"/>
              </a:rPr>
              <a:t>Contoh indikator konsep diri: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Memilih mata pelajaran yang mudah dipahami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Memiliki kecepatan memahami mata pelajaran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Menunjukkan mata pelajaran yang dirasa sulit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r>
              <a:rPr lang="fi-FI" sz="2800" dirty="0">
                <a:latin typeface="Berlin Sans FB" pitchFamily="34" charset="0"/>
              </a:rPr>
              <a:t>Contoh pernyataan untuk instrumen: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Saya sulit mengikuti pelajaran matematika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Saya mudah memahami bahasa Inggris 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Saya mudah </a:t>
            </a:r>
            <a:r>
              <a:rPr lang="fi-FI" dirty="0" smtClean="0">
                <a:latin typeface="Berlin Sans FB" pitchFamily="34" charset="0"/>
              </a:rPr>
              <a:t>menghafal </a:t>
            </a:r>
            <a:r>
              <a:rPr lang="fi-FI" dirty="0">
                <a:latin typeface="Berlin Sans FB" pitchFamily="34" charset="0"/>
              </a:rPr>
              <a:t>suatu konsep.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mampu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karangan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baik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bermain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sepak</a:t>
            </a:r>
            <a:r>
              <a:rPr lang="en-US" dirty="0">
                <a:latin typeface="Berlin Sans FB" pitchFamily="34" charset="0"/>
              </a:rPr>
              <a:t> bola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baik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 </a:t>
            </a:r>
            <a:r>
              <a:rPr lang="en-US" dirty="0" err="1">
                <a:latin typeface="Berlin Sans FB" pitchFamily="34" charset="0"/>
              </a:rPr>
              <a:t>mampu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seni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baik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waktu</a:t>
            </a:r>
            <a:r>
              <a:rPr lang="en-US" dirty="0">
                <a:latin typeface="Berlin Sans FB" pitchFamily="34" charset="0"/>
              </a:rPr>
              <a:t> yang lama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memahami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pelajaran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fisika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Instrumen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dasarnya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terungkap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melalui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bagaimana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keinginan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Nilai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sikap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aktivitas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tindakan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merupakan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refleksi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dianutnya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Definisi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konseptual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pendapat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kegiatan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objek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r>
              <a:rPr lang="en-US" dirty="0" err="1">
                <a:latin typeface="Berlin Sans FB" pitchFamily="34" charset="0"/>
              </a:rPr>
              <a:t>Definisi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operasional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tentang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keadaan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objek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kegiatan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Pengembangan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Instrumen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s-ES" sz="28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indikator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Menyakini keberhasilan peserta didik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Menunjukkan keyakinan atas kemampuan guru.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Mempertahankan keyakinan akan harapan masyarakat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fi-FI" sz="2700" dirty="0">
                <a:latin typeface="Arial" pitchFamily="34" charset="0"/>
                <a:cs typeface="Arial" pitchFamily="34" charset="0"/>
              </a:rPr>
              <a:t>Contoh pernyataan untuk kuesioner tentang nilai peserta didik: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sz="2500" dirty="0">
                <a:latin typeface="Arial" pitchFamily="34" charset="0"/>
                <a:cs typeface="Arial" pitchFamily="34" charset="0"/>
              </a:rPr>
              <a:t>Saya berkeyakinan bahwa prestasi belajar peserta didik sulit untuk ditingkatkan.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sz="2500" dirty="0">
                <a:latin typeface="Arial" pitchFamily="34" charset="0"/>
                <a:cs typeface="Arial" pitchFamily="34" charset="0"/>
              </a:rPr>
              <a:t>Saya berkeyakinan bahwa kinerja pendidik sudah maksimal.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5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berkeyakinan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didik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ikut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bimbingan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cenderung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perguruan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en-US" sz="25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berkeyakinan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didik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usahanya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belajar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Bloom (1976) </a:t>
            </a:r>
            <a:r>
              <a:rPr lang="en-US" dirty="0" err="1">
                <a:latin typeface="Berlin Sans FB" pitchFamily="34" charset="0"/>
              </a:rPr>
              <a:t>mencakup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kognitif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psikomotorik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Berlin Sans FB" pitchFamily="34" charset="0"/>
              </a:rPr>
              <a:t>Andersen (1981), </a:t>
            </a:r>
            <a:r>
              <a:rPr lang="en-US" dirty="0" err="1">
                <a:latin typeface="Berlin Sans FB" pitchFamily="34" charset="0"/>
              </a:rPr>
              <a:t>berpendapat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karakteristik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manusia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meliputi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cara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tipikal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berpikir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perasaan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Tipikal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berpikir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kognitif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tipikal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psikomotor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tipikal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perasaan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Instrumen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Moral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err="1">
                <a:latin typeface="Berlin Sans FB" pitchFamily="34" charset="0"/>
              </a:rPr>
              <a:t>Instrumen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bertujuan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mengetahui</a:t>
            </a:r>
            <a:r>
              <a:rPr lang="en-US" dirty="0">
                <a:latin typeface="Berlin Sans FB" pitchFamily="34" charset="0"/>
              </a:rPr>
              <a:t> moral </a:t>
            </a:r>
            <a:r>
              <a:rPr lang="en-US" dirty="0" err="1">
                <a:latin typeface="Berlin Sans FB" pitchFamily="34" charset="0"/>
              </a:rPr>
              <a:t>peserta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didik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latin typeface="Berlin Sans FB" pitchFamily="34" charset="0"/>
              </a:rPr>
              <a:t>Contoh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indikator</a:t>
            </a:r>
            <a:r>
              <a:rPr lang="en-US" dirty="0">
                <a:latin typeface="Berlin Sans FB" pitchFamily="34" charset="0"/>
              </a:rPr>
              <a:t> moral </a:t>
            </a:r>
            <a:r>
              <a:rPr lang="en-US" dirty="0" err="1">
                <a:latin typeface="Berlin Sans FB" pitchFamily="34" charset="0"/>
              </a:rPr>
              <a:t>sesuai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definisi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tersebut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: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Memegang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janji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Memiliki kepedulian terhadap orang lain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Menunjukkan komitmen terhadap tugas-tugas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Memiliki Kejujuran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Pengembangan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Instrumen</a:t>
            </a:r>
            <a:r>
              <a:rPr lang="en-US" dirty="0" smtClean="0">
                <a:solidFill>
                  <a:srgbClr val="FF0000"/>
                </a:solidFill>
              </a:rPr>
              <a:t> Moral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fi-FI" sz="2800" dirty="0">
                <a:latin typeface="Berlin Sans FB" pitchFamily="34" charset="0"/>
              </a:rPr>
              <a:t>Contoh pernyataan untuk instrumen </a:t>
            </a:r>
            <a:r>
              <a:rPr lang="fi-FI" sz="2800" dirty="0" smtClean="0">
                <a:latin typeface="Berlin Sans FB" pitchFamily="34" charset="0"/>
              </a:rPr>
              <a:t>moral: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berjanji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menepati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fi-FI" dirty="0">
                <a:latin typeface="Berlin Sans FB" pitchFamily="34" charset="0"/>
              </a:rPr>
              <a:t>Bila menghadapi kesulitan, saya selalu meminta bantuan orang lain.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lain yang </a:t>
            </a:r>
            <a:r>
              <a:rPr lang="en-US" dirty="0" err="1">
                <a:latin typeface="Berlin Sans FB" pitchFamily="34" charset="0"/>
              </a:rPr>
              <a:t>menghadapi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kesulitan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berusaha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membantu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bertemu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menyapanya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walau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melihat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bercerita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hal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menyenangkan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walau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seluruhnya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benar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bercerita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mempercayainya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Skala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Instrumen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Penilaian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Afektif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2600" b="1" dirty="0" err="1"/>
              <a:t>Contoh</a:t>
            </a:r>
            <a:r>
              <a:rPr lang="en-US" sz="2600" b="1" dirty="0"/>
              <a:t> </a:t>
            </a:r>
            <a:r>
              <a:rPr lang="en-US" sz="2600" b="1" dirty="0" err="1"/>
              <a:t>Skala</a:t>
            </a:r>
            <a:r>
              <a:rPr lang="en-US" sz="2600" b="1" dirty="0"/>
              <a:t> </a:t>
            </a:r>
            <a:r>
              <a:rPr lang="en-US" sz="2600" b="1" dirty="0" err="1"/>
              <a:t>Thurstone</a:t>
            </a:r>
            <a:r>
              <a:rPr lang="en-US" sz="2600" b="1" dirty="0"/>
              <a:t>: </a:t>
            </a:r>
            <a:r>
              <a:rPr lang="en-US" sz="2600" b="1" dirty="0" err="1"/>
              <a:t>Minat</a:t>
            </a:r>
            <a:r>
              <a:rPr lang="en-US" sz="2600" b="1" dirty="0"/>
              <a:t> </a:t>
            </a:r>
            <a:r>
              <a:rPr lang="en-US" sz="2600" b="1" dirty="0" err="1"/>
              <a:t>terhadap</a:t>
            </a:r>
            <a:r>
              <a:rPr lang="en-US" sz="2600" b="1" dirty="0"/>
              <a:t> </a:t>
            </a:r>
            <a:r>
              <a:rPr lang="en-US" sz="2600" b="1" dirty="0" err="1"/>
              <a:t>pelajaran</a:t>
            </a:r>
            <a:r>
              <a:rPr lang="en-US" sz="2600" b="1" dirty="0"/>
              <a:t> </a:t>
            </a:r>
            <a:r>
              <a:rPr lang="en-US" sz="2600" b="1" dirty="0" err="1" smtClean="0"/>
              <a:t>sejarah</a:t>
            </a:r>
            <a:endParaRPr lang="en-US" sz="2600" b="1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828801"/>
          <a:ext cx="8305800" cy="4791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45"/>
                <a:gridCol w="4408910"/>
                <a:gridCol w="465746"/>
                <a:gridCol w="465746"/>
                <a:gridCol w="543370"/>
                <a:gridCol w="465746"/>
                <a:gridCol w="465746"/>
                <a:gridCol w="452313"/>
                <a:gridCol w="479178"/>
              </a:tblGrid>
              <a:tr h="6799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PERNYATAAN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4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Saya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senang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belajar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4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bermanfaat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12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Saya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berusaha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hadir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tiap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jam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12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Saya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berusaha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memiliki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buku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4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membosankan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6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dst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err="1" smtClean="0">
                <a:solidFill>
                  <a:srgbClr val="002060"/>
                </a:solidFill>
              </a:rPr>
              <a:t>Sikap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thd</a:t>
            </a:r>
            <a:r>
              <a:rPr lang="en-US" sz="4400" b="1" dirty="0" smtClean="0">
                <a:solidFill>
                  <a:srgbClr val="002060"/>
                </a:solidFill>
              </a:rPr>
              <a:t> Mata </a:t>
            </a:r>
            <a:r>
              <a:rPr lang="en-US" sz="4400" b="1" dirty="0" err="1" smtClean="0">
                <a:solidFill>
                  <a:srgbClr val="002060"/>
                </a:solidFill>
              </a:rPr>
              <a:t>Pelajaran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matematika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3" y="1600200"/>
          <a:ext cx="8381996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7"/>
                <a:gridCol w="4419600"/>
                <a:gridCol w="762000"/>
                <a:gridCol w="685800"/>
                <a:gridCol w="685800"/>
                <a:gridCol w="609600"/>
                <a:gridCol w="685799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NO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PERNYATAAN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chemeClr val="tx1"/>
                          </a:solidFill>
                        </a:rPr>
                        <a:t>STS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Pelajaran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matematika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bermanfaat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Pelajaran matematika sulit                  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semua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harus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belajar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matematika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Pelajaran matematika harus </a:t>
                      </a:r>
                      <a:endParaRPr lang="fi-FI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dibuat </a:t>
                      </a:r>
                      <a:r>
                        <a:rPr lang="fi-FI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mudah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Pembelajaran</a:t>
                      </a:r>
                      <a:r>
                        <a:rPr lang="en-US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matematika</a:t>
                      </a:r>
                      <a:r>
                        <a:rPr lang="en-US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menyenangkan</a:t>
                      </a:r>
                      <a:r>
                        <a:rPr lang="en-US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Contoh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Skala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Beda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Semantik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err="1" smtClean="0"/>
              <a:t>Pelajaran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057400"/>
          <a:ext cx="8153397" cy="404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33400"/>
                <a:gridCol w="533400"/>
                <a:gridCol w="457200"/>
                <a:gridCol w="491065"/>
                <a:gridCol w="499535"/>
                <a:gridCol w="457200"/>
                <a:gridCol w="457200"/>
                <a:gridCol w="2209797"/>
              </a:tblGrid>
              <a:tr h="576943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Menyenangkan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Membosankan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Sulit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Mudah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Bermanfaat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Sia-sia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Menantang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Menjemukan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Banyak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Sedikit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Dst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err="1"/>
              <a:t>Tingkatan</a:t>
            </a:r>
            <a:r>
              <a:rPr lang="en-US" b="1" dirty="0"/>
              <a:t> </a:t>
            </a:r>
            <a:r>
              <a:rPr lang="en-US" b="1" dirty="0" err="1"/>
              <a:t>Ranah</a:t>
            </a:r>
            <a:r>
              <a:rPr lang="en-US" b="1" dirty="0"/>
              <a:t> </a:t>
            </a:r>
            <a:r>
              <a:rPr lang="en-US" b="1" dirty="0" err="1" smtClean="0"/>
              <a:t>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latin typeface="Berlin Sans FB" pitchFamily="34" charset="0"/>
              </a:rPr>
              <a:t>Tingkat </a:t>
            </a:r>
            <a:r>
              <a:rPr lang="en-US" sz="2800" b="1" i="1" dirty="0">
                <a:latin typeface="Berlin Sans FB" pitchFamily="34" charset="0"/>
              </a:rPr>
              <a:t>receiving</a:t>
            </a:r>
            <a:endParaRPr lang="en-US" sz="2800" b="1" dirty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tingkat</a:t>
            </a:r>
            <a:r>
              <a:rPr lang="en-US" sz="2800" dirty="0">
                <a:latin typeface="Berlin Sans FB" pitchFamily="34" charset="0"/>
              </a:rPr>
              <a:t> r</a:t>
            </a:r>
            <a:r>
              <a:rPr lang="en-US" sz="2800" i="1" dirty="0">
                <a:latin typeface="Berlin Sans FB" pitchFamily="34" charset="0"/>
              </a:rPr>
              <a:t>eceiving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i="1" dirty="0">
                <a:latin typeface="Berlin Sans FB" pitchFamily="34" charset="0"/>
              </a:rPr>
              <a:t> attending,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peserta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memiliki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keinginan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memperhatikan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suatu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khusus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stimulus </a:t>
            </a:r>
            <a:r>
              <a:rPr lang="en-US" sz="2800" dirty="0" err="1">
                <a:latin typeface="Berlin Sans FB" pitchFamily="34" charset="0"/>
              </a:rPr>
              <a:t>tertentu</a:t>
            </a:r>
            <a:r>
              <a:rPr lang="en-US" sz="2800" dirty="0">
                <a:latin typeface="Berlin Sans FB" pitchFamily="34" charset="0"/>
              </a:rPr>
              <a:t>. 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Tugas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mengarahkan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perhatian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peserta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tertentu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positif</a:t>
            </a:r>
            <a:r>
              <a:rPr lang="en-US" sz="2800" dirty="0">
                <a:latin typeface="Berlin Sans FB" pitchFamily="34" charset="0"/>
              </a:rPr>
              <a:t>. </a:t>
            </a:r>
            <a:r>
              <a:rPr lang="en-US" sz="2800" dirty="0" err="1">
                <a:latin typeface="Berlin Sans FB" pitchFamily="34" charset="0"/>
              </a:rPr>
              <a:t>Misalnya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mengarahkan</a:t>
            </a:r>
            <a:r>
              <a:rPr lang="en-US" sz="2800" dirty="0">
                <a:latin typeface="Berlin Sans FB" pitchFamily="34" charset="0"/>
              </a:rPr>
              <a:t> agar </a:t>
            </a:r>
            <a:r>
              <a:rPr lang="en-US" sz="2800" dirty="0" err="1">
                <a:latin typeface="Berlin Sans FB" pitchFamily="34" charset="0"/>
              </a:rPr>
              <a:t>peserta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senang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membaca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buku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senang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bekerjasama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dsb</a:t>
            </a:r>
            <a:r>
              <a:rPr lang="en-US" sz="2800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Tingkat</a:t>
            </a:r>
            <a:r>
              <a:rPr lang="en-US" i="1" dirty="0" smtClean="0"/>
              <a:t> responding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latin typeface="Berlin Sans FB" pitchFamily="34" charset="0"/>
              </a:rPr>
              <a:t>Responding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merupakan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partisipasi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peserta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didik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bagian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perilakunya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tingkat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peserta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didik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saja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memperhatikan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fenomena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khusus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tetapi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juga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sudah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reaksi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pembelajaran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pemerolehan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respons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berkeinginan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respons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kepuasan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respons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Berlin Sans FB" pitchFamily="34" charset="0"/>
              </a:rPr>
              <a:t>Tingkat </a:t>
            </a:r>
            <a:r>
              <a:rPr lang="en-US" dirty="0">
                <a:latin typeface="Berlin Sans FB" pitchFamily="34" charset="0"/>
              </a:rPr>
              <a:t>yang </a:t>
            </a:r>
            <a:r>
              <a:rPr lang="en-US" dirty="0" err="1">
                <a:latin typeface="Berlin Sans FB" pitchFamily="34" charset="0"/>
              </a:rPr>
              <a:t>tinggi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kategori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minat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hal-hal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pencarian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kesenangan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thd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sesuatu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objek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aktivitas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khusus</a:t>
            </a:r>
            <a:r>
              <a:rPr lang="en-US" dirty="0">
                <a:latin typeface="Berlin Sans FB" pitchFamily="34" charset="0"/>
              </a:rPr>
              <a:t>.  </a:t>
            </a:r>
            <a:r>
              <a:rPr lang="en-US" dirty="0" err="1" smtClean="0">
                <a:latin typeface="Berlin Sans FB" pitchFamily="34" charset="0"/>
              </a:rPr>
              <a:t>Misalnya</a:t>
            </a:r>
            <a:r>
              <a:rPr lang="en-US" dirty="0" smtClean="0">
                <a:latin typeface="Berlin Sans FB" pitchFamily="34" charset="0"/>
              </a:rPr>
              <a:t>: 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  </a:t>
            </a:r>
            <a:r>
              <a:rPr lang="en-US" dirty="0" err="1">
                <a:latin typeface="Berlin Sans FB" pitchFamily="34" charset="0"/>
              </a:rPr>
              <a:t>membaca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buku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bertanya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membantu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kebersihan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kerapian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sebagainya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3. </a:t>
            </a:r>
            <a:r>
              <a:rPr lang="en-US" dirty="0"/>
              <a:t>Tingkat v</a:t>
            </a:r>
            <a:r>
              <a:rPr lang="en-US" i="1" dirty="0"/>
              <a:t>aluing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latin typeface="Tahoma" pitchFamily="34" charset="0"/>
                <a:cs typeface="Tahoma" pitchFamily="34" charset="0"/>
              </a:rPr>
              <a:t>Valuing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melibatkan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penentuan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keyakinan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sikap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menunjukkan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derajat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internalisasi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komitmen</a:t>
            </a:r>
            <a:r>
              <a:rPr lang="en-US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Derajat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rentangannya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mulai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menerima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suatu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sampai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tingkat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komitmen</a:t>
            </a:r>
            <a:r>
              <a:rPr lang="en-US" dirty="0"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i="1" dirty="0" smtClean="0">
                <a:latin typeface="Tahoma" pitchFamily="34" charset="0"/>
                <a:cs typeface="Tahoma" pitchFamily="34" charset="0"/>
              </a:rPr>
              <a:t>Valuing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penilaian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didasarkan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internalisasi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seperangkat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spesifik</a:t>
            </a:r>
            <a:r>
              <a:rPr lang="en-US" dirty="0"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belajar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tingkat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berhubungan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perilaku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konsisten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stabil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dgn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pembelajaran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penilaian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diklasifikasikan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sikap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apresiasi</a:t>
            </a:r>
            <a:r>
              <a:rPr lang="en-US" dirty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4. Tingkat </a:t>
            </a:r>
            <a:r>
              <a:rPr lang="en-US" dirty="0"/>
              <a:t>o</a:t>
            </a:r>
            <a:r>
              <a:rPr lang="en-US" i="1" dirty="0"/>
              <a:t>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tingkat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i="1" dirty="0">
                <a:latin typeface="Berlin Sans FB" pitchFamily="34" charset="0"/>
              </a:rPr>
              <a:t>organization,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satu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lain </a:t>
            </a:r>
            <a:r>
              <a:rPr lang="en-US" sz="2800" dirty="0" err="1">
                <a:latin typeface="Berlin Sans FB" pitchFamily="34" charset="0"/>
              </a:rPr>
              <a:t>dikaitkan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konflik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antar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diselesaikan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mulai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membangun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sistem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internal yang </a:t>
            </a:r>
            <a:r>
              <a:rPr lang="en-US" sz="2800" dirty="0" err="1">
                <a:latin typeface="Berlin Sans FB" pitchFamily="34" charset="0"/>
              </a:rPr>
              <a:t>konsisten</a:t>
            </a:r>
            <a:r>
              <a:rPr lang="en-US" sz="2800" dirty="0">
                <a:latin typeface="Berlin Sans FB" pitchFamily="34" charset="0"/>
              </a:rPr>
              <a:t>. 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pembelajaran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tingkat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ini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konseptualisasi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organisasi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sistem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. </a:t>
            </a:r>
            <a:r>
              <a:rPr lang="en-US" sz="2800" dirty="0" err="1" smtClean="0">
                <a:latin typeface="Berlin Sans FB" pitchFamily="34" charset="0"/>
              </a:rPr>
              <a:t>Misalnya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pengembangan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falsafah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hidup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seseorang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sz="28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5. Tingkat c</a:t>
            </a:r>
            <a:r>
              <a:rPr lang="en-US" i="1" dirty="0" smtClean="0"/>
              <a:t>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ranah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afektif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karakterisasi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(characterization)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didik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terbentuk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gaya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emosi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/>
              <a:t>Ranah</a:t>
            </a:r>
            <a:r>
              <a:rPr lang="en-US" b="1" dirty="0"/>
              <a:t> </a:t>
            </a:r>
            <a:r>
              <a:rPr lang="en-US" b="1" dirty="0" err="1" smtClean="0"/>
              <a:t>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Lima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afektif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minat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moral. </a:t>
            </a: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1.	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9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kencendrungan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bertindak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suka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suka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900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Fishbein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Ajzen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(1975),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predisposisi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dipelajari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merespon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positif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negatif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situasi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2.	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Minat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900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Getzel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(1966),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minat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disposisi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terorganisir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pemahaman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perhatian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kamus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bahasa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Indonesia,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minat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keinginan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kecenderungan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hati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Lanjutan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Karakteristik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Ranah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Afektif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>
                <a:latin typeface="Berlin Sans FB" pitchFamily="34" charset="0"/>
              </a:rPr>
              <a:t>Konsep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Diri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Smith, </a:t>
            </a:r>
            <a:r>
              <a:rPr lang="en-US" dirty="0" err="1">
                <a:latin typeface="Berlin Sans FB" pitchFamily="34" charset="0"/>
              </a:rPr>
              <a:t>konsep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evaluasi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individu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thd</a:t>
            </a:r>
            <a:r>
              <a:rPr lang="en-US" dirty="0" smtClean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kemampuan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kelemahan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dimilikinya</a:t>
            </a:r>
            <a:r>
              <a:rPr lang="en-US" dirty="0" smtClean="0">
                <a:latin typeface="Berlin Sans FB" pitchFamily="34" charset="0"/>
              </a:rPr>
              <a:t>. 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Penilaian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konsep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penilaian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4.   </a:t>
            </a:r>
            <a:r>
              <a:rPr lang="en-US" dirty="0" err="1" smtClean="0">
                <a:latin typeface="Berlin Sans FB" pitchFamily="34" charset="0"/>
              </a:rPr>
              <a:t>Nilai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Menurut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Rokeach</a:t>
            </a:r>
            <a:r>
              <a:rPr lang="en-US" dirty="0">
                <a:latin typeface="Berlin Sans FB" pitchFamily="34" charset="0"/>
              </a:rPr>
              <a:t> (1968), </a:t>
            </a:r>
            <a:r>
              <a:rPr lang="en-US" dirty="0" err="1" smtClean="0">
                <a:latin typeface="Berlin Sans FB" pitchFamily="34" charset="0"/>
              </a:rPr>
              <a:t>nilai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tentang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perbuatan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tindakan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perilaku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dianggap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buruk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pPr>
              <a:buNone/>
            </a:pPr>
            <a:r>
              <a:rPr lang="en-US" dirty="0">
                <a:latin typeface="Berlin Sans FB" pitchFamily="34" charset="0"/>
              </a:rPr>
              <a:t>5.	</a:t>
            </a:r>
            <a:r>
              <a:rPr lang="en-US" dirty="0" smtClean="0">
                <a:latin typeface="Berlin Sans FB" pitchFamily="34" charset="0"/>
              </a:rPr>
              <a:t>Moral</a:t>
            </a:r>
            <a:endParaRPr lang="en-US" dirty="0">
              <a:latin typeface="Berlin Sans FB" pitchFamily="34" charset="0"/>
            </a:endParaRPr>
          </a:p>
          <a:p>
            <a:r>
              <a:rPr lang="en-US" dirty="0">
                <a:latin typeface="Berlin Sans FB" pitchFamily="34" charset="0"/>
              </a:rPr>
              <a:t>Moral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perasaan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tindakan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dilakukan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sendiri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berkaitan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perasaan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lain. </a:t>
            </a:r>
            <a:r>
              <a:rPr lang="en-US" dirty="0" err="1" smtClean="0">
                <a:latin typeface="Berlin Sans FB" pitchFamily="34" charset="0"/>
              </a:rPr>
              <a:t>Misalnya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membohongi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lain,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melukai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lain </a:t>
            </a:r>
            <a:r>
              <a:rPr lang="en-US" dirty="0" err="1">
                <a:latin typeface="Berlin Sans FB" pitchFamily="34" charset="0"/>
              </a:rPr>
              <a:t>baik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fisik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psikis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Moral </a:t>
            </a:r>
            <a:r>
              <a:rPr lang="en-US" dirty="0" err="1">
                <a:latin typeface="Berlin Sans FB" pitchFamily="34" charset="0"/>
              </a:rPr>
              <a:t>juga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sering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dikaitkan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agama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perbuatan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berdosa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berpahala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Jadi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>
                <a:latin typeface="Berlin Sans FB" pitchFamily="34" charset="0"/>
              </a:rPr>
              <a:t>moral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prinsip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1327</Words>
  <Application>Microsoft Office PowerPoint</Application>
  <PresentationFormat>On-screen Show (4:3)</PresentationFormat>
  <Paragraphs>215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PENILAIAN RANAH AFEKTIF</vt:lpstr>
      <vt:lpstr>Hakikat Pembelajaran Afektif</vt:lpstr>
      <vt:lpstr>Tingkatan Ranah Afektif</vt:lpstr>
      <vt:lpstr>2. Tingkat responding</vt:lpstr>
      <vt:lpstr>3. Tingkat valuing</vt:lpstr>
      <vt:lpstr>4. Tingkat organization</vt:lpstr>
      <vt:lpstr>5. Tingkat characterization</vt:lpstr>
      <vt:lpstr>Karakteristik Ranah Afektif</vt:lpstr>
      <vt:lpstr>Lanjutan Karakteristik Ranah Afektif</vt:lpstr>
      <vt:lpstr>Pengukuran Ranah Afektif</vt:lpstr>
      <vt:lpstr>     Pengembangan Penilaian Aspek Afektif</vt:lpstr>
      <vt:lpstr>Instrumen Sikap</vt:lpstr>
      <vt:lpstr>Pengembangan Instrumen Sikap</vt:lpstr>
      <vt:lpstr>Instrumen minat </vt:lpstr>
      <vt:lpstr>Pengembangan Instrumen Minat</vt:lpstr>
      <vt:lpstr>Instrumen konsep diri</vt:lpstr>
      <vt:lpstr>Pengembangan Instrumen Konsep Diri</vt:lpstr>
      <vt:lpstr>Instrumen Nilai </vt:lpstr>
      <vt:lpstr>Pengembangan Instrumen Nilai</vt:lpstr>
      <vt:lpstr>Instrumen Moral</vt:lpstr>
      <vt:lpstr>Pengembangan Instrumen Moral</vt:lpstr>
      <vt:lpstr>Skala Instrumen Penilaian Afektif</vt:lpstr>
      <vt:lpstr> Sikap thd Mata Pelajaran matematika </vt:lpstr>
      <vt:lpstr>   Contoh Skala Beda Semantik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RANAH AFEKTIF</dc:title>
  <dc:creator>owie</dc:creator>
  <cp:lastModifiedBy>USER</cp:lastModifiedBy>
  <cp:revision>8</cp:revision>
  <dcterms:created xsi:type="dcterms:W3CDTF">2011-01-09T23:57:57Z</dcterms:created>
  <dcterms:modified xsi:type="dcterms:W3CDTF">2012-09-06T00:31:05Z</dcterms:modified>
</cp:coreProperties>
</file>