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547" r:id="rId2"/>
    <p:sldId id="285" r:id="rId3"/>
    <p:sldId id="446" r:id="rId4"/>
    <p:sldId id="288" r:id="rId5"/>
    <p:sldId id="290" r:id="rId6"/>
    <p:sldId id="289" r:id="rId7"/>
    <p:sldId id="335" r:id="rId8"/>
    <p:sldId id="523" r:id="rId9"/>
    <p:sldId id="291" r:id="rId10"/>
    <p:sldId id="524" r:id="rId11"/>
    <p:sldId id="544" r:id="rId12"/>
    <p:sldId id="545" r:id="rId13"/>
    <p:sldId id="294" r:id="rId14"/>
    <p:sldId id="556" r:id="rId15"/>
    <p:sldId id="557" r:id="rId16"/>
    <p:sldId id="558" r:id="rId17"/>
    <p:sldId id="560" r:id="rId18"/>
    <p:sldId id="561" r:id="rId19"/>
    <p:sldId id="562" r:id="rId20"/>
    <p:sldId id="563" r:id="rId21"/>
    <p:sldId id="564" r:id="rId22"/>
    <p:sldId id="565" r:id="rId23"/>
    <p:sldId id="566" r:id="rId24"/>
    <p:sldId id="567" r:id="rId25"/>
    <p:sldId id="568" r:id="rId26"/>
    <p:sldId id="569" r:id="rId27"/>
    <p:sldId id="570" r:id="rId28"/>
    <p:sldId id="571" r:id="rId29"/>
    <p:sldId id="559" r:id="rId30"/>
    <p:sldId id="572" r:id="rId31"/>
    <p:sldId id="595" r:id="rId32"/>
    <p:sldId id="596" r:id="rId33"/>
    <p:sldId id="550" r:id="rId34"/>
    <p:sldId id="525" r:id="rId35"/>
    <p:sldId id="581" r:id="rId36"/>
    <p:sldId id="582" r:id="rId37"/>
    <p:sldId id="583" r:id="rId38"/>
    <p:sldId id="584" r:id="rId39"/>
    <p:sldId id="585" r:id="rId40"/>
    <p:sldId id="586" r:id="rId41"/>
    <p:sldId id="587" r:id="rId42"/>
    <p:sldId id="588" r:id="rId43"/>
    <p:sldId id="590" r:id="rId44"/>
    <p:sldId id="589" r:id="rId45"/>
    <p:sldId id="591" r:id="rId46"/>
    <p:sldId id="592" r:id="rId47"/>
    <p:sldId id="593" r:id="rId48"/>
    <p:sldId id="440" r:id="rId49"/>
    <p:sldId id="305" r:id="rId50"/>
    <p:sldId id="541" r:id="rId51"/>
    <p:sldId id="546" r:id="rId52"/>
    <p:sldId id="59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8" autoAdjust="0"/>
    <p:restoredTop sz="99824" autoAdjust="0"/>
  </p:normalViewPr>
  <p:slideViewPr>
    <p:cSldViewPr>
      <p:cViewPr>
        <p:scale>
          <a:sx n="66" d="100"/>
          <a:sy n="66" d="100"/>
        </p:scale>
        <p:origin x="-24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C1B9A-2E8E-4BA7-9CAB-A2B61C2B7B39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B17BA-A624-4953-8043-6A67772FD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KONSEP DASAR </a:t>
            </a:r>
            <a:r>
              <a:rPr lang="en-US" dirty="0" smtClean="0"/>
              <a:t>MEMBUAT </a:t>
            </a:r>
            <a:r>
              <a:rPr lang="en-US" dirty="0" smtClean="0"/>
              <a:t>HIASAN BUSANA DAN LENAN RUMAH TANGGA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6324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Oleh</a:t>
            </a:r>
            <a:r>
              <a:rPr lang="en-US" dirty="0" smtClean="0"/>
              <a:t>: DRA. ENNY ZUHNI KHAYATI,M.KES.</a:t>
            </a:r>
            <a:endParaRPr lang="en-US" dirty="0"/>
          </a:p>
        </p:txBody>
      </p:sp>
      <p:pic>
        <p:nvPicPr>
          <p:cNvPr id="2052" name="Picture 4" descr="D:\Ibu Enny\RAGAM HIAS TEKSTIL\hongaria sulam\f97a224b9da008aa2723c010.L._SL500_AA300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434431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47800" y="2667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D:\Ibu Enny\RAGAM HIAS TEKSTIL\desain  ragam hias\GR S-design 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2590800" cy="4191000"/>
          </a:xfrm>
          <a:prstGeom prst="rect">
            <a:avLst/>
          </a:prstGeom>
          <a:noFill/>
        </p:spPr>
      </p:pic>
      <p:pic>
        <p:nvPicPr>
          <p:cNvPr id="3079" name="Picture 7" descr="D:\Ibu Enny\RAGAM HIAS TEKSTIL\desain  ragam hias\GR Simplic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28800"/>
            <a:ext cx="2971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Alas </a:t>
            </a:r>
            <a:r>
              <a:rPr lang="en-US" dirty="0" err="1" smtClean="0"/>
              <a:t>Bantal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Guling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214938" y="2633663"/>
            <a:ext cx="3657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962400"/>
            <a:ext cx="4686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09800"/>
            <a:ext cx="4686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endParaRPr lang="en-US" dirty="0"/>
          </a:p>
        </p:txBody>
      </p:sp>
      <p:pic>
        <p:nvPicPr>
          <p:cNvPr id="1028" name="Picture 4" descr="D:\Ibu Enny\RAGAM HIAS TEKSTIL\GAMBAR SULAM BENANG\sulam payet pita white maru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4048125" cy="5105400"/>
          </a:xfrm>
          <a:prstGeom prst="rect">
            <a:avLst/>
          </a:prstGeom>
          <a:noFill/>
        </p:spPr>
      </p:pic>
      <p:pic>
        <p:nvPicPr>
          <p:cNvPr id="1029" name="Picture 5" descr="D:\Ibu Enny\RAGAM HIAS TEKSTIL\GAMBAR SULAM BENANG\Copy (9) of Copy of BajuMuslimPuti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4000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UNSUR-UNSUR DESAIN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TITIK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GARIS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ARAH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TEKSTUR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BENTUK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UKURAN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WARNA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1. TITIK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yang paling </a:t>
            </a:r>
            <a:r>
              <a:rPr lang="en-US" dirty="0" err="1" smtClean="0"/>
              <a:t>dasar</a:t>
            </a:r>
            <a:r>
              <a:rPr lang="en-US" dirty="0" smtClean="0"/>
              <a:t> (</a:t>
            </a:r>
            <a:r>
              <a:rPr lang="en-US" dirty="0" err="1" smtClean="0"/>
              <a:t>esensial</a:t>
            </a:r>
            <a:r>
              <a:rPr lang="en-US" dirty="0" smtClean="0"/>
              <a:t>),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.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berawal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. </a:t>
            </a:r>
          </a:p>
          <a:p>
            <a:pPr lvl="2"/>
            <a:r>
              <a:rPr lang="en-US" sz="5800" dirty="0" smtClean="0"/>
              <a:t>……</a:t>
            </a:r>
            <a:endParaRPr lang="en-US" sz="5800" dirty="0"/>
          </a:p>
        </p:txBody>
      </p:sp>
      <p:pic>
        <p:nvPicPr>
          <p:cNvPr id="4102" name="Picture 6" descr="D:\Ibu Enny\RAGAM HIAS TEKSTIL\GAMBAR SULAM BENANG\cwbutterf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419600"/>
            <a:ext cx="2057400" cy="2046287"/>
          </a:xfrm>
          <a:prstGeom prst="rect">
            <a:avLst/>
          </a:prstGeom>
          <a:noFill/>
        </p:spPr>
      </p:pic>
      <p:pic>
        <p:nvPicPr>
          <p:cNvPr id="4103" name="Picture 7" descr="D:\Ibu Enny\RAGAM HIAS TEKSTIL\GAMBAR SULAM BENANG\cwhe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419600"/>
            <a:ext cx="2286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poin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poin</a:t>
            </a:r>
            <a:r>
              <a:rPr lang="en-US" dirty="0" smtClean="0"/>
              <a:t> yang lain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lengkung</a:t>
            </a:r>
            <a:r>
              <a:rPr lang="en-US" dirty="0" smtClean="0"/>
              <a:t> (curve)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(straight).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829594" y="5104606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172494" y="5066506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477294" y="5066506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7366841" flipH="1">
            <a:off x="2852888" y="4815168"/>
            <a:ext cx="533400" cy="914400"/>
          </a:xfrm>
          <a:prstGeom prst="arc">
            <a:avLst>
              <a:gd name="adj1" fmla="val 12984985"/>
              <a:gd name="adj2" fmla="val 267311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2590800" y="4419600"/>
            <a:ext cx="1371600" cy="914400"/>
          </a:xfrm>
          <a:prstGeom prst="arc">
            <a:avLst>
              <a:gd name="adj1" fmla="val 17704017"/>
              <a:gd name="adj2" fmla="val 267311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/>
          <p:cNvCxnSpPr/>
          <p:nvPr/>
        </p:nvCxnSpPr>
        <p:spPr>
          <a:xfrm rot="16200000" flipH="1">
            <a:off x="5638800" y="4876800"/>
            <a:ext cx="457200" cy="304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H="1">
            <a:off x="6172200" y="4876800"/>
            <a:ext cx="457200" cy="304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19800" y="5257800"/>
            <a:ext cx="304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10200" y="4800600"/>
            <a:ext cx="381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4800600"/>
            <a:ext cx="304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53200" y="5257800"/>
            <a:ext cx="304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4533900" y="49149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381500" y="49149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4686300" y="49149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4838700" y="49149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4991100" y="49149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5143500" y="49149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038600" y="54864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GARIS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LURUS</a:t>
            </a:r>
          </a:p>
          <a:p>
            <a:r>
              <a:rPr lang="en-US" dirty="0" smtClean="0"/>
              <a:t>LENGKUNG</a:t>
            </a:r>
          </a:p>
          <a:p>
            <a:r>
              <a:rPr lang="en-US" dirty="0" smtClean="0"/>
              <a:t>BERPUTAR/ SENGKELIT/ TERUS MENERUS</a:t>
            </a:r>
          </a:p>
          <a:p>
            <a:r>
              <a:rPr lang="en-US" dirty="0" smtClean="0"/>
              <a:t>PATAH-PATAH</a:t>
            </a:r>
          </a:p>
          <a:p>
            <a:r>
              <a:rPr lang="en-US" dirty="0" smtClean="0"/>
              <a:t>ZIGZAG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ARAH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: ( horizontal, </a:t>
            </a:r>
            <a:r>
              <a:rPr lang="en-US" dirty="0" err="1" smtClean="0"/>
              <a:t>Vertikal</a:t>
            </a:r>
            <a:r>
              <a:rPr lang="en-US" dirty="0" smtClean="0"/>
              <a:t>,  diagonal, </a:t>
            </a:r>
            <a:r>
              <a:rPr lang="en-US" dirty="0" err="1" smtClean="0"/>
              <a:t>berputar</a:t>
            </a:r>
            <a:r>
              <a:rPr lang="en-US" dirty="0" smtClean="0"/>
              <a:t>,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). </a:t>
            </a:r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angin</a:t>
            </a:r>
            <a:r>
              <a:rPr lang="en-US" dirty="0" smtClean="0"/>
              <a:t> : Barat, </a:t>
            </a:r>
            <a:r>
              <a:rPr lang="en-US" dirty="0" err="1" smtClean="0"/>
              <a:t>timur</a:t>
            </a:r>
            <a:r>
              <a:rPr lang="en-US" dirty="0" smtClean="0"/>
              <a:t>, </a:t>
            </a:r>
            <a:r>
              <a:rPr lang="en-US" dirty="0" err="1" smtClean="0"/>
              <a:t>utara</a:t>
            </a:r>
            <a:r>
              <a:rPr lang="en-US" dirty="0" smtClean="0"/>
              <a:t>, </a:t>
            </a:r>
            <a:r>
              <a:rPr lang="en-US" dirty="0" err="1" smtClean="0"/>
              <a:t>selatan</a:t>
            </a:r>
            <a:r>
              <a:rPr lang="en-US" dirty="0" smtClean="0"/>
              <a:t>, </a:t>
            </a:r>
            <a:r>
              <a:rPr lang="en-US" dirty="0" err="1" smtClean="0"/>
              <a:t>barat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</a:t>
            </a:r>
            <a:r>
              <a:rPr lang="en-US" dirty="0" err="1" smtClean="0"/>
              <a:t>barat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, </a:t>
            </a: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, </a:t>
            </a:r>
            <a:r>
              <a:rPr lang="en-US" dirty="0" err="1" smtClean="0"/>
              <a:t>tenggara</a:t>
            </a:r>
            <a:endParaRPr lang="en-US" dirty="0" smtClean="0"/>
          </a:p>
          <a:p>
            <a:pPr lvl="0"/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: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,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, </a:t>
            </a:r>
            <a:r>
              <a:rPr lang="en-US" dirty="0" err="1" smtClean="0"/>
              <a:t>berputar</a:t>
            </a:r>
            <a:r>
              <a:rPr lang="en-US" dirty="0" smtClean="0"/>
              <a:t>, </a:t>
            </a:r>
            <a:r>
              <a:rPr lang="en-US" dirty="0" err="1" smtClean="0"/>
              <a:t>bebas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ARAH GARIS DAN ARAH MOTIF</a:t>
            </a:r>
            <a:endParaRPr lang="en-US" dirty="0"/>
          </a:p>
        </p:txBody>
      </p:sp>
      <p:pic>
        <p:nvPicPr>
          <p:cNvPr id="6146" name="Picture 2" descr="D:\Ibu Enny\RAGAM HIAS TEKSTIL\desain  ragam hias\2588798186_42b6d03a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43200"/>
            <a:ext cx="1176528" cy="15240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5400000">
            <a:off x="1029494" y="2094706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257300" y="2095500"/>
            <a:ext cx="68659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485900" y="2095500"/>
            <a:ext cx="68659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18288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3600" y="20574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33600" y="23622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3048000" y="1981200"/>
            <a:ext cx="68580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3352800" y="1981200"/>
            <a:ext cx="6096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3657600" y="1981200"/>
            <a:ext cx="6096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" descr="D:\Ibu Enny\RAGAM HIAS TEKSTIL\desain  ragam hias\2588798186_42b6d03a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43200"/>
            <a:ext cx="1176528" cy="1524000"/>
          </a:xfrm>
          <a:prstGeom prst="rect">
            <a:avLst/>
          </a:prstGeom>
          <a:noFill/>
        </p:spPr>
      </p:pic>
      <p:pic>
        <p:nvPicPr>
          <p:cNvPr id="6147" name="Picture 3" descr="D:\Ibu Enny\RAGAM HIAS TEKSTIL\desain  ragam hias\Jacobean_Motif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876800"/>
            <a:ext cx="1676400" cy="1371600"/>
          </a:xfrm>
          <a:prstGeom prst="rect">
            <a:avLst/>
          </a:prstGeom>
          <a:noFill/>
        </p:spPr>
      </p:pic>
      <p:pic>
        <p:nvPicPr>
          <p:cNvPr id="28" name="Picture 3" descr="D:\Ibu Enny\RAGAM HIAS TEKSTIL\desain  ragam hias\Jacobean_Motif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048000" y="4876800"/>
            <a:ext cx="1676400" cy="1371600"/>
          </a:xfrm>
          <a:prstGeom prst="rect">
            <a:avLst/>
          </a:prstGeom>
          <a:noFill/>
        </p:spPr>
      </p:pic>
      <p:pic>
        <p:nvPicPr>
          <p:cNvPr id="30" name="Picture 3" descr="D:\Ibu Enny\RAGAM HIAS TEKSTIL\desain  ragam hias\Jacobean_Motif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876800"/>
            <a:ext cx="1676400" cy="1371600"/>
          </a:xfrm>
          <a:prstGeom prst="rect">
            <a:avLst/>
          </a:prstGeom>
          <a:noFill/>
        </p:spPr>
      </p:pic>
      <p:pic>
        <p:nvPicPr>
          <p:cNvPr id="31" name="Picture 2" descr="D:\Ibu Enny\RAGAM HIAS TEKSTIL\desain  ragam hias\2588798186_42b6d03a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743200"/>
            <a:ext cx="1176528" cy="1524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334000" y="1752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GARISVERTIKAL, HORIZONTAL, DAN GARIS DIAGONAL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3657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MOTIF SATU ARAH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00800" y="594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MOTIF DUA ARAH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ARAH BERPUTAR </a:t>
            </a:r>
            <a:endParaRPr lang="en-US" dirty="0"/>
          </a:p>
        </p:txBody>
      </p:sp>
      <p:pic>
        <p:nvPicPr>
          <p:cNvPr id="98306" name="Picture 2" descr="D:\Ibu Enny\RAGAM HIAS TEKSTIL\desain  ragam hias\stars010508-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3067050" cy="3067050"/>
          </a:xfrm>
          <a:prstGeom prst="rect">
            <a:avLst/>
          </a:prstGeom>
          <a:noFill/>
        </p:spPr>
      </p:pic>
      <p:pic>
        <p:nvPicPr>
          <p:cNvPr id="98307" name="Picture 3" descr="D:\Ibu Enny\RAGAM HIAS TEKSTIL\desain  ragam hias\images (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050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US" i="1" dirty="0" err="1" smtClean="0">
                <a:cs typeface="Arial" pitchFamily="34" charset="0"/>
              </a:rPr>
              <a:t>Membuat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hiasan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i="1" dirty="0" err="1" smtClean="0">
                <a:cs typeface="Arial" pitchFamily="34" charset="0"/>
              </a:rPr>
              <a:t>busana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memperindah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, </a:t>
            </a:r>
            <a:r>
              <a:rPr lang="en-US" dirty="0" err="1" smtClean="0">
                <a:cs typeface="Arial" pitchFamily="34" charset="0"/>
              </a:rPr>
              <a:t>dengan</a:t>
            </a:r>
            <a:r>
              <a:rPr lang="en-US" dirty="0" smtClean="0">
                <a:cs typeface="Arial" pitchFamily="34" charset="0"/>
              </a:rPr>
              <a:t>  motif </a:t>
            </a:r>
            <a:r>
              <a:rPr lang="en-US" dirty="0" err="1" smtClean="0">
                <a:cs typeface="Arial" pitchFamily="34" charset="0"/>
              </a:rPr>
              <a:t>atau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ragam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hias</a:t>
            </a:r>
            <a:r>
              <a:rPr lang="en-US" dirty="0" smtClean="0">
                <a:cs typeface="Arial" pitchFamily="34" charset="0"/>
              </a:rPr>
              <a:t> yang </a:t>
            </a:r>
            <a:r>
              <a:rPr lang="en-US" dirty="0" err="1" smtClean="0">
                <a:cs typeface="Arial" pitchFamily="34" charset="0"/>
              </a:rPr>
              <a:t>indah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dan</a:t>
            </a:r>
            <a:r>
              <a:rPr lang="en-US" dirty="0" smtClean="0">
                <a:cs typeface="Arial" pitchFamily="34" charset="0"/>
              </a:rPr>
              <a:t>  </a:t>
            </a:r>
            <a:r>
              <a:rPr lang="en-US" dirty="0" err="1" smtClean="0">
                <a:cs typeface="Arial" pitchFamily="34" charset="0"/>
              </a:rPr>
              <a:t>menarik</a:t>
            </a:r>
            <a:r>
              <a:rPr lang="en-US" dirty="0" smtClean="0">
                <a:cs typeface="Arial" pitchFamily="34" charset="0"/>
              </a:rPr>
              <a:t>. Motif </a:t>
            </a:r>
            <a:r>
              <a:rPr lang="en-US" dirty="0" err="1" smtClean="0">
                <a:cs typeface="Arial" pitchFamily="34" charset="0"/>
              </a:rPr>
              <a:t>tersebut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diselesaikan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dengan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berbagai</a:t>
            </a:r>
            <a:r>
              <a:rPr lang="en-US" dirty="0" smtClean="0">
                <a:cs typeface="Arial" pitchFamily="34" charset="0"/>
              </a:rPr>
              <a:t>  </a:t>
            </a:r>
            <a:r>
              <a:rPr lang="en-US" dirty="0" err="1" smtClean="0">
                <a:cs typeface="Arial" pitchFamily="34" charset="0"/>
              </a:rPr>
              <a:t>macam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tusuk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hias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dengan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bantuan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jarum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jahit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tangan</a:t>
            </a:r>
            <a:r>
              <a:rPr lang="en-US" dirty="0" smtClean="0">
                <a:cs typeface="Arial" pitchFamily="34" charset="0"/>
              </a:rPr>
              <a:t> (</a:t>
            </a:r>
            <a:r>
              <a:rPr lang="en-US" i="1" dirty="0" smtClean="0">
                <a:cs typeface="Arial" pitchFamily="34" charset="0"/>
              </a:rPr>
              <a:t>Hand Needle</a:t>
            </a:r>
            <a:r>
              <a:rPr lang="en-US" dirty="0" smtClean="0">
                <a:cs typeface="Arial" pitchFamily="34" charset="0"/>
              </a:rPr>
              <a:t>), </a:t>
            </a:r>
            <a:r>
              <a:rPr lang="en-US" dirty="0" err="1" smtClean="0">
                <a:cs typeface="Arial" pitchFamily="34" charset="0"/>
              </a:rPr>
              <a:t>menggunakan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benang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hias</a:t>
            </a:r>
            <a:r>
              <a:rPr lang="en-US" dirty="0" smtClean="0">
                <a:cs typeface="Arial" pitchFamily="34" charset="0"/>
              </a:rPr>
              <a:t> , pita-pita (</a:t>
            </a:r>
            <a:r>
              <a:rPr lang="en-US" i="1" dirty="0" smtClean="0">
                <a:cs typeface="Arial" pitchFamily="34" charset="0"/>
              </a:rPr>
              <a:t>Ribbon</a:t>
            </a:r>
            <a:r>
              <a:rPr lang="en-US" dirty="0" smtClean="0">
                <a:cs typeface="Arial" pitchFamily="34" charset="0"/>
              </a:rPr>
              <a:t>),  </a:t>
            </a:r>
            <a:r>
              <a:rPr lang="en-US" dirty="0" err="1" smtClean="0">
                <a:cs typeface="Arial" pitchFamily="34" charset="0"/>
              </a:rPr>
              <a:t>Manik-manik</a:t>
            </a:r>
            <a:r>
              <a:rPr lang="en-US" dirty="0" smtClean="0">
                <a:cs typeface="Arial" pitchFamily="34" charset="0"/>
              </a:rPr>
              <a:t> ( </a:t>
            </a:r>
            <a:r>
              <a:rPr lang="en-US" dirty="0" err="1" smtClean="0">
                <a:cs typeface="Arial" pitchFamily="34" charset="0"/>
              </a:rPr>
              <a:t>Bourci</a:t>
            </a:r>
            <a:r>
              <a:rPr lang="en-US" dirty="0" smtClean="0">
                <a:cs typeface="Arial" pitchFamily="34" charset="0"/>
              </a:rPr>
              <a:t>/ Beads),</a:t>
            </a:r>
            <a:r>
              <a:rPr lang="en-US" dirty="0" err="1" smtClean="0">
                <a:cs typeface="Arial" pitchFamily="34" charset="0"/>
              </a:rPr>
              <a:t>atau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hiasan</a:t>
            </a:r>
            <a:r>
              <a:rPr lang="en-US" dirty="0" smtClean="0">
                <a:cs typeface="Arial" pitchFamily="34" charset="0"/>
              </a:rPr>
              <a:t> yang lain agar </a:t>
            </a:r>
            <a:r>
              <a:rPr lang="en-US" dirty="0" err="1" smtClean="0">
                <a:cs typeface="Arial" pitchFamily="34" charset="0"/>
              </a:rPr>
              <a:t>permukaannya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menjadi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lebih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indah.Pekerjaa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ini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disebut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juga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dengan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Teknik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menyulam</a:t>
            </a:r>
            <a:r>
              <a:rPr lang="en-US" dirty="0" smtClean="0">
                <a:cs typeface="Arial" pitchFamily="34" charset="0"/>
              </a:rPr>
              <a:t> ( </a:t>
            </a:r>
            <a:r>
              <a:rPr lang="en-US" i="1" dirty="0" smtClean="0">
                <a:cs typeface="Arial" pitchFamily="34" charset="0"/>
              </a:rPr>
              <a:t>Hand Embroidery stitch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ARAH BEBAS</a:t>
            </a:r>
            <a:endParaRPr lang="en-US" dirty="0"/>
          </a:p>
        </p:txBody>
      </p:sp>
      <p:pic>
        <p:nvPicPr>
          <p:cNvPr id="99330" name="Picture 2" descr="D:\Ibu Enny\RAGAM HIAS TEKSTIL\brazilian embroidery\RW96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0"/>
            <a:ext cx="4267200" cy="44196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KESAN ARAH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memanjangkan</a:t>
            </a:r>
            <a:r>
              <a:rPr lang="en-US" dirty="0"/>
              <a:t>, horizontal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melebarkan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memendekkan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diagonal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luwes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TEKSTUR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err="1"/>
              <a:t>Tekstur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(</a:t>
            </a:r>
            <a:r>
              <a:rPr lang="en-US" dirty="0" err="1"/>
              <a:t>corak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diraba</a:t>
            </a:r>
            <a:r>
              <a:rPr lang="en-US" dirty="0"/>
              <a:t>. Yang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prakteknya</a:t>
            </a:r>
            <a:r>
              <a:rPr lang="en-US" dirty="0"/>
              <a:t>, </a:t>
            </a:r>
            <a:r>
              <a:rPr lang="en-US" dirty="0" err="1"/>
              <a:t>tekstur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dikategorikan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err="1" smtClean="0"/>
              <a:t>Tekstur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raba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, </a:t>
            </a:r>
            <a:r>
              <a:rPr lang="en-US" dirty="0" err="1"/>
              <a:t>kasar</a:t>
            </a:r>
            <a:r>
              <a:rPr lang="en-US" dirty="0"/>
              <a:t>, </a:t>
            </a:r>
            <a:r>
              <a:rPr lang="en-US" dirty="0" err="1"/>
              <a:t>licin</a:t>
            </a:r>
            <a:r>
              <a:rPr lang="en-US" dirty="0"/>
              <a:t>, </a:t>
            </a:r>
            <a:r>
              <a:rPr lang="en-US" dirty="0" err="1"/>
              <a:t>lembut</a:t>
            </a:r>
            <a:r>
              <a:rPr lang="en-US" dirty="0"/>
              <a:t>, </a:t>
            </a:r>
            <a:r>
              <a:rPr lang="en-US" dirty="0" err="1"/>
              <a:t>tajam,dan</a:t>
            </a:r>
            <a:r>
              <a:rPr lang="en-US" dirty="0"/>
              <a:t> lain </a:t>
            </a:r>
            <a:r>
              <a:rPr lang="en-US" dirty="0" err="1"/>
              <a:t>sebagainya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tekstur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tekstur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diraba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( </a:t>
            </a:r>
            <a:r>
              <a:rPr lang="en-US" dirty="0" err="1"/>
              <a:t>kasar</a:t>
            </a:r>
            <a:r>
              <a:rPr lang="en-US" dirty="0"/>
              <a:t>, </a:t>
            </a:r>
            <a:r>
              <a:rPr lang="en-US" dirty="0" err="1"/>
              <a:t>halus</a:t>
            </a:r>
            <a:r>
              <a:rPr lang="en-US" dirty="0"/>
              <a:t>, </a:t>
            </a:r>
            <a:r>
              <a:rPr lang="en-US" dirty="0" err="1"/>
              <a:t>berbintil</a:t>
            </a:r>
            <a:r>
              <a:rPr lang="en-US" dirty="0"/>
              <a:t>, </a:t>
            </a:r>
            <a:r>
              <a:rPr lang="en-US" dirty="0" err="1"/>
              <a:t>licin</a:t>
            </a:r>
            <a:r>
              <a:rPr lang="en-US" dirty="0"/>
              <a:t>, </a:t>
            </a:r>
            <a:r>
              <a:rPr lang="en-US" dirty="0" err="1"/>
              <a:t>bergelombang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bersengkelit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Tekstur</a:t>
            </a:r>
            <a:r>
              <a:rPr lang="en-US" dirty="0"/>
              <a:t> </a:t>
            </a:r>
            <a:r>
              <a:rPr lang="en-US" dirty="0" err="1" smtClean="0"/>
              <a:t>semu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tekstur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   </a:t>
            </a:r>
            <a:r>
              <a:rPr lang="en-US" dirty="0" err="1"/>
              <a:t>perabaan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dirty="0" err="1" smtClean="0"/>
              <a:t>Tekstur</a:t>
            </a:r>
            <a:r>
              <a:rPr lang="en-US" sz="2800" dirty="0" smtClean="0"/>
              <a:t> </a:t>
            </a:r>
            <a:r>
              <a:rPr lang="en-US" sz="2800" dirty="0" err="1" smtClean="0"/>
              <a:t>dilihat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 </a:t>
            </a:r>
            <a:r>
              <a:rPr lang="en-US" sz="2800" dirty="0" err="1" smtClean="0"/>
              <a:t>Tebal</a:t>
            </a:r>
            <a:r>
              <a:rPr lang="en-US" sz="2800" dirty="0" smtClean="0"/>
              <a:t> </a:t>
            </a:r>
            <a:r>
              <a:rPr lang="en-US" sz="2800" dirty="0" err="1" smtClean="0"/>
              <a:t>tipisnya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endParaRPr lang="en-US" dirty="0" smtClean="0"/>
          </a:p>
          <a:p>
            <a:pPr indent="6350">
              <a:buFontTx/>
              <a:buNone/>
              <a:defRPr/>
            </a:pPr>
            <a:r>
              <a:rPr lang="en-US" dirty="0" err="1" smtClean="0"/>
              <a:t>Tebal</a:t>
            </a:r>
            <a:r>
              <a:rPr lang="en-US" dirty="0" smtClean="0"/>
              <a:t> </a:t>
            </a:r>
            <a:r>
              <a:rPr lang="en-US" dirty="0" err="1" smtClean="0"/>
              <a:t>tipisnya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,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( </a:t>
            </a:r>
            <a:r>
              <a:rPr lang="en-US" dirty="0" err="1" smtClean="0"/>
              <a:t>licin</a:t>
            </a:r>
            <a:r>
              <a:rPr lang="en-US" dirty="0" smtClean="0"/>
              <a:t>, </a:t>
            </a:r>
            <a:r>
              <a:rPr lang="en-US" dirty="0" err="1" smtClean="0"/>
              <a:t>kilau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kusam</a:t>
            </a:r>
            <a:r>
              <a:rPr lang="en-US" dirty="0" smtClean="0"/>
              <a:t> )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tehnik</a:t>
            </a:r>
            <a:endParaRPr lang="en-US" dirty="0" smtClean="0"/>
          </a:p>
          <a:p>
            <a:pPr indent="6350">
              <a:buFontTx/>
              <a:buNone/>
              <a:defRPr/>
            </a:pP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misal</a:t>
            </a:r>
            <a:r>
              <a:rPr lang="en-US" dirty="0" smtClean="0"/>
              <a:t> :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sifon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bayangan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kainnya</a:t>
            </a:r>
            <a:r>
              <a:rPr lang="en-US" dirty="0" smtClean="0"/>
              <a:t> </a:t>
            </a:r>
            <a:r>
              <a:rPr lang="en-US" dirty="0" err="1" smtClean="0"/>
              <a:t>tembus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bayangannya</a:t>
            </a:r>
            <a:r>
              <a:rPr lang="en-US" dirty="0" smtClean="0"/>
              <a:t> 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nampak</a:t>
            </a:r>
            <a:r>
              <a:rPr lang="en-US" dirty="0" smtClean="0"/>
              <a:t> 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BENTUK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diameter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lebar,luas</a:t>
            </a:r>
            <a:r>
              <a:rPr lang="en-US" dirty="0"/>
              <a:t>, </a:t>
            </a:r>
            <a:r>
              <a:rPr lang="en-US" dirty="0" err="1"/>
              <a:t>arah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err="1"/>
              <a:t>dibatasi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: </a:t>
            </a:r>
            <a:r>
              <a:rPr lang="en-US" dirty="0" err="1"/>
              <a:t>geometris</a:t>
            </a:r>
            <a:r>
              <a:rPr lang="en-US" dirty="0"/>
              <a:t>, natural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organis</a:t>
            </a:r>
            <a:r>
              <a:rPr lang="en-US" dirty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BENTUK MOTIF DIREPRESENTASIKAN DALAM  WUJUD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HURUF/TULISAN</a:t>
            </a:r>
          </a:p>
          <a:p>
            <a:pPr marL="514350" indent="-514350"/>
            <a:r>
              <a:rPr lang="en-US" dirty="0" smtClean="0"/>
              <a:t>SIMBUL/ LOGO</a:t>
            </a:r>
          </a:p>
          <a:p>
            <a:pPr marL="514350" indent="-514350"/>
            <a:r>
              <a:rPr lang="en-US" dirty="0" smtClean="0"/>
              <a:t>NATURAL</a:t>
            </a:r>
          </a:p>
          <a:p>
            <a:pPr marL="514350" indent="-514350"/>
            <a:r>
              <a:rPr lang="en-US" dirty="0" smtClean="0"/>
              <a:t>BEBAS/ DECORATIF</a:t>
            </a:r>
          </a:p>
          <a:p>
            <a:pPr marL="514350" indent="-514350"/>
            <a:r>
              <a:rPr lang="en-US" dirty="0" smtClean="0"/>
              <a:t>GEOMETRIS</a:t>
            </a:r>
          </a:p>
          <a:p>
            <a:pPr marL="514350" indent="-514350"/>
            <a:r>
              <a:rPr lang="en-US" dirty="0" smtClean="0"/>
              <a:t>ABSTRAK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BENTUK MOTIF DIREPRESENTASIKAN DALAM  WUJUD: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HURUF/TULISAN</a:t>
            </a:r>
          </a:p>
          <a:p>
            <a:pPr marL="514350" indent="-514350"/>
            <a:r>
              <a:rPr lang="en-US" dirty="0" smtClean="0"/>
              <a:t>SIMBUL/ LOGO</a:t>
            </a:r>
          </a:p>
          <a:p>
            <a:pPr marL="514350" indent="-514350"/>
            <a:r>
              <a:rPr lang="en-US" dirty="0" smtClean="0"/>
              <a:t>NATURAL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BEBAS/ DECORATIF</a:t>
            </a:r>
          </a:p>
          <a:p>
            <a:pPr marL="514350" indent="-514350"/>
            <a:r>
              <a:rPr lang="en-US" dirty="0" smtClean="0"/>
              <a:t>GEOMETRIS</a:t>
            </a:r>
          </a:p>
          <a:p>
            <a:pPr marL="514350" indent="-514350"/>
            <a:r>
              <a:rPr lang="en-US" dirty="0" smtClean="0"/>
              <a:t>ABSTRAK</a:t>
            </a:r>
          </a:p>
          <a:p>
            <a:endParaRPr lang="en-US" dirty="0"/>
          </a:p>
        </p:txBody>
      </p:sp>
      <p:pic>
        <p:nvPicPr>
          <p:cNvPr id="7" name="Picture 10" descr="D:\Ibu Enny\FOTO PENTING\logo\logo_uny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371600"/>
            <a:ext cx="1066800" cy="1022262"/>
          </a:xfrm>
          <a:prstGeom prst="rect">
            <a:avLst/>
          </a:prstGeom>
          <a:noFill/>
        </p:spPr>
      </p:pic>
      <p:pic>
        <p:nvPicPr>
          <p:cNvPr id="8" name="Picture 4" descr="D:\Ibu Enny\RAGAM HIAS TEKSTIL\GAMBAR SULAM BENANG\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533400" cy="685800"/>
          </a:xfrm>
          <a:prstGeom prst="rect">
            <a:avLst/>
          </a:prstGeom>
          <a:noFill/>
        </p:spPr>
      </p:pic>
      <p:pic>
        <p:nvPicPr>
          <p:cNvPr id="9" name="Picture 2" descr="D:\Ibu Enny\and ul 2\08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869089">
            <a:off x="7392454" y="1325173"/>
            <a:ext cx="1139470" cy="1206451"/>
          </a:xfrm>
          <a:prstGeom prst="rect">
            <a:avLst/>
          </a:prstGeom>
          <a:noFill/>
        </p:spPr>
      </p:pic>
      <p:pic>
        <p:nvPicPr>
          <p:cNvPr id="10" name="Picture 5" descr="D:\Ibu Enny\RAGAM HIAS TEKSTIL\aplikasi sulam\aplique\flutterby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352801"/>
            <a:ext cx="1524000" cy="1066800"/>
          </a:xfrm>
          <a:prstGeom prst="rect">
            <a:avLst/>
          </a:prstGeom>
          <a:noFill/>
        </p:spPr>
      </p:pic>
      <p:pic>
        <p:nvPicPr>
          <p:cNvPr id="11" name="Picture 6" descr="D:\Ibu Enny\Batik ku\artikel batik\motif batik\image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3429000"/>
            <a:ext cx="1828800" cy="1066800"/>
          </a:xfrm>
          <a:prstGeom prst="rect">
            <a:avLst/>
          </a:prstGeom>
          <a:noFill/>
        </p:spPr>
      </p:pic>
      <p:pic>
        <p:nvPicPr>
          <p:cNvPr id="13" name="Picture 1" descr="D:\Ibu Enny\RAGAM HIAS TEKSTIL\GAMBAR SULAM BENANG\4068279901_9b5b4d93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953000"/>
            <a:ext cx="18796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Kecilnya,Tinggi</a:t>
            </a:r>
            <a:r>
              <a:rPr lang="en-US" dirty="0" smtClean="0"/>
              <a:t>,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6019800" y="2514600"/>
            <a:ext cx="533400" cy="3657600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ingle Corner Rectangle 6"/>
          <p:cNvSpPr/>
          <p:nvPr/>
        </p:nvSpPr>
        <p:spPr>
          <a:xfrm>
            <a:off x="6934200" y="3505200"/>
            <a:ext cx="533400" cy="2743200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/>
          <p:cNvSpPr/>
          <p:nvPr/>
        </p:nvSpPr>
        <p:spPr>
          <a:xfrm>
            <a:off x="7848600" y="4495800"/>
            <a:ext cx="533400" cy="1752600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D:\Ibu Enny\RAGAM HIAS TEKSTIL\GAMBAR SULAM BENANG\DSCF1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0"/>
            <a:ext cx="441960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Mengubah</a:t>
            </a:r>
            <a:r>
              <a:rPr lang="en-US" dirty="0" smtClean="0"/>
              <a:t>  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terang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.  </a:t>
            </a:r>
            <a:r>
              <a:rPr lang="en-US" dirty="0" err="1" smtClean="0"/>
              <a:t>caranya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bertingkat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“Tint”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bertingkat</a:t>
            </a:r>
            <a:r>
              <a:rPr lang="en-US" dirty="0" smtClean="0"/>
              <a:t> pula, </a:t>
            </a:r>
            <a:r>
              <a:rPr lang="en-US" dirty="0" err="1" smtClean="0"/>
              <a:t>disebut</a:t>
            </a:r>
            <a:r>
              <a:rPr lang="en-US" dirty="0" smtClean="0"/>
              <a:t> ”Shade”.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abu-abu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“Tone”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, </a:t>
            </a:r>
            <a:r>
              <a:rPr lang="en-US" dirty="0" err="1" smtClean="0"/>
              <a:t>dinamis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membosankan</a:t>
            </a:r>
            <a:endParaRPr lang="en-US" dirty="0"/>
          </a:p>
        </p:txBody>
      </p:sp>
      <p:pic>
        <p:nvPicPr>
          <p:cNvPr id="4" name="Picture 2" descr="D:\Ibu Enny\RAGAM HIAS TEKSTIL\brazilian embroidery\HungaryEmbroide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3600"/>
            <a:ext cx="3394472" cy="4525963"/>
          </a:xfrm>
          <a:prstGeom prst="rect">
            <a:avLst/>
          </a:prstGeom>
          <a:noFill/>
        </p:spPr>
      </p:pic>
      <p:pic>
        <p:nvPicPr>
          <p:cNvPr id="1026" name="Picture 2" descr="D:\Ibu Enny\RAGAM HIAS TEKSTIL\german embroideri folk art\embroidery-pai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81200"/>
            <a:ext cx="405765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SKEMA TEKNIK SULAMAN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4582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sz="1400" dirty="0" smtClean="0"/>
              <a:t>SULAMAN BENANG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S.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Fantasi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Bebas,s.Bukit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Tinggi,S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Aceh,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Yanina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S.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Jerman,S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Tiongkok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S.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Perancis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Inggis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, S. Arab,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S,Palestin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Hongaria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S.Nurwegia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S.Brazilia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S.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Aplikasi,S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Inkrustasi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S .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Lekatan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Benang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Merubah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menghias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Corak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S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Bullion,S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Asisi.S.Kruestik,S.Tapiseri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S.Holbein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Sisipan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tula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endParaRPr lang="en-US" sz="1400" dirty="0" smtClean="0"/>
          </a:p>
          <a:p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                                SULAMAN PITA (RIBBON)                  S. Pita </a:t>
            </a:r>
            <a:r>
              <a:rPr lang="en-US" sz="1400" dirty="0" err="1" smtClean="0"/>
              <a:t>gaya</a:t>
            </a:r>
            <a:r>
              <a:rPr lang="en-US" sz="1400" dirty="0" smtClean="0"/>
              <a:t> </a:t>
            </a:r>
            <a:r>
              <a:rPr lang="en-US" sz="1400" dirty="0" err="1" smtClean="0"/>
              <a:t>Eropa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Sulam</a:t>
            </a:r>
            <a:r>
              <a:rPr lang="en-US" sz="1400" dirty="0" smtClean="0"/>
              <a:t> Pita Gaya  </a:t>
            </a:r>
            <a:r>
              <a:rPr lang="en-US" sz="1400" dirty="0" err="1" smtClean="0"/>
              <a:t>Jepang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S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en-US" sz="1400" dirty="0" smtClean="0"/>
              <a:t>SULAMAN MANIK-MANIK                   </a:t>
            </a:r>
            <a:r>
              <a:rPr lang="en-US" sz="1400" dirty="0" err="1" smtClean="0"/>
              <a:t>Sulam</a:t>
            </a:r>
            <a:r>
              <a:rPr lang="en-US" sz="1400" dirty="0" smtClean="0"/>
              <a:t>  </a:t>
            </a:r>
            <a:r>
              <a:rPr lang="en-US" sz="1400" dirty="0" err="1" smtClean="0"/>
              <a:t>bourci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rocean</a:t>
            </a:r>
            <a:r>
              <a:rPr lang="en-US" sz="1400" dirty="0" smtClean="0"/>
              <a:t>  </a:t>
            </a:r>
            <a:r>
              <a:rPr lang="en-US" sz="1400" dirty="0" err="1" smtClean="0"/>
              <a:t>manik-manik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                                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MANIPULATING FABRIC                              </a:t>
            </a:r>
            <a:r>
              <a:rPr lang="en-US" sz="1200" i="1" dirty="0" smtClean="0"/>
              <a:t>Smock, Gathering. Shirring, </a:t>
            </a:r>
            <a:r>
              <a:rPr lang="en-US" sz="1200" i="1" dirty="0" err="1" smtClean="0"/>
              <a:t>Rufflels.Fluences,Godet,Surching,Tucking</a:t>
            </a:r>
            <a:r>
              <a:rPr lang="en-US" sz="1200" i="1" dirty="0" smtClean="0"/>
              <a:t>,</a:t>
            </a:r>
          </a:p>
          <a:p>
            <a:pPr lvl="0">
              <a:buNone/>
            </a:pPr>
            <a:r>
              <a:rPr lang="en-US" sz="1200" i="1" dirty="0" smtClean="0"/>
              <a:t>             </a:t>
            </a:r>
          </a:p>
          <a:p>
            <a:pPr lvl="0">
              <a:buNone/>
            </a:pPr>
            <a:r>
              <a:rPr lang="en-US" sz="1200" i="1" dirty="0" smtClean="0"/>
              <a:t>                                                                                                                              </a:t>
            </a:r>
            <a:r>
              <a:rPr lang="en-US" sz="1200" i="1" dirty="0" err="1" smtClean="0"/>
              <a:t>Cording,Quilting,Stuffung,Dart,Combination</a:t>
            </a:r>
            <a:endParaRPr lang="en-US" sz="1200" dirty="0" smtClean="0"/>
          </a:p>
          <a:p>
            <a:pPr lvl="0"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 lvl="0">
              <a:buNone/>
            </a:pPr>
            <a:endParaRPr lang="en-US" sz="1200" dirty="0" smtClean="0"/>
          </a:p>
          <a:p>
            <a:pPr>
              <a:buNone/>
            </a:pP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609600" y="2819400"/>
            <a:ext cx="1828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990600" y="42672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066800" y="34290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90600" y="41148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81400" y="2362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86200" y="3429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10000" y="4724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81400" y="5334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WARNA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Cherry Bomb 4" pitchFamily="2" charset="0"/>
              </a:rPr>
              <a:t>Warna</a:t>
            </a:r>
            <a:r>
              <a:rPr lang="en-US" dirty="0" smtClean="0">
                <a:latin typeface="Cherry Bomb 4" pitchFamily="2" charset="0"/>
              </a:rPr>
              <a:t> </a:t>
            </a:r>
            <a:r>
              <a:rPr lang="en-US" dirty="0" err="1" smtClean="0">
                <a:latin typeface="Cherry Bomb 4" pitchFamily="2" charset="0"/>
              </a:rPr>
              <a:t>adalah</a:t>
            </a:r>
            <a:r>
              <a:rPr lang="en-US" dirty="0" smtClean="0">
                <a:latin typeface="Cherry Bomb 4" pitchFamily="2" charset="0"/>
              </a:rPr>
              <a:t> </a:t>
            </a:r>
            <a:r>
              <a:rPr lang="en-US" dirty="0" err="1" smtClean="0">
                <a:latin typeface="Cherry Bomb 4" pitchFamily="2" charset="0"/>
              </a:rPr>
              <a:t>kesan</a:t>
            </a:r>
            <a:r>
              <a:rPr lang="en-US" dirty="0" smtClean="0">
                <a:latin typeface="Cherry Bomb 4" pitchFamily="2" charset="0"/>
              </a:rPr>
              <a:t> yang </a:t>
            </a:r>
            <a:r>
              <a:rPr lang="en-US" dirty="0" err="1" smtClean="0">
                <a:latin typeface="Cherry Bomb 4" pitchFamily="2" charset="0"/>
              </a:rPr>
              <a:t>ditimbulkan</a:t>
            </a:r>
            <a:r>
              <a:rPr lang="en-US" dirty="0" smtClean="0">
                <a:latin typeface="Cherry Bomb 4" pitchFamily="2" charset="0"/>
              </a:rPr>
              <a:t> </a:t>
            </a:r>
            <a:r>
              <a:rPr lang="en-US" dirty="0" err="1" smtClean="0">
                <a:latin typeface="Cherry Bomb 4" pitchFamily="2" charset="0"/>
              </a:rPr>
              <a:t>oleh</a:t>
            </a:r>
            <a:r>
              <a:rPr lang="en-US" dirty="0" smtClean="0">
                <a:latin typeface="Cherry Bomb 4" pitchFamily="2" charset="0"/>
              </a:rPr>
              <a:t> </a:t>
            </a:r>
            <a:r>
              <a:rPr lang="en-US" dirty="0" err="1" smtClean="0">
                <a:latin typeface="Cherry Bomb 4" pitchFamily="2" charset="0"/>
              </a:rPr>
              <a:t>pantulan</a:t>
            </a:r>
            <a:r>
              <a:rPr lang="en-US" dirty="0" smtClean="0">
                <a:latin typeface="Cherry Bomb 4" pitchFamily="2" charset="0"/>
              </a:rPr>
              <a:t> </a:t>
            </a:r>
            <a:r>
              <a:rPr lang="en-US" dirty="0" err="1" smtClean="0">
                <a:latin typeface="Cherry Bomb 4" pitchFamily="2" charset="0"/>
              </a:rPr>
              <a:t>cahaya</a:t>
            </a:r>
            <a:r>
              <a:rPr lang="en-US" dirty="0" smtClean="0">
                <a:latin typeface="Cherry Bomb 4" pitchFamily="2" charset="0"/>
              </a:rPr>
              <a:t> </a:t>
            </a:r>
            <a:r>
              <a:rPr lang="en-US" dirty="0" err="1" smtClean="0">
                <a:latin typeface="Cherry Bomb 4" pitchFamily="2" charset="0"/>
              </a:rPr>
              <a:t>pada</a:t>
            </a:r>
            <a:r>
              <a:rPr lang="en-US" dirty="0" smtClean="0">
                <a:latin typeface="Cherry Bomb 4" pitchFamily="2" charset="0"/>
              </a:rPr>
              <a:t> </a:t>
            </a:r>
            <a:r>
              <a:rPr lang="en-US" dirty="0" err="1" smtClean="0">
                <a:latin typeface="Cherry Bomb 4" pitchFamily="2" charset="0"/>
              </a:rPr>
              <a:t>mata</a:t>
            </a:r>
            <a:r>
              <a:rPr lang="en-US" dirty="0" smtClean="0">
                <a:latin typeface="Cherry Bomb 4" pitchFamily="2" charset="0"/>
              </a:rPr>
              <a:t>.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Teori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warna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 yang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dikenal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dalam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seni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rupa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antara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 lain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terori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warna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 Prang,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Munsell,dan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herry Bomb 4" pitchFamily="2" charset="0"/>
              </a:rPr>
              <a:t>Breswter</a:t>
            </a:r>
            <a:r>
              <a:rPr lang="en-US" dirty="0" smtClean="0">
                <a:latin typeface="Cherry Bomb 4" pitchFamily="2" charset="0"/>
              </a:rPr>
              <a:t>.</a:t>
            </a:r>
          </a:p>
          <a:p>
            <a:r>
              <a:rPr lang="en-US" dirty="0" err="1" smtClean="0">
                <a:latin typeface="Corpulent Caps BRK" pitchFamily="2" charset="0"/>
              </a:rPr>
              <a:t>Dalam</a:t>
            </a:r>
            <a:r>
              <a:rPr lang="en-US" dirty="0" smtClean="0">
                <a:latin typeface="Corpulent Caps BRK" pitchFamily="2" charset="0"/>
              </a:rPr>
              <a:t> </a:t>
            </a:r>
            <a:r>
              <a:rPr lang="en-US" dirty="0" err="1" smtClean="0">
                <a:latin typeface="Corpulent Caps BRK" pitchFamily="2" charset="0"/>
              </a:rPr>
              <a:t>dunia</a:t>
            </a:r>
            <a:r>
              <a:rPr lang="en-US" dirty="0" smtClean="0">
                <a:latin typeface="Corpulent Caps BRK" pitchFamily="2" charset="0"/>
              </a:rPr>
              <a:t> fashion </a:t>
            </a:r>
            <a:r>
              <a:rPr lang="en-US" dirty="0" err="1" smtClean="0">
                <a:latin typeface="Corpulent Caps BRK" pitchFamily="2" charset="0"/>
              </a:rPr>
              <a:t>teori</a:t>
            </a:r>
            <a:r>
              <a:rPr lang="en-US" dirty="0" smtClean="0">
                <a:latin typeface="Corpulent Caps BRK" pitchFamily="2" charset="0"/>
              </a:rPr>
              <a:t> </a:t>
            </a:r>
            <a:r>
              <a:rPr lang="en-US" dirty="0" err="1" smtClean="0">
                <a:latin typeface="Corpulent Caps BRK" pitchFamily="2" charset="0"/>
              </a:rPr>
              <a:t>warna</a:t>
            </a:r>
            <a:r>
              <a:rPr lang="en-US" dirty="0" smtClean="0">
                <a:latin typeface="Corpulent Caps BRK" pitchFamily="2" charset="0"/>
              </a:rPr>
              <a:t> yang </a:t>
            </a:r>
            <a:r>
              <a:rPr lang="en-US" dirty="0" err="1" smtClean="0">
                <a:latin typeface="Corpulent Caps BRK" pitchFamily="2" charset="0"/>
              </a:rPr>
              <a:t>sering</a:t>
            </a:r>
            <a:r>
              <a:rPr lang="en-US" dirty="0" smtClean="0">
                <a:latin typeface="Corpulent Caps BRK" pitchFamily="2" charset="0"/>
              </a:rPr>
              <a:t> </a:t>
            </a:r>
            <a:r>
              <a:rPr lang="en-US" dirty="0" err="1" smtClean="0">
                <a:latin typeface="Corpulent Caps BRK" pitchFamily="2" charset="0"/>
              </a:rPr>
              <a:t>dipakai</a:t>
            </a:r>
            <a:r>
              <a:rPr lang="en-US" dirty="0" smtClean="0">
                <a:latin typeface="Corpulent Caps BRK" pitchFamily="2" charset="0"/>
              </a:rPr>
              <a:t> </a:t>
            </a:r>
            <a:r>
              <a:rPr lang="en-US" dirty="0" err="1" smtClean="0">
                <a:latin typeface="Corpulent Caps BRK" pitchFamily="2" charset="0"/>
              </a:rPr>
              <a:t>adalah</a:t>
            </a:r>
            <a:r>
              <a:rPr lang="en-US" dirty="0" smtClean="0">
                <a:latin typeface="Corpulent Caps BRK" pitchFamily="2" charset="0"/>
              </a:rPr>
              <a:t> </a:t>
            </a:r>
            <a:r>
              <a:rPr lang="en-US" dirty="0" err="1" smtClean="0">
                <a:latin typeface="Corpulent Caps BRK" pitchFamily="2" charset="0"/>
              </a:rPr>
              <a:t>teori</a:t>
            </a:r>
            <a:r>
              <a:rPr lang="en-US" dirty="0" smtClean="0">
                <a:latin typeface="Corpulent Caps BRK" pitchFamily="2" charset="0"/>
              </a:rPr>
              <a:t> </a:t>
            </a:r>
            <a:r>
              <a:rPr lang="en-US" dirty="0" err="1" smtClean="0">
                <a:latin typeface="Corpulent Caps BRK" pitchFamily="2" charset="0"/>
              </a:rPr>
              <a:t>warna</a:t>
            </a:r>
            <a:r>
              <a:rPr lang="en-US" dirty="0" smtClean="0">
                <a:latin typeface="Corpulent Caps BRK" pitchFamily="2" charset="0"/>
              </a:rPr>
              <a:t> BREWSTER yang </a:t>
            </a:r>
            <a:r>
              <a:rPr lang="en-US" dirty="0" err="1" smtClean="0">
                <a:latin typeface="Corpulent Caps BRK" pitchFamily="2" charset="0"/>
              </a:rPr>
              <a:t>terkenal</a:t>
            </a:r>
            <a:r>
              <a:rPr lang="en-US" dirty="0" smtClean="0">
                <a:latin typeface="Corpulent Caps BRK" pitchFamily="2" charset="0"/>
              </a:rPr>
              <a:t> </a:t>
            </a:r>
            <a:r>
              <a:rPr lang="en-US" dirty="0" err="1" smtClean="0">
                <a:latin typeface="Corpulent Caps BRK" pitchFamily="2" charset="0"/>
              </a:rPr>
              <a:t>dengan</a:t>
            </a:r>
            <a:r>
              <a:rPr lang="en-US" dirty="0" smtClean="0">
                <a:latin typeface="Corpulent Caps BRK" pitchFamily="2" charset="0"/>
              </a:rPr>
              <a:t> “</a:t>
            </a:r>
            <a:r>
              <a:rPr lang="en-US" i="1" dirty="0" smtClean="0">
                <a:latin typeface="Corpulent Caps BRK" pitchFamily="2" charset="0"/>
              </a:rPr>
              <a:t>TEORI  LINGKARAN  WARNA “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HUE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INTENCITY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KOMBINASI WARNA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KOMBINASI BERSESUAIAN</a:t>
            </a:r>
          </a:p>
          <a:p>
            <a:pPr marL="514350" indent="-514350">
              <a:buNone/>
            </a:pPr>
            <a:r>
              <a:rPr lang="en-US" dirty="0" smtClean="0"/>
              <a:t>       a.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Analogous   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 b.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Monocromatic</a:t>
            </a: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KOMBINASI BERSEBERANGAN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  a. </a:t>
            </a:r>
            <a:r>
              <a:rPr lang="en-US" dirty="0" err="1" smtClean="0"/>
              <a:t>Komplemen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  b. </a:t>
            </a:r>
            <a:r>
              <a:rPr lang="en-US" dirty="0" err="1" smtClean="0"/>
              <a:t>Komplemen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   c. </a:t>
            </a:r>
            <a:r>
              <a:rPr lang="en-US" dirty="0" err="1" smtClean="0"/>
              <a:t>Komplemen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menyebelah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   d. </a:t>
            </a:r>
            <a:r>
              <a:rPr lang="en-US" dirty="0" err="1" smtClean="0"/>
              <a:t>Komplemen</a:t>
            </a:r>
            <a:r>
              <a:rPr lang="en-US" dirty="0" smtClean="0"/>
              <a:t> </a:t>
            </a:r>
            <a:r>
              <a:rPr lang="en-US" dirty="0" err="1" smtClean="0"/>
              <a:t>Terbelah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   e. </a:t>
            </a:r>
            <a:r>
              <a:rPr lang="en-US" dirty="0" err="1" smtClean="0"/>
              <a:t>Komplemen</a:t>
            </a:r>
            <a:r>
              <a:rPr lang="en-US" dirty="0" smtClean="0"/>
              <a:t> 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smtClean="0"/>
              <a:t>tiga       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warna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lenan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, </a:t>
            </a:r>
            <a:r>
              <a:rPr lang="en-US" dirty="0" err="1" smtClean="0"/>
              <a:t>warna</a:t>
            </a:r>
            <a:r>
              <a:rPr lang="en-US" dirty="0" smtClean="0"/>
              <a:t> 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kemenarikan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2" descr="D:\Ibu Enny\RAGAM HIAS TEKSTIL\hongaria sulam\hungarian_kalosca_apr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1" y="4267200"/>
            <a:ext cx="27432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PRINSIP </a:t>
            </a:r>
            <a:r>
              <a:rPr lang="en-US" dirty="0" err="1" smtClean="0"/>
              <a:t>PRINSIP</a:t>
            </a:r>
            <a:r>
              <a:rPr lang="en-US" dirty="0" smtClean="0"/>
              <a:t> DESAIN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UNITY</a:t>
            </a:r>
          </a:p>
          <a:p>
            <a:r>
              <a:rPr lang="en-US" dirty="0" smtClean="0"/>
              <a:t>HARMONY</a:t>
            </a:r>
          </a:p>
          <a:p>
            <a:r>
              <a:rPr lang="en-US" dirty="0" smtClean="0"/>
              <a:t>PROPORSI</a:t>
            </a:r>
          </a:p>
          <a:p>
            <a:r>
              <a:rPr lang="en-US" dirty="0" smtClean="0"/>
              <a:t>BALANCE</a:t>
            </a:r>
          </a:p>
          <a:p>
            <a:r>
              <a:rPr lang="en-US" dirty="0" smtClean="0"/>
              <a:t>CENTRE OF INTERES</a:t>
            </a:r>
          </a:p>
          <a:p>
            <a:r>
              <a:rPr lang="en-US" dirty="0" smtClean="0"/>
              <a:t>RYTHME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( Unity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err="1" smtClean="0"/>
              <a:t>Kesatuan</a:t>
            </a:r>
            <a:r>
              <a:rPr lang="en-US" b="1" dirty="0" smtClean="0"/>
              <a:t> </a:t>
            </a:r>
            <a:r>
              <a:rPr lang="en-US" dirty="0" smtClean="0"/>
              <a:t>(unity), 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terdapatnya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lain-lain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tercipta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Kesatuan</a:t>
            </a:r>
            <a:r>
              <a:rPr lang="en-US" dirty="0" smtClean="0"/>
              <a:t>  (unity),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paduan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utuh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9746" name="Picture 2" descr="D:\Ibu Enny\RAGAM HIAS TEKSTIL\aplikasi sulam\aplique\Becky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4038600" cy="5791200"/>
          </a:xfrm>
          <a:prstGeom prst="rect">
            <a:avLst/>
          </a:prstGeom>
          <a:noFill/>
        </p:spPr>
      </p:pic>
      <p:pic>
        <p:nvPicPr>
          <p:cNvPr id="159747" name="Picture 3" descr="D:\Ibu Enny\RAGAM HIAS TEKSTIL\aplikasi sulam\aplique\bronzere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38200"/>
            <a:ext cx="3886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KESELARASAN (</a:t>
            </a:r>
            <a:r>
              <a:rPr lang="en-US" i="1" dirty="0" smtClean="0"/>
              <a:t>HARMONY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kesesuaian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lainnya</a:t>
            </a:r>
            <a:r>
              <a:rPr lang="en-US" dirty="0" smtClean="0"/>
              <a:t> 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yang </a:t>
            </a:r>
            <a:r>
              <a:rPr lang="en-US" dirty="0" err="1" smtClean="0"/>
              <a:t>dihias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hiasannya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D:\Ibu Enny\RAGAM HIAS TEKSTIL\aplikasi sulam\2304125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5200" y="1970881"/>
            <a:ext cx="3784600" cy="378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KESEIMBANGAN (</a:t>
            </a:r>
            <a:r>
              <a:rPr lang="en-US" i="1" dirty="0" smtClean="0"/>
              <a:t>BALANCE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diwujudkan</a:t>
            </a:r>
            <a:r>
              <a:rPr lang="en-US" dirty="0" smtClean="0"/>
              <a:t> </a:t>
            </a:r>
            <a:r>
              <a:rPr lang="en-US" dirty="0" err="1" smtClean="0"/>
              <a:t>melalaui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 yang  </a:t>
            </a:r>
            <a:r>
              <a:rPr lang="en-US" dirty="0" err="1" smtClean="0"/>
              <a:t>Simetris</a:t>
            </a:r>
            <a:r>
              <a:rPr lang="en-US" dirty="0" smtClean="0"/>
              <a:t>, </a:t>
            </a:r>
            <a:r>
              <a:rPr lang="en-US" dirty="0" err="1" smtClean="0"/>
              <a:t>asimetris.maupun</a:t>
            </a:r>
            <a:r>
              <a:rPr lang="en-US" dirty="0" smtClean="0"/>
              <a:t> </a:t>
            </a:r>
            <a:r>
              <a:rPr lang="en-US" dirty="0" err="1" smtClean="0"/>
              <a:t>Obvius</a:t>
            </a:r>
            <a:r>
              <a:rPr lang="en-US" dirty="0" smtClean="0"/>
              <a:t>.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stabilitas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2" descr="D:\Ibu Enny\BUSANA KHUSUS\mode adi busana\6a00d83451c83e69e20112791c963228a4-800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886200"/>
            <a:ext cx="1905000" cy="2971800"/>
          </a:xfrm>
          <a:prstGeom prst="rect">
            <a:avLst/>
          </a:prstGeom>
          <a:noFill/>
        </p:spPr>
      </p:pic>
      <p:pic>
        <p:nvPicPr>
          <p:cNvPr id="5" name="Picture 2" descr="D:\Ibu Enny\BUSANA KHUSUS\Gambar\C1BF6D1D4CB8E70BD6EC30A566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86200"/>
            <a:ext cx="1752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simetris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asimetris</a:t>
            </a:r>
            <a:endParaRPr lang="en-US" dirty="0"/>
          </a:p>
        </p:txBody>
      </p:sp>
      <p:pic>
        <p:nvPicPr>
          <p:cNvPr id="7" name="Content Placeholder 6" descr="D:\Ibu Enny\RAGAM HIAS TEKSTIL\hongaria sulam\im0351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5814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2580" name="Picture 4" descr="D:\Ibu Enny\RAGAM HIAS TEKSTIL\aplikasi sulam\DHHappliqueba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27677" y="1600200"/>
            <a:ext cx="36796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 </a:t>
            </a:r>
            <a:r>
              <a:rPr lang="en-US" dirty="0" err="1" smtClean="0"/>
              <a:t>adalah</a:t>
            </a:r>
            <a:r>
              <a:rPr lang="en-US" dirty="0" smtClean="0"/>
              <a:t>: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yang </a:t>
            </a:r>
            <a:r>
              <a:rPr lang="en-US" dirty="0" err="1" smtClean="0"/>
              <a:t>dituangkan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wujud</a:t>
            </a:r>
            <a:r>
              <a:rPr lang="en-US" dirty="0" smtClean="0"/>
              <a:t> </a:t>
            </a: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, 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 </a:t>
            </a:r>
            <a:r>
              <a:rPr lang="en-US" dirty="0" err="1" smtClean="0"/>
              <a:t>titik</a:t>
            </a:r>
            <a:r>
              <a:rPr lang="en-US" dirty="0" smtClean="0"/>
              <a:t>, </a:t>
            </a:r>
            <a:r>
              <a:rPr lang="en-US" dirty="0" err="1" smtClean="0"/>
              <a:t>garis</a:t>
            </a:r>
            <a:r>
              <a:rPr lang="en-US" dirty="0" smtClean="0"/>
              <a:t>, </a:t>
            </a:r>
            <a:r>
              <a:rPr lang="en-US" dirty="0" err="1" smtClean="0"/>
              <a:t>arah</a:t>
            </a:r>
            <a:r>
              <a:rPr lang="en-US" dirty="0" smtClean="0"/>
              <a:t>,  </a:t>
            </a:r>
            <a:r>
              <a:rPr lang="en-US" dirty="0" err="1" smtClean="0"/>
              <a:t>warna</a:t>
            </a:r>
            <a:r>
              <a:rPr lang="en-US" dirty="0" smtClean="0"/>
              <a:t>, </a:t>
            </a:r>
            <a:r>
              <a:rPr lang="en-US" dirty="0" err="1" smtClean="0"/>
              <a:t>tekstur,value</a:t>
            </a:r>
            <a:r>
              <a:rPr lang="en-US" dirty="0" smtClean="0"/>
              <a:t>, </a:t>
            </a:r>
            <a:r>
              <a:rPr lang="en-US" dirty="0" err="1" smtClean="0"/>
              <a:t>ukuran</a:t>
            </a:r>
            <a:r>
              <a:rPr lang="en-US" dirty="0" smtClean="0"/>
              <a:t>,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harmonis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serasi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Obvius</a:t>
            </a:r>
            <a:endParaRPr lang="en-US" dirty="0"/>
          </a:p>
        </p:txBody>
      </p:sp>
      <p:pic>
        <p:nvPicPr>
          <p:cNvPr id="155650" name="Picture 2" descr="D:\Ibu Enny\RAGAM HIAS TEKSTIL\aplikasi sulam\28997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155651" name="Picture 3" descr="D:\Ibu Enny\RAGAM HIAS TEKSTIL\aplikasi sulam\Free-applique-bloc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3886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PERBANDINGAN/PROPORSONAL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.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Proporsi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suatu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prinsip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digunakan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memberi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kesan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sesuatu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kelihatan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lebih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besar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atau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kelihatan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lebih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kecil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Setiap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menggunakan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unsur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desain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harus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diatur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perbandingannya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supaya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enak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Helvetica"/>
                <a:ea typeface="Calibri" pitchFamily="34" charset="0"/>
                <a:cs typeface="Times New Roman" pitchFamily="18" charset="0"/>
              </a:rPr>
              <a:t>dipandang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( </a:t>
            </a:r>
            <a:r>
              <a:rPr lang="en-US" i="1" dirty="0" smtClean="0">
                <a:latin typeface="Helvetica"/>
                <a:ea typeface="Calibri" pitchFamily="34" charset="0"/>
                <a:cs typeface="Times New Roman" pitchFamily="18" charset="0"/>
              </a:rPr>
              <a:t>Eye catching</a:t>
            </a:r>
            <a:r>
              <a:rPr lang="en-US" dirty="0" smtClean="0">
                <a:latin typeface="Helvetica"/>
                <a:ea typeface="Calibri" pitchFamily="34" charset="0"/>
                <a:cs typeface="Times New Roman" pitchFamily="18" charset="0"/>
              </a:rPr>
              <a:t> )</a:t>
            </a:r>
            <a:endParaRPr lang="en-US" sz="2800" dirty="0" smtClean="0">
              <a:latin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APA KESAN PERBANDINGAN  DI BAWAH INI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.                A                   B                   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2133600"/>
            <a:ext cx="914400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2133600"/>
            <a:ext cx="914400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8800" y="2133600"/>
            <a:ext cx="914400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3048000"/>
            <a:ext cx="91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1"/>
            <a:endCxn id="5" idx="3"/>
          </p:cNvCxnSpPr>
          <p:nvPr/>
        </p:nvCxnSpPr>
        <p:spPr>
          <a:xfrm rot="10800000" flipH="1">
            <a:off x="3733800" y="3810000"/>
            <a:ext cx="91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4572000"/>
            <a:ext cx="91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frame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enak</a:t>
            </a:r>
            <a:r>
              <a:rPr lang="en-US" dirty="0" smtClean="0"/>
              <a:t> </a:t>
            </a:r>
            <a:r>
              <a:rPr lang="en-US" dirty="0" err="1" smtClean="0"/>
              <a:t>dipandang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7" name="Picture 2" descr="D:\Ibu Enny\RAGAM HIAS TEKSTIL\desain  ragam hias\Assisi-for-fre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8700" y="2672556"/>
            <a:ext cx="2895600" cy="2381250"/>
          </a:xfrm>
          <a:prstGeom prst="rect">
            <a:avLst/>
          </a:prstGeom>
          <a:noFill/>
        </p:spPr>
      </p:pic>
      <p:pic>
        <p:nvPicPr>
          <p:cNvPr id="8" name="Picture 3" descr="D:\Ibu Enny\RAGAM HIAS TEKSTIL\desain  ragam hias\assis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743200"/>
            <a:ext cx="2796540" cy="2133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0" y="5334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525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IRAMA (</a:t>
            </a:r>
            <a:r>
              <a:rPr lang="en-US" i="1" dirty="0" smtClean="0"/>
              <a:t>RYTHEM)</a:t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Irama</a:t>
            </a:r>
            <a:r>
              <a:rPr lang="en-US" b="1" dirty="0" smtClean="0"/>
              <a:t> ( </a:t>
            </a:r>
            <a:r>
              <a:rPr lang="en-US" b="1" dirty="0" err="1" smtClean="0"/>
              <a:t>Rhythem</a:t>
            </a:r>
            <a:r>
              <a:rPr lang="en-US" dirty="0" smtClean="0"/>
              <a:t>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pengulangan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( </a:t>
            </a:r>
            <a:r>
              <a:rPr lang="en-US" dirty="0" err="1" smtClean="0"/>
              <a:t>bentuk</a:t>
            </a:r>
            <a:r>
              <a:rPr lang="en-US" dirty="0" smtClean="0"/>
              <a:t>, </a:t>
            </a:r>
            <a:r>
              <a:rPr lang="en-US" dirty="0" err="1" smtClean="0"/>
              <a:t>warna</a:t>
            </a:r>
            <a:r>
              <a:rPr lang="en-US" dirty="0" smtClean="0"/>
              <a:t>,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 </a:t>
            </a:r>
            <a:r>
              <a:rPr lang="en-US" dirty="0" err="1" smtClean="0"/>
              <a:t>sebagainya</a:t>
            </a:r>
            <a:r>
              <a:rPr lang="en-US" dirty="0" smtClean="0"/>
              <a:t>)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,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irama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pengulangan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secara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teratur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radiasi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pancaran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perubahan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peralihan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ukuran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Irama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D:\Ibu Enny\RAGAM HIAS TEKSTIL\brazilian embroidery\redworkkittie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4478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D:\Ibu Enny\BUSANA KHUSUS\Gambar\U137P200T1D222993F14DT2009030319405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27432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Pengulangan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endParaRPr lang="en-US" dirty="0"/>
          </a:p>
        </p:txBody>
      </p:sp>
      <p:pic>
        <p:nvPicPr>
          <p:cNvPr id="14340" name="Picture 4" descr="D:\Ibu Enny\RAGAM HIAS TEKSTIL\hongaria sulam\hun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86000" y="2057400"/>
            <a:ext cx="4572000" cy="35052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flipV="1">
            <a:off x="457200" y="6126162"/>
            <a:ext cx="8229600" cy="4603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TITIK PUSAT PERHATIAN ( </a:t>
            </a:r>
            <a:r>
              <a:rPr lang="en-US" sz="2800" i="1" dirty="0" smtClean="0"/>
              <a:t>AKSEN/CENTRE OF INTERES)</a:t>
            </a:r>
            <a:br>
              <a:rPr lang="en-US" sz="2800" i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hiasa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err="1" smtClean="0"/>
              <a:t>aksen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centre of interest.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D:\Ibu Enny\RAGAM HIAS TEKSTIL\hongaria sulam\241063401v7_240x240_Front_Color-Bl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657600"/>
            <a:ext cx="2209800" cy="2819400"/>
          </a:xfrm>
          <a:prstGeom prst="rect">
            <a:avLst/>
          </a:prstGeom>
          <a:noFill/>
        </p:spPr>
      </p:pic>
      <p:pic>
        <p:nvPicPr>
          <p:cNvPr id="5" name="Picture 3" descr="D:\Ibu Enny\RAGAM HIAS TEKSTIL\sulam pita\bantal hias dan sulam pita\art ribon embroidery stitch - Gambar Google_files\CE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429000"/>
            <a:ext cx="2134518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Hal-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dipertimbangkan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mencipta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sv-SE" dirty="0" smtClean="0"/>
              <a:t>Untuk menghasilkan suatu  hiasan busana yang indah dan </a:t>
            </a:r>
            <a:r>
              <a:rPr lang="en-US" dirty="0" err="1" smtClean="0"/>
              <a:t>menarik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jadikan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desainnya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indent="6350">
              <a:buFontTx/>
              <a:buNone/>
              <a:defRPr/>
            </a:pPr>
            <a:r>
              <a:rPr lang="en-US" dirty="0" smtClean="0"/>
              <a:t>1.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yang </a:t>
            </a:r>
            <a:r>
              <a:rPr lang="en-US" dirty="0" err="1" smtClean="0"/>
              <a:t>dihias</a:t>
            </a:r>
            <a:endParaRPr lang="en-US" dirty="0" smtClean="0"/>
          </a:p>
          <a:p>
            <a:pPr indent="6350">
              <a:buFontTx/>
              <a:buNone/>
              <a:defRPr/>
            </a:pPr>
            <a:r>
              <a:rPr lang="en-US" dirty="0" smtClean="0"/>
              <a:t>2.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endParaRPr lang="en-US" dirty="0" smtClean="0"/>
          </a:p>
          <a:p>
            <a:pPr indent="6350">
              <a:buFontTx/>
              <a:buNone/>
              <a:defRPr/>
            </a:pPr>
            <a:r>
              <a:rPr lang="en-US" dirty="0" smtClean="0"/>
              <a:t>3. </a:t>
            </a:r>
            <a:r>
              <a:rPr lang="en-US" dirty="0" err="1" smtClean="0"/>
              <a:t>Unsur</a:t>
            </a:r>
            <a:r>
              <a:rPr lang="en-US" dirty="0" smtClean="0"/>
              <a:t> –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 smtClean="0"/>
          </a:p>
          <a:p>
            <a:pPr indent="6350">
              <a:buFontTx/>
              <a:buNone/>
              <a:defRPr/>
            </a:pPr>
            <a:r>
              <a:rPr lang="en-US" dirty="0" smtClean="0"/>
              <a:t>4.Kombinasi </a:t>
            </a:r>
            <a:r>
              <a:rPr lang="en-US" dirty="0" err="1" smtClean="0"/>
              <a:t>warna</a:t>
            </a:r>
            <a:r>
              <a:rPr lang="en-US" dirty="0" smtClean="0"/>
              <a:t> yang </a:t>
            </a:r>
            <a:r>
              <a:rPr lang="en-US" dirty="0" err="1" smtClean="0"/>
              <a:t>serasi</a:t>
            </a:r>
            <a:r>
              <a:rPr lang="en-US" dirty="0" smtClean="0"/>
              <a:t> </a:t>
            </a:r>
          </a:p>
          <a:p>
            <a:pPr indent="6350">
              <a:buFontTx/>
              <a:buNone/>
              <a:defRPr/>
            </a:pPr>
            <a:r>
              <a:rPr lang="en-US" dirty="0" smtClean="0"/>
              <a:t>5. </a:t>
            </a:r>
            <a:r>
              <a:rPr lang="en-US" dirty="0" err="1" smtClean="0"/>
              <a:t>Pemilihan</a:t>
            </a:r>
            <a:r>
              <a:rPr lang="en-US" dirty="0" smtClean="0"/>
              <a:t> 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endParaRPr lang="en-US" dirty="0" smtClean="0"/>
          </a:p>
          <a:p>
            <a:pPr indent="6350">
              <a:buFontTx/>
              <a:buNone/>
              <a:defRPr/>
            </a:pPr>
            <a:r>
              <a:rPr lang="en-US" dirty="0" smtClean="0"/>
              <a:t>6.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 </a:t>
            </a:r>
            <a:r>
              <a:rPr lang="en-US" dirty="0" err="1" smtClean="0"/>
              <a:t>hiasan</a:t>
            </a:r>
            <a:endParaRPr lang="en-US" dirty="0" smtClean="0"/>
          </a:p>
          <a:p>
            <a:pPr indent="6350">
              <a:buFontTx/>
              <a:buNone/>
              <a:defRPr/>
            </a:pPr>
            <a:r>
              <a:rPr lang="en-US" dirty="0" smtClean="0"/>
              <a:t>7.Pemilihan 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endParaRPr lang="en-US" dirty="0" smtClean="0"/>
          </a:p>
          <a:p>
            <a:pPr indent="6350">
              <a:buFontTx/>
              <a:buNone/>
              <a:defRPr/>
            </a:pPr>
            <a:r>
              <a:rPr lang="en-US" dirty="0" smtClean="0"/>
              <a:t>8.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endParaRPr lang="en-US" dirty="0" smtClean="0"/>
          </a:p>
          <a:p>
            <a:pPr indent="6350">
              <a:buFontTx/>
              <a:buNone/>
              <a:defRPr/>
            </a:pPr>
            <a:endParaRPr lang="en-US" dirty="0" smtClean="0"/>
          </a:p>
          <a:p>
            <a:pPr indent="6350">
              <a:buFontTx/>
              <a:buNone/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dirty="0" smtClean="0"/>
              <a:t>PENERAPAN K3LH PADA PRAKTEK MEMBUAT HIASAN BUSANA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PERHATIKAN STANDAR K3 SEPERTI: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BAHAYA DEBU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SUHU UDARA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PENCAHAYAAN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ERGONOMIC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ALAS TEMPAT BEKERJA ( LANTAI 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PEMAKAIAN ALAT PELINDUNG DIRI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KEBERSIHAN PERSONAL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KEBERSIHAN DAN KENYAMANAN AREA KERJA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A.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(</a:t>
            </a:r>
            <a:r>
              <a:rPr lang="en-US" dirty="0" err="1" smtClean="0"/>
              <a:t>Struktural</a:t>
            </a:r>
            <a:r>
              <a:rPr lang="en-US" dirty="0" smtClean="0"/>
              <a:t> design )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Desain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B.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( Decorative design)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0200" y="24384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3429000"/>
            <a:ext cx="1143000" cy="915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berilah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2.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menggambar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an  </a:t>
            </a: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?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–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saudara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mengajarkan</a:t>
            </a:r>
            <a:r>
              <a:rPr lang="en-US" dirty="0" smtClean="0"/>
              <a:t>  </a:t>
            </a:r>
            <a:r>
              <a:rPr lang="en-US" dirty="0" err="1" smtClean="0"/>
              <a:t>dasar-dasar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berkualitas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Yang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Elegan</a:t>
            </a:r>
            <a:endParaRPr lang="en-US" dirty="0"/>
          </a:p>
        </p:txBody>
      </p:sp>
      <p:pic>
        <p:nvPicPr>
          <p:cNvPr id="4098" name="Picture 2" descr="D:\Ibu Enny\and ul 2\thank you\9ec4d82f92618d72da49865vs3 (1)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5100" y="2415381"/>
            <a:ext cx="3733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A. </a:t>
            </a:r>
            <a:r>
              <a:rPr lang="en-US" b="1" dirty="0" err="1" smtClean="0"/>
              <a:t>Desain</a:t>
            </a:r>
            <a:r>
              <a:rPr lang="en-US" b="1" dirty="0" smtClean="0"/>
              <a:t> </a:t>
            </a:r>
            <a:r>
              <a:rPr lang="en-US" b="1" dirty="0" err="1" smtClean="0"/>
              <a:t>struktur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 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dihiasi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serat</a:t>
            </a:r>
            <a:r>
              <a:rPr lang="en-US" dirty="0" smtClean="0"/>
              <a:t> </a:t>
            </a:r>
            <a:r>
              <a:rPr lang="en-US" dirty="0" err="1" smtClean="0"/>
              <a:t>tekstil</a:t>
            </a:r>
            <a:r>
              <a:rPr lang="en-US" dirty="0" smtClean="0"/>
              <a:t> (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; </a:t>
            </a:r>
            <a:r>
              <a:rPr lang="en-US" dirty="0" err="1" smtClean="0"/>
              <a:t>serat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filamen</a:t>
            </a:r>
            <a:r>
              <a:rPr lang="en-US" dirty="0" smtClean="0"/>
              <a:t>),</a:t>
            </a:r>
            <a:r>
              <a:rPr lang="en-US" dirty="0" err="1" smtClean="0"/>
              <a:t>Corak</a:t>
            </a:r>
            <a:r>
              <a:rPr lang="en-US" dirty="0" smtClean="0"/>
              <a:t> </a:t>
            </a:r>
            <a:r>
              <a:rPr lang="en-US" dirty="0" err="1" smtClean="0"/>
              <a:t>tekstilnya</a:t>
            </a:r>
            <a:r>
              <a:rPr lang="en-US" dirty="0" smtClean="0"/>
              <a:t> </a:t>
            </a:r>
            <a:r>
              <a:rPr lang="en-US" dirty="0" err="1" smtClean="0"/>
              <a:t>polos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bermotif</a:t>
            </a:r>
            <a:r>
              <a:rPr lang="en-US" dirty="0" smtClean="0"/>
              <a:t>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tenunannya</a:t>
            </a:r>
            <a:r>
              <a:rPr lang="en-US" dirty="0" smtClean="0"/>
              <a:t>  </a:t>
            </a:r>
            <a:r>
              <a:rPr lang="en-US" dirty="0" err="1" smtClean="0"/>
              <a:t>rapat</a:t>
            </a:r>
            <a:r>
              <a:rPr lang="en-US" dirty="0" smtClean="0"/>
              <a:t>, </a:t>
            </a:r>
            <a:r>
              <a:rPr lang="en-US" dirty="0" err="1" smtClean="0"/>
              <a:t>renggang,teksturnya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dihiasi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Menurut</a:t>
            </a:r>
            <a:r>
              <a:rPr lang="en-US" dirty="0" smtClean="0"/>
              <a:t>   </a:t>
            </a:r>
            <a:r>
              <a:rPr lang="en-US" dirty="0" err="1" smtClean="0"/>
              <a:t>Chodijah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Moch</a:t>
            </a:r>
            <a:r>
              <a:rPr lang="en-US" dirty="0" smtClean="0"/>
              <a:t>. </a:t>
            </a:r>
            <a:r>
              <a:rPr lang="en-US" dirty="0" err="1" smtClean="0"/>
              <a:t>Alim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,2001:2 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siluet</a:t>
            </a:r>
            <a:r>
              <a:rPr lang="en-US" dirty="0" smtClean="0"/>
              <a:t> (</a:t>
            </a:r>
            <a:r>
              <a:rPr lang="en-US" dirty="0" err="1" smtClean="0"/>
              <a:t>Sillouette</a:t>
            </a:r>
            <a:r>
              <a:rPr lang="en-US" dirty="0" smtClean="0"/>
              <a:t>). </a:t>
            </a:r>
            <a:r>
              <a:rPr lang="en-US" dirty="0" err="1" smtClean="0"/>
              <a:t>Siluet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(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 detail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lipit</a:t>
            </a:r>
            <a:r>
              <a:rPr lang="en-US" dirty="0" smtClean="0"/>
              <a:t> cup </a:t>
            </a:r>
            <a:r>
              <a:rPr lang="en-US" dirty="0" err="1" smtClean="0"/>
              <a:t>naad</a:t>
            </a:r>
            <a:r>
              <a:rPr lang="en-US" dirty="0" smtClean="0"/>
              <a:t>, </a:t>
            </a:r>
            <a:r>
              <a:rPr lang="en-US" dirty="0" err="1" smtClean="0"/>
              <a:t>hiasan</a:t>
            </a:r>
            <a:r>
              <a:rPr lang="en-US" dirty="0" smtClean="0"/>
              <a:t>, </a:t>
            </a:r>
            <a:r>
              <a:rPr lang="en-US" dirty="0" err="1" smtClean="0"/>
              <a:t>kelim,dan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 ),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hanyalah</a:t>
            </a:r>
            <a:r>
              <a:rPr lang="en-US" dirty="0" smtClean="0"/>
              <a:t> </a:t>
            </a:r>
            <a:r>
              <a:rPr lang="en-US" dirty="0" err="1" smtClean="0"/>
              <a:t>melengkapi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siluetnya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Alas </a:t>
            </a:r>
            <a:r>
              <a:rPr lang="en-US" dirty="0" err="1" smtClean="0"/>
              <a:t>bantal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guling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733925" y="2352675"/>
            <a:ext cx="33051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0"/>
            <a:ext cx="45148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45148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/ </a:t>
            </a:r>
            <a:r>
              <a:rPr lang="en-US" dirty="0" err="1" smtClean="0"/>
              <a:t>silluet</a:t>
            </a:r>
            <a:endParaRPr lang="en-US" dirty="0"/>
          </a:p>
        </p:txBody>
      </p:sp>
      <p:pic>
        <p:nvPicPr>
          <p:cNvPr id="4" name="Picture 2" descr="D:\Ibu Enny\BUSANA KHUSUS\mode adi busana\busana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4495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B. </a:t>
            </a:r>
            <a:r>
              <a:rPr lang="en-US" b="1" dirty="0" err="1" smtClean="0"/>
              <a:t>Desain</a:t>
            </a:r>
            <a:r>
              <a:rPr lang="en-US" b="1" dirty="0" smtClean="0"/>
              <a:t>  </a:t>
            </a:r>
            <a:r>
              <a:rPr lang="en-US" b="1" dirty="0" err="1" smtClean="0"/>
              <a:t>Hiasan</a:t>
            </a:r>
            <a:r>
              <a:rPr lang="en-US" b="1" dirty="0" smtClean="0"/>
              <a:t>(</a:t>
            </a:r>
            <a:r>
              <a:rPr lang="en-US" b="1" i="1" dirty="0" smtClean="0"/>
              <a:t> Decorative design)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n-US" b="1" dirty="0" err="1" smtClean="0"/>
              <a:t>Desain</a:t>
            </a:r>
            <a:r>
              <a:rPr lang="en-US" b="1" dirty="0" smtClean="0"/>
              <a:t>  </a:t>
            </a:r>
            <a:r>
              <a:rPr lang="en-US" b="1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</a:t>
            </a:r>
            <a:r>
              <a:rPr lang="en-US" dirty="0" err="1" smtClean="0"/>
              <a:t>rancangan</a:t>
            </a:r>
            <a:r>
              <a:rPr lang="en-US" dirty="0" smtClean="0"/>
              <a:t> 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motif 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flora, fauna,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geometris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bentuk-bentuk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diantaranya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i="1" dirty="0" err="1" smtClean="0"/>
              <a:t>Siermotieven</a:t>
            </a:r>
            <a:r>
              <a:rPr lang="en-US" i="1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latin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i="1" dirty="0" err="1" smtClean="0"/>
              <a:t>Ornamentum</a:t>
            </a:r>
            <a:r>
              <a:rPr lang="en-US" i="1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i="1" dirty="0" smtClean="0"/>
              <a:t> Decorative design</a:t>
            </a:r>
            <a:r>
              <a:rPr lang="en-US" dirty="0" smtClean="0"/>
              <a:t>, yang </a:t>
            </a:r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: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indah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keelokan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</TotalTime>
  <Words>1578</Words>
  <Application>Microsoft Office PowerPoint</Application>
  <PresentationFormat>On-screen Show (4:3)</PresentationFormat>
  <Paragraphs>191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KONSEP DASAR MEMBUAT HIASAN BUSANA DAN LENAN RUMAH TANGGA</vt:lpstr>
      <vt:lpstr>PENGERTIAN</vt:lpstr>
      <vt:lpstr>SKEMA TEKNIK SULAMAN </vt:lpstr>
      <vt:lpstr>Desain </vt:lpstr>
      <vt:lpstr>Skema Desain</vt:lpstr>
      <vt:lpstr>A. Desain struktur</vt:lpstr>
      <vt:lpstr>Desain struktur Alas bantal dan guling</vt:lpstr>
      <vt:lpstr>Desain struktur busana / silluet</vt:lpstr>
      <vt:lpstr>B. Desain  Hiasan( Decorative design) </vt:lpstr>
      <vt:lpstr>Contoh desain Hiasan </vt:lpstr>
      <vt:lpstr>Desain Hiasan Alas Bantal dan Guling</vt:lpstr>
      <vt:lpstr>Desain Hiasan Busana</vt:lpstr>
      <vt:lpstr>UNSUR-UNSUR DESAIN</vt:lpstr>
      <vt:lpstr>1. TITIK</vt:lpstr>
      <vt:lpstr>GARIS</vt:lpstr>
      <vt:lpstr>GARIS</vt:lpstr>
      <vt:lpstr>ARAH</vt:lpstr>
      <vt:lpstr>ARAH GARIS DAN ARAH MOTIF</vt:lpstr>
      <vt:lpstr>ARAH BERPUTAR </vt:lpstr>
      <vt:lpstr>ARAH BEBAS</vt:lpstr>
      <vt:lpstr>KESAN ARAH</vt:lpstr>
      <vt:lpstr>TEKSTUR</vt:lpstr>
      <vt:lpstr>Tekstur dilihat dari  Tebal tipisnya Bahan  </vt:lpstr>
      <vt:lpstr>BENTUK</vt:lpstr>
      <vt:lpstr>BENTUK MOTIF DIREPRESENTASIKAN DALAM  WUJUD:  </vt:lpstr>
      <vt:lpstr>BENTUK MOTIF DIREPRESENTASIKAN DALAM  WUJUD:  </vt:lpstr>
      <vt:lpstr>UKURAN</vt:lpstr>
      <vt:lpstr>value</vt:lpstr>
      <vt:lpstr>Value dapat memberikan kesan lebih hidup, dinamis dan tidak cepat membosankan</vt:lpstr>
      <vt:lpstr>WARNA</vt:lpstr>
      <vt:lpstr>Nilai warna</vt:lpstr>
      <vt:lpstr>KOMBINASI WARNA</vt:lpstr>
      <vt:lpstr>Lanjutan warna</vt:lpstr>
      <vt:lpstr>PRINSIP PRINSIP DESAIN</vt:lpstr>
      <vt:lpstr> kesatuan ( Unity )</vt:lpstr>
      <vt:lpstr>Slide 36</vt:lpstr>
      <vt:lpstr>KESELARASAN (HARMONY)</vt:lpstr>
      <vt:lpstr>KESEIMBANGAN (BALANCE) </vt:lpstr>
      <vt:lpstr>Keseimbangan simetris dan asimetris</vt:lpstr>
      <vt:lpstr>Keseimbangan Obvius</vt:lpstr>
      <vt:lpstr>PERBANDINGAN/PROPORSONAL</vt:lpstr>
      <vt:lpstr>APA KESAN PERBANDINGAN  DI BAWAH INI ?</vt:lpstr>
      <vt:lpstr>Perbandingan ukuran antara frame dan hiasan mana yang lebih enak dipandang mata ?</vt:lpstr>
      <vt:lpstr>IRAMA (RYTHEM) </vt:lpstr>
      <vt:lpstr>Irama Perubahan </vt:lpstr>
      <vt:lpstr>Pengulangan warna dan ukuran</vt:lpstr>
      <vt:lpstr>TITIK PUSAT PERHATIAN ( AKSEN/CENTRE OF INTERES) </vt:lpstr>
      <vt:lpstr>Hal-hal yang dipertimbangkan dalam mencipta desain hiasan busana</vt:lpstr>
      <vt:lpstr>PENERAPAN K3LH PADA PRAKTEK MEMBUAT HIASAN BUSANA</vt:lpstr>
      <vt:lpstr>EVALUASI</vt:lpstr>
      <vt:lpstr>Lanjutan evaluasi</vt:lpstr>
      <vt:lpstr>Sulaman Yang berkualitas Dapat Menciptakan Hiasan Busana Yang Unik dan Elegan</vt:lpstr>
    </vt:vector>
  </TitlesOfParts>
  <Company>Jogja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SULAMAN PITA</dc:title>
  <dc:creator>Acer</dc:creator>
  <cp:lastModifiedBy>USER</cp:lastModifiedBy>
  <cp:revision>382</cp:revision>
  <dcterms:created xsi:type="dcterms:W3CDTF">2010-04-09T06:53:36Z</dcterms:created>
  <dcterms:modified xsi:type="dcterms:W3CDTF">2011-03-04T19:53:30Z</dcterms:modified>
</cp:coreProperties>
</file>