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397" r:id="rId2"/>
    <p:sldId id="590" r:id="rId3"/>
    <p:sldId id="567" r:id="rId4"/>
    <p:sldId id="591" r:id="rId5"/>
    <p:sldId id="609" r:id="rId6"/>
    <p:sldId id="611" r:id="rId7"/>
    <p:sldId id="613" r:id="rId8"/>
    <p:sldId id="588" r:id="rId9"/>
    <p:sldId id="569" r:id="rId10"/>
    <p:sldId id="594" r:id="rId11"/>
    <p:sldId id="589" r:id="rId12"/>
    <p:sldId id="592" r:id="rId13"/>
    <p:sldId id="595" r:id="rId14"/>
    <p:sldId id="615" r:id="rId15"/>
    <p:sldId id="616" r:id="rId16"/>
    <p:sldId id="597" r:id="rId17"/>
    <p:sldId id="617" r:id="rId18"/>
    <p:sldId id="600" r:id="rId19"/>
    <p:sldId id="587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66"/>
    <a:srgbClr val="CCCCFF"/>
    <a:srgbClr val="CCFFFF"/>
    <a:srgbClr val="FFFFFF"/>
    <a:srgbClr val="FF3300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79" autoAdjust="0"/>
  </p:normalViewPr>
  <p:slideViewPr>
    <p:cSldViewPr>
      <p:cViewPr>
        <p:scale>
          <a:sx n="58" d="100"/>
          <a:sy n="58" d="100"/>
        </p:scale>
        <p:origin x="-149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563F869-D626-4F3B-AA6A-1A129FAA4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0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52628C-6760-4D7F-AFF8-FF3EDCC602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0A9C-883C-4F48-99D7-B6C1CB5822A9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6DA3B-DEC1-4609-A259-16B941FC9102}" type="slidenum">
              <a:rPr lang="en-US"/>
              <a:pPr/>
              <a:t>6</a:t>
            </a:fld>
            <a:endParaRPr 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4143634" y="9118660"/>
            <a:ext cx="3170390" cy="4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1" hangingPunct="1"/>
            <a:fld id="{E9CDD0C1-CB3D-4AA0-8B13-108A3E1AD11C}" type="slidenum">
              <a:rPr lang="en-US" sz="1300">
                <a:cs typeface="Arial" pitchFamily="34" charset="0"/>
              </a:rPr>
              <a:pPr algn="r" eaLnBrk="1" hangingPunct="1"/>
              <a:t>6</a:t>
            </a:fld>
            <a:endParaRPr lang="en-US" sz="1300" dirty="0">
              <a:cs typeface="Arial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992" y="4561586"/>
            <a:ext cx="5851218" cy="4320314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0A9C-883C-4F48-99D7-B6C1CB5822A9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0A9C-883C-4F48-99D7-B6C1CB5822A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A7B62-8881-4686-A254-E4998EBE90E8}" type="slidenum">
              <a:rPr lang="en-US"/>
              <a:pPr/>
              <a:t>16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4572000" cy="281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4419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23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1D63C2-CA9B-4AFE-B0F7-E339F3DF49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2311" name="Picture 7" descr="wnmlrab_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338513"/>
            <a:ext cx="2667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DDC4E-819F-47A1-98DC-B8BA53825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FB4E5-D1D7-4A42-9830-03A9316D4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240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623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B6587C-DED5-491C-88A1-AFAA10141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286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CDCB1-26B1-4E5B-852A-55EC80A35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240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623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1C0C00-76B5-43A0-9038-9799E258F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B8B3-4FD6-484E-AA7E-9874FEA59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FA9C-349A-471E-9580-9A38A49E1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3BA07-5D49-4D1B-A790-AF3E76107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F4E9-BD6D-4205-94B0-71C1C0DA1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EE551-D6EC-4C80-BE0E-84213564F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B2420-BF07-4B3B-BE38-57CA674EE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0F06-A9F4-43C8-A1EF-F664EBE86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1181-3FB1-4863-85B3-B4F84B1CF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wnmlrab_[1]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62850" y="4876800"/>
            <a:ext cx="1581150" cy="1128713"/>
          </a:xfrm>
          <a:prstGeom prst="rect">
            <a:avLst/>
          </a:prstGeom>
          <a:noFill/>
        </p:spPr>
      </p:pic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2765B-EDD8-4891-BE06-4D37891562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077200" cy="1828800"/>
          </a:xfrm>
          <a:noFill/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  <a:t>BUKU PANDUAN </a:t>
            </a:r>
            <a:b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  <a:t>INTEGRASI MATERI KEBENCANAAN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KE DALAM MATA PELAJARAN DI SD &amp; MI</a:t>
            </a:r>
            <a:endParaRPr lang="en-US" sz="4000" b="1" noProof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257800"/>
            <a:ext cx="7986713" cy="1181100"/>
          </a:xfrm>
          <a:noFill/>
          <a:ln/>
        </p:spPr>
        <p:txBody>
          <a:bodyPr lIns="82479" tIns="41239" rIns="82479" bIns="41239"/>
          <a:lstStyle/>
          <a:p>
            <a:pPr algn="ctr">
              <a:lnSpc>
                <a:spcPct val="90000"/>
              </a:lnSpc>
            </a:pPr>
            <a:r>
              <a:rPr lang="en-US" sz="2000" b="1" i="1" dirty="0" smtClean="0">
                <a:solidFill>
                  <a:schemeClr val="bg1"/>
                </a:solidFill>
                <a:latin typeface="Arial Rounded MT Bold" pitchFamily="34" charset="0"/>
              </a:rPr>
              <a:t>LAUNCH AND PUBLISH DRR CURRICULUM</a:t>
            </a:r>
          </a:p>
          <a:p>
            <a:pPr algn="ctr">
              <a:lnSpc>
                <a:spcPct val="90000"/>
              </a:lnSpc>
            </a:pP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HOTEL HERMES - </a:t>
            </a: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BANDA 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ACEH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4 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DESEMBER  2010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219200" y="32766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479" tIns="41239" rIns="82479" bIns="41239" anchor="ctr"/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OLEH: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RAHAYU DWISIWI S.R.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 Rounded MT Bold" pitchFamily="34" charset="0"/>
              </a:rPr>
              <a:t>BAHAN AJAR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SETIAP </a:t>
            </a:r>
            <a:r>
              <a:rPr lang="en-US" sz="3600" b="1" dirty="0">
                <a:latin typeface="Arial Rounded MT Bold" pitchFamily="34" charset="0"/>
              </a:rPr>
              <a:t>MACAM BENCANA</a:t>
            </a:r>
            <a:r>
              <a:rPr lang="en-US" sz="3600" b="1" dirty="0"/>
              <a:t>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51037"/>
            <a:ext cx="76962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 Rounded MT Bold" pitchFamily="34" charset="0"/>
              </a:rPr>
              <a:t>PENGERTIAN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Rounded MT Bold" pitchFamily="34" charset="0"/>
              </a:rPr>
              <a:t>PENYEBAB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Rounded MT Bold" pitchFamily="34" charset="0"/>
              </a:rPr>
              <a:t>TANDA AWAL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Rounded MT Bold" pitchFamily="34" charset="0"/>
              </a:rPr>
              <a:t>DAMPAK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 Rounded MT Bold" pitchFamily="34" charset="0"/>
              </a:rPr>
              <a:t>USAHA PENGURANGAN DAMPAK: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 Rounded MT Bold" pitchFamily="34" charset="0"/>
              </a:rPr>
              <a:t>TINDAKAN SEBELUM BENCANA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 Rounded MT Bold" pitchFamily="34" charset="0"/>
              </a:rPr>
              <a:t>TINDAKAN PADA SAAT BENCANA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Arial Rounded MT Bold" pitchFamily="34" charset="0"/>
              </a:rPr>
              <a:t>TINDAKAN SETELAH BENCANA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C000">
                <a:alpha val="92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143000"/>
          </a:xfrm>
        </p:spPr>
        <p:txBody>
          <a:bodyPr/>
          <a:lstStyle/>
          <a:p>
            <a:r>
              <a:rPr lang="en-US" dirty="0" err="1" smtClean="0">
                <a:latin typeface="Arial Rounded MT Bold" pitchFamily="34" charset="0"/>
              </a:rPr>
              <a:t>Pada</a:t>
            </a:r>
            <a:r>
              <a:rPr lang="en-US" dirty="0" smtClean="0">
                <a:latin typeface="Arial Rounded MT Bold" pitchFamily="34" charset="0"/>
              </a:rPr>
              <a:t> 8 Mata </a:t>
            </a:r>
            <a:r>
              <a:rPr lang="en-US" dirty="0" err="1" smtClean="0">
                <a:latin typeface="Arial Rounded MT Bold" pitchFamily="34" charset="0"/>
              </a:rPr>
              <a:t>Pelajaran</a:t>
            </a:r>
            <a:r>
              <a:rPr lang="en-US" dirty="0" smtClean="0">
                <a:latin typeface="Arial Rounded MT Bold" pitchFamily="34" charset="0"/>
              </a:rPr>
              <a:t>: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57912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Arial Rounded MT Bold" pitchFamily="34" charset="0"/>
              </a:rPr>
              <a:t>Pendidikan</a:t>
            </a:r>
            <a:r>
              <a:rPr lang="en-US" sz="3600" dirty="0" smtClean="0">
                <a:latin typeface="Arial Rounded MT Bold" pitchFamily="34" charset="0"/>
              </a:rPr>
              <a:t> Agama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Arial Rounded MT Bold" pitchFamily="34" charset="0"/>
              </a:rPr>
              <a:t>PKn</a:t>
            </a:r>
            <a:endParaRPr lang="en-US" sz="3600" dirty="0" smtClean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IPA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Arial Rounded MT Bold" pitchFamily="34" charset="0"/>
              </a:rPr>
              <a:t>Matematika</a:t>
            </a:r>
            <a:endParaRPr lang="en-US" sz="3600" dirty="0" smtClean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Arial Rounded MT Bold" pitchFamily="34" charset="0"/>
              </a:rPr>
              <a:t>Bahasa</a:t>
            </a:r>
            <a:r>
              <a:rPr lang="en-US" sz="3600" dirty="0" smtClean="0">
                <a:latin typeface="Arial Rounded MT Bold" pitchFamily="34" charset="0"/>
              </a:rPr>
              <a:t>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Arial Rounded MT Bold" pitchFamily="34" charset="0"/>
              </a:rPr>
              <a:t>Penjasorkes</a:t>
            </a:r>
            <a:endParaRPr lang="en-US" sz="3600" dirty="0" smtClean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SBK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algn="ctr"/>
            <a:r>
              <a:rPr lang="en-US" sz="4000" b="1" dirty="0">
                <a:latin typeface="Arial Rounded MT Bold" pitchFamily="34" charset="0"/>
              </a:rPr>
              <a:t>HASIL </a:t>
            </a:r>
            <a:r>
              <a:rPr lang="en-US" sz="4000" b="1" dirty="0" smtClean="0">
                <a:latin typeface="Arial Rounded MT Bold" pitchFamily="34" charset="0"/>
              </a:rPr>
              <a:t>KEGIATAN </a:t>
            </a:r>
            <a:r>
              <a:rPr lang="en-US" sz="4000" b="1" dirty="0">
                <a:latin typeface="Arial Rounded MT Bold" pitchFamily="34" charset="0"/>
              </a:rPr>
              <a:t>INTEGRASI: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5257800" cy="31242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3600" b="1" dirty="0" err="1" smtClean="0">
                <a:latin typeface="Arial Rounded MT Bold" pitchFamily="34" charset="0"/>
              </a:rPr>
              <a:t>Bahan</a:t>
            </a:r>
            <a:r>
              <a:rPr lang="en-US" sz="3600" b="1" dirty="0" smtClean="0">
                <a:latin typeface="Arial Rounded MT Bold" pitchFamily="34" charset="0"/>
              </a:rPr>
              <a:t> Ajar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3600" b="1" dirty="0" err="1" smtClean="0">
                <a:latin typeface="Arial Rounded MT Bold" pitchFamily="34" charset="0"/>
              </a:rPr>
              <a:t>Silabus</a:t>
            </a:r>
            <a:endParaRPr lang="en-US" sz="3600" b="1" dirty="0" smtClean="0">
              <a:latin typeface="Arial Rounded MT Bold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3600" b="1" dirty="0" smtClean="0">
                <a:latin typeface="Arial Rounded MT Bold" pitchFamily="34" charset="0"/>
              </a:rPr>
              <a:t>RPP </a:t>
            </a:r>
            <a:r>
              <a:rPr lang="en-US" sz="3600" b="1" dirty="0">
                <a:latin typeface="Arial Rounded MT Bold" pitchFamily="34" charset="0"/>
              </a:rPr>
              <a:t>+ </a:t>
            </a:r>
            <a:r>
              <a:rPr lang="en-US" sz="3600" b="1" dirty="0" smtClean="0">
                <a:latin typeface="Arial Rounded MT Bold" pitchFamily="34" charset="0"/>
              </a:rPr>
              <a:t>LKS + LE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 Rounded MT Bold" pitchFamily="34" charset="0"/>
              </a:rPr>
              <a:t>Kelas</a:t>
            </a:r>
            <a:r>
              <a:rPr lang="en-US" sz="3200" b="1" dirty="0" smtClean="0">
                <a:latin typeface="Arial Rounded MT Bold" pitchFamily="34" charset="0"/>
              </a:rPr>
              <a:t> 1 – 3 </a:t>
            </a:r>
            <a:r>
              <a:rPr lang="en-US" sz="3200" b="1" dirty="0" err="1" smtClean="0">
                <a:latin typeface="Arial Rounded MT Bold" pitchFamily="34" charset="0"/>
              </a:rPr>
              <a:t>Pendekatan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Tema</a:t>
            </a:r>
            <a:endParaRPr lang="en-US" sz="3200" b="1" dirty="0" smtClean="0">
              <a:latin typeface="Arial Rounded MT Bold" pitchFamily="34" charset="0"/>
            </a:endParaRPr>
          </a:p>
          <a:p>
            <a:r>
              <a:rPr lang="en-US" sz="3200" b="1" dirty="0" err="1" smtClean="0">
                <a:latin typeface="Arial Rounded MT Bold" pitchFamily="34" charset="0"/>
              </a:rPr>
              <a:t>Kelas</a:t>
            </a:r>
            <a:r>
              <a:rPr lang="en-US" sz="3200" b="1" dirty="0" smtClean="0">
                <a:latin typeface="Arial Rounded MT Bold" pitchFamily="34" charset="0"/>
              </a:rPr>
              <a:t> 4 – 6 </a:t>
            </a:r>
            <a:r>
              <a:rPr lang="en-US" sz="3200" b="1" dirty="0" err="1" smtClean="0">
                <a:latin typeface="Arial Rounded MT Bold" pitchFamily="34" charset="0"/>
              </a:rPr>
              <a:t>Pendekatan</a:t>
            </a:r>
            <a:r>
              <a:rPr lang="en-US" sz="3200" b="1" dirty="0" smtClean="0">
                <a:latin typeface="Arial Rounded MT Bold" pitchFamily="34" charset="0"/>
              </a:rPr>
              <a:t> Mata </a:t>
            </a:r>
            <a:r>
              <a:rPr lang="en-US" sz="3200" b="1" dirty="0" err="1" smtClean="0">
                <a:latin typeface="Arial Rounded MT Bold" pitchFamily="34" charset="0"/>
              </a:rPr>
              <a:t>Pelajaran</a:t>
            </a:r>
            <a:endParaRPr lang="en-US" sz="32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876300"/>
          </a:xfrm>
          <a:ln w="76200">
            <a:solidFill>
              <a:schemeClr val="hlink"/>
            </a:solidFill>
          </a:ln>
        </p:spPr>
        <p:txBody>
          <a:bodyPr/>
          <a:lstStyle/>
          <a:p>
            <a:pPr algn="l"/>
            <a:r>
              <a:rPr lang="en-US" sz="4800" b="1" dirty="0" smtClean="0">
                <a:latin typeface="Arial Rounded MT Bold" pitchFamily="34" charset="0"/>
              </a:rPr>
              <a:t>LANGKAH  PENYUSUNAN:</a:t>
            </a:r>
            <a:endParaRPr lang="en-US" sz="4800" b="1" dirty="0">
              <a:latin typeface="Arial Rounded MT Bold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38400" y="2971800"/>
            <a:ext cx="4267200" cy="1143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SILABUS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438400" y="4648200"/>
            <a:ext cx="5867400" cy="1143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RPP, LKS, </a:t>
            </a:r>
            <a:r>
              <a:rPr lang="en-U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LE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066800" y="22860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981200" y="38100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24000" y="1524000"/>
            <a:ext cx="43434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SK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KD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 animBg="1"/>
      <p:bldP spid="245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61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/>
        </p:nvGraphicFramePr>
        <p:xfrm>
          <a:off x="152400" y="166688"/>
          <a:ext cx="8885238" cy="6400800"/>
        </p:xfrm>
        <a:graphic>
          <a:graphicData uri="http://schemas.openxmlformats.org/drawingml/2006/table">
            <a:tbl>
              <a:tblPr/>
              <a:tblGrid>
                <a:gridCol w="1524000"/>
                <a:gridCol w="1447800"/>
                <a:gridCol w="182563"/>
                <a:gridCol w="1417637"/>
                <a:gridCol w="608013"/>
                <a:gridCol w="458787"/>
                <a:gridCol w="309563"/>
                <a:gridCol w="604837"/>
                <a:gridCol w="982663"/>
                <a:gridCol w="1349375"/>
              </a:tblGrid>
              <a:tr h="44291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SILABUS DAN PENILAIAN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NAMA SEKOLAH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…………………………………..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MATA PELAJARAN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…………………………………..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KELAS / SEMESTER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:…………………………………..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 KOMPETENSI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…………………………………………………………………………………….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Kompetensi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Dasar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Pokok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Kegiatan Pembelajaran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Indikator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Alokasi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Penilaian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Alat/Bahan/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Waktu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Sumbr Belajar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(7)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0999" y="2552699"/>
          <a:ext cx="8382001" cy="3120390"/>
        </p:xfrm>
        <a:graphic>
          <a:graphicData uri="http://schemas.openxmlformats.org/drawingml/2006/table">
            <a:tbl>
              <a:tblPr/>
              <a:tblGrid>
                <a:gridCol w="722347"/>
                <a:gridCol w="928733"/>
                <a:gridCol w="1049696"/>
                <a:gridCol w="761905"/>
                <a:gridCol w="1237737"/>
                <a:gridCol w="960263"/>
                <a:gridCol w="803755"/>
                <a:gridCol w="759038"/>
                <a:gridCol w="1158527"/>
              </a:tblGrid>
              <a:tr h="514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MAPEL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STANDAR </a:t>
                      </a:r>
                      <a:r>
                        <a:rPr lang="en-US" sz="1200" b="1" dirty="0" smtClean="0">
                          <a:latin typeface="Arial"/>
                          <a:ea typeface="Times New Roman"/>
                        </a:rPr>
                        <a:t>KOMPE-TENSI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</a:rPr>
                        <a:t>KOMPETEN-SI </a:t>
                      </a:r>
                      <a:r>
                        <a:rPr lang="en-US" sz="1200" b="1" dirty="0">
                          <a:latin typeface="Arial"/>
                          <a:ea typeface="Times New Roman"/>
                        </a:rPr>
                        <a:t>DASAR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MATERI POKOK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KEGIATAN PEMBELAJARAN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INDIKATOR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</a:rPr>
                        <a:t>PENILAI-AN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100" b="1" dirty="0">
                          <a:latin typeface="Arial"/>
                          <a:ea typeface="Times New Roman"/>
                        </a:rPr>
                        <a:t>ALOKASI WAKTU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100" b="1" dirty="0" smtClean="0">
                          <a:latin typeface="Arial"/>
                          <a:ea typeface="Times New Roman"/>
                        </a:rPr>
                        <a:t>ALAT/BAHAN /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0" algn="l"/>
                          <a:tab pos="2286000" algn="l"/>
                        </a:tabLst>
                      </a:pPr>
                      <a:r>
                        <a:rPr lang="en-US" sz="1100" b="1" dirty="0">
                          <a:latin typeface="Arial"/>
                          <a:ea typeface="Times New Roman"/>
                        </a:rPr>
                        <a:t>SUMBER BELAJAR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0" indent="-10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 marR="0" indent="-2076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indent="-11366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Times New Roman"/>
                      </a:endParaRPr>
                    </a:p>
                  </a:txBody>
                  <a:tcPr marL="45863" marR="4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689283"/>
            <a:ext cx="82296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SILABUS TEMATIK DAN PENILAIAN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NAMA SEKOLAH	: 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TEMA	: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KEBENCANAAN	: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KELAS/SEMESTER	: 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2286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pPr algn="ctr"/>
            <a:r>
              <a:rPr lang="en-US" sz="2800" b="1" dirty="0" smtClean="0">
                <a:cs typeface="Arial" charset="0"/>
              </a:rPr>
              <a:t>Format: </a:t>
            </a:r>
            <a:r>
              <a:rPr lang="en-US" sz="2800" b="1" dirty="0" err="1" smtClean="0">
                <a:cs typeface="Arial" charset="0"/>
              </a:rPr>
              <a:t>Rencana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Pelaksanaan</a:t>
            </a:r>
            <a:r>
              <a:rPr lang="en-US" sz="2800" b="1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Pembelajaran</a:t>
            </a:r>
            <a:endParaRPr lang="en-US" sz="2800" b="1" dirty="0"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028700"/>
            <a:ext cx="7594600" cy="1543050"/>
          </a:xfrm>
          <a:noFill/>
          <a:ln/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Mata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Pelajaran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	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Kelas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/Semester 	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Pertemuan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  	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Alokasi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Waktu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	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Standar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Kompetensi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Kompetensi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Dasar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Indikator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  		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buClr>
                <a:schemeClr val="tx1"/>
              </a:buClr>
            </a:pPr>
            <a:endParaRPr lang="en-US" sz="16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0600" y="3124200"/>
            <a:ext cx="7416800" cy="38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Tujuan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Pembelajaran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    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066800" y="914400"/>
            <a:ext cx="7416800" cy="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90600" y="3581400"/>
            <a:ext cx="7416800" cy="38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Materi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Ajar 		    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90600" y="6019800"/>
            <a:ext cx="7416800" cy="30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V.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Alat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Bahan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Sumber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Belajar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: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990600" y="4038600"/>
            <a:ext cx="7416800" cy="38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Metode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Pembelajaran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: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990600" y="6400800"/>
            <a:ext cx="7416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VI.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Penilaian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: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990600" y="4495800"/>
            <a:ext cx="74168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IV.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Langkah-langkah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Pembelajaran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lphaUcPeriod"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Kegiatan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Awal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lphaUcPeriod"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Kegiatan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lphaUcPeriod"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Kegiatan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Akhir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4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C000">
                <a:alpha val="50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620000" cy="68580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RPP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Tematik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 ….	</a:t>
            </a:r>
          </a:p>
          <a:p>
            <a:pPr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/Semester	: ….</a:t>
            </a:r>
          </a:p>
          <a:p>
            <a:pPr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: ….</a:t>
            </a:r>
          </a:p>
          <a:p>
            <a:pPr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Kebencanaan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 ….</a:t>
            </a:r>
          </a:p>
          <a:p>
            <a:pPr>
              <a:buNone/>
            </a:pP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Alokasi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 ….</a:t>
            </a:r>
          </a:p>
          <a:p>
            <a:pPr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Mapel</a:t>
            </a:r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Mapel</a:t>
            </a:r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				</a:t>
            </a:r>
          </a:p>
          <a:p>
            <a:pPr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Mapel</a:t>
            </a:r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>
              <a:buNone/>
            </a:pPr>
            <a:endParaRPr lang="en-US" sz="1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3848103"/>
            <a:ext cx="7416800" cy="38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IV.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Tujuan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Pembelajaran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	   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4229103"/>
            <a:ext cx="7416800" cy="38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V.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Materi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Ajar 		   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90600" y="4610103"/>
            <a:ext cx="74168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VI.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Langkah-langkah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Pembelajaran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lphaUcPeriod"/>
            </a:pP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Kegiatan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Awal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lphaUcPeriod"/>
            </a:pP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Kegiatan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Inti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   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  <a:p>
            <a:pPr marL="365125" indent="-365125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AutoNum type="alphaUcPeriod"/>
            </a:pP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Kegiatan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Akhir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90600" y="6052458"/>
            <a:ext cx="7416800" cy="30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VII.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Alat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/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Bahan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/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Sumber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Belajar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	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90600" y="6351813"/>
            <a:ext cx="7416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VIII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.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Penilaian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       :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….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	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Rounded MT Bold" pitchFamily="34" charset="0"/>
              </a:rPr>
              <a:t>Cara </a:t>
            </a:r>
            <a:r>
              <a:rPr lang="en-US" sz="3600" b="1" dirty="0" err="1" smtClean="0">
                <a:latin typeface="Arial Rounded MT Bold" pitchFamily="34" charset="0"/>
              </a:rPr>
              <a:t>Penggunaan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Buku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Panduan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Integrasi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Materi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Kebencanaan</a:t>
            </a: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Arial Rounded MT Bold" pitchFamily="34" charset="0"/>
              </a:rPr>
              <a:t>Analisis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Langkah-Langkah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Pembelajaran</a:t>
            </a:r>
            <a:r>
              <a:rPr lang="en-US" sz="2400" dirty="0" smtClean="0">
                <a:latin typeface="Arial Rounded MT Bold" pitchFamily="34" charset="0"/>
              </a:rPr>
              <a:t> 	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RPP: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Kegiatan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Awal</a:t>
            </a:r>
            <a:endParaRPr lang="en-US" sz="2400" dirty="0" smtClean="0">
              <a:latin typeface="Arial Rounded MT Bold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Kegiatan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Inti</a:t>
            </a:r>
            <a:endParaRPr lang="en-US" sz="2400" dirty="0" smtClean="0">
              <a:latin typeface="Arial Rounded MT Bold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Kegiatan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Akhir</a:t>
            </a:r>
            <a:endParaRPr lang="en-US" sz="2400" dirty="0" smtClean="0">
              <a:latin typeface="Arial Rounded MT Bold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Analisis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Kegiatan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Inti</a:t>
            </a:r>
            <a:r>
              <a:rPr lang="en-US" sz="2400" dirty="0" smtClean="0">
                <a:latin typeface="Arial Rounded MT Bold" pitchFamily="34" charset="0"/>
              </a:rPr>
              <a:t> (</a:t>
            </a:r>
            <a:r>
              <a:rPr lang="en-US" sz="2400" dirty="0" err="1" smtClean="0">
                <a:latin typeface="Arial Rounded MT Bold" pitchFamily="34" charset="0"/>
              </a:rPr>
              <a:t>berdasarkan</a:t>
            </a:r>
            <a:r>
              <a:rPr lang="en-US" sz="2400" dirty="0" smtClean="0">
                <a:latin typeface="Arial Rounded MT Bold" pitchFamily="34" charset="0"/>
              </a:rPr>
              <a:t> 	</a:t>
            </a:r>
            <a:r>
              <a:rPr lang="en-US" sz="2400" dirty="0" err="1" smtClean="0">
                <a:latin typeface="Arial Rounded MT Bold" pitchFamily="34" charset="0"/>
              </a:rPr>
              <a:t>Permendiknas</a:t>
            </a:r>
            <a:r>
              <a:rPr lang="en-US" sz="2400" dirty="0" smtClean="0">
                <a:latin typeface="Arial Rounded MT Bold" pitchFamily="34" charset="0"/>
              </a:rPr>
              <a:t> No.41 </a:t>
            </a:r>
            <a:r>
              <a:rPr lang="en-US" sz="2400" dirty="0" err="1" smtClean="0">
                <a:latin typeface="Arial Rounded MT Bold" pitchFamily="34" charset="0"/>
              </a:rPr>
              <a:t>Tahun</a:t>
            </a:r>
            <a:r>
              <a:rPr lang="en-US" sz="2400" dirty="0" smtClean="0">
                <a:latin typeface="Arial Rounded MT Bold" pitchFamily="34" charset="0"/>
              </a:rPr>
              <a:t> 2007):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Eksplorasi</a:t>
            </a:r>
            <a:endParaRPr lang="en-US" sz="2400" dirty="0" smtClean="0">
              <a:latin typeface="Arial Rounded MT Bold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Elaborasi</a:t>
            </a:r>
            <a:endParaRPr lang="en-US" sz="2400" dirty="0" smtClean="0">
              <a:latin typeface="Arial Rounded MT Bold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Konfirmasi</a:t>
            </a: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DSCN0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11138"/>
            <a:ext cx="8583612" cy="6437312"/>
          </a:xfrm>
          <a:prstGeom prst="rect">
            <a:avLst/>
          </a:prstGeom>
          <a:noFill/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57200" y="5715000"/>
            <a:ext cx="548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Terima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Kasih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7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8288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 Rounded MT Bold" pitchFamily="34" charset="0"/>
              </a:rPr>
              <a:t>BUKU PANDUAN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INTEGRASI MATERI KEBENCANAAN</a:t>
            </a:r>
            <a:r>
              <a:rPr lang="en-US" sz="7200" b="1" dirty="0" smtClean="0">
                <a:latin typeface="Arial Rounded MT Bold" pitchFamily="34" charset="0"/>
              </a:rPr>
              <a:t/>
            </a:r>
            <a:br>
              <a:rPr lang="en-US" sz="7200" b="1" dirty="0" smtClean="0">
                <a:latin typeface="Arial Rounded MT Bold" pitchFamily="34" charset="0"/>
              </a:rPr>
            </a:br>
            <a:r>
              <a:rPr lang="en-US" sz="2400" b="1" dirty="0" smtClean="0">
                <a:latin typeface="Arial Rounded MT Bold" pitchFamily="34" charset="0"/>
              </a:rPr>
              <a:t>KE DALAM MATA PELAJARAN DI SD &amp; MI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81200"/>
            <a:ext cx="5715000" cy="3810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 err="1" smtClean="0">
                <a:latin typeface="Arial Rounded MT Bold" pitchFamily="34" charset="0"/>
              </a:rPr>
              <a:t>Apa</a:t>
            </a:r>
            <a:r>
              <a:rPr lang="en-US" sz="4400" dirty="0" smtClean="0">
                <a:latin typeface="Arial Rounded MT Bold" pitchFamily="34" charset="0"/>
              </a:rPr>
              <a:t> 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 err="1" smtClean="0">
                <a:latin typeface="Arial Rounded MT Bold" pitchFamily="34" charset="0"/>
              </a:rPr>
              <a:t>Mengapa</a:t>
            </a:r>
            <a:r>
              <a:rPr lang="en-US" sz="4400" dirty="0" smtClean="0">
                <a:latin typeface="Arial Rounded MT Bold" pitchFamily="34" charset="0"/>
              </a:rPr>
              <a:t>?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 err="1" smtClean="0">
                <a:latin typeface="Arial Rounded MT Bold" pitchFamily="34" charset="0"/>
              </a:rPr>
              <a:t>Bagaimana</a:t>
            </a:r>
            <a:r>
              <a:rPr lang="en-US" sz="4400" dirty="0" smtClean="0">
                <a:latin typeface="Arial Rounded MT Bold" pitchFamily="34" charset="0"/>
              </a:rPr>
              <a:t>?</a:t>
            </a:r>
          </a:p>
          <a:p>
            <a:endParaRPr lang="en-US" dirty="0"/>
          </a:p>
        </p:txBody>
      </p:sp>
      <p:pic>
        <p:nvPicPr>
          <p:cNvPr id="1026" name="Picture 2" descr="D:\YAYUK\05_UNDP_Disdik Aceh\18_Launching Buku_4Des10\IMG_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96205">
            <a:off x="299885" y="2783845"/>
            <a:ext cx="2277977" cy="1708483"/>
          </a:xfrm>
          <a:prstGeom prst="rect">
            <a:avLst/>
          </a:prstGeom>
          <a:noFill/>
        </p:spPr>
      </p:pic>
      <p:pic>
        <p:nvPicPr>
          <p:cNvPr id="4" name="Picture 2" descr="D:\YAYUK\05_UNDP_Disdik Aceh\18_Launching Buku_4Des10\Buku Panduan_Judul, Isi, Pengantar\IMG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22385">
            <a:off x="2184484" y="4359201"/>
            <a:ext cx="2324419" cy="17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POBULU, Breaking the rule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70124" y="220663"/>
            <a:ext cx="5730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Rounded MT Bold" pitchFamily="34" charset="0"/>
              </a:rPr>
              <a:t>‘</a:t>
            </a:r>
            <a:r>
              <a:rPr lang="en-US" sz="4800" b="1" dirty="0" err="1" smtClean="0">
                <a:solidFill>
                  <a:schemeClr val="bg1"/>
                </a:solidFill>
                <a:latin typeface="Arial Rounded MT Bold" pitchFamily="34" charset="0"/>
              </a:rPr>
              <a:t>pintu</a:t>
            </a:r>
            <a:r>
              <a:rPr lang="en-US" sz="4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Rounded MT Bold" pitchFamily="34" charset="0"/>
              </a:rPr>
              <a:t>masuk</a:t>
            </a:r>
            <a:r>
              <a:rPr lang="en-US" sz="4800" b="1" dirty="0">
                <a:solidFill>
                  <a:schemeClr val="bg1"/>
                </a:solidFill>
                <a:latin typeface="Arial Rounded MT Bold" pitchFamily="34" charset="0"/>
              </a:rPr>
              <a:t>’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55626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materi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kebencanaan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ke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dalam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mata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pelajaran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 Rounded MT Bold" pitchFamily="34" charset="0"/>
              </a:rPr>
              <a:t>di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 pitchFamily="34" charset="0"/>
              </a:rPr>
              <a:t> SD &amp; MI</a:t>
            </a:r>
            <a:endParaRPr lang="en-US" sz="36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14400" y="1981200"/>
            <a:ext cx="5638800" cy="1143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Bantuan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berbagai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organisasi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&amp;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banyak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negara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43000" y="3581400"/>
            <a:ext cx="5867400" cy="1143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Terbentuk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ADEF,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terdiri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&gt; 30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organisasi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a.l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UNDP)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28600" y="12192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7200" y="28194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85800" y="533400"/>
            <a:ext cx="55626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Gempabumi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&amp; Tsunami </a:t>
            </a:r>
          </a:p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Aceh 26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Desember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2004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85800" y="44196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95400" y="5181600"/>
            <a:ext cx="7391400" cy="1143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Integrasi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Materi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Kebencana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-an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dalam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Mata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Pelajaran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SD/MI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67400" y="3505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1295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61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10400" y="27035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endParaRPr lang="th-TH" sz="240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53000" y="112776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Masyarakat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Aceh (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komunitas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Sekolah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)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dapat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melakukan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pencegahan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mitigasi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dan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kesiapsiagaan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agar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dapat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menghindar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/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meminimalisir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terkena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risiko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 Rounded MT Bold" pitchFamily="34" charset="0"/>
              </a:rPr>
              <a:t>bencana</a:t>
            </a:r>
            <a:r>
              <a:rPr lang="en-US" sz="2400" b="1" dirty="0" smtClean="0">
                <a:solidFill>
                  <a:schemeClr val="accent2"/>
                </a:solidFill>
                <a:latin typeface="Arial Rounded MT Bold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400" b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 err="1" smtClean="0">
                <a:latin typeface="Arial Rounded MT Bold" pitchFamily="34" charset="0"/>
              </a:rPr>
              <a:t>Pengetahuan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tersebut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dapat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dilberikan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secara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terus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menerus</a:t>
            </a:r>
            <a:endParaRPr lang="en-US" sz="2400" b="1" dirty="0" smtClean="0">
              <a:latin typeface="Arial Rounded MT Bold" pitchFamily="34" charset="0"/>
            </a:endParaRPr>
          </a:p>
          <a:p>
            <a:pPr marL="342900" indent="-342900"/>
            <a:r>
              <a:rPr lang="en-US" sz="2400" b="1" dirty="0" smtClean="0">
                <a:latin typeface="Arial Rounded MT Bold" pitchFamily="34" charset="0"/>
              </a:rPr>
              <a:t>     </a:t>
            </a:r>
            <a:r>
              <a:rPr lang="en-US" sz="2400" b="1" dirty="0" err="1" smtClean="0">
                <a:latin typeface="Arial Rounded MT Bold" pitchFamily="34" charset="0"/>
              </a:rPr>
              <a:t>dari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generasi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ke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</a:p>
          <a:p>
            <a:pPr marL="342900" indent="-342900"/>
            <a:r>
              <a:rPr lang="en-US" sz="2400" b="1" dirty="0" smtClean="0">
                <a:latin typeface="Arial Rounded MT Bold" pitchFamily="34" charset="0"/>
              </a:rPr>
              <a:t>     </a:t>
            </a:r>
            <a:r>
              <a:rPr lang="en-US" sz="2400" b="1" dirty="0" err="1" smtClean="0">
                <a:latin typeface="Arial Rounded MT Bold" pitchFamily="34" charset="0"/>
              </a:rPr>
              <a:t>generasi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berikutnya</a:t>
            </a:r>
            <a:r>
              <a:rPr lang="en-US" sz="2400" b="1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560388" y="1165225"/>
            <a:ext cx="838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69925" y="384175"/>
            <a:ext cx="816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latin typeface="Arial Rounded MT Bold" pitchFamily="34" charset="0"/>
                <a:ea typeface="Angsana New"/>
                <a:cs typeface="Angsana New"/>
              </a:rPr>
              <a:t>Latar</a:t>
            </a:r>
            <a:r>
              <a:rPr lang="en-GB" sz="3600" b="1" dirty="0" smtClean="0">
                <a:latin typeface="Arial Rounded MT Bold" pitchFamily="34" charset="0"/>
                <a:ea typeface="Angsana New"/>
                <a:cs typeface="Angsana New"/>
              </a:rPr>
              <a:t> </a:t>
            </a:r>
            <a:r>
              <a:rPr lang="en-GB" sz="3600" b="1" dirty="0" err="1" smtClean="0">
                <a:latin typeface="Arial Rounded MT Bold" pitchFamily="34" charset="0"/>
                <a:ea typeface="Angsana New"/>
                <a:cs typeface="Angsana New"/>
              </a:rPr>
              <a:t>Belakang</a:t>
            </a:r>
            <a:r>
              <a:rPr lang="en-GB" sz="3600" b="1" dirty="0" smtClean="0">
                <a:latin typeface="Arial Rounded MT Bold" pitchFamily="34" charset="0"/>
                <a:ea typeface="Angsana New"/>
                <a:cs typeface="Angsana New"/>
              </a:rPr>
              <a:t> Program </a:t>
            </a:r>
            <a:r>
              <a:rPr lang="en-GB" sz="3600" b="1" dirty="0" err="1" smtClean="0">
                <a:latin typeface="Arial Rounded MT Bold" pitchFamily="34" charset="0"/>
                <a:ea typeface="Angsana New"/>
                <a:cs typeface="Angsana New"/>
              </a:rPr>
              <a:t>Integrasi</a:t>
            </a:r>
            <a:endParaRPr lang="th-TH" sz="2400" b="1" dirty="0">
              <a:latin typeface="Arial Rounded MT Bold" pitchFamily="34" charset="0"/>
              <a:ea typeface="Angsana New"/>
              <a:cs typeface="Angsana New"/>
            </a:endParaRPr>
          </a:p>
        </p:txBody>
      </p:sp>
      <p:sp>
        <p:nvSpPr>
          <p:cNvPr id="15367" name="Puzzle1"/>
          <p:cNvSpPr>
            <a:spLocks noEditPoints="1" noChangeArrowheads="1"/>
          </p:cNvSpPr>
          <p:nvPr/>
        </p:nvSpPr>
        <p:spPr bwMode="auto">
          <a:xfrm>
            <a:off x="-55563" y="1989138"/>
            <a:ext cx="3484563" cy="1981200"/>
          </a:xfrm>
          <a:custGeom>
            <a:avLst/>
            <a:gdLst>
              <a:gd name="T0" fmla="*/ 2700537 w 21600"/>
              <a:gd name="T1" fmla="*/ 1933321 h 21600"/>
              <a:gd name="T2" fmla="*/ 2738609 w 21600"/>
              <a:gd name="T3" fmla="*/ 47787 h 21600"/>
              <a:gd name="T4" fmla="*/ 762248 w 21600"/>
              <a:gd name="T5" fmla="*/ 78514 h 21600"/>
              <a:gd name="T6" fmla="*/ 813065 w 21600"/>
              <a:gd name="T7" fmla="*/ 1926534 h 21600"/>
              <a:gd name="T8" fmla="*/ 1744056 w 21600"/>
              <a:gd name="T9" fmla="*/ 1181841 h 21600"/>
              <a:gd name="T10" fmla="*/ 1749541 w 21600"/>
              <a:gd name="T11" fmla="*/ 799268 h 21600"/>
              <a:gd name="T12" fmla="*/ 3484563 w 21600"/>
              <a:gd name="T13" fmla="*/ 917222 h 21600"/>
              <a:gd name="T14" fmla="*/ 9034 w 21600"/>
              <a:gd name="T15" fmla="*/ 91722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gradFill rotWithShape="0">
            <a:gsLst>
              <a:gs pos="0">
                <a:srgbClr val="472F18"/>
              </a:gs>
              <a:gs pos="50000">
                <a:srgbClr val="996633"/>
              </a:gs>
              <a:gs pos="100000">
                <a:srgbClr val="472F18"/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th-TH" sz="200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8" name="Puzzle3"/>
          <p:cNvSpPr>
            <a:spLocks noEditPoints="1" noChangeArrowheads="1"/>
          </p:cNvSpPr>
          <p:nvPr/>
        </p:nvSpPr>
        <p:spPr bwMode="auto">
          <a:xfrm>
            <a:off x="2600325" y="1238250"/>
            <a:ext cx="2276475" cy="2743200"/>
          </a:xfrm>
          <a:custGeom>
            <a:avLst/>
            <a:gdLst>
              <a:gd name="T0" fmla="*/ 1095132 w 21600"/>
              <a:gd name="T1" fmla="*/ 2007362 h 21600"/>
              <a:gd name="T2" fmla="*/ 2165918 w 21600"/>
              <a:gd name="T3" fmla="*/ 2678176 h 21600"/>
              <a:gd name="T4" fmla="*/ 1389071 w 21600"/>
              <a:gd name="T5" fmla="*/ 1752727 h 21600"/>
              <a:gd name="T6" fmla="*/ 2165918 w 21600"/>
              <a:gd name="T7" fmla="*/ 892175 h 21600"/>
              <a:gd name="T8" fmla="*/ 1106620 w 21600"/>
              <a:gd name="T9" fmla="*/ 6604 h 21600"/>
              <a:gd name="T10" fmla="*/ 72932 w 21600"/>
              <a:gd name="T11" fmla="*/ 863854 h 21600"/>
              <a:gd name="T12" fmla="*/ 849884 w 21600"/>
              <a:gd name="T13" fmla="*/ 1717802 h 21600"/>
              <a:gd name="T14" fmla="*/ 72932 w 21600"/>
              <a:gd name="T15" fmla="*/ 26781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 rotWithShape="0">
            <a:gsLst>
              <a:gs pos="0">
                <a:srgbClr val="753B71"/>
              </a:gs>
              <a:gs pos="50000">
                <a:srgbClr val="FD7FF4"/>
              </a:gs>
              <a:gs pos="100000">
                <a:srgbClr val="753B71"/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Pencegahan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GB" sz="2400" dirty="0">
                <a:latin typeface="Calibri" pitchFamily="34" charset="0"/>
                <a:cs typeface="Times New Roman" pitchFamily="18" charset="0"/>
              </a:rPr>
              <a:t>   </a:t>
            </a: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560388" y="2846388"/>
            <a:ext cx="120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Calibri" pitchFamily="34" charset="0"/>
                <a:cs typeface="Times New Roman" pitchFamily="18" charset="0"/>
              </a:rPr>
              <a:t>Mitigasi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70" name="Puzzle4"/>
          <p:cNvSpPr>
            <a:spLocks noEditPoints="1" noChangeArrowheads="1"/>
          </p:cNvSpPr>
          <p:nvPr/>
        </p:nvSpPr>
        <p:spPr bwMode="auto">
          <a:xfrm>
            <a:off x="668337" y="3200400"/>
            <a:ext cx="2074863" cy="3198813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chemeClr val="bg1"/>
                </a:solidFill>
                <a:latin typeface="+mn-lt"/>
                <a:cs typeface="Angsana New" pitchFamily="18" charset="-34"/>
              </a:rPr>
              <a:t>Kesiapsiagaan</a:t>
            </a:r>
            <a:endParaRPr lang="en-US" sz="2000" b="1" dirty="0">
              <a:solidFill>
                <a:schemeClr val="bg1"/>
              </a:solidFill>
              <a:latin typeface="+mn-lt"/>
              <a:cs typeface="Angsana New" pitchFamily="18" charset="-34"/>
            </a:endParaRPr>
          </a:p>
        </p:txBody>
      </p:sp>
      <p:sp>
        <p:nvSpPr>
          <p:cNvPr id="15371" name="Puzzle2"/>
          <p:cNvSpPr>
            <a:spLocks noEditPoints="1" noChangeArrowheads="1"/>
          </p:cNvSpPr>
          <p:nvPr/>
        </p:nvSpPr>
        <p:spPr bwMode="auto">
          <a:xfrm>
            <a:off x="1968500" y="3200400"/>
            <a:ext cx="3517900" cy="2560638"/>
          </a:xfrm>
          <a:custGeom>
            <a:avLst/>
            <a:gdLst>
              <a:gd name="T0" fmla="*/ 1792 w 21600"/>
              <a:gd name="T1" fmla="*/ 1586884 h 21600"/>
              <a:gd name="T2" fmla="*/ 684362 w 21600"/>
              <a:gd name="T3" fmla="*/ 2508595 h 21600"/>
              <a:gd name="T4" fmla="*/ 1693804 w 21600"/>
              <a:gd name="T5" fmla="*/ 1648885 h 21600"/>
              <a:gd name="T6" fmla="*/ 2739565 w 21600"/>
              <a:gd name="T7" fmla="*/ 2512033 h 21600"/>
              <a:gd name="T8" fmla="*/ 3517900 w 21600"/>
              <a:gd name="T9" fmla="*/ 1788060 h 21600"/>
              <a:gd name="T10" fmla="*/ 2750640 w 21600"/>
              <a:gd name="T11" fmla="*/ 680347 h 21600"/>
              <a:gd name="T12" fmla="*/ 1758950 w 21600"/>
              <a:gd name="T13" fmla="*/ 3319 h 21600"/>
              <a:gd name="T14" fmla="*/ 684362 w 21600"/>
              <a:gd name="T15" fmla="*/ 69872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400" dirty="0">
                <a:latin typeface="Calibri" pitchFamily="34" charset="0"/>
                <a:cs typeface="Times New Roman" pitchFamily="18" charset="0"/>
              </a:rPr>
              <a:t> </a:t>
            </a:r>
            <a:endParaRPr lang="en-GB" sz="2800" dirty="0">
              <a:latin typeface="Calibri" pitchFamily="34" charset="0"/>
              <a:cs typeface="Times New Roman" pitchFamily="18" charset="0"/>
            </a:endParaRPr>
          </a:p>
          <a:p>
            <a:r>
              <a:rPr lang="en-GB" sz="2000" b="1" dirty="0" err="1">
                <a:latin typeface="Calibri" pitchFamily="34" charset="0"/>
                <a:cs typeface="Times New Roman" pitchFamily="18" charset="0"/>
              </a:rPr>
              <a:t>Pengurangan</a:t>
            </a:r>
            <a:r>
              <a:rPr lang="en-GB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Calibri" pitchFamily="34" charset="0"/>
                <a:cs typeface="Times New Roman" pitchFamily="18" charset="0"/>
              </a:rPr>
              <a:t>Risiko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4" grpId="0"/>
      <p:bldP spid="15367" grpId="0" animBg="1"/>
      <p:bldP spid="15368" grpId="0" animBg="1"/>
      <p:bldP spid="15370" grpId="0" animBg="1"/>
      <p:bldP spid="153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61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0" y="838200"/>
            <a:ext cx="9144000" cy="5791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5867400" cy="685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/>
              <a:t> </a:t>
            </a:r>
            <a:r>
              <a:rPr lang="en-US" sz="4800" b="1" dirty="0" err="1" smtClean="0"/>
              <a:t>Mana</a:t>
            </a:r>
            <a:r>
              <a:rPr lang="id-ID" sz="4800" b="1" dirty="0" smtClean="0"/>
              <a:t>j</a:t>
            </a:r>
            <a:r>
              <a:rPr lang="en-US" sz="4800" b="1" dirty="0" err="1" smtClean="0"/>
              <a:t>emen</a:t>
            </a:r>
            <a:r>
              <a:rPr lang="id-ID" sz="4800" b="1" dirty="0" smtClean="0"/>
              <a:t> Risiko</a:t>
            </a:r>
            <a:endParaRPr lang="en-US" sz="4800" b="1" dirty="0" smtClean="0"/>
          </a:p>
        </p:txBody>
      </p:sp>
      <p:pic>
        <p:nvPicPr>
          <p:cNvPr id="14341" name="Picture 5" descr="16。有空来家坛坐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934200" y="3505200"/>
            <a:ext cx="14478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Bahaya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76600" y="6019800"/>
            <a:ext cx="17526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b="1" dirty="0">
                <a:latin typeface="Arial" pitchFamily="34" charset="0"/>
                <a:cs typeface="Arial" pitchFamily="34" charset="0"/>
              </a:rPr>
              <a:t>kerentanan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" y="2895600"/>
            <a:ext cx="1447800" cy="3810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d-ID" b="1" dirty="0">
                <a:latin typeface="Arial" pitchFamily="34" charset="0"/>
                <a:cs typeface="Arial" pitchFamily="34" charset="0"/>
              </a:rPr>
              <a:t>Kapasitas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600200" y="3124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6248400" y="3962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4191000" y="53340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191000" y="1595438"/>
            <a:ext cx="1460500" cy="609600"/>
          </a:xfrm>
          <a:prstGeom prst="cloudCallout">
            <a:avLst>
              <a:gd name="adj1" fmla="val -56088"/>
              <a:gd name="adj2" fmla="val 111981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 dirty="0" err="1">
                <a:latin typeface="Arial" pitchFamily="34" charset="0"/>
                <a:cs typeface="Arial" pitchFamily="34" charset="0"/>
              </a:rPr>
              <a:t>Ris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iko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61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Hubungan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antara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Risiko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Bahaya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Kerentanan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Kemampuan</a:t>
            </a:r>
            <a:endParaRPr lang="en-US" sz="3600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45443" name="WordArt 3"/>
          <p:cNvSpPr>
            <a:spLocks noChangeArrowheads="1" noChangeShapeType="1" noTextEdit="1"/>
          </p:cNvSpPr>
          <p:nvPr/>
        </p:nvSpPr>
        <p:spPr bwMode="auto">
          <a:xfrm>
            <a:off x="2695575" y="2571750"/>
            <a:ext cx="7334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70195"/>
                  </a:srgbClr>
                </a:solidFill>
                <a:latin typeface="Arial Black"/>
              </a:rPr>
              <a:t>R</a:t>
            </a:r>
          </a:p>
        </p:txBody>
      </p:sp>
      <p:sp>
        <p:nvSpPr>
          <p:cNvPr id="445444" name="WordArt 4"/>
          <p:cNvSpPr>
            <a:spLocks noChangeArrowheads="1" noChangeShapeType="1" noTextEdit="1"/>
          </p:cNvSpPr>
          <p:nvPr/>
        </p:nvSpPr>
        <p:spPr bwMode="auto">
          <a:xfrm>
            <a:off x="3581400" y="2916238"/>
            <a:ext cx="5953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=</a:t>
            </a:r>
          </a:p>
        </p:txBody>
      </p:sp>
      <p:sp>
        <p:nvSpPr>
          <p:cNvPr id="445445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C</a:t>
            </a:r>
          </a:p>
        </p:txBody>
      </p:sp>
      <p:sp>
        <p:nvSpPr>
          <p:cNvPr id="445446" name="WordArt 6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476875" y="2286000"/>
            <a:ext cx="542925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 Black"/>
              </a:rPr>
              <a:t>V</a:t>
            </a:r>
          </a:p>
        </p:txBody>
      </p:sp>
      <p:sp>
        <p:nvSpPr>
          <p:cNvPr id="445447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572000" y="22860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latin typeface="Arial Black"/>
              </a:rPr>
              <a:t>H</a:t>
            </a:r>
          </a:p>
        </p:txBody>
      </p:sp>
      <p:sp>
        <p:nvSpPr>
          <p:cNvPr id="445448" name="WordArt 8"/>
          <p:cNvSpPr>
            <a:spLocks noChangeArrowheads="1" noChangeShapeType="1" noTextEdit="1"/>
          </p:cNvSpPr>
          <p:nvPr/>
        </p:nvSpPr>
        <p:spPr bwMode="auto">
          <a:xfrm>
            <a:off x="5049838" y="2544763"/>
            <a:ext cx="3603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x</a:t>
            </a: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>
            <a:off x="4419600" y="3124200"/>
            <a:ext cx="1524000" cy="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1066800" y="4429542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 =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Risiko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Bencana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 = Hazard (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Bahaya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/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Potensi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bencana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 = Vulnerability (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Kerentanan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 = Capacity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Kapasitas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/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Kemampuan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)</a:t>
            </a:r>
            <a:endParaRPr lang="id-ID" sz="2400" dirty="0"/>
          </a:p>
        </p:txBody>
      </p:sp>
      <p:sp>
        <p:nvSpPr>
          <p:cNvPr id="445452" name="AutoShape 12"/>
          <p:cNvSpPr>
            <a:spLocks noChangeArrowheads="1"/>
          </p:cNvSpPr>
          <p:nvPr/>
        </p:nvSpPr>
        <p:spPr bwMode="auto">
          <a:xfrm rot="-5400000">
            <a:off x="5181600" y="3581400"/>
            <a:ext cx="1143000" cy="5334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266700 h 21600"/>
              <a:gd name="T4" fmla="*/ 857250 w 21600"/>
              <a:gd name="T5" fmla="*/ 533400 h 21600"/>
              <a:gd name="T6" fmla="*/ 11430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438 h 21600"/>
              <a:gd name="T14" fmla="*/ 19919 w 21600"/>
              <a:gd name="T15" fmla="*/ 141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7438"/>
                </a:lnTo>
                <a:lnTo>
                  <a:pt x="3375" y="7438"/>
                </a:lnTo>
                <a:lnTo>
                  <a:pt x="3375" y="14162"/>
                </a:lnTo>
                <a:lnTo>
                  <a:pt x="16200" y="14162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438"/>
                </a:moveTo>
                <a:lnTo>
                  <a:pt x="1350" y="14162"/>
                </a:lnTo>
                <a:lnTo>
                  <a:pt x="2700" y="14162"/>
                </a:lnTo>
                <a:lnTo>
                  <a:pt x="2700" y="7438"/>
                </a:lnTo>
                <a:close/>
              </a:path>
              <a:path w="21600" h="21600">
                <a:moveTo>
                  <a:pt x="0" y="7438"/>
                </a:moveTo>
                <a:lnTo>
                  <a:pt x="0" y="14162"/>
                </a:lnTo>
                <a:lnTo>
                  <a:pt x="675" y="14162"/>
                </a:lnTo>
                <a:lnTo>
                  <a:pt x="675" y="7438"/>
                </a:lnTo>
                <a:close/>
              </a:path>
            </a:pathLst>
          </a:custGeom>
          <a:solidFill>
            <a:srgbClr val="000066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5453" name="AutoShape 13"/>
          <p:cNvSpPr>
            <a:spLocks noChangeArrowheads="1"/>
          </p:cNvSpPr>
          <p:nvPr/>
        </p:nvSpPr>
        <p:spPr bwMode="auto">
          <a:xfrm rot="5400000">
            <a:off x="1752600" y="2667000"/>
            <a:ext cx="1143000" cy="5334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266700 h 21600"/>
              <a:gd name="T4" fmla="*/ 857250 w 21600"/>
              <a:gd name="T5" fmla="*/ 533400 h 21600"/>
              <a:gd name="T6" fmla="*/ 11430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438 h 21600"/>
              <a:gd name="T14" fmla="*/ 19919 w 21600"/>
              <a:gd name="T15" fmla="*/ 141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7438"/>
                </a:lnTo>
                <a:lnTo>
                  <a:pt x="3375" y="7438"/>
                </a:lnTo>
                <a:lnTo>
                  <a:pt x="3375" y="14162"/>
                </a:lnTo>
                <a:lnTo>
                  <a:pt x="16200" y="14162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438"/>
                </a:moveTo>
                <a:lnTo>
                  <a:pt x="1350" y="14162"/>
                </a:lnTo>
                <a:lnTo>
                  <a:pt x="2700" y="14162"/>
                </a:lnTo>
                <a:lnTo>
                  <a:pt x="2700" y="7438"/>
                </a:lnTo>
                <a:close/>
              </a:path>
              <a:path w="21600" h="21600">
                <a:moveTo>
                  <a:pt x="0" y="7438"/>
                </a:moveTo>
                <a:lnTo>
                  <a:pt x="0" y="14162"/>
                </a:lnTo>
                <a:lnTo>
                  <a:pt x="675" y="14162"/>
                </a:lnTo>
                <a:lnTo>
                  <a:pt x="675" y="7438"/>
                </a:lnTo>
                <a:close/>
              </a:path>
            </a:pathLst>
          </a:custGeom>
          <a:solidFill>
            <a:srgbClr val="FF6600">
              <a:alpha val="70195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/>
      <p:bldP spid="445443" grpId="0" animBg="1"/>
      <p:bldP spid="445444" grpId="0" animBg="1"/>
      <p:bldP spid="445445" grpId="0" animBg="1"/>
      <p:bldP spid="445446" grpId="0" animBg="1"/>
      <p:bldP spid="445447" grpId="0" animBg="1"/>
      <p:bldP spid="445448" grpId="0" animBg="1"/>
      <p:bldP spid="445449" grpId="0" animBg="1"/>
      <p:bldP spid="445450" grpId="0"/>
      <p:bldP spid="445452" grpId="0" animBg="1"/>
      <p:bldP spid="4454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8000">
              <a:srgbClr val="FFC000">
                <a:alpha val="57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00200" y="2392680"/>
            <a:ext cx="5334000" cy="1143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Kembangkan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Bahan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Ajar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Sederhana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28800" y="3810000"/>
            <a:ext cx="5486400" cy="152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Identifikasi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SK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KD (KTSP) yang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relevan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pada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tiap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Mata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Pelajaran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62000" y="17526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143000" y="32766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19200" y="1036320"/>
            <a:ext cx="46482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Identifikasi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Macam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Bencana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Alam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371600" y="5029200"/>
            <a:ext cx="457200" cy="1447800"/>
          </a:xfrm>
          <a:prstGeom prst="curvedRightArrow">
            <a:avLst>
              <a:gd name="adj1" fmla="val 57410"/>
              <a:gd name="adj2" fmla="val 126667"/>
              <a:gd name="adj3" fmla="val 6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09800" y="5562600"/>
            <a:ext cx="5791200" cy="1143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Susun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Silabus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RPP, LKS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LE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24600" y="3505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1295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1303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itchFamily="34" charset="0"/>
              </a:rPr>
              <a:t>LANGKAH KERJA TIM PENYUSUN</a:t>
            </a:r>
            <a:r>
              <a:rPr lang="en-US" sz="4000" b="1" dirty="0" smtClean="0">
                <a:latin typeface="Arial Rounded MT Bold" pitchFamily="34" charset="0"/>
              </a:rPr>
              <a:t>:</a:t>
            </a:r>
            <a:endParaRPr lang="en-US" sz="4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1" animBg="1"/>
      <p:bldP spid="2458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C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6248400" cy="1139825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Arial Rounded MT Bold" pitchFamily="34" charset="0"/>
              </a:rPr>
              <a:t>8 </a:t>
            </a:r>
            <a:r>
              <a:rPr lang="en-US" sz="4000" b="1" dirty="0">
                <a:latin typeface="Arial Rounded MT Bold" pitchFamily="34" charset="0"/>
              </a:rPr>
              <a:t>MACAM BENCANA: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5638800" cy="51054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GEMPABUMI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TSUNAMI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BANJIR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 smtClean="0">
                <a:latin typeface="Arial Rounded MT Bold" pitchFamily="34" charset="0"/>
              </a:rPr>
              <a:t>LONGSOR</a:t>
            </a:r>
            <a:endParaRPr lang="en-US" sz="3600" dirty="0">
              <a:latin typeface="Arial Rounded MT Bold" pitchFamily="34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>
                <a:latin typeface="Arial Rounded MT Bold" pitchFamily="34" charset="0"/>
              </a:rPr>
              <a:t>GUNUNG API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>
                <a:latin typeface="Arial Rounded MT Bold" pitchFamily="34" charset="0"/>
              </a:rPr>
              <a:t>ANGIN TOPAN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>
                <a:latin typeface="Arial Rounded MT Bold" pitchFamily="34" charset="0"/>
              </a:rPr>
              <a:t>KONFLIK SOSIAL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dirty="0">
                <a:latin typeface="Arial Rounded MT Bold" pitchFamily="34" charset="0"/>
              </a:rPr>
              <a:t>WABAH PENYAKIT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/>
    </p:bldLst>
  </p:timing>
</p:sld>
</file>

<file path=ppt/theme/theme1.xml><?xml version="1.0" encoding="utf-8"?>
<a:theme xmlns:a="http://schemas.openxmlformats.org/drawingml/2006/main" name="AnimatedSummerVI">
  <a:themeElements>
    <a:clrScheme name="AnimatedSummerV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imatedSummer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tedSummer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SummerV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SummerV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SummerV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SummerV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SummerV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SummerV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SummerV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SummerV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SummerV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SummerV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SummerV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1801</TotalTime>
  <Words>487</Words>
  <Application>Microsoft Office PowerPoint</Application>
  <PresentationFormat>On-screen Show (4:3)</PresentationFormat>
  <Paragraphs>241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AnimatedSummerVI</vt:lpstr>
      <vt:lpstr>BUKU PANDUAN  INTEGRASI MATERI KEBENCANAAN KE DALAM MATA PELAJARAN DI SD &amp; MI</vt:lpstr>
      <vt:lpstr>BUKU PANDUAN  INTEGRASI MATERI KEBENCANAAN KE DALAM MATA PELAJARAN DI SD &amp; MI</vt:lpstr>
      <vt:lpstr>Slide 3</vt:lpstr>
      <vt:lpstr>Slide 4</vt:lpstr>
      <vt:lpstr>Slide 5</vt:lpstr>
      <vt:lpstr> Manajemen Risiko</vt:lpstr>
      <vt:lpstr>Hubungan antara Risiko, Bahaya, Kerentanan, dan Kemampuan</vt:lpstr>
      <vt:lpstr>Slide 8</vt:lpstr>
      <vt:lpstr>8 MACAM BENCANA:</vt:lpstr>
      <vt:lpstr>BAHAN AJAR SETIAP MACAM BENCANA:</vt:lpstr>
      <vt:lpstr>Pada 8 Mata Pelajaran:</vt:lpstr>
      <vt:lpstr>HASIL KEGIATAN INTEGRASI:</vt:lpstr>
      <vt:lpstr>LANGKAH  PENYUSUNAN:</vt:lpstr>
      <vt:lpstr>Slide 14</vt:lpstr>
      <vt:lpstr>Slide 15</vt:lpstr>
      <vt:lpstr>Format: Rencana Pelaksanaan Pembelajaran</vt:lpstr>
      <vt:lpstr>Slide 17</vt:lpstr>
      <vt:lpstr>Slide 18</vt:lpstr>
      <vt:lpstr>Slide 19</vt:lpstr>
    </vt:vector>
  </TitlesOfParts>
  <Company>Privacy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TUJUAN</dc:title>
  <dc:creator>Fidel</dc:creator>
  <cp:lastModifiedBy>User</cp:lastModifiedBy>
  <cp:revision>155</cp:revision>
  <dcterms:created xsi:type="dcterms:W3CDTF">2006-05-14T11:21:06Z</dcterms:created>
  <dcterms:modified xsi:type="dcterms:W3CDTF">2012-02-12T00:58:04Z</dcterms:modified>
</cp:coreProperties>
</file>