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6C7FF-A8B3-4F2C-95FA-9A73B8D7287F}" type="datetimeFigureOut">
              <a:rPr lang="id-ID" smtClean="0"/>
              <a:pPr/>
              <a:t>18/09/2013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BFD6-EE25-4B43-9A45-4E52089C0F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6C7FF-A8B3-4F2C-95FA-9A73B8D7287F}" type="datetimeFigureOut">
              <a:rPr lang="id-ID" smtClean="0"/>
              <a:pPr/>
              <a:t>18/09/2013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BFD6-EE25-4B43-9A45-4E52089C0F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6C7FF-A8B3-4F2C-95FA-9A73B8D7287F}" type="datetimeFigureOut">
              <a:rPr lang="id-ID" smtClean="0"/>
              <a:pPr/>
              <a:t>18/09/2013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BFD6-EE25-4B43-9A45-4E52089C0F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6C7FF-A8B3-4F2C-95FA-9A73B8D7287F}" type="datetimeFigureOut">
              <a:rPr lang="id-ID" smtClean="0"/>
              <a:pPr/>
              <a:t>18/09/2013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BFD6-EE25-4B43-9A45-4E52089C0F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6C7FF-A8B3-4F2C-95FA-9A73B8D7287F}" type="datetimeFigureOut">
              <a:rPr lang="id-ID" smtClean="0"/>
              <a:pPr/>
              <a:t>18/09/2013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BFD6-EE25-4B43-9A45-4E52089C0F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6C7FF-A8B3-4F2C-95FA-9A73B8D7287F}" type="datetimeFigureOut">
              <a:rPr lang="id-ID" smtClean="0"/>
              <a:pPr/>
              <a:t>18/09/2013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BFD6-EE25-4B43-9A45-4E52089C0F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6C7FF-A8B3-4F2C-95FA-9A73B8D7287F}" type="datetimeFigureOut">
              <a:rPr lang="id-ID" smtClean="0"/>
              <a:pPr/>
              <a:t>18/09/2013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BFD6-EE25-4B43-9A45-4E52089C0F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6C7FF-A8B3-4F2C-95FA-9A73B8D7287F}" type="datetimeFigureOut">
              <a:rPr lang="id-ID" smtClean="0"/>
              <a:pPr/>
              <a:t>18/09/2013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BFD6-EE25-4B43-9A45-4E52089C0F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6C7FF-A8B3-4F2C-95FA-9A73B8D7287F}" type="datetimeFigureOut">
              <a:rPr lang="id-ID" smtClean="0"/>
              <a:pPr/>
              <a:t>18/09/2013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BFD6-EE25-4B43-9A45-4E52089C0F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6C7FF-A8B3-4F2C-95FA-9A73B8D7287F}" type="datetimeFigureOut">
              <a:rPr lang="id-ID" smtClean="0"/>
              <a:pPr/>
              <a:t>18/09/2013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BFD6-EE25-4B43-9A45-4E52089C0F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6C7FF-A8B3-4F2C-95FA-9A73B8D7287F}" type="datetimeFigureOut">
              <a:rPr lang="id-ID" smtClean="0"/>
              <a:pPr/>
              <a:t>18/09/2013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0BFD6-EE25-4B43-9A45-4E52089C0F1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6C7FF-A8B3-4F2C-95FA-9A73B8D7287F}" type="datetimeFigureOut">
              <a:rPr lang="id-ID" smtClean="0"/>
              <a:pPr/>
              <a:t>18/09/2013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0BFD6-EE25-4B43-9A45-4E52089C0F1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011189">
            <a:off x="714348" y="2959107"/>
            <a:ext cx="7772400" cy="1470025"/>
          </a:xfrm>
        </p:spPr>
        <p:txBody>
          <a:bodyPr>
            <a:normAutofit/>
          </a:bodyPr>
          <a:lstStyle/>
          <a:p>
            <a:r>
              <a:rPr lang="id-ID" b="1" i="1" dirty="0">
                <a:latin typeface="Footlight MT Light" pitchFamily="18" charset="0"/>
              </a:rPr>
              <a:t>APLIKASI SAINS PADA ABAD KE </a:t>
            </a:r>
            <a:r>
              <a:rPr lang="id-ID" b="1" i="1" dirty="0" smtClean="0">
                <a:latin typeface="Footlight MT Light" pitchFamily="18" charset="0"/>
              </a:rPr>
              <a:t>DELAPANBELAS</a:t>
            </a:r>
            <a:endParaRPr lang="id-ID" i="1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500034" y="1500174"/>
            <a:ext cx="3000396" cy="12858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Mengeluarkan air dari tambang</a:t>
            </a:r>
            <a:endParaRPr lang="id-ID" sz="2400" dirty="0"/>
          </a:p>
        </p:txBody>
      </p:sp>
      <p:sp>
        <p:nvSpPr>
          <p:cNvPr id="5" name="Rectangle 4"/>
          <p:cNvSpPr/>
          <p:nvPr/>
        </p:nvSpPr>
        <p:spPr>
          <a:xfrm>
            <a:off x="4643438" y="1714488"/>
            <a:ext cx="3500462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Kekuatan pompa hisap</a:t>
            </a:r>
            <a:endParaRPr lang="id-ID" sz="2400" dirty="0"/>
          </a:p>
        </p:txBody>
      </p:sp>
      <p:sp>
        <p:nvSpPr>
          <p:cNvPr id="6" name="Rectangle 5"/>
          <p:cNvSpPr/>
          <p:nvPr/>
        </p:nvSpPr>
        <p:spPr>
          <a:xfrm>
            <a:off x="4643438" y="3071810"/>
            <a:ext cx="3571900" cy="12858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Perlu energi yang cukup besar untuk mendorong rangkaian pompa</a:t>
            </a:r>
            <a:endParaRPr lang="id-ID" sz="2400" dirty="0"/>
          </a:p>
        </p:txBody>
      </p:sp>
      <p:sp>
        <p:nvSpPr>
          <p:cNvPr id="7" name="Rectangle 6"/>
          <p:cNvSpPr/>
          <p:nvPr/>
        </p:nvSpPr>
        <p:spPr>
          <a:xfrm>
            <a:off x="428596" y="4857760"/>
            <a:ext cx="8143932" cy="15716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Selama abad keenam belas dan ketujuh belas, tambang dikeringkan oleh tenaga kuda sebagai angin, karena sumber air tidak selalu dapat diandalkan, tergantung pada lokasi yang cocok</a:t>
            </a:r>
            <a:endParaRPr lang="id-ID" sz="2400" dirty="0"/>
          </a:p>
        </p:txBody>
      </p:sp>
      <p:sp>
        <p:nvSpPr>
          <p:cNvPr id="9" name="Right Arrow 8"/>
          <p:cNvSpPr/>
          <p:nvPr/>
        </p:nvSpPr>
        <p:spPr>
          <a:xfrm>
            <a:off x="3786182" y="1857364"/>
            <a:ext cx="571504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Down Arrow 9"/>
          <p:cNvSpPr/>
          <p:nvPr/>
        </p:nvSpPr>
        <p:spPr>
          <a:xfrm>
            <a:off x="6143636" y="2643182"/>
            <a:ext cx="35719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Down Arrow 10"/>
          <p:cNvSpPr/>
          <p:nvPr/>
        </p:nvSpPr>
        <p:spPr>
          <a:xfrm>
            <a:off x="6215074" y="4429132"/>
            <a:ext cx="35719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George Bauer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7596" y="1814514"/>
            <a:ext cx="5329246" cy="318612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2400" dirty="0" smtClean="0"/>
              <a:t>Pada tahun 1556 menggambarkan sebuah perangkat pemompa yang digunakan pada pertambangan logam di Jerman yang diperlukan 93 kuda untuk bekerja, dan pada akhir abad ke-17 sebanyak 500 kuda digunakan untuk mengoperasikan pompa pada beberapa tambang di Inggris.</a:t>
            </a:r>
            <a:endParaRPr lang="id-ID" sz="2400" dirty="0"/>
          </a:p>
        </p:txBody>
      </p:sp>
      <p:pic>
        <p:nvPicPr>
          <p:cNvPr id="4" name="Content Placeholder 4" descr="georg bau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1643050"/>
            <a:ext cx="2710068" cy="382906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42976" y="5488560"/>
            <a:ext cx="14700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George Bauer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5257808" cy="4525963"/>
          </a:xfrm>
        </p:spPr>
        <p:txBody>
          <a:bodyPr>
            <a:normAutofit lnSpcReduction="10000"/>
          </a:bodyPr>
          <a:lstStyle/>
          <a:p>
            <a:pPr marL="365125" indent="-365125">
              <a:buFont typeface="Wingdings" pitchFamily="2" charset="2"/>
              <a:buChar char="Ø"/>
            </a:pPr>
            <a:r>
              <a:rPr lang="id-ID" dirty="0" smtClean="0"/>
              <a:t>Pahlawan kuno Alexandria :</a:t>
            </a:r>
          </a:p>
          <a:p>
            <a:pPr marL="365125" indent="-365125">
              <a:buNone/>
            </a:pPr>
            <a:r>
              <a:rPr lang="id-ID" dirty="0"/>
              <a:t>	</a:t>
            </a:r>
            <a:r>
              <a:rPr lang="id-ID" dirty="0" smtClean="0"/>
              <a:t> menggunakan kekuatan udara panas dan uap untuk menggerakkan mainan mekanis</a:t>
            </a:r>
          </a:p>
          <a:p>
            <a:pPr marL="365125" indent="-365125">
              <a:buFont typeface="Wingdings" pitchFamily="2" charset="2"/>
              <a:buChar char="Ø"/>
            </a:pPr>
            <a:r>
              <a:rPr lang="id-ID" dirty="0" smtClean="0"/>
              <a:t> </a:t>
            </a:r>
            <a:r>
              <a:rPr lang="id-ID" b="1" dirty="0" smtClean="0"/>
              <a:t>Leonardo da Vinci </a:t>
            </a:r>
            <a:r>
              <a:rPr lang="id-ID" dirty="0" smtClean="0"/>
              <a:t>: membuat sebuah desain untuk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id-ID" dirty="0" smtClean="0"/>
              <a:t>meriam uap.</a:t>
            </a:r>
          </a:p>
          <a:p>
            <a:pPr marL="365125" indent="-365125">
              <a:buFont typeface="Wingdings" pitchFamily="2" charset="2"/>
              <a:buChar char="Ø"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4" name="Content Placeholder 6" descr="leonardo da vinc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1214422"/>
            <a:ext cx="2571768" cy="326963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429388" y="4429132"/>
            <a:ext cx="19483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 smtClean="0"/>
              <a:t>Leonardo da Vinci 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0364" y="1357298"/>
            <a:ext cx="5786478" cy="1928826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Char char="Ø"/>
            </a:pPr>
            <a:r>
              <a:rPr lang="id-ID" b="1" dirty="0" smtClean="0"/>
              <a:t>Baptisa della Porta (</a:t>
            </a:r>
            <a:r>
              <a:rPr lang="id-ID" dirty="0" smtClean="0"/>
              <a:t>Menjelang akhir abad ke-16</a:t>
            </a:r>
            <a:r>
              <a:rPr lang="id-ID" b="1" dirty="0" smtClean="0"/>
              <a:t>) </a:t>
            </a:r>
            <a:r>
              <a:rPr lang="id-ID" dirty="0" smtClean="0">
                <a:sym typeface="Wingdings" pitchFamily="2" charset="2"/>
              </a:rPr>
              <a:t></a:t>
            </a:r>
            <a:r>
              <a:rPr lang="id-ID" dirty="0" smtClean="0"/>
              <a:t> perangkat untuk menaikkan air dengan tekanan uap. </a:t>
            </a:r>
          </a:p>
          <a:p>
            <a:pPr marL="0" indent="0">
              <a:buNone/>
            </a:pPr>
            <a:endParaRPr lang="id-ID" dirty="0"/>
          </a:p>
        </p:txBody>
      </p:sp>
      <p:pic>
        <p:nvPicPr>
          <p:cNvPr id="4" name="Content Placeholder 8" descr="baptisa della port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1142984"/>
            <a:ext cx="2214578" cy="241389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71472" y="3929066"/>
            <a:ext cx="8001056" cy="250033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id-ID" sz="3200" b="1" dirty="0" smtClean="0"/>
              <a:t>Salomo de caus </a:t>
            </a:r>
            <a:r>
              <a:rPr lang="id-ID" sz="3200" dirty="0" smtClean="0"/>
              <a:t>(1615) dari Prancis</a:t>
            </a:r>
          </a:p>
          <a:p>
            <a:r>
              <a:rPr lang="id-ID" sz="3200" dirty="0" smtClean="0">
                <a:sym typeface="Wingdings" pitchFamily="2" charset="2"/>
              </a:rPr>
              <a:t></a:t>
            </a:r>
            <a:r>
              <a:rPr lang="id-ID" sz="3200" dirty="0" smtClean="0"/>
              <a:t> </a:t>
            </a:r>
            <a:r>
              <a:rPr lang="en-US" sz="3200" dirty="0" err="1" smtClean="0"/>
              <a:t>merancang</a:t>
            </a:r>
            <a:r>
              <a:rPr lang="en-US" sz="3200" dirty="0" smtClean="0"/>
              <a:t> </a:t>
            </a:r>
            <a:r>
              <a:rPr lang="en-US" sz="3200" dirty="0" err="1" smtClean="0"/>
              <a:t>gambaran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mirip</a:t>
            </a:r>
            <a:r>
              <a:rPr lang="id-ID" sz="32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id-ID" sz="3200" b="1" dirty="0" smtClean="0"/>
              <a:t>David Ramseye (</a:t>
            </a:r>
            <a:r>
              <a:rPr lang="id-ID" sz="3200" dirty="0" smtClean="0"/>
              <a:t>1630)</a:t>
            </a:r>
            <a:r>
              <a:rPr lang="id-ID" sz="3200" b="1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id-ID" sz="3200" dirty="0" smtClean="0"/>
              <a:t>Inggris</a:t>
            </a:r>
          </a:p>
          <a:p>
            <a:r>
              <a:rPr lang="id-ID" sz="3200" dirty="0" smtClean="0">
                <a:sym typeface="Wingdings" pitchFamily="2" charset="2"/>
              </a:rPr>
              <a:t></a:t>
            </a:r>
            <a:r>
              <a:rPr lang="id-ID" sz="3200" dirty="0" smtClean="0"/>
              <a:t> memperoleh </a:t>
            </a:r>
            <a:r>
              <a:rPr lang="en-US" sz="3200" dirty="0" err="1" smtClean="0"/>
              <a:t>hak</a:t>
            </a:r>
            <a:r>
              <a:rPr lang="en-US" sz="3200" dirty="0" smtClean="0"/>
              <a:t> </a:t>
            </a:r>
            <a:r>
              <a:rPr lang="id-ID" sz="3200" dirty="0" smtClean="0"/>
              <a:t>paten dari Charles I untuk penemuan 'menaikkan air dari Pitts rendah dengan api', menggunakan metode yang sama.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Edward somerset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5720" y="1600200"/>
            <a:ext cx="4972056" cy="4525963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 </a:t>
            </a:r>
            <a:r>
              <a:rPr lang="en-US" dirty="0" smtClean="0"/>
              <a:t>Di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id-ID" dirty="0" smtClean="0"/>
              <a:t>Edward Somerset, Marquis of Worcester, </a:t>
            </a:r>
            <a:r>
              <a:rPr lang="en-US" dirty="0" smtClean="0"/>
              <a:t>me</a:t>
            </a:r>
            <a:r>
              <a:rPr lang="id-ID" dirty="0" smtClean="0"/>
              <a:t>mulai karyanya pada sebuah ‘mesin pengatur air</a:t>
            </a:r>
            <a:r>
              <a:rPr lang="en-US" dirty="0" smtClean="0"/>
              <a:t>’ </a:t>
            </a:r>
            <a:r>
              <a:rPr lang="id-ID" dirty="0" smtClean="0"/>
              <a:t>yang dikatakan telah menaikkan air </a:t>
            </a:r>
            <a:r>
              <a:rPr lang="en-US" dirty="0" err="1" smtClean="0"/>
              <a:t>setinggi</a:t>
            </a:r>
            <a:r>
              <a:rPr lang="en-US" dirty="0" smtClean="0"/>
              <a:t> </a:t>
            </a:r>
            <a:r>
              <a:rPr lang="id-ID" dirty="0" smtClean="0"/>
              <a:t>40 kaki ketika diuji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id-ID" dirty="0" smtClean="0"/>
              <a:t>1650. Sir Samuel Moreland, Master Mechanic kepada Charles II, </a:t>
            </a:r>
            <a:r>
              <a:rPr lang="en-US" dirty="0" err="1" smtClean="0"/>
              <a:t>merancang</a:t>
            </a:r>
            <a:r>
              <a:rPr lang="id-ID" dirty="0" smtClean="0"/>
              <a:t> mesin yang sama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id-ID" dirty="0" smtClean="0"/>
              <a:t>1670,</a:t>
            </a:r>
            <a:endParaRPr lang="id-ID" dirty="0"/>
          </a:p>
        </p:txBody>
      </p:sp>
      <p:pic>
        <p:nvPicPr>
          <p:cNvPr id="6" name="Content Placeholder 3" descr="edward somers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1500174"/>
            <a:ext cx="3323075" cy="395445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364" y="274637"/>
            <a:ext cx="6743435" cy="830113"/>
          </a:xfrm>
        </p:spPr>
        <p:txBody>
          <a:bodyPr/>
          <a:lstStyle/>
          <a:p>
            <a:r>
              <a:rPr lang="id-ID" dirty="0" smtClean="0"/>
              <a:t>Thomas savery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5984" y="1214422"/>
            <a:ext cx="6400816" cy="3857652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id-ID" sz="2800" dirty="0" smtClean="0"/>
              <a:t>Terdiri dari :</a:t>
            </a:r>
          </a:p>
          <a:p>
            <a:pPr>
              <a:spcBef>
                <a:spcPts val="0"/>
              </a:spcBef>
              <a:buNone/>
            </a:pPr>
            <a:r>
              <a:rPr lang="id-ID" sz="2800" dirty="0" smtClean="0"/>
              <a:t>	bejana tertutup dilengkapi dengan satu pipa yang mengarah ke pasokan air, kedua terhubung ke ketel uap, dan ketiga ke atas utama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id-ID" sz="2800" dirty="0" smtClean="0"/>
              <a:t>ke outlet pengiriman. 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id-ID" sz="2800" dirty="0" smtClean="0"/>
              <a:t>Uap ini </a:t>
            </a:r>
            <a:r>
              <a:rPr lang="en-US" sz="2800" dirty="0" err="1" smtClean="0"/>
              <a:t>mengalir</a:t>
            </a:r>
            <a:r>
              <a:rPr lang="id-ID" sz="2800" dirty="0" smtClean="0"/>
              <a:t> ke kapal dan dibiarkan mengembun. Kekosongan parsial </a:t>
            </a:r>
            <a:r>
              <a:rPr lang="en-US" sz="2800" dirty="0" smtClean="0"/>
              <a:t>yang </a:t>
            </a:r>
            <a:r>
              <a:rPr lang="id-ID" sz="2800" dirty="0" smtClean="0"/>
              <a:t>dihasilkan kemudian menyusun air melalui pipa yang lebih rendah, yang dilengkapi dengan katup satu arah sehingga air tidak bisa kembali.</a:t>
            </a:r>
          </a:p>
          <a:p>
            <a:pPr>
              <a:buFont typeface="Wingdings"/>
              <a:buChar char="à"/>
            </a:pPr>
            <a:endParaRPr lang="id-ID" sz="2800" dirty="0" smtClean="0"/>
          </a:p>
        </p:txBody>
      </p:sp>
      <p:pic>
        <p:nvPicPr>
          <p:cNvPr id="6" name="Content Placeholder 3" descr="thomas save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6257" y="1285860"/>
            <a:ext cx="1630357" cy="22417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14348" y="4857761"/>
            <a:ext cx="778674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2600" dirty="0" err="1" smtClean="0"/>
              <a:t>Kelebihan</a:t>
            </a:r>
            <a:r>
              <a:rPr lang="en-US" sz="2600" dirty="0" smtClean="0"/>
              <a:t> </a:t>
            </a:r>
            <a:r>
              <a:rPr lang="id-ID" sz="2600" dirty="0" smtClean="0"/>
              <a:t>uap kini </a:t>
            </a:r>
            <a:r>
              <a:rPr lang="en-US" sz="2600" dirty="0" err="1" smtClean="0"/>
              <a:t>disimpan</a:t>
            </a:r>
            <a:r>
              <a:rPr lang="id-ID" sz="2600" dirty="0" smtClean="0"/>
              <a:t> di kapal, dan tekanan uap air </a:t>
            </a:r>
            <a:r>
              <a:rPr lang="en-US" sz="2600" dirty="0" err="1" smtClean="0"/>
              <a:t>mengalir</a:t>
            </a:r>
            <a:r>
              <a:rPr lang="id-ID" sz="2600" dirty="0" smtClean="0"/>
              <a:t> sampai ke outlet melalui pipa pengiriman, yang juga dilengkapi dengan katup satu arah.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Kelemahan Pompa uap Savery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tidak sukses untuk tekanan uap yang tinggi </a:t>
            </a:r>
            <a:endParaRPr lang="en-US" dirty="0" smtClean="0"/>
          </a:p>
          <a:p>
            <a:r>
              <a:rPr lang="id-ID" dirty="0" smtClean="0"/>
              <a:t>konsekuensi bahaya besar dari boiler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id-ID" dirty="0" smtClean="0"/>
              <a:t>meledak. </a:t>
            </a:r>
          </a:p>
          <a:p>
            <a:r>
              <a:rPr lang="id-ID" dirty="0" smtClean="0"/>
              <a:t>Karena terletak dekat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id-ID" dirty="0" smtClean="0"/>
              <a:t>bagian bawah tambang, jika pompa gagal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id-ID" dirty="0" smtClean="0"/>
              <a:t>dengan cepat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id-ID" dirty="0" smtClean="0"/>
              <a:t> banjir dan tidak dapat untuk </a:t>
            </a:r>
            <a:r>
              <a:rPr lang="en-US" dirty="0" err="1" smtClean="0"/>
              <a:t>di</a:t>
            </a:r>
            <a:r>
              <a:rPr lang="id-ID" dirty="0" smtClean="0"/>
              <a:t>perbaiki.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Torricelli dan Viviani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2910" y="1285860"/>
            <a:ext cx="5286412" cy="55007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dirty="0" smtClean="0"/>
              <a:t>Tahun 1643:</a:t>
            </a:r>
          </a:p>
          <a:p>
            <a:pPr marL="0" indent="0">
              <a:buNone/>
            </a:pPr>
            <a:r>
              <a:rPr lang="id-ID" sz="2800" dirty="0" smtClean="0"/>
              <a:t>Merkuri </a:t>
            </a:r>
            <a:r>
              <a:rPr lang="id-ID" sz="2800" dirty="0"/>
              <a:t>dengan kepadatan empat belas kali lebih besar dari air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id-ID" sz="2800" dirty="0"/>
              <a:t>naik ke ketinggian sekitar dua puluh sembilan inci. </a:t>
            </a:r>
            <a:endParaRPr lang="id-ID" sz="2800" dirty="0" smtClean="0"/>
          </a:p>
          <a:p>
            <a:pPr marL="0" indent="0">
              <a:buNone/>
            </a:pPr>
            <a:r>
              <a:rPr lang="id-ID" sz="2800" dirty="0" smtClean="0"/>
              <a:t>Torricelli </a:t>
            </a:r>
            <a:r>
              <a:rPr lang="id-ID" sz="2800" dirty="0"/>
              <a:t>dan Viviani mengisi tabung yang telah ditutup pada salah satu ujungnya dengan merkuri dan tabung terbalik dengan ujung terbuka yang terbenam dalam cawan air raksa. </a:t>
            </a:r>
          </a:p>
        </p:txBody>
      </p:sp>
      <p:pic>
        <p:nvPicPr>
          <p:cNvPr id="6" name="Content Placeholder 3" descr="torricelli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12" y="1571612"/>
            <a:ext cx="2428892" cy="3312126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7758138" cy="1143000"/>
          </a:xfrm>
        </p:spPr>
        <p:txBody>
          <a:bodyPr/>
          <a:lstStyle/>
          <a:p>
            <a:pPr algn="l"/>
            <a:r>
              <a:rPr lang="id-ID" dirty="0" smtClean="0"/>
              <a:t>Blaise Pascal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0034" y="1571612"/>
            <a:ext cx="8186766" cy="492922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d-ID" sz="2600" dirty="0" smtClean="0"/>
              <a:t>Viviani mengemukakan bahwa </a:t>
            </a:r>
          </a:p>
          <a:p>
            <a:pPr>
              <a:spcBef>
                <a:spcPts val="0"/>
              </a:spcBef>
              <a:buNone/>
            </a:pPr>
            <a:r>
              <a:rPr lang="id-ID" sz="2600" dirty="0"/>
              <a:t>	</a:t>
            </a:r>
            <a:r>
              <a:rPr lang="id-ID" sz="2600" dirty="0" smtClean="0"/>
              <a:t>munculnya merkuri dalam piringan, </a:t>
            </a:r>
          </a:p>
          <a:p>
            <a:pPr>
              <a:spcBef>
                <a:spcPts val="0"/>
              </a:spcBef>
              <a:buNone/>
            </a:pPr>
            <a:r>
              <a:rPr lang="id-ID" sz="2600" dirty="0"/>
              <a:t>	</a:t>
            </a:r>
            <a:r>
              <a:rPr lang="id-ID" sz="2600" dirty="0" smtClean="0"/>
              <a:t>sebagaimana pandangan </a:t>
            </a:r>
          </a:p>
          <a:p>
            <a:pPr>
              <a:spcBef>
                <a:spcPts val="0"/>
              </a:spcBef>
              <a:buNone/>
            </a:pPr>
            <a:r>
              <a:rPr lang="id-ID" sz="2600" dirty="0"/>
              <a:t>	</a:t>
            </a:r>
            <a:r>
              <a:rPr lang="id-ID" sz="2600" dirty="0" smtClean="0"/>
              <a:t>Blaise Pascal, </a:t>
            </a:r>
            <a:r>
              <a:rPr lang="en-US" sz="2600" dirty="0" err="1" smtClean="0"/>
              <a:t>tahun</a:t>
            </a:r>
            <a:r>
              <a:rPr lang="en-US" sz="2600" dirty="0" smtClean="0"/>
              <a:t> </a:t>
            </a:r>
            <a:r>
              <a:rPr lang="id-ID" sz="2600" dirty="0" smtClean="0"/>
              <a:t>1648. </a:t>
            </a:r>
          </a:p>
          <a:p>
            <a:pPr>
              <a:spcBef>
                <a:spcPts val="0"/>
              </a:spcBef>
            </a:pPr>
            <a:r>
              <a:rPr lang="id-ID" sz="2600" dirty="0" smtClean="0"/>
              <a:t>Pascal menemukan bahwa tinggi kolom merkuri menurun saat ia naik gunung. </a:t>
            </a:r>
          </a:p>
          <a:p>
            <a:pPr>
              <a:spcBef>
                <a:spcPts val="0"/>
              </a:spcBef>
            </a:pPr>
            <a:r>
              <a:rPr lang="id-ID" sz="2600" dirty="0" smtClean="0"/>
              <a:t>Dari eksperimennya, Pascal </a:t>
            </a:r>
            <a:r>
              <a:rPr lang="en-US" sz="2600" dirty="0" err="1" smtClean="0"/>
              <a:t>menduga</a:t>
            </a:r>
            <a:r>
              <a:rPr lang="id-ID" sz="2600" dirty="0" smtClean="0"/>
              <a:t> bahwa tekanan dari kolom merkuri seimbang dalam piringan, tekanan atmosfer </a:t>
            </a:r>
            <a:r>
              <a:rPr lang="en-US" sz="2600" dirty="0" smtClean="0"/>
              <a:t>s</a:t>
            </a:r>
            <a:r>
              <a:rPr lang="id-ID" sz="2600" dirty="0" smtClean="0"/>
              <a:t>emakin kecil seiring gunung itu naik (berbanding terbalik dengan ketinggian).</a:t>
            </a:r>
            <a:endParaRPr lang="id-ID" sz="2600" dirty="0"/>
          </a:p>
        </p:txBody>
      </p:sp>
      <p:pic>
        <p:nvPicPr>
          <p:cNvPr id="6" name="Content Placeholder 3" descr="blaise-pasc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857232"/>
            <a:ext cx="1928826" cy="20424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500532" y="2928934"/>
            <a:ext cx="1357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Blaise Pascal</a:t>
            </a:r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Otto Von Guericke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03341"/>
            <a:ext cx="6043626" cy="5554659"/>
          </a:xfrm>
        </p:spPr>
        <p:txBody>
          <a:bodyPr>
            <a:normAutofit fontScale="85000" lnSpcReduction="20000"/>
          </a:bodyPr>
          <a:lstStyle/>
          <a:p>
            <a:pPr>
              <a:buFont typeface="Wingdings"/>
              <a:buChar char="à"/>
            </a:pPr>
            <a:r>
              <a:rPr lang="id-ID" dirty="0" smtClean="0"/>
              <a:t>menghasilkan </a:t>
            </a:r>
            <a:r>
              <a:rPr lang="id-ID" dirty="0"/>
              <a:t>ruang hampa dengan memompa air keluar dengan pompa </a:t>
            </a:r>
            <a:r>
              <a:rPr lang="id-ID" dirty="0" smtClean="0"/>
              <a:t>hisap</a:t>
            </a:r>
          </a:p>
          <a:p>
            <a:pPr>
              <a:buFont typeface="Wingdings"/>
              <a:buChar char="à"/>
            </a:pPr>
            <a:r>
              <a:rPr lang="id-ID" dirty="0" smtClean="0"/>
              <a:t>memompa </a:t>
            </a:r>
            <a:r>
              <a:rPr lang="id-ID" dirty="0"/>
              <a:t>udara keluar dari bola tembaga secara langsung dan kali ini dia berhasil menciptakan ruang hampa. </a:t>
            </a:r>
            <a:endParaRPr lang="id-ID" dirty="0" smtClean="0"/>
          </a:p>
          <a:p>
            <a:pPr>
              <a:buFont typeface="Wingdings"/>
              <a:buChar char="à"/>
            </a:pPr>
            <a:r>
              <a:rPr lang="id-ID" dirty="0" smtClean="0"/>
              <a:t>Guericke </a:t>
            </a:r>
            <a:r>
              <a:rPr lang="id-ID" dirty="0"/>
              <a:t>menemukan bahwa ruang hampa, atau lebih tepatnya tekanan atmosfer, bisa mengerahkan kekuatan mekanik yang luar biasa. </a:t>
            </a:r>
            <a:endParaRPr lang="id-ID" dirty="0" smtClean="0"/>
          </a:p>
          <a:p>
            <a:pPr>
              <a:buFont typeface="Wingdings"/>
              <a:buChar char="à"/>
            </a:pPr>
            <a:r>
              <a:rPr lang="id-ID" dirty="0" smtClean="0"/>
              <a:t>jika </a:t>
            </a:r>
            <a:r>
              <a:rPr lang="id-ID" dirty="0"/>
              <a:t>ruang hampa bisa diproduksi oleh beberapa non-mekanis artinya harus mungkin untuk mendapatkan tenaga mesin yang cukup besar dari tekanan atmosfer.</a:t>
            </a:r>
          </a:p>
          <a:p>
            <a:endParaRPr lang="id-ID" dirty="0"/>
          </a:p>
        </p:txBody>
      </p:sp>
      <p:pic>
        <p:nvPicPr>
          <p:cNvPr id="6" name="Content Placeholder 3" descr="Otto-von-Guericke-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1500175"/>
            <a:ext cx="2088019" cy="248526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739470" y="3988362"/>
            <a:ext cx="1904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Otto Von Guericke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</a:t>
            </a:r>
            <a:r>
              <a:rPr lang="id-ID" dirty="0" smtClean="0"/>
              <a:t>enentuan</a:t>
            </a:r>
            <a:r>
              <a:rPr lang="en-US" dirty="0" smtClean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 smtClean="0"/>
              <a:t>bujur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</a:t>
            </a:r>
            <a:r>
              <a:rPr lang="en-US" dirty="0" err="1"/>
              <a:t>ketujuh</a:t>
            </a:r>
            <a:r>
              <a:rPr lang="en-US" dirty="0"/>
              <a:t> </a:t>
            </a:r>
            <a:r>
              <a:rPr lang="en-US" dirty="0" err="1"/>
              <a:t>belas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id-ID" dirty="0"/>
              <a:t>penentuan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bujur</a:t>
            </a:r>
            <a:r>
              <a:rPr lang="en-US" dirty="0"/>
              <a:t> </a:t>
            </a:r>
            <a:r>
              <a:rPr lang="en-US" dirty="0" err="1"/>
              <a:t>kapal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laut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 smtClean="0"/>
              <a:t>terpecahkan</a:t>
            </a:r>
            <a:endParaRPr lang="id-ID" dirty="0" smtClean="0"/>
          </a:p>
          <a:p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id-ID" dirty="0"/>
              <a:t>garis </a:t>
            </a:r>
            <a:r>
              <a:rPr lang="en-US" dirty="0" err="1"/>
              <a:t>bujur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</a:t>
            </a:r>
            <a:r>
              <a:rPr lang="en-US" dirty="0" err="1"/>
              <a:t>navigasi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 smtClean="0"/>
              <a:t>nasional</a:t>
            </a:r>
            <a:endParaRPr lang="id-ID" dirty="0" smtClean="0"/>
          </a:p>
          <a:p>
            <a:r>
              <a:rPr lang="id-ID" dirty="0" smtClean="0"/>
              <a:t>Didirikan </a:t>
            </a:r>
            <a:r>
              <a:rPr lang="id-ID" b="1" dirty="0" smtClean="0">
                <a:solidFill>
                  <a:srgbClr val="FF0000"/>
                </a:solidFill>
              </a:rPr>
              <a:t>observatorium </a:t>
            </a:r>
            <a:r>
              <a:rPr lang="en-US" b="1" dirty="0" smtClean="0">
                <a:solidFill>
                  <a:srgbClr val="FF0000"/>
                </a:solidFill>
              </a:rPr>
              <a:t>Greenwich</a:t>
            </a:r>
            <a:r>
              <a:rPr lang="id-ID" b="1" dirty="0" smtClean="0">
                <a:solidFill>
                  <a:srgbClr val="FF0000"/>
                </a:solidFill>
              </a:rPr>
              <a:t> </a:t>
            </a:r>
            <a:r>
              <a:rPr lang="id-ID" dirty="0" smtClean="0"/>
              <a:t>untuk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id-ID" dirty="0"/>
              <a:t>garis </a:t>
            </a:r>
            <a:r>
              <a:rPr lang="en-US" dirty="0" err="1"/>
              <a:t>bujur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me</a:t>
            </a:r>
            <a:r>
              <a:rPr lang="id-ID" dirty="0"/>
              <a:t>tode</a:t>
            </a:r>
            <a:r>
              <a:rPr lang="en-US" dirty="0"/>
              <a:t> </a:t>
            </a:r>
            <a:r>
              <a:rPr lang="en-US" dirty="0" err="1"/>
              <a:t>Bennewitz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bintang-bintang</a:t>
            </a:r>
            <a:r>
              <a:rPr lang="en-US" dirty="0"/>
              <a:t> </a:t>
            </a:r>
            <a:r>
              <a:rPr lang="en-US" dirty="0" err="1"/>
              <a:t>tetap</a:t>
            </a:r>
            <a:endParaRPr lang="id-ID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43240" y="928670"/>
            <a:ext cx="5543560" cy="5197493"/>
          </a:xfrm>
        </p:spPr>
        <p:txBody>
          <a:bodyPr>
            <a:normAutofit lnSpcReduction="10000"/>
          </a:bodyPr>
          <a:lstStyle/>
          <a:p>
            <a:r>
              <a:rPr lang="id-ID" dirty="0"/>
              <a:t>Workwas Guericke berulang-ulang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eksperimen</a:t>
            </a:r>
            <a:r>
              <a:rPr lang="id-ID" dirty="0"/>
              <a:t> di Inggris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dilanjutkan</a:t>
            </a:r>
            <a:r>
              <a:rPr lang="en-US" dirty="0"/>
              <a:t> </a:t>
            </a:r>
            <a:r>
              <a:rPr lang="id-ID" dirty="0"/>
              <a:t>oleh Robert Boyle dan Robert Hooke, yang membuat berbagai eksperimen dengan pompa udara, dan menunjukkan bahwa tekanan dari jumlah yang diberikan udara </a:t>
            </a:r>
            <a:r>
              <a:rPr lang="id-ID" dirty="0" smtClean="0"/>
              <a:t>berbanding terbalik </a:t>
            </a:r>
            <a:r>
              <a:rPr lang="id-ID" dirty="0"/>
              <a:t>dengan volumenya.</a:t>
            </a:r>
          </a:p>
        </p:txBody>
      </p:sp>
      <p:pic>
        <p:nvPicPr>
          <p:cNvPr id="6" name="Content Placeholder 3" descr="robert_boy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1500174"/>
            <a:ext cx="2214578" cy="2491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71538" y="4059800"/>
            <a:ext cx="1445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Robert Boyle </a:t>
            </a:r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Denis Papin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5720" y="1285860"/>
            <a:ext cx="6257940" cy="5572140"/>
          </a:xfrm>
        </p:spPr>
        <p:txBody>
          <a:bodyPr>
            <a:normAutofit fontScale="85000" lnSpcReduction="10000"/>
          </a:bodyPr>
          <a:lstStyle/>
          <a:p>
            <a:r>
              <a:rPr lang="id-ID" dirty="0"/>
              <a:t>Papin menemukan pemasak tekanan, atau </a:t>
            </a:r>
            <a:r>
              <a:rPr lang="id-ID" dirty="0" smtClean="0"/>
              <a:t>ia menyebutnya bioreaktor, </a:t>
            </a:r>
            <a:r>
              <a:rPr lang="id-ID" dirty="0"/>
              <a:t>dan katup pengaman, yang merupakan bagian penting dari ‘bioreaktor’. </a:t>
            </a:r>
            <a:endParaRPr lang="id-ID" dirty="0" smtClean="0"/>
          </a:p>
          <a:p>
            <a:r>
              <a:rPr lang="id-ID" dirty="0" smtClean="0"/>
              <a:t>Papin </a:t>
            </a:r>
            <a:r>
              <a:rPr lang="id-ID" dirty="0"/>
              <a:t>menyarankan agar tenaga mesin dapat dikirim melalui jarak yang cukup melalui suatu ruang hampa yang bekerja melalui pipa. </a:t>
            </a:r>
            <a:endParaRPr lang="id-ID" dirty="0" smtClean="0"/>
          </a:p>
          <a:p>
            <a:r>
              <a:rPr lang="id-ID" dirty="0" smtClean="0"/>
              <a:t>Hooke </a:t>
            </a:r>
            <a:r>
              <a:rPr lang="id-ID" dirty="0"/>
              <a:t>berpikir bahwa ruang hampa </a:t>
            </a:r>
            <a:r>
              <a:rPr lang="en-US" dirty="0"/>
              <a:t>yang </a:t>
            </a:r>
            <a:r>
              <a:rPr lang="id-ID" dirty="0"/>
              <a:t>diperlukan untuk tujuan tersebut dapat dihasilkan melalui kondensasi uap, dan menjelang akhir hidupnya (meninggal 1703) ia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mengkaji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id-ID" dirty="0"/>
              <a:t>dengan Thomas Newcomen</a:t>
            </a:r>
          </a:p>
        </p:txBody>
      </p:sp>
      <p:pic>
        <p:nvPicPr>
          <p:cNvPr id="6" name="Content Placeholder 3" descr="denis pap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1571613"/>
            <a:ext cx="1807753" cy="23786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7000892" y="3988362"/>
            <a:ext cx="13338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Denis Papin </a:t>
            </a:r>
            <a:endParaRPr lang="id-ID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Thomas Newcomen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525963"/>
          </a:xfrm>
        </p:spPr>
        <p:txBody>
          <a:bodyPr/>
          <a:lstStyle/>
          <a:p>
            <a:r>
              <a:rPr lang="id-ID" dirty="0" smtClean="0"/>
              <a:t>Awal abad ke 18, ia </a:t>
            </a:r>
            <a:r>
              <a:rPr lang="id-ID" dirty="0"/>
              <a:t>mengembangkan mesin uap atmosfernya, yang merupakan mesin pertama yang efektif untuk mengubah panas menjadi energi mekanik dalam skala besar</a:t>
            </a:r>
            <a:r>
              <a:rPr lang="id-ID" dirty="0" smtClean="0"/>
              <a:t>.</a:t>
            </a:r>
          </a:p>
          <a:p>
            <a:r>
              <a:rPr lang="id-ID" dirty="0"/>
              <a:t>umumnya diadopsi untuk tujuan pengeringan </a:t>
            </a:r>
            <a:r>
              <a:rPr lang="id-ID" dirty="0" smtClean="0"/>
              <a:t>tambang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Skema mesin uap </a:t>
            </a:r>
            <a:br>
              <a:rPr lang="id-ID" dirty="0" smtClean="0"/>
            </a:br>
            <a:r>
              <a:rPr lang="id-ID" dirty="0" smtClean="0"/>
              <a:t>Thomas Newcomen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786314" y="1643050"/>
            <a:ext cx="3786214" cy="4483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	Mesin Newcomen secara umum adalah penggerak utama, mengkonversi panas menjadi energi mekanik</a:t>
            </a:r>
          </a:p>
          <a:p>
            <a:endParaRPr lang="id-ID" dirty="0"/>
          </a:p>
        </p:txBody>
      </p:sp>
      <p:pic>
        <p:nvPicPr>
          <p:cNvPr id="7" name="Content Placeholder 3" descr="Newcomen_atmospheric_engine_animati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5" y="1571612"/>
            <a:ext cx="3214709" cy="4644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5720" y="357166"/>
            <a:ext cx="2643206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Abad ke-18</a:t>
            </a:r>
            <a:endParaRPr lang="en-US" sz="4000" dirty="0"/>
          </a:p>
        </p:txBody>
      </p:sp>
      <p:sp>
        <p:nvSpPr>
          <p:cNvPr id="3" name="Right Arrow 2"/>
          <p:cNvSpPr/>
          <p:nvPr/>
        </p:nvSpPr>
        <p:spPr>
          <a:xfrm>
            <a:off x="3071802" y="714356"/>
            <a:ext cx="1143008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429124" y="357166"/>
            <a:ext cx="2643206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Metode</a:t>
            </a:r>
            <a:r>
              <a:rPr lang="en-US" sz="4000" dirty="0" smtClean="0"/>
              <a:t> </a:t>
            </a:r>
            <a:r>
              <a:rPr lang="en-US" sz="4000" dirty="0" err="1" smtClean="0"/>
              <a:t>Ilmiah</a:t>
            </a:r>
            <a:endParaRPr lang="en-US" sz="4000" dirty="0"/>
          </a:p>
        </p:txBody>
      </p:sp>
      <p:pic>
        <p:nvPicPr>
          <p:cNvPr id="9" name="Picture 8" descr="JohnSmeato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2000240"/>
            <a:ext cx="1962143" cy="2246054"/>
          </a:xfrm>
          <a:prstGeom prst="rect">
            <a:avLst/>
          </a:prstGeom>
        </p:spPr>
      </p:pic>
      <p:sp>
        <p:nvSpPr>
          <p:cNvPr id="10" name="Bent-Up Arrow 9"/>
          <p:cNvSpPr/>
          <p:nvPr/>
        </p:nvSpPr>
        <p:spPr>
          <a:xfrm flipV="1">
            <a:off x="7215206" y="857232"/>
            <a:ext cx="1500198" cy="278608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357950" y="4000504"/>
            <a:ext cx="2500298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dirty="0" smtClean="0"/>
              <a:t>John Smeaton</a:t>
            </a:r>
            <a:endParaRPr lang="en-US" sz="4000" dirty="0"/>
          </a:p>
        </p:txBody>
      </p:sp>
      <p:sp>
        <p:nvSpPr>
          <p:cNvPr id="12" name="Rectangle 11"/>
          <p:cNvSpPr/>
          <p:nvPr/>
        </p:nvSpPr>
        <p:spPr>
          <a:xfrm>
            <a:off x="7143768" y="5357826"/>
            <a:ext cx="957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1724-92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286116" y="5286388"/>
            <a:ext cx="2643206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Eksperimen</a:t>
            </a:r>
            <a:endParaRPr lang="en-US" sz="3600" dirty="0"/>
          </a:p>
        </p:txBody>
      </p:sp>
      <p:sp>
        <p:nvSpPr>
          <p:cNvPr id="15" name="Bent Arrow 14"/>
          <p:cNvSpPr/>
          <p:nvPr/>
        </p:nvSpPr>
        <p:spPr>
          <a:xfrm flipH="1" flipV="1">
            <a:off x="6143636" y="5715016"/>
            <a:ext cx="2071702" cy="64291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0" y="3929066"/>
            <a:ext cx="2643206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Model </a:t>
            </a:r>
            <a:r>
              <a:rPr lang="en-US" sz="4000" dirty="0" err="1" smtClean="0"/>
              <a:t>kecil</a:t>
            </a:r>
            <a:endParaRPr lang="en-US" sz="4000" dirty="0"/>
          </a:p>
        </p:txBody>
      </p:sp>
      <p:sp>
        <p:nvSpPr>
          <p:cNvPr id="17" name="Bent Arrow 16"/>
          <p:cNvSpPr/>
          <p:nvPr/>
        </p:nvSpPr>
        <p:spPr>
          <a:xfrm rot="5400000" flipH="1" flipV="1">
            <a:off x="1928794" y="4857760"/>
            <a:ext cx="785818" cy="178595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7356" y="4786322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1769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ames_watt_bann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165362" cy="177166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1191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1736-1819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0" y="1857364"/>
            <a:ext cx="214310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James Watt</a:t>
            </a:r>
            <a:endParaRPr lang="en-US" sz="2400" dirty="0"/>
          </a:p>
        </p:txBody>
      </p:sp>
      <p:sp>
        <p:nvSpPr>
          <p:cNvPr id="5" name="Right Arrow 4"/>
          <p:cNvSpPr/>
          <p:nvPr/>
        </p:nvSpPr>
        <p:spPr>
          <a:xfrm>
            <a:off x="2214546" y="857232"/>
            <a:ext cx="121444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428992" y="0"/>
            <a:ext cx="3643338" cy="221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bahwa model kecil dari mesin Newcomen kurang efisien dibandingkan dengan mesin besar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3143240" y="0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1763</a:t>
            </a:r>
            <a:endParaRPr lang="en-US" dirty="0"/>
          </a:p>
        </p:txBody>
      </p:sp>
      <p:pic>
        <p:nvPicPr>
          <p:cNvPr id="8" name="Picture 7" descr="H4020327-Portrait_of_the_Scottish_chemist_Joseph_Black-SP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0287" y="1428736"/>
            <a:ext cx="1703713" cy="2508244"/>
          </a:xfrm>
          <a:prstGeom prst="rect">
            <a:avLst/>
          </a:prstGeom>
        </p:spPr>
      </p:pic>
      <p:sp>
        <p:nvSpPr>
          <p:cNvPr id="9" name="Bent Arrow 8"/>
          <p:cNvSpPr/>
          <p:nvPr/>
        </p:nvSpPr>
        <p:spPr>
          <a:xfrm rot="5400000">
            <a:off x="7518818" y="124992"/>
            <a:ext cx="821536" cy="157163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215206" y="3929066"/>
            <a:ext cx="1928794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Joseph Black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7500958" y="3500438"/>
            <a:ext cx="10102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1728-99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Cross 11"/>
          <p:cNvSpPr/>
          <p:nvPr/>
        </p:nvSpPr>
        <p:spPr>
          <a:xfrm>
            <a:off x="6858016" y="2786058"/>
            <a:ext cx="500066" cy="500066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643438" y="2786058"/>
            <a:ext cx="214310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James Watt</a:t>
            </a:r>
            <a:endParaRPr lang="en-US" sz="2400" dirty="0"/>
          </a:p>
        </p:txBody>
      </p:sp>
      <p:sp>
        <p:nvSpPr>
          <p:cNvPr id="14" name="Down Arrow 13"/>
          <p:cNvSpPr/>
          <p:nvPr/>
        </p:nvSpPr>
        <p:spPr>
          <a:xfrm>
            <a:off x="8215338" y="4643446"/>
            <a:ext cx="357190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643802" y="5715016"/>
            <a:ext cx="1500198" cy="857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Zat</a:t>
            </a:r>
            <a:r>
              <a:rPr lang="en-US" sz="2800" dirty="0" smtClean="0"/>
              <a:t> ???</a:t>
            </a:r>
            <a:endParaRPr lang="en-US" sz="2800" dirty="0"/>
          </a:p>
        </p:txBody>
      </p:sp>
      <p:cxnSp>
        <p:nvCxnSpPr>
          <p:cNvPr id="17" name="Elbow Connector 16"/>
          <p:cNvCxnSpPr>
            <a:stCxn id="12" idx="2"/>
          </p:cNvCxnSpPr>
          <p:nvPr/>
        </p:nvCxnSpPr>
        <p:spPr>
          <a:xfrm rot="5400000">
            <a:off x="5339959" y="3446860"/>
            <a:ext cx="1928826" cy="160735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4429124" y="5214950"/>
            <a:ext cx="2286016" cy="13572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Kerugian</a:t>
            </a:r>
            <a:r>
              <a:rPr lang="en-US" sz="2800" dirty="0" smtClean="0"/>
              <a:t> </a:t>
            </a:r>
            <a:r>
              <a:rPr lang="en-US" sz="2800" dirty="0" err="1" smtClean="0"/>
              <a:t>mesin</a:t>
            </a:r>
            <a:r>
              <a:rPr lang="en-US" sz="2800" dirty="0" smtClean="0"/>
              <a:t> </a:t>
            </a:r>
            <a:r>
              <a:rPr lang="en-US" sz="2800" dirty="0" err="1" smtClean="0"/>
              <a:t>Newcomen</a:t>
            </a:r>
            <a:endParaRPr lang="en-US" sz="2800" dirty="0"/>
          </a:p>
        </p:txBody>
      </p:sp>
      <p:cxnSp>
        <p:nvCxnSpPr>
          <p:cNvPr id="20" name="Shape 19"/>
          <p:cNvCxnSpPr>
            <a:stCxn id="13" idx="1"/>
            <a:endCxn id="22" idx="0"/>
          </p:cNvCxnSpPr>
          <p:nvPr/>
        </p:nvCxnSpPr>
        <p:spPr>
          <a:xfrm rot="10800000" flipV="1">
            <a:off x="2964646" y="3036090"/>
            <a:ext cx="1678793" cy="182166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1785918" y="4857760"/>
            <a:ext cx="235745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Mencegah pemborosan uap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z john roebuc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60" y="0"/>
            <a:ext cx="1715462" cy="1715462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428760" y="1714488"/>
            <a:ext cx="214310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John Roebuck</a:t>
            </a:r>
            <a:endParaRPr lang="en-US" sz="2400" dirty="0"/>
          </a:p>
        </p:txBody>
      </p:sp>
      <p:sp>
        <p:nvSpPr>
          <p:cNvPr id="4" name="Right Arrow 3"/>
          <p:cNvSpPr/>
          <p:nvPr/>
        </p:nvSpPr>
        <p:spPr>
          <a:xfrm>
            <a:off x="3214678" y="714356"/>
            <a:ext cx="121444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714876" y="0"/>
            <a:ext cx="2286016" cy="17859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Pabrik</a:t>
            </a:r>
            <a:r>
              <a:rPr lang="en-US" sz="3200" dirty="0" smtClean="0"/>
              <a:t> </a:t>
            </a:r>
            <a:r>
              <a:rPr lang="en-US" sz="3200" dirty="0" err="1" smtClean="0"/>
              <a:t>asam</a:t>
            </a:r>
            <a:r>
              <a:rPr lang="en-US" sz="3200" dirty="0" smtClean="0"/>
              <a:t> </a:t>
            </a:r>
            <a:r>
              <a:rPr lang="en-US" sz="3200" dirty="0" err="1" smtClean="0"/>
              <a:t>sulfat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5572132" y="1428736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1740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3071802" y="2500306"/>
            <a:ext cx="2571768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180px-BandW_MathewBoult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3714752"/>
            <a:ext cx="1714500" cy="183832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714744" y="5143512"/>
            <a:ext cx="1244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1728 -1809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071802" y="5786454"/>
            <a:ext cx="2428892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Mathew Boulton</a:t>
            </a:r>
            <a:endParaRPr lang="en-US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57290" y="2000240"/>
            <a:ext cx="6572296" cy="30718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/>
              <a:t>Mesin</a:t>
            </a:r>
            <a:r>
              <a:rPr lang="en-US" sz="9600" dirty="0" smtClean="0"/>
              <a:t> Watt</a:t>
            </a:r>
            <a:endParaRPr lang="en-US" sz="9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000" b="1" i="1" dirty="0" smtClean="0">
              <a:latin typeface="Courier New" pitchFamily="49" charset="0"/>
              <a:cs typeface="Courier New" pitchFamily="49" charset="0"/>
            </a:endParaRPr>
          </a:p>
          <a:p>
            <a:pPr algn="ctr">
              <a:buNone/>
            </a:pPr>
            <a:endParaRPr lang="en-US" sz="4000" b="1" i="1" dirty="0" smtClean="0">
              <a:latin typeface="Courier New" pitchFamily="49" charset="0"/>
              <a:cs typeface="Courier New" pitchFamily="49" charset="0"/>
            </a:endParaRPr>
          </a:p>
          <a:p>
            <a:pPr algn="ctr">
              <a:buNone/>
            </a:pPr>
            <a:endParaRPr lang="en-US" sz="4000" b="1" i="1" smtClean="0">
              <a:latin typeface="Courier New" pitchFamily="49" charset="0"/>
              <a:cs typeface="Courier New" pitchFamily="49" charset="0"/>
            </a:endParaRPr>
          </a:p>
          <a:p>
            <a:pPr algn="ctr">
              <a:buNone/>
            </a:pPr>
            <a:r>
              <a:rPr lang="en-US" sz="4000" b="1" i="1" smtClean="0">
                <a:latin typeface="Courier New" pitchFamily="49" charset="0"/>
                <a:cs typeface="Courier New" pitchFamily="49" charset="0"/>
              </a:rPr>
              <a:t>SEKIAN</a:t>
            </a:r>
            <a:endParaRPr lang="en-US" sz="4000" b="1" i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</a:t>
            </a:r>
            <a:r>
              <a:rPr lang="en-US" dirty="0" err="1"/>
              <a:t>Flamsteed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“</a:t>
            </a:r>
            <a:r>
              <a:rPr lang="en-US" dirty="0" err="1" smtClean="0"/>
              <a:t>katalog</a:t>
            </a:r>
            <a:r>
              <a:rPr lang="en-US" dirty="0" smtClean="0"/>
              <a:t> </a:t>
            </a:r>
            <a:r>
              <a:rPr lang="en-US" dirty="0" err="1"/>
              <a:t>bintang</a:t>
            </a:r>
            <a:r>
              <a:rPr lang="en-US" dirty="0"/>
              <a:t> </a:t>
            </a:r>
            <a:r>
              <a:rPr lang="en-US" dirty="0" err="1"/>
              <a:t>kontemporer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id-ID" dirty="0"/>
              <a:t>n </a:t>
            </a:r>
            <a:r>
              <a:rPr lang="en-US" dirty="0" err="1"/>
              <a:t>tabe</a:t>
            </a:r>
            <a:r>
              <a:rPr lang="id-ID" dirty="0"/>
              <a:t>l bulan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id-ID" dirty="0"/>
              <a:t>tidak tepat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id-ID" dirty="0" smtClean="0"/>
              <a:t>enentukan garis bujur”</a:t>
            </a:r>
          </a:p>
          <a:p>
            <a:r>
              <a:rPr lang="en-US" dirty="0" err="1"/>
              <a:t>Flamsteed</a:t>
            </a:r>
            <a:r>
              <a:rPr lang="en-US" dirty="0"/>
              <a:t> </a:t>
            </a:r>
            <a:r>
              <a:rPr lang="id-ID" dirty="0"/>
              <a:t>menyiapkan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id-ID" dirty="0"/>
              <a:t>sebuah </a:t>
            </a:r>
            <a:r>
              <a:rPr lang="en-US" dirty="0" err="1"/>
              <a:t>katalog</a:t>
            </a:r>
            <a:r>
              <a:rPr lang="en-US" dirty="0"/>
              <a:t> </a:t>
            </a:r>
            <a:r>
              <a:rPr lang="id-ID" dirty="0"/>
              <a:t>posisi</a:t>
            </a:r>
            <a:r>
              <a:rPr lang="en-US" dirty="0"/>
              <a:t> </a:t>
            </a:r>
            <a:r>
              <a:rPr lang="en-US" dirty="0" err="1" smtClean="0"/>
              <a:t>bintang</a:t>
            </a:r>
            <a:r>
              <a:rPr lang="id-ID" dirty="0" smtClean="0"/>
              <a:t> yang </a:t>
            </a:r>
            <a:r>
              <a:rPr lang="id-ID" dirty="0"/>
              <a:t>ini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akurat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smtClean="0"/>
              <a:t>tab</a:t>
            </a:r>
            <a:r>
              <a:rPr lang="id-ID" dirty="0" smtClean="0"/>
              <a:t>el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katalog</a:t>
            </a:r>
            <a:r>
              <a:rPr lang="en-US" dirty="0"/>
              <a:t> </a:t>
            </a:r>
            <a:r>
              <a:rPr lang="id-ID" dirty="0"/>
              <a:t>yang sebelumnya 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Jean-Dominique Cassini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Berusaha m</a:t>
            </a:r>
            <a:r>
              <a:rPr lang="en-US" dirty="0" err="1" smtClean="0"/>
              <a:t>emecahkan</a:t>
            </a:r>
            <a:r>
              <a:rPr lang="en-US" dirty="0" smtClean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bujur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smtClean="0"/>
              <a:t>Galileo</a:t>
            </a:r>
            <a:endParaRPr lang="id-ID" dirty="0" smtClean="0"/>
          </a:p>
          <a:p>
            <a:r>
              <a:rPr lang="id-ID" dirty="0" err="1" smtClean="0"/>
              <a:t>M</a:t>
            </a:r>
            <a:r>
              <a:rPr lang="en-US" dirty="0" err="1" smtClean="0"/>
              <a:t>enyiapkan</a:t>
            </a:r>
            <a:r>
              <a:rPr lang="en-US" dirty="0" smtClean="0"/>
              <a:t> </a:t>
            </a:r>
            <a:r>
              <a:rPr lang="en-US" dirty="0" err="1"/>
              <a:t>tabel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akurat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Jupiter,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hasilnya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id-ID" dirty="0"/>
              <a:t>dapat untuk kegiatan</a:t>
            </a:r>
            <a:r>
              <a:rPr lang="en-US" dirty="0"/>
              <a:t> </a:t>
            </a:r>
            <a:r>
              <a:rPr lang="en-US" dirty="0" err="1"/>
              <a:t>praktis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Christian </a:t>
            </a:r>
            <a:r>
              <a:rPr lang="en-US" dirty="0"/>
              <a:t>Huygens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Menggunakan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 smtClean="0"/>
              <a:t>Frisius</a:t>
            </a:r>
            <a:r>
              <a:rPr lang="id-ID" dirty="0" smtClean="0"/>
              <a:t> yaitu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/>
              <a:t>sebuah</a:t>
            </a:r>
            <a:r>
              <a:rPr lang="en-US" dirty="0"/>
              <a:t> jam </a:t>
            </a:r>
            <a:r>
              <a:rPr lang="en-US" dirty="0" err="1"/>
              <a:t>mekanis</a:t>
            </a:r>
            <a:r>
              <a:rPr lang="en-US" dirty="0"/>
              <a:t> </a:t>
            </a:r>
            <a:r>
              <a:rPr lang="id-ID" dirty="0"/>
              <a:t>yang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smtClean="0"/>
              <a:t>pendulum</a:t>
            </a:r>
            <a:r>
              <a:rPr lang="id-ID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 smtClean="0"/>
              <a:t>standar</a:t>
            </a:r>
            <a:endParaRPr lang="id-ID" dirty="0" smtClean="0"/>
          </a:p>
          <a:p>
            <a:r>
              <a:rPr lang="en-US" dirty="0"/>
              <a:t>Huygens </a:t>
            </a:r>
            <a:r>
              <a:rPr lang="en-US" dirty="0" err="1"/>
              <a:t>dan</a:t>
            </a:r>
            <a:r>
              <a:rPr lang="en-US" dirty="0"/>
              <a:t> Robert Hooke </a:t>
            </a:r>
            <a:r>
              <a:rPr lang="id-ID" dirty="0"/>
              <a:t>secara sendiri-sendiri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osilasi</a:t>
            </a:r>
            <a:r>
              <a:rPr lang="en-US" dirty="0"/>
              <a:t> </a:t>
            </a:r>
            <a:r>
              <a:rPr lang="en-US" dirty="0" err="1"/>
              <a:t>pegas</a:t>
            </a:r>
            <a:r>
              <a:rPr lang="en-US" dirty="0"/>
              <a:t> spiral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penjaga</a:t>
            </a:r>
            <a:r>
              <a:rPr lang="en-US" dirty="0"/>
              <a:t> </a:t>
            </a:r>
            <a:r>
              <a:rPr lang="en-US" dirty="0" err="1"/>
              <a:t>waktu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Bujur</a:t>
            </a:r>
            <a:r>
              <a:rPr lang="en-US" dirty="0"/>
              <a:t> </a:t>
            </a:r>
            <a:r>
              <a:rPr lang="en-US" dirty="0" err="1"/>
              <a:t>menawarkan</a:t>
            </a:r>
            <a:r>
              <a:rPr lang="en-US" dirty="0"/>
              <a:t> </a:t>
            </a:r>
            <a:r>
              <a:rPr lang="en-US" dirty="0" err="1"/>
              <a:t>serangkaian</a:t>
            </a:r>
            <a:r>
              <a:rPr lang="en-US" dirty="0"/>
              <a:t> </a:t>
            </a:r>
            <a:r>
              <a:rPr lang="en-US" dirty="0" err="1"/>
              <a:t>hadiah</a:t>
            </a:r>
            <a:r>
              <a:rPr lang="en-US" dirty="0"/>
              <a:t> </a:t>
            </a:r>
            <a:r>
              <a:rPr lang="id-ID" dirty="0"/>
              <a:t>bagi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id-ID" dirty="0"/>
              <a:t>yang dapat digunakan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id-ID" dirty="0"/>
              <a:t> garis</a:t>
            </a:r>
            <a:r>
              <a:rPr lang="en-US" dirty="0"/>
              <a:t> </a:t>
            </a:r>
            <a:r>
              <a:rPr lang="en-US" dirty="0" err="1"/>
              <a:t>bujur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 smtClean="0"/>
              <a:t>akurasi</a:t>
            </a:r>
            <a:endParaRPr lang="id-ID" dirty="0" smtClean="0"/>
          </a:p>
          <a:p>
            <a:r>
              <a:rPr lang="en-US" dirty="0" err="1"/>
              <a:t>Tabias</a:t>
            </a:r>
            <a:r>
              <a:rPr lang="en-US" dirty="0"/>
              <a:t> </a:t>
            </a:r>
            <a:r>
              <a:rPr lang="en-US" dirty="0" smtClean="0"/>
              <a:t>Mayer</a:t>
            </a:r>
            <a:r>
              <a:rPr lang="id-ID" dirty="0" smtClean="0"/>
              <a:t> (Jerman) </a:t>
            </a:r>
            <a:r>
              <a:rPr lang="en-US" dirty="0"/>
              <a:t>1753 </a:t>
            </a:r>
            <a:r>
              <a:rPr lang="en-US" dirty="0" err="1"/>
              <a:t>mengeluarkan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bintang-bintang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akurat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perkiraan</a:t>
            </a:r>
            <a:r>
              <a:rPr lang="en-US" dirty="0"/>
              <a:t> </a:t>
            </a:r>
            <a:r>
              <a:rPr lang="en-US" dirty="0" err="1"/>
              <a:t>bujur</a:t>
            </a:r>
            <a:r>
              <a:rPr lang="en-US" dirty="0"/>
              <a:t> 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laut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 smtClean="0"/>
              <a:t>Bennewitz</a:t>
            </a:r>
            <a:endParaRPr lang="id-ID" dirty="0" smtClean="0"/>
          </a:p>
          <a:p>
            <a:r>
              <a:rPr lang="id-ID" dirty="0" err="1" smtClean="0"/>
              <a:t>H</a:t>
            </a:r>
            <a:r>
              <a:rPr lang="en-US" dirty="0" err="1" smtClean="0"/>
              <a:t>anya</a:t>
            </a:r>
            <a:r>
              <a:rPr lang="en-US" dirty="0" smtClean="0"/>
              <a:t> </a:t>
            </a:r>
            <a:r>
              <a:rPr lang="en-US" dirty="0" err="1"/>
              <a:t>akurat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puluh</a:t>
            </a:r>
            <a:r>
              <a:rPr lang="en-US" dirty="0"/>
              <a:t> mil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bujur</a:t>
            </a:r>
            <a:r>
              <a:rPr lang="en-US" dirty="0"/>
              <a:t> </a:t>
            </a:r>
            <a:r>
              <a:rPr lang="id-ID" dirty="0"/>
              <a:t>membutuhkan waktu </a:t>
            </a:r>
            <a:r>
              <a:rPr lang="en-US" dirty="0" err="1"/>
              <a:t>perhitungan</a:t>
            </a:r>
            <a:r>
              <a:rPr lang="id-ID" dirty="0"/>
              <a:t> yang lama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Pembuatan </a:t>
            </a:r>
            <a:r>
              <a:rPr lang="en-US" dirty="0" err="1" smtClean="0"/>
              <a:t>kronometer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John </a:t>
            </a:r>
            <a:r>
              <a:rPr lang="en-US" dirty="0" smtClean="0"/>
              <a:t>Harrison</a:t>
            </a:r>
            <a:r>
              <a:rPr lang="id-ID" dirty="0" smtClean="0"/>
              <a:t> </a:t>
            </a:r>
          </a:p>
          <a:p>
            <a:pPr lvl="1"/>
            <a:r>
              <a:rPr lang="id-ID" dirty="0"/>
              <a:t>membuat</a:t>
            </a:r>
            <a:r>
              <a:rPr lang="en-US" dirty="0"/>
              <a:t> lima </a:t>
            </a:r>
            <a:r>
              <a:rPr lang="en-US" dirty="0" err="1"/>
              <a:t>penjaga</a:t>
            </a:r>
            <a:r>
              <a:rPr lang="en-US" dirty="0"/>
              <a:t> </a:t>
            </a:r>
            <a:r>
              <a:rPr lang="en-US" dirty="0" err="1" smtClean="0"/>
              <a:t>waktu</a:t>
            </a:r>
            <a:r>
              <a:rPr lang="id-ID" dirty="0"/>
              <a:t> </a:t>
            </a:r>
            <a:r>
              <a:rPr lang="id-ID" dirty="0" smtClean="0"/>
              <a:t>yang berturut-</a:t>
            </a:r>
            <a:r>
              <a:rPr lang="en-US" dirty="0" err="1" smtClean="0"/>
              <a:t>turut</a:t>
            </a:r>
            <a:r>
              <a:rPr lang="en-US" dirty="0" smtClean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akurat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bertahap</a:t>
            </a:r>
            <a:r>
              <a:rPr lang="en-US" dirty="0"/>
              <a:t> </a:t>
            </a:r>
            <a:r>
              <a:rPr lang="en-US" dirty="0" err="1"/>
              <a:t>meminimalkan</a:t>
            </a:r>
            <a:r>
              <a:rPr lang="en-US" dirty="0"/>
              <a:t> </a:t>
            </a:r>
            <a:r>
              <a:rPr lang="en-US" dirty="0" err="1"/>
              <a:t>cacat</a:t>
            </a:r>
            <a:r>
              <a:rPr lang="en-US" dirty="0"/>
              <a:t> yang </a:t>
            </a:r>
            <a:r>
              <a:rPr lang="en-US" dirty="0" err="1"/>
              <a:t>melekat</a:t>
            </a:r>
            <a:r>
              <a:rPr lang="en-US" dirty="0"/>
              <a:t> </a:t>
            </a:r>
            <a:r>
              <a:rPr lang="id-ID" dirty="0"/>
              <a:t>padanya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 smtClean="0"/>
              <a:t>mekanis</a:t>
            </a:r>
            <a:endParaRPr lang="id-ID" dirty="0" smtClean="0"/>
          </a:p>
          <a:p>
            <a:r>
              <a:rPr lang="en-US" dirty="0" smtClean="0"/>
              <a:t>Pierre Le Roy</a:t>
            </a:r>
            <a:endParaRPr lang="id-ID" dirty="0" smtClean="0"/>
          </a:p>
          <a:p>
            <a:pPr lvl="1"/>
            <a:r>
              <a:rPr lang="id-ID" dirty="0" smtClean="0"/>
              <a:t>Membuat </a:t>
            </a:r>
            <a:r>
              <a:rPr lang="en-US" dirty="0" err="1"/>
              <a:t>kronometer</a:t>
            </a:r>
            <a:r>
              <a:rPr lang="en-US" dirty="0"/>
              <a:t> </a:t>
            </a:r>
            <a:r>
              <a:rPr lang="en-US" dirty="0" err="1" smtClean="0"/>
              <a:t>laut</a:t>
            </a:r>
            <a:r>
              <a:rPr lang="id-ID" dirty="0" smtClean="0"/>
              <a:t> dengan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prinsip-prinsip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konstruksi</a:t>
            </a:r>
            <a:r>
              <a:rPr lang="id-ID" dirty="0"/>
              <a:t> </a:t>
            </a:r>
            <a:r>
              <a:rPr lang="id-ID" dirty="0" smtClean="0"/>
              <a:t>jam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merancang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kekurangan</a:t>
            </a:r>
            <a:r>
              <a:rPr lang="en-US" dirty="0"/>
              <a:t> yang </a:t>
            </a:r>
            <a:r>
              <a:rPr lang="en-US" dirty="0" err="1"/>
              <a:t>melekat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kronometer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err="1" smtClean="0"/>
              <a:t>M</a:t>
            </a:r>
            <a:r>
              <a:rPr lang="en-US" dirty="0" err="1" smtClean="0"/>
              <a:t>asalah</a:t>
            </a:r>
            <a:r>
              <a:rPr lang="en-US" dirty="0" smtClean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1. </a:t>
            </a:r>
            <a:r>
              <a:rPr lang="id-ID"/>
              <a:t>S</a:t>
            </a:r>
            <a:r>
              <a:rPr lang="id-ID" smtClean="0"/>
              <a:t>istem </a:t>
            </a:r>
            <a:r>
              <a:rPr lang="id-ID" dirty="0"/>
              <a:t>saluran di per</a:t>
            </a:r>
            <a:r>
              <a:rPr lang="en-US" dirty="0" err="1"/>
              <a:t>tambang</a:t>
            </a:r>
            <a:r>
              <a:rPr lang="id-ID" dirty="0"/>
              <a:t>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0034" y="928670"/>
            <a:ext cx="8143932" cy="12858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Perdagangan pyro-teknis beralih ke bahan batubara dan sebisa mungkin menyelesaikan perubahan itu selama abad ke-18</a:t>
            </a:r>
            <a:endParaRPr lang="id-ID" sz="2400" dirty="0"/>
          </a:p>
        </p:txBody>
      </p:sp>
      <p:sp>
        <p:nvSpPr>
          <p:cNvPr id="12" name="Rectangle 11"/>
          <p:cNvSpPr/>
          <p:nvPr/>
        </p:nvSpPr>
        <p:spPr>
          <a:xfrm>
            <a:off x="571472" y="5072074"/>
            <a:ext cx="8143932" cy="135732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Perubahan dari kayu ke bahan bakar</a:t>
            </a:r>
          </a:p>
          <a:p>
            <a:pPr algn="ctr"/>
            <a:r>
              <a:rPr lang="id-ID" sz="2400" dirty="0" smtClean="0">
                <a:sym typeface="Wingdings" pitchFamily="2" charset="2"/>
              </a:rPr>
              <a:t> Efek :  membawa perdagangan pyro teknis ke pedalaman dan merangsang pertambangan batu bara</a:t>
            </a:r>
            <a:endParaRPr lang="id-ID" sz="2400" dirty="0"/>
          </a:p>
        </p:txBody>
      </p:sp>
      <p:sp>
        <p:nvSpPr>
          <p:cNvPr id="13" name="Rectangle 12"/>
          <p:cNvSpPr/>
          <p:nvPr/>
        </p:nvSpPr>
        <p:spPr>
          <a:xfrm>
            <a:off x="571472" y="3071810"/>
            <a:ext cx="8143932" cy="12858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Pertambangan batubara banyak </a:t>
            </a:r>
            <a:r>
              <a:rPr lang="id-ID" sz="2400" dirty="0" smtClean="0">
                <a:sym typeface="Wingdings" pitchFamily="2" charset="2"/>
              </a:rPr>
              <a:t> penghilangan air semakin besar  air semakin sulit didapatkan</a:t>
            </a:r>
            <a:endParaRPr lang="id-ID" sz="2400" dirty="0"/>
          </a:p>
        </p:txBody>
      </p:sp>
      <p:sp>
        <p:nvSpPr>
          <p:cNvPr id="17" name="Down Arrow 16"/>
          <p:cNvSpPr/>
          <p:nvPr/>
        </p:nvSpPr>
        <p:spPr>
          <a:xfrm>
            <a:off x="4357686" y="2357430"/>
            <a:ext cx="428628" cy="64294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Down Arrow 17"/>
          <p:cNvSpPr/>
          <p:nvPr/>
        </p:nvSpPr>
        <p:spPr>
          <a:xfrm>
            <a:off x="4357686" y="4429132"/>
            <a:ext cx="428628" cy="64294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945</Words>
  <Application>Microsoft Office PowerPoint</Application>
  <PresentationFormat>On-screen Show (4:3)</PresentationFormat>
  <Paragraphs>112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APLIKASI SAINS PADA ABAD KE DELAPANBELAS</vt:lpstr>
      <vt:lpstr>Penentuan garis bujur</vt:lpstr>
      <vt:lpstr>John Flamsteed</vt:lpstr>
      <vt:lpstr>Jean-Dominique Cassini</vt:lpstr>
      <vt:lpstr>Christian Huygens</vt:lpstr>
      <vt:lpstr>Slide 6</vt:lpstr>
      <vt:lpstr>Pembuatan kronometer</vt:lpstr>
      <vt:lpstr>Masalah di bidang industri </vt:lpstr>
      <vt:lpstr>Slide 9</vt:lpstr>
      <vt:lpstr>Slide 10</vt:lpstr>
      <vt:lpstr>George Bauer</vt:lpstr>
      <vt:lpstr>Slide 12</vt:lpstr>
      <vt:lpstr>Slide 13</vt:lpstr>
      <vt:lpstr>Edward somerset</vt:lpstr>
      <vt:lpstr>Thomas savery</vt:lpstr>
      <vt:lpstr>Kelemahan Pompa uap Savery </vt:lpstr>
      <vt:lpstr>Torricelli dan Viviani</vt:lpstr>
      <vt:lpstr>Blaise Pascal</vt:lpstr>
      <vt:lpstr>Otto Von Guericke</vt:lpstr>
      <vt:lpstr>Slide 20</vt:lpstr>
      <vt:lpstr>Denis Papin</vt:lpstr>
      <vt:lpstr>Thomas Newcomen</vt:lpstr>
      <vt:lpstr>Skema mesin uap  Thomas Newcomen</vt:lpstr>
      <vt:lpstr>Slide 24</vt:lpstr>
      <vt:lpstr>Slide 25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APLIKASI SAINS PADA ABAD KE DELAPANBELAS</dc:title>
  <dc:creator>User</dc:creator>
  <cp:lastModifiedBy>User</cp:lastModifiedBy>
  <cp:revision>30</cp:revision>
  <dcterms:created xsi:type="dcterms:W3CDTF">2012-03-26T11:35:27Z</dcterms:created>
  <dcterms:modified xsi:type="dcterms:W3CDTF">2013-09-18T16:56:39Z</dcterms:modified>
</cp:coreProperties>
</file>