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8" r:id="rId18"/>
    <p:sldId id="273" r:id="rId19"/>
    <p:sldId id="274" r:id="rId20"/>
    <p:sldId id="275" r:id="rId21"/>
    <p:sldId id="276" r:id="rId22"/>
    <p:sldId id="277" r:id="rId23"/>
    <p:sldId id="279" r:id="rId2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4845679012345706E-2"/>
          <c:y val="0.11862050131651544"/>
          <c:w val="0.84104938271604934"/>
          <c:h val="0.8132675852630698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txPr>
              <a:bodyPr/>
              <a:lstStyle/>
              <a:p>
                <a:pPr>
                  <a:defRPr lang="id-ID"/>
                </a:pPr>
                <a:endParaRPr lang="en-US"/>
              </a:p>
            </c:txPr>
            <c:showCatName val="1"/>
            <c:showPercent val="1"/>
          </c:dLbls>
          <c:cat>
            <c:strRef>
              <c:f>Sheet1!$A$2:$A$5</c:f>
              <c:strCache>
                <c:ptCount val="4"/>
                <c:pt idx="0">
                  <c:v>Personal</c:v>
                </c:pt>
                <c:pt idx="1">
                  <c:v>Interpersonal</c:v>
                </c:pt>
                <c:pt idx="2">
                  <c:v>Disiplin</c:v>
                </c:pt>
                <c:pt idx="3">
                  <c:v>Komitmen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0.42000000000000032</c:v>
                </c:pt>
                <c:pt idx="1">
                  <c:v>0.25</c:v>
                </c:pt>
                <c:pt idx="2">
                  <c:v>0.25</c:v>
                </c:pt>
                <c:pt idx="3">
                  <c:v>8.0000000000000154E-2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txPr>
              <a:bodyPr/>
              <a:lstStyle/>
              <a:p>
                <a:pPr>
                  <a:defRPr lang="id-ID"/>
                </a:pPr>
                <a:endParaRPr lang="en-US"/>
              </a:p>
            </c:txPr>
            <c:showCatName val="1"/>
            <c:showPercent val="1"/>
          </c:dLbls>
          <c:cat>
            <c:strRef>
              <c:f>Sheet1!$A$2:$A$3</c:f>
              <c:strCache>
                <c:ptCount val="2"/>
                <c:pt idx="0">
                  <c:v>Pengetahuan Dasar</c:v>
                </c:pt>
                <c:pt idx="1">
                  <c:v>Pengetahuan Lanjut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</c:v>
                </c:pt>
                <c:pt idx="1">
                  <c:v>0.2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Pr>
        <a:bodyPr/>
        <a:lstStyle/>
        <a:p>
          <a:pPr>
            <a:defRPr lang="id-ID"/>
          </a:pPr>
          <a:endParaRPr lang="en-US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txPr>
              <a:bodyPr/>
              <a:lstStyle/>
              <a:p>
                <a:pPr>
                  <a:defRPr lang="id-ID"/>
                </a:pPr>
                <a:endParaRPr lang="en-US"/>
              </a:p>
            </c:txPr>
            <c:showCatName val="1"/>
            <c:showPercent val="1"/>
          </c:dLbls>
          <c:cat>
            <c:strRef>
              <c:f>Sheet1!$A$2:$A$3</c:f>
              <c:strCache>
                <c:ptCount val="2"/>
                <c:pt idx="0">
                  <c:v>Kompetensi Dasar</c:v>
                </c:pt>
                <c:pt idx="1">
                  <c:v>Kompetensi Lanjut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9600110961739546E-2"/>
          <c:y val="8.7468616984674674E-2"/>
          <c:w val="0.8153797238759789"/>
          <c:h val="0.7651376723976921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1"/>
            <c:explosion val="1"/>
          </c:dPt>
          <c:dLbls>
            <c:txPr>
              <a:bodyPr/>
              <a:lstStyle/>
              <a:p>
                <a:pPr>
                  <a:defRPr lang="id-ID"/>
                </a:pPr>
                <a:endParaRPr lang="en-US"/>
              </a:p>
            </c:txPr>
            <c:showCatName val="1"/>
            <c:showPercent val="1"/>
          </c:dLbls>
          <c:cat>
            <c:strRef>
              <c:f>Sheet1!$A$2:$A$5</c:f>
              <c:strCache>
                <c:ptCount val="4"/>
                <c:pt idx="0">
                  <c:v>Personal </c:v>
                </c:pt>
                <c:pt idx="1">
                  <c:v>Inter Personal </c:v>
                </c:pt>
                <c:pt idx="2">
                  <c:v>Disiplin </c:v>
                </c:pt>
                <c:pt idx="3">
                  <c:v>Komitmen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0.37500000000000028</c:v>
                </c:pt>
                <c:pt idx="1">
                  <c:v>0.43750000000000028</c:v>
                </c:pt>
                <c:pt idx="2">
                  <c:v>0.125</c:v>
                </c:pt>
                <c:pt idx="3">
                  <c:v>6.25E-2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spPr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txPr>
              <a:bodyPr/>
              <a:lstStyle/>
              <a:p>
                <a:pPr>
                  <a:defRPr lang="id-ID"/>
                </a:pPr>
                <a:endParaRPr lang="en-US"/>
              </a:p>
            </c:txPr>
            <c:showCatName val="1"/>
            <c:showPercent val="1"/>
          </c:dLbls>
          <c:cat>
            <c:strRef>
              <c:f>Sheet1!$A$2:$A$3</c:f>
              <c:strCache>
                <c:ptCount val="2"/>
                <c:pt idx="0">
                  <c:v>Pengetahuan Dasar</c:v>
                </c:pt>
                <c:pt idx="1">
                  <c:v>Pengetahuan Lanjut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0.91</c:v>
                </c:pt>
                <c:pt idx="1">
                  <c:v>9.0000000000000024E-2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spPr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txPr>
              <a:bodyPr/>
              <a:lstStyle/>
              <a:p>
                <a:pPr>
                  <a:defRPr lang="id-ID"/>
                </a:pPr>
                <a:endParaRPr lang="en-US"/>
              </a:p>
            </c:txPr>
            <c:showCatName val="1"/>
            <c:showPercent val="1"/>
          </c:dLbls>
          <c:cat>
            <c:strRef>
              <c:f>Sheet1!$A$2:$A$3</c:f>
              <c:strCache>
                <c:ptCount val="2"/>
                <c:pt idx="0">
                  <c:v>Ketrampilan Dasar</c:v>
                </c:pt>
                <c:pt idx="1">
                  <c:v>Ketrampilan lanjut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0.64000000000000168</c:v>
                </c:pt>
                <c:pt idx="1">
                  <c:v>0.54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spPr>
    <a:solidFill>
      <a:schemeClr val="bg1"/>
    </a:solidFill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683085234783619E-2"/>
          <c:y val="0.10838094143341576"/>
          <c:w val="0.82147211525566566"/>
          <c:h val="0.783238117133168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txPr>
              <a:bodyPr/>
              <a:lstStyle/>
              <a:p>
                <a:pPr>
                  <a:defRPr lang="id-ID"/>
                </a:pPr>
                <a:endParaRPr lang="en-US"/>
              </a:p>
            </c:txPr>
            <c:showCatName val="1"/>
            <c:showPercent val="1"/>
          </c:dLbls>
          <c:cat>
            <c:strRef>
              <c:f>Sheet1!$A$2:$A$6</c:f>
              <c:strCache>
                <c:ptCount val="5"/>
                <c:pt idx="0">
                  <c:v>Contoh Teladan</c:v>
                </c:pt>
                <c:pt idx="1">
                  <c:v>Organisator </c:v>
                </c:pt>
                <c:pt idx="2">
                  <c:v>Inisiator</c:v>
                </c:pt>
                <c:pt idx="3">
                  <c:v>Motivator</c:v>
                </c:pt>
                <c:pt idx="4">
                  <c:v>Kerjasama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0.15450000000000014</c:v>
                </c:pt>
                <c:pt idx="1">
                  <c:v>0.30700000000000027</c:v>
                </c:pt>
                <c:pt idx="2">
                  <c:v>0.30700000000000027</c:v>
                </c:pt>
                <c:pt idx="3">
                  <c:v>0.15450000000000014</c:v>
                </c:pt>
                <c:pt idx="4">
                  <c:v>7.6999999999999999E-2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spPr>
    <a:ln>
      <a:noFill/>
    </a:ln>
  </c:sp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963068-1B4D-4960-9DDE-D30B3087BFE3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5DB2465C-4E1F-4E96-90CC-781860E1D4B6}">
      <dgm:prSet phldrT="[Text]" custT="1"/>
      <dgm:spPr/>
      <dgm:t>
        <a:bodyPr/>
        <a:lstStyle/>
        <a:p>
          <a:r>
            <a:rPr lang="en-US" sz="1200"/>
            <a:t>Merencanakan Menu</a:t>
          </a:r>
          <a:endParaRPr lang="id-ID" sz="1200"/>
        </a:p>
      </dgm:t>
    </dgm:pt>
    <dgm:pt modelId="{C6D2281D-078A-444C-8D86-43CF093DD3E5}" type="parTrans" cxnId="{E3377F9E-A153-4892-96A9-9A6A3CAA6D15}">
      <dgm:prSet/>
      <dgm:spPr/>
      <dgm:t>
        <a:bodyPr/>
        <a:lstStyle/>
        <a:p>
          <a:endParaRPr lang="id-ID"/>
        </a:p>
      </dgm:t>
    </dgm:pt>
    <dgm:pt modelId="{C1989A6B-0BD4-4F5A-9680-0C2DF6E2626C}" type="sibTrans" cxnId="{E3377F9E-A153-4892-96A9-9A6A3CAA6D15}">
      <dgm:prSet/>
      <dgm:spPr/>
      <dgm:t>
        <a:bodyPr/>
        <a:lstStyle/>
        <a:p>
          <a:endParaRPr lang="id-ID"/>
        </a:p>
      </dgm:t>
    </dgm:pt>
    <dgm:pt modelId="{63D9C81C-C666-4CEC-A245-664F95718A97}">
      <dgm:prSet phldrT="[Text]" custT="1"/>
      <dgm:spPr/>
      <dgm:t>
        <a:bodyPr/>
        <a:lstStyle/>
        <a:p>
          <a:r>
            <a:rPr lang="en-US" sz="1100"/>
            <a:t>Memahami Keselamatan Kerja</a:t>
          </a:r>
          <a:endParaRPr lang="id-ID" sz="1100"/>
        </a:p>
      </dgm:t>
    </dgm:pt>
    <dgm:pt modelId="{8C17A7EA-D407-4326-8598-DB613EE921FD}" type="parTrans" cxnId="{959C00AF-9DE5-47AD-86EB-9621788C0374}">
      <dgm:prSet/>
      <dgm:spPr/>
      <dgm:t>
        <a:bodyPr/>
        <a:lstStyle/>
        <a:p>
          <a:endParaRPr lang="id-ID"/>
        </a:p>
      </dgm:t>
    </dgm:pt>
    <dgm:pt modelId="{203F48B0-54D3-4D36-8CD0-2334CE30A89D}" type="sibTrans" cxnId="{959C00AF-9DE5-47AD-86EB-9621788C0374}">
      <dgm:prSet/>
      <dgm:spPr/>
      <dgm:t>
        <a:bodyPr/>
        <a:lstStyle/>
        <a:p>
          <a:endParaRPr lang="id-ID"/>
        </a:p>
      </dgm:t>
    </dgm:pt>
    <dgm:pt modelId="{9C6A2E89-B550-412B-A0E5-DD4CDEAEA4BC}">
      <dgm:prSet phldrT="[Text]" custT="1"/>
      <dgm:spPr/>
      <dgm:t>
        <a:bodyPr/>
        <a:lstStyle/>
        <a:p>
          <a:r>
            <a:rPr lang="en-US" sz="1200"/>
            <a:t>Menentukan Bahan Pangan</a:t>
          </a:r>
          <a:endParaRPr lang="id-ID" sz="1200"/>
        </a:p>
      </dgm:t>
    </dgm:pt>
    <dgm:pt modelId="{023FC410-C199-4E43-AA19-BB0908E9320C}" type="parTrans" cxnId="{5C58EFA9-75E8-45C3-9061-A335E0F732F1}">
      <dgm:prSet/>
      <dgm:spPr/>
      <dgm:t>
        <a:bodyPr/>
        <a:lstStyle/>
        <a:p>
          <a:endParaRPr lang="id-ID"/>
        </a:p>
      </dgm:t>
    </dgm:pt>
    <dgm:pt modelId="{E29487DA-C506-4467-B5C1-D7DC6B709CA1}" type="sibTrans" cxnId="{5C58EFA9-75E8-45C3-9061-A335E0F732F1}">
      <dgm:prSet/>
      <dgm:spPr/>
      <dgm:t>
        <a:bodyPr/>
        <a:lstStyle/>
        <a:p>
          <a:endParaRPr lang="id-ID"/>
        </a:p>
      </dgm:t>
    </dgm:pt>
    <dgm:pt modelId="{64B5A322-1223-4C9F-A141-3109D505CE7B}">
      <dgm:prSet phldrT="[Text]" custT="1"/>
      <dgm:spPr/>
      <dgm:t>
        <a:bodyPr/>
        <a:lstStyle/>
        <a:p>
          <a:r>
            <a:rPr lang="en-US" sz="1200"/>
            <a:t>Melakukan "Preparing"</a:t>
          </a:r>
          <a:endParaRPr lang="id-ID" sz="1200"/>
        </a:p>
      </dgm:t>
    </dgm:pt>
    <dgm:pt modelId="{40E796EA-F265-41C7-AF47-25B15218BD28}" type="parTrans" cxnId="{996A76F5-D908-45E5-9047-3B93726D42ED}">
      <dgm:prSet/>
      <dgm:spPr/>
      <dgm:t>
        <a:bodyPr/>
        <a:lstStyle/>
        <a:p>
          <a:endParaRPr lang="id-ID"/>
        </a:p>
      </dgm:t>
    </dgm:pt>
    <dgm:pt modelId="{9C49CD4B-E426-4357-BBAD-A2B3724CE9F6}" type="sibTrans" cxnId="{996A76F5-D908-45E5-9047-3B93726D42ED}">
      <dgm:prSet/>
      <dgm:spPr/>
      <dgm:t>
        <a:bodyPr/>
        <a:lstStyle/>
        <a:p>
          <a:endParaRPr lang="id-ID"/>
        </a:p>
      </dgm:t>
    </dgm:pt>
    <dgm:pt modelId="{7C35EA36-FB4A-47F8-BE97-A1DFD450DCE9}">
      <dgm:prSet phldrT="[Text]" custT="1"/>
      <dgm:spPr/>
      <dgm:t>
        <a:bodyPr/>
        <a:lstStyle/>
        <a:p>
          <a:r>
            <a:rPr lang="en-US" sz="1200"/>
            <a:t>Menggunakan Alat</a:t>
          </a:r>
          <a:endParaRPr lang="id-ID" sz="1200"/>
        </a:p>
      </dgm:t>
    </dgm:pt>
    <dgm:pt modelId="{DE1627F3-951F-46D4-A368-AE91E3DFC979}" type="parTrans" cxnId="{CFB96336-7837-4FB8-A0CD-3C1CD1CF3182}">
      <dgm:prSet/>
      <dgm:spPr/>
      <dgm:t>
        <a:bodyPr/>
        <a:lstStyle/>
        <a:p>
          <a:endParaRPr lang="id-ID"/>
        </a:p>
      </dgm:t>
    </dgm:pt>
    <dgm:pt modelId="{1F5CAA80-7423-4570-ABA1-3284B7D18A64}" type="sibTrans" cxnId="{CFB96336-7837-4FB8-A0CD-3C1CD1CF3182}">
      <dgm:prSet/>
      <dgm:spPr/>
      <dgm:t>
        <a:bodyPr/>
        <a:lstStyle/>
        <a:p>
          <a:endParaRPr lang="id-ID"/>
        </a:p>
      </dgm:t>
    </dgm:pt>
    <dgm:pt modelId="{A7B96F60-3D21-4719-ABFD-04985A325EA5}">
      <dgm:prSet phldrT="[Text]" custT="1"/>
      <dgm:spPr/>
      <dgm:t>
        <a:bodyPr/>
        <a:lstStyle/>
        <a:p>
          <a:r>
            <a:rPr lang="en-US" sz="1200"/>
            <a:t>Menggunakan Teknik Olah</a:t>
          </a:r>
          <a:endParaRPr lang="id-ID" sz="1200"/>
        </a:p>
      </dgm:t>
    </dgm:pt>
    <dgm:pt modelId="{A931DF12-BD58-4B0F-9A1A-207FC9105BA8}" type="parTrans" cxnId="{AF9BE0D3-82FE-4376-A24E-204D3314CC5E}">
      <dgm:prSet/>
      <dgm:spPr/>
      <dgm:t>
        <a:bodyPr/>
        <a:lstStyle/>
        <a:p>
          <a:endParaRPr lang="id-ID"/>
        </a:p>
      </dgm:t>
    </dgm:pt>
    <dgm:pt modelId="{35362A77-8FA2-456D-8E97-5295B185587D}" type="sibTrans" cxnId="{AF9BE0D3-82FE-4376-A24E-204D3314CC5E}">
      <dgm:prSet/>
      <dgm:spPr/>
      <dgm:t>
        <a:bodyPr/>
        <a:lstStyle/>
        <a:p>
          <a:endParaRPr lang="id-ID"/>
        </a:p>
      </dgm:t>
    </dgm:pt>
    <dgm:pt modelId="{6EA352CE-6C0E-4705-B516-F6E3C139FC2F}">
      <dgm:prSet phldrT="[Text]" custT="1"/>
      <dgm:spPr/>
      <dgm:t>
        <a:bodyPr/>
        <a:lstStyle/>
        <a:p>
          <a:r>
            <a:rPr lang="en-US" sz="1200"/>
            <a:t>Melakukan Proses  Memasak</a:t>
          </a:r>
          <a:endParaRPr lang="id-ID" sz="1200"/>
        </a:p>
      </dgm:t>
    </dgm:pt>
    <dgm:pt modelId="{11C1695B-CACE-4854-95DB-8D0B5866D7AA}" type="parTrans" cxnId="{BEAC2543-6301-4DD7-886D-3FE57F8451C1}">
      <dgm:prSet/>
      <dgm:spPr/>
      <dgm:t>
        <a:bodyPr/>
        <a:lstStyle/>
        <a:p>
          <a:endParaRPr lang="id-ID"/>
        </a:p>
      </dgm:t>
    </dgm:pt>
    <dgm:pt modelId="{AED58F12-DCFC-4C54-9B93-E116C0509AB0}" type="sibTrans" cxnId="{BEAC2543-6301-4DD7-886D-3FE57F8451C1}">
      <dgm:prSet/>
      <dgm:spPr/>
      <dgm:t>
        <a:bodyPr/>
        <a:lstStyle/>
        <a:p>
          <a:endParaRPr lang="id-ID"/>
        </a:p>
      </dgm:t>
    </dgm:pt>
    <dgm:pt modelId="{609921CD-F7B7-4FDC-82F4-43CB70F50114}">
      <dgm:prSet phldrT="[Text]" custT="1"/>
      <dgm:spPr/>
      <dgm:t>
        <a:bodyPr/>
        <a:lstStyle/>
        <a:p>
          <a:r>
            <a:rPr lang="en-US" sz="1200"/>
            <a:t>Melakukan Tata Saji</a:t>
          </a:r>
          <a:endParaRPr lang="id-ID" sz="1200"/>
        </a:p>
      </dgm:t>
    </dgm:pt>
    <dgm:pt modelId="{4DBFC0AD-CB0B-43BC-8E03-DE212465A342}" type="parTrans" cxnId="{3BC05932-21BD-4FFA-B7F9-972BB398B321}">
      <dgm:prSet/>
      <dgm:spPr/>
      <dgm:t>
        <a:bodyPr/>
        <a:lstStyle/>
        <a:p>
          <a:endParaRPr lang="id-ID"/>
        </a:p>
      </dgm:t>
    </dgm:pt>
    <dgm:pt modelId="{04596EBD-71F2-4234-8013-3D14F0520E18}" type="sibTrans" cxnId="{3BC05932-21BD-4FFA-B7F9-972BB398B321}">
      <dgm:prSet/>
      <dgm:spPr/>
      <dgm:t>
        <a:bodyPr/>
        <a:lstStyle/>
        <a:p>
          <a:endParaRPr lang="id-ID"/>
        </a:p>
      </dgm:t>
    </dgm:pt>
    <dgm:pt modelId="{5FF23C5D-4446-4EE8-AD8C-2F3E61CFAEF6}">
      <dgm:prSet phldrT="[Text]" custT="1"/>
      <dgm:spPr/>
      <dgm:t>
        <a:bodyPr/>
        <a:lstStyle/>
        <a:p>
          <a:r>
            <a:rPr lang="en-US" sz="1200"/>
            <a:t>Menerapkan Sanitasi &amp; Higiene</a:t>
          </a:r>
          <a:endParaRPr lang="id-ID" sz="1200"/>
        </a:p>
      </dgm:t>
    </dgm:pt>
    <dgm:pt modelId="{0435D6C0-38C6-4D67-8E79-686C0986BE8B}" type="parTrans" cxnId="{F381BAF9-5AC1-4164-8566-E83785F3AD30}">
      <dgm:prSet/>
      <dgm:spPr/>
      <dgm:t>
        <a:bodyPr/>
        <a:lstStyle/>
        <a:p>
          <a:endParaRPr lang="id-ID"/>
        </a:p>
      </dgm:t>
    </dgm:pt>
    <dgm:pt modelId="{9B13944A-C709-4F4D-BE57-B8A56CB9794F}" type="sibTrans" cxnId="{F381BAF9-5AC1-4164-8566-E83785F3AD30}">
      <dgm:prSet/>
      <dgm:spPr/>
      <dgm:t>
        <a:bodyPr/>
        <a:lstStyle/>
        <a:p>
          <a:endParaRPr lang="id-ID"/>
        </a:p>
      </dgm:t>
    </dgm:pt>
    <dgm:pt modelId="{56DDC628-C9BC-4415-8992-CB3B8C9EAA44}">
      <dgm:prSet phldrT="[Text]" custT="1"/>
      <dgm:spPr/>
      <dgm:t>
        <a:bodyPr/>
        <a:lstStyle/>
        <a:p>
          <a:r>
            <a:rPr lang="en-US" sz="1200"/>
            <a:t>Menerapkan Prinsip Manajemen</a:t>
          </a:r>
          <a:endParaRPr lang="id-ID" sz="1200"/>
        </a:p>
      </dgm:t>
    </dgm:pt>
    <dgm:pt modelId="{FF25743E-11FE-4D8E-8FD8-99EFA500F856}" type="parTrans" cxnId="{35F90B39-CABD-4FD3-97DF-A73E8C17FEB8}">
      <dgm:prSet/>
      <dgm:spPr/>
      <dgm:t>
        <a:bodyPr/>
        <a:lstStyle/>
        <a:p>
          <a:endParaRPr lang="id-ID"/>
        </a:p>
      </dgm:t>
    </dgm:pt>
    <dgm:pt modelId="{30BF76AE-5180-4DC7-91C5-440E2C3ABA77}" type="sibTrans" cxnId="{35F90B39-CABD-4FD3-97DF-A73E8C17FEB8}">
      <dgm:prSet/>
      <dgm:spPr/>
      <dgm:t>
        <a:bodyPr/>
        <a:lstStyle/>
        <a:p>
          <a:endParaRPr lang="id-ID"/>
        </a:p>
      </dgm:t>
    </dgm:pt>
    <dgm:pt modelId="{E35BC713-FEC5-47B3-B315-2C101FA9D2E6}" type="pres">
      <dgm:prSet presAssocID="{4C963068-1B4D-4960-9DDE-D30B3087BFE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6588364E-12EE-41F4-A8A2-75D396BF44E8}" type="pres">
      <dgm:prSet presAssocID="{4C963068-1B4D-4960-9DDE-D30B3087BFE3}" presName="cycle" presStyleCnt="0"/>
      <dgm:spPr/>
    </dgm:pt>
    <dgm:pt modelId="{896E8FC8-2C9E-409C-B74C-55EC29A218C5}" type="pres">
      <dgm:prSet presAssocID="{5DB2465C-4E1F-4E96-90CC-781860E1D4B6}" presName="nodeFirstNode" presStyleLbl="node1" presStyleIdx="0" presStyleCnt="10" custScaleY="14720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8076141-B524-4AD4-83D4-77AC85A54DDA}" type="pres">
      <dgm:prSet presAssocID="{C1989A6B-0BD4-4F5A-9680-0C2DF6E2626C}" presName="sibTransFirstNode" presStyleLbl="bgShp" presStyleIdx="0" presStyleCnt="1"/>
      <dgm:spPr/>
      <dgm:t>
        <a:bodyPr/>
        <a:lstStyle/>
        <a:p>
          <a:endParaRPr lang="id-ID"/>
        </a:p>
      </dgm:t>
    </dgm:pt>
    <dgm:pt modelId="{A8936355-7D5C-456E-9055-80B8CEAAF84E}" type="pres">
      <dgm:prSet presAssocID="{63D9C81C-C666-4CEC-A245-664F95718A97}" presName="nodeFollowingNodes" presStyleLbl="node1" presStyleIdx="1" presStyleCnt="10" custScaleY="15622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186A836-6930-4325-B1C1-8E2592BDA658}" type="pres">
      <dgm:prSet presAssocID="{9C6A2E89-B550-412B-A0E5-DD4CDEAEA4BC}" presName="nodeFollowingNodes" presStyleLbl="node1" presStyleIdx="2" presStyleCnt="10" custScaleY="14920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A47EC45-7D22-4A73-8550-109ED720DADC}" type="pres">
      <dgm:prSet presAssocID="{64B5A322-1223-4C9F-A141-3109D505CE7B}" presName="nodeFollowingNodes" presStyleLbl="node1" presStyleIdx="3" presStyleCnt="10" custScaleY="18203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646DA95-5ADF-43F4-8673-4668420B51B6}" type="pres">
      <dgm:prSet presAssocID="{7C35EA36-FB4A-47F8-BE97-A1DFD450DCE9}" presName="nodeFollowingNodes" presStyleLbl="node1" presStyleIdx="4" presStyleCnt="10" custScaleY="17658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B2239EC-CF34-44D2-93D4-D71C65C0F7F7}" type="pres">
      <dgm:prSet presAssocID="{A7B96F60-3D21-4719-ABFD-04985A325EA5}" presName="nodeFollowingNodes" presStyleLbl="node1" presStyleIdx="5" presStyleCnt="10" custScaleY="15634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D164558-B575-4502-BAFB-082996E13800}" type="pres">
      <dgm:prSet presAssocID="{6EA352CE-6C0E-4705-B516-F6E3C139FC2F}" presName="nodeFollowingNodes" presStyleLbl="node1" presStyleIdx="6" presStyleCnt="10" custScaleY="17215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8F7A2A0-486A-4564-AE36-4BCE4C66ABEC}" type="pres">
      <dgm:prSet presAssocID="{609921CD-F7B7-4FDC-82F4-43CB70F50114}" presName="nodeFollowingNodes" presStyleLbl="node1" presStyleIdx="7" presStyleCnt="10" custScaleY="15828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4846850-4B09-45F5-B4A5-1F38B0F97B1E}" type="pres">
      <dgm:prSet presAssocID="{5FF23C5D-4446-4EE8-AD8C-2F3E61CFAEF6}" presName="nodeFollowingNodes" presStyleLbl="node1" presStyleIdx="8" presStyleCnt="10" custScaleY="16389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F44D60E-4626-4F84-AB92-FE4307579991}" type="pres">
      <dgm:prSet presAssocID="{56DDC628-C9BC-4415-8992-CB3B8C9EAA44}" presName="nodeFollowingNodes" presStyleLbl="node1" presStyleIdx="9" presStyleCnt="10" custScaleY="15048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996A76F5-D908-45E5-9047-3B93726D42ED}" srcId="{4C963068-1B4D-4960-9DDE-D30B3087BFE3}" destId="{64B5A322-1223-4C9F-A141-3109D505CE7B}" srcOrd="3" destOrd="0" parTransId="{40E796EA-F265-41C7-AF47-25B15218BD28}" sibTransId="{9C49CD4B-E426-4357-BBAD-A2B3724CE9F6}"/>
    <dgm:cxn modelId="{10496FBF-223D-440F-81FB-455E2F4CDB14}" type="presOf" srcId="{4C963068-1B4D-4960-9DDE-D30B3087BFE3}" destId="{E35BC713-FEC5-47B3-B315-2C101FA9D2E6}" srcOrd="0" destOrd="0" presId="urn:microsoft.com/office/officeart/2005/8/layout/cycle3"/>
    <dgm:cxn modelId="{35F90B39-CABD-4FD3-97DF-A73E8C17FEB8}" srcId="{4C963068-1B4D-4960-9DDE-D30B3087BFE3}" destId="{56DDC628-C9BC-4415-8992-CB3B8C9EAA44}" srcOrd="9" destOrd="0" parTransId="{FF25743E-11FE-4D8E-8FD8-99EFA500F856}" sibTransId="{30BF76AE-5180-4DC7-91C5-440E2C3ABA77}"/>
    <dgm:cxn modelId="{622BFAA4-5909-4648-B3B9-9DFFA47FD323}" type="presOf" srcId="{56DDC628-C9BC-4415-8992-CB3B8C9EAA44}" destId="{AF44D60E-4626-4F84-AB92-FE4307579991}" srcOrd="0" destOrd="0" presId="urn:microsoft.com/office/officeart/2005/8/layout/cycle3"/>
    <dgm:cxn modelId="{AF9BE0D3-82FE-4376-A24E-204D3314CC5E}" srcId="{4C963068-1B4D-4960-9DDE-D30B3087BFE3}" destId="{A7B96F60-3D21-4719-ABFD-04985A325EA5}" srcOrd="5" destOrd="0" parTransId="{A931DF12-BD58-4B0F-9A1A-207FC9105BA8}" sibTransId="{35362A77-8FA2-456D-8E97-5295B185587D}"/>
    <dgm:cxn modelId="{3BC05932-21BD-4FFA-B7F9-972BB398B321}" srcId="{4C963068-1B4D-4960-9DDE-D30B3087BFE3}" destId="{609921CD-F7B7-4FDC-82F4-43CB70F50114}" srcOrd="7" destOrd="0" parTransId="{4DBFC0AD-CB0B-43BC-8E03-DE212465A342}" sibTransId="{04596EBD-71F2-4234-8013-3D14F0520E18}"/>
    <dgm:cxn modelId="{625F8BB4-09F5-4A5C-A9BA-F2CC1741E5AA}" type="presOf" srcId="{7C35EA36-FB4A-47F8-BE97-A1DFD450DCE9}" destId="{6646DA95-5ADF-43F4-8673-4668420B51B6}" srcOrd="0" destOrd="0" presId="urn:microsoft.com/office/officeart/2005/8/layout/cycle3"/>
    <dgm:cxn modelId="{BEAC2543-6301-4DD7-886D-3FE57F8451C1}" srcId="{4C963068-1B4D-4960-9DDE-D30B3087BFE3}" destId="{6EA352CE-6C0E-4705-B516-F6E3C139FC2F}" srcOrd="6" destOrd="0" parTransId="{11C1695B-CACE-4854-95DB-8D0B5866D7AA}" sibTransId="{AED58F12-DCFC-4C54-9B93-E116C0509AB0}"/>
    <dgm:cxn modelId="{CFB96336-7837-4FB8-A0CD-3C1CD1CF3182}" srcId="{4C963068-1B4D-4960-9DDE-D30B3087BFE3}" destId="{7C35EA36-FB4A-47F8-BE97-A1DFD450DCE9}" srcOrd="4" destOrd="0" parTransId="{DE1627F3-951F-46D4-A368-AE91E3DFC979}" sibTransId="{1F5CAA80-7423-4570-ABA1-3284B7D18A64}"/>
    <dgm:cxn modelId="{E3377F9E-A153-4892-96A9-9A6A3CAA6D15}" srcId="{4C963068-1B4D-4960-9DDE-D30B3087BFE3}" destId="{5DB2465C-4E1F-4E96-90CC-781860E1D4B6}" srcOrd="0" destOrd="0" parTransId="{C6D2281D-078A-444C-8D86-43CF093DD3E5}" sibTransId="{C1989A6B-0BD4-4F5A-9680-0C2DF6E2626C}"/>
    <dgm:cxn modelId="{64138E19-9E7A-4456-BCF2-98FEA4C72DD1}" type="presOf" srcId="{64B5A322-1223-4C9F-A141-3109D505CE7B}" destId="{DA47EC45-7D22-4A73-8550-109ED720DADC}" srcOrd="0" destOrd="0" presId="urn:microsoft.com/office/officeart/2005/8/layout/cycle3"/>
    <dgm:cxn modelId="{C79DBA98-6313-4948-A471-CFF643DDB68A}" type="presOf" srcId="{63D9C81C-C666-4CEC-A245-664F95718A97}" destId="{A8936355-7D5C-456E-9055-80B8CEAAF84E}" srcOrd="0" destOrd="0" presId="urn:microsoft.com/office/officeart/2005/8/layout/cycle3"/>
    <dgm:cxn modelId="{6230E941-9A06-41A9-88EC-00AE7C4FD5F8}" type="presOf" srcId="{C1989A6B-0BD4-4F5A-9680-0C2DF6E2626C}" destId="{78076141-B524-4AD4-83D4-77AC85A54DDA}" srcOrd="0" destOrd="0" presId="urn:microsoft.com/office/officeart/2005/8/layout/cycle3"/>
    <dgm:cxn modelId="{BE9A7D90-BAEF-4FA9-9EC6-930AA0EA6016}" type="presOf" srcId="{A7B96F60-3D21-4719-ABFD-04985A325EA5}" destId="{5B2239EC-CF34-44D2-93D4-D71C65C0F7F7}" srcOrd="0" destOrd="0" presId="urn:microsoft.com/office/officeart/2005/8/layout/cycle3"/>
    <dgm:cxn modelId="{2B253CFB-07DA-445D-95EB-07A56E34B31B}" type="presOf" srcId="{5DB2465C-4E1F-4E96-90CC-781860E1D4B6}" destId="{896E8FC8-2C9E-409C-B74C-55EC29A218C5}" srcOrd="0" destOrd="0" presId="urn:microsoft.com/office/officeart/2005/8/layout/cycle3"/>
    <dgm:cxn modelId="{CE85A8F8-A0B0-4C9E-BD94-EA8754E82317}" type="presOf" srcId="{9C6A2E89-B550-412B-A0E5-DD4CDEAEA4BC}" destId="{6186A836-6930-4325-B1C1-8E2592BDA658}" srcOrd="0" destOrd="0" presId="urn:microsoft.com/office/officeart/2005/8/layout/cycle3"/>
    <dgm:cxn modelId="{A8B20C5B-14BA-4556-9062-5696AC310775}" type="presOf" srcId="{5FF23C5D-4446-4EE8-AD8C-2F3E61CFAEF6}" destId="{04846850-4B09-45F5-B4A5-1F38B0F97B1E}" srcOrd="0" destOrd="0" presId="urn:microsoft.com/office/officeart/2005/8/layout/cycle3"/>
    <dgm:cxn modelId="{F381BAF9-5AC1-4164-8566-E83785F3AD30}" srcId="{4C963068-1B4D-4960-9DDE-D30B3087BFE3}" destId="{5FF23C5D-4446-4EE8-AD8C-2F3E61CFAEF6}" srcOrd="8" destOrd="0" parTransId="{0435D6C0-38C6-4D67-8E79-686C0986BE8B}" sibTransId="{9B13944A-C709-4F4D-BE57-B8A56CB9794F}"/>
    <dgm:cxn modelId="{959C00AF-9DE5-47AD-86EB-9621788C0374}" srcId="{4C963068-1B4D-4960-9DDE-D30B3087BFE3}" destId="{63D9C81C-C666-4CEC-A245-664F95718A97}" srcOrd="1" destOrd="0" parTransId="{8C17A7EA-D407-4326-8598-DB613EE921FD}" sibTransId="{203F48B0-54D3-4D36-8CD0-2334CE30A89D}"/>
    <dgm:cxn modelId="{6539F63D-1E5B-40A3-99E1-2495CC09971A}" type="presOf" srcId="{609921CD-F7B7-4FDC-82F4-43CB70F50114}" destId="{E8F7A2A0-486A-4564-AE36-4BCE4C66ABEC}" srcOrd="0" destOrd="0" presId="urn:microsoft.com/office/officeart/2005/8/layout/cycle3"/>
    <dgm:cxn modelId="{5C58EFA9-75E8-45C3-9061-A335E0F732F1}" srcId="{4C963068-1B4D-4960-9DDE-D30B3087BFE3}" destId="{9C6A2E89-B550-412B-A0E5-DD4CDEAEA4BC}" srcOrd="2" destOrd="0" parTransId="{023FC410-C199-4E43-AA19-BB0908E9320C}" sibTransId="{E29487DA-C506-4467-B5C1-D7DC6B709CA1}"/>
    <dgm:cxn modelId="{BFC8943F-00B5-4E21-A472-831BAE9121ED}" type="presOf" srcId="{6EA352CE-6C0E-4705-B516-F6E3C139FC2F}" destId="{FD164558-B575-4502-BAFB-082996E13800}" srcOrd="0" destOrd="0" presId="urn:microsoft.com/office/officeart/2005/8/layout/cycle3"/>
    <dgm:cxn modelId="{156DD512-789C-4A1D-B671-9035D3989807}" type="presParOf" srcId="{E35BC713-FEC5-47B3-B315-2C101FA9D2E6}" destId="{6588364E-12EE-41F4-A8A2-75D396BF44E8}" srcOrd="0" destOrd="0" presId="urn:microsoft.com/office/officeart/2005/8/layout/cycle3"/>
    <dgm:cxn modelId="{7A79C731-1A10-4F83-A0A1-C5B36AC11CED}" type="presParOf" srcId="{6588364E-12EE-41F4-A8A2-75D396BF44E8}" destId="{896E8FC8-2C9E-409C-B74C-55EC29A218C5}" srcOrd="0" destOrd="0" presId="urn:microsoft.com/office/officeart/2005/8/layout/cycle3"/>
    <dgm:cxn modelId="{EC5C17EE-2AC5-407D-908B-FFC4C709EC9C}" type="presParOf" srcId="{6588364E-12EE-41F4-A8A2-75D396BF44E8}" destId="{78076141-B524-4AD4-83D4-77AC85A54DDA}" srcOrd="1" destOrd="0" presId="urn:microsoft.com/office/officeart/2005/8/layout/cycle3"/>
    <dgm:cxn modelId="{4E5CC731-4521-4C10-A4F1-C2C001A60902}" type="presParOf" srcId="{6588364E-12EE-41F4-A8A2-75D396BF44E8}" destId="{A8936355-7D5C-456E-9055-80B8CEAAF84E}" srcOrd="2" destOrd="0" presId="urn:microsoft.com/office/officeart/2005/8/layout/cycle3"/>
    <dgm:cxn modelId="{EE03AFAB-A00B-4E57-A46B-EAAC5CE9A749}" type="presParOf" srcId="{6588364E-12EE-41F4-A8A2-75D396BF44E8}" destId="{6186A836-6930-4325-B1C1-8E2592BDA658}" srcOrd="3" destOrd="0" presId="urn:microsoft.com/office/officeart/2005/8/layout/cycle3"/>
    <dgm:cxn modelId="{B3854676-AC53-4A7C-92E1-F15047A63E88}" type="presParOf" srcId="{6588364E-12EE-41F4-A8A2-75D396BF44E8}" destId="{DA47EC45-7D22-4A73-8550-109ED720DADC}" srcOrd="4" destOrd="0" presId="urn:microsoft.com/office/officeart/2005/8/layout/cycle3"/>
    <dgm:cxn modelId="{3007DF01-7EEA-436F-AC68-AC5E9D81E1CF}" type="presParOf" srcId="{6588364E-12EE-41F4-A8A2-75D396BF44E8}" destId="{6646DA95-5ADF-43F4-8673-4668420B51B6}" srcOrd="5" destOrd="0" presId="urn:microsoft.com/office/officeart/2005/8/layout/cycle3"/>
    <dgm:cxn modelId="{94B23416-99A8-4F60-83D6-640E8C9BB446}" type="presParOf" srcId="{6588364E-12EE-41F4-A8A2-75D396BF44E8}" destId="{5B2239EC-CF34-44D2-93D4-D71C65C0F7F7}" srcOrd="6" destOrd="0" presId="urn:microsoft.com/office/officeart/2005/8/layout/cycle3"/>
    <dgm:cxn modelId="{7E04CCED-EB58-435D-B4FD-65CB834CFB40}" type="presParOf" srcId="{6588364E-12EE-41F4-A8A2-75D396BF44E8}" destId="{FD164558-B575-4502-BAFB-082996E13800}" srcOrd="7" destOrd="0" presId="urn:microsoft.com/office/officeart/2005/8/layout/cycle3"/>
    <dgm:cxn modelId="{85AFA5F9-9FA7-4129-A43C-CA9D7AAA8BBA}" type="presParOf" srcId="{6588364E-12EE-41F4-A8A2-75D396BF44E8}" destId="{E8F7A2A0-486A-4564-AE36-4BCE4C66ABEC}" srcOrd="8" destOrd="0" presId="urn:microsoft.com/office/officeart/2005/8/layout/cycle3"/>
    <dgm:cxn modelId="{10327AE5-604E-406B-ABBD-2445D4F80C08}" type="presParOf" srcId="{6588364E-12EE-41F4-A8A2-75D396BF44E8}" destId="{04846850-4B09-45F5-B4A5-1F38B0F97B1E}" srcOrd="9" destOrd="0" presId="urn:microsoft.com/office/officeart/2005/8/layout/cycle3"/>
    <dgm:cxn modelId="{9B16281F-0F39-43A0-978B-C69B9B6F3F5A}" type="presParOf" srcId="{6588364E-12EE-41F4-A8A2-75D396BF44E8}" destId="{AF44D60E-4626-4F84-AB92-FE4307579991}" srcOrd="10" destOrd="0" presId="urn:microsoft.com/office/officeart/2005/8/layout/cycle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079E7-075E-441C-A769-DA3ADD6BBB61}" type="datetimeFigureOut">
              <a:rPr lang="id-ID" smtClean="0"/>
              <a:pPr/>
              <a:t>03/05/2011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5CE84-7A8B-4931-B85F-69C7BD37BB7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5CE84-7A8B-4931-B85F-69C7BD37BB7E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9F0735-0B11-4950-B903-DD448AB771A0}" type="datetimeFigureOut">
              <a:rPr lang="id-ID" smtClean="0"/>
              <a:pPr/>
              <a:t>03/05/2011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BDEE0D-52ED-4113-A17B-01ADE238002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9F0735-0B11-4950-B903-DD448AB771A0}" type="datetimeFigureOut">
              <a:rPr lang="id-ID" smtClean="0"/>
              <a:pPr/>
              <a:t>03/05/2011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BDEE0D-52ED-4113-A17B-01ADE238002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9F0735-0B11-4950-B903-DD448AB771A0}" type="datetimeFigureOut">
              <a:rPr lang="id-ID" smtClean="0"/>
              <a:pPr/>
              <a:t>03/05/2011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BDEE0D-52ED-4113-A17B-01ADE238002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9F0735-0B11-4950-B903-DD448AB771A0}" type="datetimeFigureOut">
              <a:rPr lang="id-ID" smtClean="0"/>
              <a:pPr/>
              <a:t>03/05/2011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BDEE0D-52ED-4113-A17B-01ADE238002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9F0735-0B11-4950-B903-DD448AB771A0}" type="datetimeFigureOut">
              <a:rPr lang="id-ID" smtClean="0"/>
              <a:pPr/>
              <a:t>03/05/2011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BDEE0D-52ED-4113-A17B-01ADE238002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9F0735-0B11-4950-B903-DD448AB771A0}" type="datetimeFigureOut">
              <a:rPr lang="id-ID" smtClean="0"/>
              <a:pPr/>
              <a:t>03/05/2011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BDEE0D-52ED-4113-A17B-01ADE238002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9F0735-0B11-4950-B903-DD448AB771A0}" type="datetimeFigureOut">
              <a:rPr lang="id-ID" smtClean="0"/>
              <a:pPr/>
              <a:t>03/05/2011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BDEE0D-52ED-4113-A17B-01ADE238002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9F0735-0B11-4950-B903-DD448AB771A0}" type="datetimeFigureOut">
              <a:rPr lang="id-ID" smtClean="0"/>
              <a:pPr/>
              <a:t>03/05/2011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BDEE0D-52ED-4113-A17B-01ADE238002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9F0735-0B11-4950-B903-DD448AB771A0}" type="datetimeFigureOut">
              <a:rPr lang="id-ID" smtClean="0"/>
              <a:pPr/>
              <a:t>03/05/2011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BDEE0D-52ED-4113-A17B-01ADE238002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D9F0735-0B11-4950-B903-DD448AB771A0}" type="datetimeFigureOut">
              <a:rPr lang="id-ID" smtClean="0"/>
              <a:pPr/>
              <a:t>03/05/2011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BDEE0D-52ED-4113-A17B-01ADE238002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9F0735-0B11-4950-B903-DD448AB771A0}" type="datetimeFigureOut">
              <a:rPr lang="id-ID" smtClean="0"/>
              <a:pPr/>
              <a:t>03/05/2011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BDEE0D-52ED-4113-A17B-01ADE238002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D9F0735-0B11-4950-B903-DD448AB771A0}" type="datetimeFigureOut">
              <a:rPr lang="id-ID" smtClean="0"/>
              <a:pPr/>
              <a:t>03/05/2011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7BDEE0D-52ED-4113-A17B-01ADE238002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1571635"/>
          </a:xfrm>
        </p:spPr>
        <p:txBody>
          <a:bodyPr/>
          <a:lstStyle/>
          <a:p>
            <a:r>
              <a:rPr lang="id-ID" dirty="0"/>
              <a:t>HASIL PENELITIAN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Kokom</a:t>
            </a:r>
            <a:r>
              <a:rPr lang="en-US" dirty="0" smtClean="0"/>
              <a:t> </a:t>
            </a:r>
            <a:r>
              <a:rPr lang="en-US" dirty="0" err="1" smtClean="0"/>
              <a:t>Komariah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id-ID" sz="7200" b="1" dirty="0">
                <a:latin typeface="Freestyle Script" pitchFamily="66" charset="0"/>
              </a:rPr>
              <a:t>Kompetensi Bidang Service di Restoran </a:t>
            </a:r>
            <a:endParaRPr lang="id-ID" sz="7200" dirty="0">
              <a:latin typeface="Freestyle Script" pitchFamily="66" charset="0"/>
            </a:endParaRP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Kompetensi Sikap  Bidang  Service 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Service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Service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err="1" smtClean="0"/>
              <a:t>Kompetensi</a:t>
            </a:r>
            <a:r>
              <a:rPr lang="en-US" sz="3600" b="1" dirty="0" smtClean="0"/>
              <a:t> </a:t>
            </a:r>
            <a:r>
              <a:rPr lang="en-US" sz="3600" b="1" dirty="0" err="1"/>
              <a:t>Profesional</a:t>
            </a:r>
            <a:r>
              <a:rPr lang="en-US" sz="3600" b="1" dirty="0"/>
              <a:t>  </a:t>
            </a:r>
            <a:r>
              <a:rPr lang="en-US" sz="3600" b="1" dirty="0" err="1"/>
              <a:t>Tenaga</a:t>
            </a:r>
            <a:r>
              <a:rPr lang="en-US" sz="3600" b="1" dirty="0"/>
              <a:t> </a:t>
            </a:r>
            <a:r>
              <a:rPr lang="en-US" sz="3600" b="1" dirty="0" err="1"/>
              <a:t>Pendidik</a:t>
            </a:r>
            <a:r>
              <a:rPr lang="en-US" sz="3600" b="1" dirty="0"/>
              <a:t>  </a:t>
            </a:r>
            <a:r>
              <a:rPr lang="en-US" sz="3600" b="1" dirty="0" err="1"/>
              <a:t>untuk</a:t>
            </a:r>
            <a:r>
              <a:rPr lang="en-US" sz="3600" b="1" dirty="0"/>
              <a:t> </a:t>
            </a:r>
            <a:r>
              <a:rPr lang="en-US" sz="3600" b="1" dirty="0" err="1"/>
              <a:t>Melatih</a:t>
            </a:r>
            <a:r>
              <a:rPr lang="en-US" sz="3600" b="1" dirty="0"/>
              <a:t> </a:t>
            </a:r>
            <a:r>
              <a:rPr lang="en-US" sz="3600" b="1" dirty="0" err="1"/>
              <a:t>Tenaga</a:t>
            </a:r>
            <a:r>
              <a:rPr lang="en-US" sz="3600" b="1" dirty="0"/>
              <a:t> </a:t>
            </a:r>
            <a:r>
              <a:rPr lang="en-US" sz="3600" b="1" dirty="0" err="1"/>
              <a:t>Kerja</a:t>
            </a:r>
            <a:r>
              <a:rPr lang="en-US" sz="3600" b="1" dirty="0"/>
              <a:t>  </a:t>
            </a:r>
            <a:r>
              <a:rPr lang="en-US" sz="3600" b="1" dirty="0" err="1"/>
              <a:t>Bidang</a:t>
            </a:r>
            <a:r>
              <a:rPr lang="en-US" sz="3600" b="1" dirty="0"/>
              <a:t> </a:t>
            </a:r>
            <a:r>
              <a:rPr lang="en-US" sz="3600" b="1" dirty="0" err="1"/>
              <a:t>Restoran</a:t>
            </a:r>
            <a:r>
              <a:rPr lang="en-US" sz="3600" b="1" dirty="0"/>
              <a:t>. 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90"/>
                <a:gridCol w="4643470"/>
                <a:gridCol w="268604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2400" b="1" dirty="0">
                          <a:latin typeface="Arial"/>
                          <a:ea typeface="Times New Roman"/>
                          <a:cs typeface="Times New Roman"/>
                        </a:rPr>
                        <a:t>No</a:t>
                      </a:r>
                      <a:endParaRPr lang="id-ID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2400" b="1">
                          <a:latin typeface="Arial"/>
                          <a:ea typeface="Times New Roman"/>
                          <a:cs typeface="Times New Roman"/>
                        </a:rPr>
                        <a:t>Kelemahan yang dirasakan </a:t>
                      </a:r>
                      <a:endParaRPr lang="id-ID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2400" b="1">
                          <a:latin typeface="Arial"/>
                          <a:ea typeface="Times New Roman"/>
                          <a:cs typeface="Times New Roman"/>
                        </a:rPr>
                        <a:t>Urutan</a:t>
                      </a:r>
                      <a:endParaRPr lang="id-ID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id-ID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id-ID" sz="2400">
                          <a:latin typeface="Arial"/>
                          <a:ea typeface="Times New Roman"/>
                          <a:cs typeface="Times New Roman"/>
                        </a:rPr>
                        <a:t>Bahasa Inggris</a:t>
                      </a:r>
                      <a:endParaRPr lang="id-ID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24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id-ID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2.</a:t>
                      </a:r>
                      <a:endParaRPr lang="id-ID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2400">
                          <a:latin typeface="Arial"/>
                          <a:ea typeface="Times New Roman"/>
                          <a:cs typeface="Times New Roman"/>
                        </a:rPr>
                        <a:t>Kepemimpinan </a:t>
                      </a:r>
                      <a:endParaRPr lang="id-ID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2400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id-ID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3.</a:t>
                      </a:r>
                      <a:endParaRPr lang="id-ID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2400">
                          <a:latin typeface="Arial"/>
                          <a:ea typeface="Times New Roman"/>
                          <a:cs typeface="Times New Roman"/>
                        </a:rPr>
                        <a:t>Team Work </a:t>
                      </a:r>
                      <a:endParaRPr lang="id-ID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240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id-ID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4.</a:t>
                      </a:r>
                      <a:endParaRPr lang="id-ID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id-ID" sz="2400">
                          <a:latin typeface="Arial"/>
                          <a:ea typeface="Times New Roman"/>
                          <a:cs typeface="Times New Roman"/>
                        </a:rPr>
                        <a:t> Hubungan manusia</a:t>
                      </a:r>
                      <a:endParaRPr lang="id-ID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240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id-ID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5.</a:t>
                      </a:r>
                      <a:endParaRPr lang="id-ID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2400">
                          <a:latin typeface="Arial"/>
                          <a:ea typeface="Times New Roman"/>
                          <a:cs typeface="Times New Roman"/>
                        </a:rPr>
                        <a:t>Negosiasi </a:t>
                      </a:r>
                      <a:endParaRPr lang="id-ID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2400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id-ID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6.</a:t>
                      </a:r>
                      <a:endParaRPr lang="id-ID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2400">
                          <a:latin typeface="Arial"/>
                          <a:ea typeface="Times New Roman"/>
                          <a:cs typeface="Times New Roman"/>
                        </a:rPr>
                        <a:t>Presentasi/Penampilan</a:t>
                      </a:r>
                      <a:endParaRPr lang="id-ID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24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id-ID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7.</a:t>
                      </a:r>
                      <a:endParaRPr lang="id-ID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Business</a:t>
                      </a:r>
                      <a:endParaRPr lang="id-ID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id-ID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Kelemahan-kelemahan </a:t>
            </a:r>
            <a:r>
              <a:rPr lang="en-US" dirty="0"/>
              <a:t> </a:t>
            </a:r>
            <a:r>
              <a:rPr lang="en-US" dirty="0" err="1"/>
              <a:t>Lulusan</a:t>
            </a:r>
            <a:r>
              <a:rPr lang="en-US" dirty="0"/>
              <a:t> </a:t>
            </a:r>
            <a:r>
              <a:rPr lang="id-ID" dirty="0"/>
              <a:t>yang Dirasakaan oleh Industri </a:t>
            </a:r>
            <a:br>
              <a:rPr lang="id-ID" dirty="0"/>
            </a:br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endParaRPr lang="en-US" sz="6600" b="1" dirty="0" smtClean="0">
              <a:latin typeface="Freestyle Script" pitchFamily="66" charset="0"/>
              <a:cs typeface="KodchiangUPC" pitchFamily="18" charset="-34"/>
            </a:endParaRPr>
          </a:p>
          <a:p>
            <a:pPr lvl="0" algn="ctr">
              <a:buNone/>
            </a:pPr>
            <a:r>
              <a:rPr lang="id-ID" sz="6600" b="1" dirty="0" smtClean="0">
                <a:latin typeface="Freestyle Script" pitchFamily="66" charset="0"/>
                <a:cs typeface="KodchiangUPC" pitchFamily="18" charset="-34"/>
              </a:rPr>
              <a:t>SIMPULAN  DAN SARAN</a:t>
            </a:r>
            <a:endParaRPr lang="id-ID" sz="6600" dirty="0">
              <a:latin typeface="Freestyle Script" pitchFamily="66" charset="0"/>
              <a:cs typeface="KodchiangUPC" pitchFamily="18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12700" algn="just">
              <a:buNone/>
            </a:pPr>
            <a:r>
              <a:rPr lang="id-ID" dirty="0" smtClean="0"/>
              <a:t>Posisi yang dapat dimasuki oleh lulusan sangat  lebar, mulai  sebagai tenaga lepas sampai manajer, dengan kualifikasi kerja tertentu.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 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lulusan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 </a:t>
            </a:r>
            <a:r>
              <a:rPr lang="en-US" dirty="0" err="1" smtClean="0"/>
              <a:t>melakukannya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pekerjaannya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(1) </a:t>
            </a:r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id-ID" dirty="0" smtClean="0"/>
              <a:t>Secara </a:t>
            </a:r>
            <a:r>
              <a:rPr lang="id-ID" dirty="0"/>
              <a:t>umum kompetensi yang dibutuhkan  oleh DUDI adalah  sikap, penampilan, pengetahuan dan keterampilan. Sikap merupakan </a:t>
            </a:r>
            <a:r>
              <a:rPr lang="id-ID" dirty="0" smtClean="0"/>
              <a:t>indi</a:t>
            </a:r>
            <a:r>
              <a:rPr lang="en-US" dirty="0" smtClean="0"/>
              <a:t>k</a:t>
            </a:r>
            <a:r>
              <a:rPr lang="id-ID" dirty="0" smtClean="0"/>
              <a:t>ator </a:t>
            </a:r>
            <a:r>
              <a:rPr lang="id-ID" dirty="0"/>
              <a:t>yang utama  yang ditetapkan oleh </a:t>
            </a:r>
            <a:r>
              <a:rPr lang="id-ID" dirty="0" smtClean="0"/>
              <a:t>industr</a:t>
            </a:r>
            <a:r>
              <a:rPr lang="en-US" dirty="0" err="1" smtClean="0"/>
              <a:t>i</a:t>
            </a:r>
            <a:r>
              <a:rPr lang="en-US" dirty="0" smtClean="0"/>
              <a:t>.</a:t>
            </a:r>
          </a:p>
          <a:p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restoran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10 (</a:t>
            </a:r>
            <a:r>
              <a:rPr lang="en-US" dirty="0" err="1"/>
              <a:t>sepuluh</a:t>
            </a:r>
            <a:r>
              <a:rPr lang="en-US" dirty="0"/>
              <a:t>) </a:t>
            </a:r>
            <a:r>
              <a:rPr lang="en-US" dirty="0" err="1"/>
              <a:t>kompetensi</a:t>
            </a:r>
            <a:r>
              <a:rPr lang="en-US" dirty="0"/>
              <a:t> </a:t>
            </a:r>
            <a:r>
              <a:rPr lang="en-US" dirty="0" err="1"/>
              <a:t>produktif</a:t>
            </a:r>
            <a:r>
              <a:rPr lang="en-US" dirty="0"/>
              <a:t>  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</a:t>
            </a:r>
            <a:r>
              <a:rPr lang="en-US" dirty="0" err="1"/>
              <a:t>makanan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(2) </a:t>
            </a:r>
            <a:r>
              <a:rPr lang="en-US" dirty="0"/>
              <a:t/>
            </a:r>
            <a:br>
              <a:rPr lang="en-US" dirty="0"/>
            </a:br>
            <a:r>
              <a:rPr lang="id-ID" dirty="0" smtClean="0"/>
              <a:t>Kompetensi </a:t>
            </a:r>
            <a:r>
              <a:rPr lang="id-ID" dirty="0"/>
              <a:t>bidang kerja restoran yang  dibutuhkan </a:t>
            </a:r>
            <a:r>
              <a:rPr lang="id-ID" i="1" dirty="0"/>
              <a:t>stakeholder </a:t>
            </a:r>
            <a:r>
              <a:rPr lang="id-ID" dirty="0"/>
              <a:t>(DU/DI)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 smtClean="0"/>
              <a:t>Pada </a:t>
            </a:r>
            <a:r>
              <a:rPr lang="id-ID" dirty="0"/>
              <a:t>kompetensi sikap aspek  personal (42%) lebih dominan dibanding yang lain. </a:t>
            </a:r>
            <a:endParaRPr lang="en-US" dirty="0" smtClean="0"/>
          </a:p>
          <a:p>
            <a:pPr lvl="0"/>
            <a:r>
              <a:rPr lang="id-ID" dirty="0" smtClean="0"/>
              <a:t>Pada </a:t>
            </a:r>
            <a:r>
              <a:rPr lang="id-ID" dirty="0"/>
              <a:t>kompetensi pengetahuan  dibutuhkan  pengetahuan dasar 80% dan pengetahuan lanjut 20</a:t>
            </a:r>
            <a:r>
              <a:rPr lang="id-ID" dirty="0" smtClean="0"/>
              <a:t>%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endParaRPr lang="en-US" dirty="0" smtClean="0"/>
          </a:p>
          <a:p>
            <a:pPr lvl="0"/>
            <a:r>
              <a:rPr lang="en-US" dirty="0" smtClean="0"/>
              <a:t>P</a:t>
            </a:r>
            <a:r>
              <a:rPr lang="id-ID" dirty="0" smtClean="0"/>
              <a:t>ada </a:t>
            </a:r>
            <a:r>
              <a:rPr lang="id-ID" dirty="0"/>
              <a:t>aspek keterampilan  dibutuhkan 50% keterampilan dasar dan 50% keterampilan lanjut.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a. </a:t>
            </a:r>
            <a:r>
              <a:rPr lang="id-ID" dirty="0" smtClean="0"/>
              <a:t>Kompetensi Kerja Pada Bidang Produksi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Manajer</a:t>
            </a:r>
            <a:endParaRPr lang="en-US" dirty="0" smtClean="0"/>
          </a:p>
          <a:p>
            <a:r>
              <a:rPr lang="id-ID" dirty="0" smtClean="0"/>
              <a:t>Chef </a:t>
            </a:r>
            <a:r>
              <a:rPr lang="id-ID" dirty="0"/>
              <a:t>Cook</a:t>
            </a:r>
            <a:r>
              <a:rPr lang="en-US" dirty="0" smtClean="0"/>
              <a:t>/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endParaRPr lang="en-US" dirty="0" smtClean="0"/>
          </a:p>
          <a:p>
            <a:r>
              <a:rPr lang="id-ID" dirty="0"/>
              <a:t>Purchasing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pengadaan</a:t>
            </a:r>
            <a:r>
              <a:rPr lang="en-US" dirty="0"/>
              <a:t> </a:t>
            </a:r>
            <a:r>
              <a:rPr lang="en-US" dirty="0" err="1" smtClean="0"/>
              <a:t>bahan</a:t>
            </a:r>
            <a:endParaRPr lang="en-US" dirty="0" smtClean="0"/>
          </a:p>
          <a:p>
            <a:r>
              <a:rPr lang="id-ID" dirty="0"/>
              <a:t>R &amp; D  Produk</a:t>
            </a:r>
            <a:r>
              <a:rPr lang="en-US" dirty="0" smtClean="0"/>
              <a:t> </a:t>
            </a:r>
          </a:p>
          <a:p>
            <a:r>
              <a:rPr lang="en-US" dirty="0"/>
              <a:t>Supervisor </a:t>
            </a:r>
            <a:endParaRPr lang="en-US" dirty="0" smtClean="0"/>
          </a:p>
          <a:p>
            <a:r>
              <a:rPr lang="id-ID" dirty="0"/>
              <a:t>Produksi</a:t>
            </a:r>
            <a:r>
              <a:rPr lang="en-US" dirty="0"/>
              <a:t>/cook </a:t>
            </a:r>
            <a:endParaRPr lang="en-US" dirty="0" smtClean="0"/>
          </a:p>
          <a:p>
            <a:r>
              <a:rPr lang="id-ID" dirty="0" smtClean="0"/>
              <a:t>Pelayanan</a:t>
            </a:r>
            <a:endParaRPr lang="en-US" dirty="0" smtClean="0"/>
          </a:p>
          <a:p>
            <a:r>
              <a:rPr lang="id-ID" dirty="0"/>
              <a:t>Tenaga </a:t>
            </a:r>
            <a:r>
              <a:rPr lang="id-ID" dirty="0" smtClean="0"/>
              <a:t>lepas</a:t>
            </a:r>
            <a:endParaRPr lang="en-US" dirty="0" smtClean="0"/>
          </a:p>
          <a:p>
            <a:r>
              <a:rPr lang="id-ID" dirty="0"/>
              <a:t>S</a:t>
            </a:r>
            <a:r>
              <a:rPr lang="en-US" dirty="0" err="1"/>
              <a:t>taf</a:t>
            </a:r>
            <a:r>
              <a:rPr lang="en-US" dirty="0"/>
              <a:t> </a:t>
            </a:r>
            <a:r>
              <a:rPr lang="id-ID" dirty="0"/>
              <a:t> Promosi dan Pemasaran</a:t>
            </a:r>
            <a:endParaRPr lang="en-US" dirty="0" smtClean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b="1" dirty="0"/>
              <a:t>Posisi </a:t>
            </a:r>
            <a:r>
              <a:rPr lang="en-US" b="1" dirty="0"/>
              <a:t>y</a:t>
            </a:r>
            <a:r>
              <a:rPr lang="id-ID" b="1" dirty="0"/>
              <a:t>ang </a:t>
            </a:r>
            <a:r>
              <a:rPr lang="en-US" b="1" dirty="0"/>
              <a:t>d</a:t>
            </a:r>
            <a:r>
              <a:rPr lang="id-ID" b="1" dirty="0"/>
              <a:t>apat Dimasuki </a:t>
            </a:r>
            <a:r>
              <a:rPr lang="en-US" b="1" dirty="0"/>
              <a:t>o</a:t>
            </a:r>
            <a:r>
              <a:rPr lang="id-ID" b="1" dirty="0"/>
              <a:t>leh  Lulusan </a:t>
            </a:r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d-ID" dirty="0" smtClean="0"/>
              <a:t>Pada </a:t>
            </a:r>
            <a:r>
              <a:rPr lang="id-ID" dirty="0"/>
              <a:t>kompetensi sikap aspek aspek interpersonal (43,75%) lebih dominan dibanding yang lain. </a:t>
            </a:r>
            <a:endParaRPr lang="en-US" dirty="0" smtClean="0"/>
          </a:p>
          <a:p>
            <a:pPr lvl="0"/>
            <a:r>
              <a:rPr lang="id-ID" dirty="0" smtClean="0"/>
              <a:t>Pada </a:t>
            </a:r>
            <a:r>
              <a:rPr lang="id-ID" dirty="0"/>
              <a:t>kompetensi pengetahuan  dibutuhkan  pengetahuan dasar 91% dan pengetahuan lanjut 9%, </a:t>
            </a:r>
            <a:endParaRPr lang="en-US" dirty="0" smtClean="0"/>
          </a:p>
          <a:p>
            <a:pPr lvl="0"/>
            <a:r>
              <a:rPr lang="en-US" dirty="0" smtClean="0"/>
              <a:t>P</a:t>
            </a:r>
            <a:r>
              <a:rPr lang="id-ID" dirty="0" smtClean="0"/>
              <a:t>ada </a:t>
            </a:r>
            <a:r>
              <a:rPr lang="id-ID" dirty="0"/>
              <a:t>aspek keterampilan  dibutuhkan 46% keterampilan dasar dan 54% keterampilan lanjut.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b. </a:t>
            </a:r>
            <a:r>
              <a:rPr lang="id-ID" dirty="0" smtClean="0"/>
              <a:t>Kompetensi </a:t>
            </a:r>
            <a:r>
              <a:rPr lang="en-US" dirty="0" smtClean="0"/>
              <a:t>K</a:t>
            </a:r>
            <a:r>
              <a:rPr lang="id-ID" dirty="0" smtClean="0"/>
              <a:t>erja pada </a:t>
            </a:r>
            <a:r>
              <a:rPr lang="en-US" dirty="0" smtClean="0"/>
              <a:t>B</a:t>
            </a:r>
            <a:r>
              <a:rPr lang="id-ID" dirty="0" smtClean="0"/>
              <a:t>idang </a:t>
            </a:r>
            <a:r>
              <a:rPr lang="en-US" dirty="0" smtClean="0"/>
              <a:t>S</a:t>
            </a:r>
            <a:r>
              <a:rPr lang="id-ID" dirty="0" smtClean="0"/>
              <a:t>ervice</a:t>
            </a:r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err="1" smtClean="0"/>
              <a:t>Organisator</a:t>
            </a:r>
            <a:r>
              <a:rPr lang="en-US" dirty="0"/>
              <a:t>, </a:t>
            </a:r>
            <a:r>
              <a:rPr lang="en-US" dirty="0" err="1"/>
              <a:t>inisiator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motivator 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. </a:t>
            </a:r>
            <a:endParaRPr lang="en-US" dirty="0" smtClean="0"/>
          </a:p>
          <a:p>
            <a:pPr lvl="0"/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lulusan</a:t>
            </a:r>
            <a:r>
              <a:rPr lang="en-US" dirty="0"/>
              <a:t>.</a:t>
            </a:r>
            <a:endParaRPr lang="id-ID" dirty="0"/>
          </a:p>
          <a:p>
            <a:endParaRPr lang="id-ID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28604"/>
            <a:ext cx="8229600" cy="1143000"/>
          </a:xfrm>
        </p:spPr>
        <p:txBody>
          <a:bodyPr>
            <a:normAutofit fontScale="90000"/>
          </a:bodyPr>
          <a:lstStyle/>
          <a:p>
            <a:pPr marL="355600" lvl="0" indent="-355600" algn="l"/>
            <a:r>
              <a:rPr lang="en-US" sz="3600" dirty="0" smtClean="0"/>
              <a:t>c. </a:t>
            </a:r>
            <a:r>
              <a:rPr lang="en-US" sz="3600" dirty="0" err="1" smtClean="0"/>
              <a:t>Kompetensi</a:t>
            </a:r>
            <a:r>
              <a:rPr lang="en-US" sz="3600" dirty="0" smtClean="0"/>
              <a:t> Professional  </a:t>
            </a:r>
            <a:r>
              <a:rPr lang="en-US" sz="3600" dirty="0" smtClean="0">
                <a:solidFill>
                  <a:srgbClr val="FF0000"/>
                </a:solidFill>
              </a:rPr>
              <a:t>Guru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Menyiapkan</a:t>
            </a:r>
            <a:r>
              <a:rPr lang="en-US" sz="3600" dirty="0" smtClean="0"/>
              <a:t> </a:t>
            </a:r>
            <a:r>
              <a:rPr lang="en-US" sz="3600" dirty="0" err="1" smtClean="0"/>
              <a:t>Tenaga</a:t>
            </a:r>
            <a:r>
              <a:rPr lang="en-US" sz="3600" dirty="0" smtClean="0"/>
              <a:t> </a:t>
            </a:r>
            <a:r>
              <a:rPr lang="en-US" sz="3600" dirty="0" err="1" smtClean="0"/>
              <a:t>Kerja</a:t>
            </a:r>
            <a:r>
              <a:rPr lang="en-US" sz="3600" dirty="0" smtClean="0"/>
              <a:t> </a:t>
            </a:r>
            <a:r>
              <a:rPr lang="en-US" sz="3600" dirty="0" err="1" smtClean="0"/>
              <a:t>Bidang</a:t>
            </a:r>
            <a:r>
              <a:rPr lang="en-US" sz="3600" dirty="0" smtClean="0"/>
              <a:t> </a:t>
            </a:r>
            <a:r>
              <a:rPr lang="en-US" sz="3600" dirty="0" err="1" smtClean="0"/>
              <a:t>Restoran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endParaRPr lang="id-ID" sz="3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Kelemahan</a:t>
            </a:r>
            <a:r>
              <a:rPr lang="en-US" dirty="0" smtClean="0"/>
              <a:t>  </a:t>
            </a:r>
            <a:r>
              <a:rPr lang="en-US" dirty="0" err="1"/>
              <a:t>lulusan</a:t>
            </a:r>
            <a:r>
              <a:rPr lang="en-US" dirty="0"/>
              <a:t> </a:t>
            </a:r>
            <a:r>
              <a:rPr lang="id-ID" dirty="0"/>
              <a:t>yang </a:t>
            </a:r>
            <a:r>
              <a:rPr lang="en-US" dirty="0"/>
              <a:t>d</a:t>
            </a:r>
            <a:r>
              <a:rPr lang="id-ID" dirty="0"/>
              <a:t>irasakaan oleh </a:t>
            </a:r>
            <a:r>
              <a:rPr lang="en-US" dirty="0"/>
              <a:t>stakeholder  </a:t>
            </a:r>
            <a:r>
              <a:rPr lang="en-US" dirty="0" err="1"/>
              <a:t>bidang</a:t>
            </a:r>
            <a:r>
              <a:rPr lang="en-US" dirty="0"/>
              <a:t> 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restoran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/>
              <a:t>, performance,  </a:t>
            </a:r>
            <a:r>
              <a:rPr lang="en-US" dirty="0" err="1"/>
              <a:t>bisnis</a:t>
            </a:r>
            <a:r>
              <a:rPr lang="en-US" dirty="0"/>
              <a:t>,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team,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, </a:t>
            </a:r>
            <a:r>
              <a:rPr lang="en-US" dirty="0" err="1"/>
              <a:t>kepemimpinan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negosiasi</a:t>
            </a:r>
            <a:r>
              <a:rPr lang="en-US" dirty="0"/>
              <a:t>. 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id-ID" dirty="0"/>
              <a:t>Pembelajaran harus menyiapkan kondisi fisik dan mental mahasiswa agar siap memasuki dunia kerja mulai dari awal. Karena itu pembelajaran harus disiapkan mendekati situasi yang riil.</a:t>
            </a:r>
          </a:p>
          <a:p>
            <a:pPr lvl="0"/>
            <a:r>
              <a:rPr lang="id-ID" dirty="0"/>
              <a:t> Pembentukan sikap harus selalu terintegrasi dalam setiap mata kuliah, terutama dikaitkan dengan kegiatan-kegiatan pembelajarannya. Pembentukan aspek personal, interpersonal  harus mendapat perhatian yang serius.   </a:t>
            </a:r>
          </a:p>
          <a:p>
            <a:r>
              <a:rPr lang="id-ID" dirty="0"/>
              <a:t>Kompetensi pengetahuan dan  keterampilan pada  Kompetensi produksi dan layanan Restoran harus diperkuat pada kompetensi dasarnya, karena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id-ID" sz="5400" b="1" dirty="0"/>
              <a:t>Saran </a:t>
            </a:r>
            <a:r>
              <a:rPr lang="id-ID" sz="5400" dirty="0"/>
              <a:t/>
            </a:r>
            <a:br>
              <a:rPr lang="id-ID" sz="5400" dirty="0"/>
            </a:br>
            <a:endParaRPr lang="id-ID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90"/>
                <a:gridCol w="3214710"/>
                <a:gridCol w="1571636"/>
                <a:gridCol w="254316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No</a:t>
                      </a:r>
                      <a:endParaRPr lang="id-ID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Arial"/>
                          <a:ea typeface="Times New Roman"/>
                          <a:cs typeface="Times New Roman"/>
                        </a:rPr>
                        <a:t>Aspek</a:t>
                      </a:r>
                      <a:endParaRPr lang="id-ID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Arial"/>
                          <a:ea typeface="Times New Roman"/>
                          <a:cs typeface="Times New Roman"/>
                        </a:rPr>
                        <a:t>Prioritas</a:t>
                      </a:r>
                      <a:endParaRPr lang="id-ID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Arial"/>
                          <a:ea typeface="Times New Roman"/>
                          <a:cs typeface="Times New Roman"/>
                        </a:rPr>
                        <a:t>Keterangan </a:t>
                      </a:r>
                      <a:endParaRPr lang="id-ID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1.</a:t>
                      </a:r>
                      <a:endParaRPr lang="id-ID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Pengetahuan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d-ID" sz="24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(knowledge)</a:t>
                      </a:r>
                      <a:endParaRPr lang="id-ID" sz="2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id-ID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2.</a:t>
                      </a:r>
                      <a:endParaRPr lang="id-ID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Kemampuan (Skill)</a:t>
                      </a:r>
                      <a:endParaRPr lang="id-ID" sz="2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id-ID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3.</a:t>
                      </a:r>
                      <a:endParaRPr lang="id-ID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Sikap (Attitude)</a:t>
                      </a:r>
                      <a:endParaRPr lang="id-ID" sz="2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id-ID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4.</a:t>
                      </a:r>
                      <a:endParaRPr lang="id-ID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Kebijaksanaan (Wisdom)</a:t>
                      </a:r>
                      <a:endParaRPr lang="id-ID" sz="2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id-ID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Arial"/>
                          <a:ea typeface="Times New Roman"/>
                          <a:cs typeface="Times New Roman"/>
                        </a:rPr>
                        <a:t>(sesuai  level )</a:t>
                      </a:r>
                      <a:endParaRPr lang="id-ID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5.</a:t>
                      </a:r>
                      <a:endParaRPr lang="id-ID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Penampilan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id-ID" sz="2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id-ID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Tuntutan</a:t>
            </a:r>
            <a:r>
              <a:rPr lang="en-US" b="1" dirty="0" smtClean="0"/>
              <a:t> </a:t>
            </a:r>
            <a:r>
              <a:rPr lang="en-US" b="1" dirty="0" err="1" smtClean="0"/>
              <a:t>Kompetensi</a:t>
            </a:r>
            <a:r>
              <a:rPr lang="en-US" b="1" dirty="0" smtClean="0"/>
              <a:t> yang </a:t>
            </a:r>
            <a:r>
              <a:rPr lang="en-US" b="1" dirty="0" err="1" smtClean="0"/>
              <a:t>Dibutuhkan</a:t>
            </a:r>
            <a:r>
              <a:rPr lang="en-US" b="1" dirty="0" smtClean="0"/>
              <a:t> DUDI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1559052"/>
          <a:ext cx="82296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28"/>
                <a:gridCol w="7258072"/>
              </a:tblGrid>
              <a:tr h="3279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latin typeface="Arial"/>
                          <a:ea typeface="Times New Roman"/>
                          <a:cs typeface="Times New Roman"/>
                        </a:rPr>
                        <a:t>No</a:t>
                      </a:r>
                      <a:endParaRPr lang="id-ID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latin typeface="Arial"/>
                          <a:ea typeface="Times New Roman"/>
                          <a:cs typeface="Times New Roman"/>
                        </a:rPr>
                        <a:t>Kompetensi yang dibutuhkan</a:t>
                      </a:r>
                      <a:endParaRPr lang="id-ID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"/>
                          <a:ea typeface="Times New Roman"/>
                          <a:cs typeface="Times New Roman"/>
                        </a:rPr>
                        <a:t>1.</a:t>
                      </a:r>
                      <a:endParaRPr lang="id-ID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"/>
                          <a:ea typeface="Times New Roman"/>
                          <a:cs typeface="Times New Roman"/>
                        </a:rPr>
                        <a:t>Mampu melakukan perencanaan menu sesuai dengan kebutuhan.</a:t>
                      </a:r>
                      <a:endParaRPr lang="id-ID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  <a:cs typeface="Times New Roman"/>
                        </a:rPr>
                        <a:t>2.</a:t>
                      </a:r>
                      <a:endParaRPr lang="id-ID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"/>
                          <a:ea typeface="Times New Roman"/>
                          <a:cs typeface="Times New Roman"/>
                        </a:rPr>
                        <a:t>Memahami tentang keselamatan kerja  </a:t>
                      </a:r>
                      <a:endParaRPr lang="id-ID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id-ID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"/>
                          <a:ea typeface="Times New Roman"/>
                          <a:cs typeface="Times New Roman"/>
                        </a:rPr>
                        <a:t>Mampu menentukan bahan pangan sesuai dengan kebutuhan.</a:t>
                      </a:r>
                      <a:endParaRPr lang="id-ID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  <a:cs typeface="Times New Roman"/>
                        </a:rPr>
                        <a:t>4.</a:t>
                      </a:r>
                      <a:endParaRPr lang="id-ID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"/>
                          <a:ea typeface="Times New Roman"/>
                          <a:cs typeface="Times New Roman"/>
                        </a:rPr>
                        <a:t>Mampu melakukan “preparing “ secara tepat.</a:t>
                      </a:r>
                      <a:endParaRPr lang="id-ID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  <a:cs typeface="Times New Roman"/>
                        </a:rPr>
                        <a:t>5.</a:t>
                      </a:r>
                      <a:endParaRPr lang="id-ID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"/>
                          <a:ea typeface="Times New Roman"/>
                          <a:cs typeface="Times New Roman"/>
                        </a:rPr>
                        <a:t>Mampu menggunakan alat secara tepat.</a:t>
                      </a:r>
                      <a:endParaRPr lang="id-ID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  <a:cs typeface="Times New Roman"/>
                        </a:rPr>
                        <a:t>6.</a:t>
                      </a:r>
                      <a:endParaRPr lang="id-ID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"/>
                          <a:ea typeface="Times New Roman"/>
                          <a:cs typeface="Times New Roman"/>
                        </a:rPr>
                        <a:t>Mampu menggunakaan  teknik dasar memasak .</a:t>
                      </a:r>
                      <a:endParaRPr lang="id-ID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7.</a:t>
                      </a:r>
                      <a:endParaRPr lang="id-ID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Arial"/>
                          <a:ea typeface="Times New Roman"/>
                          <a:cs typeface="Times New Roman"/>
                        </a:rPr>
                        <a:t>Mampu</a:t>
                      </a: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  <a:cs typeface="Times New Roman"/>
                        </a:rPr>
                        <a:t>melakukan</a:t>
                      </a: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  <a:cs typeface="Times New Roman"/>
                        </a:rPr>
                        <a:t>pengolahan</a:t>
                      </a: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  <a:cs typeface="Times New Roman"/>
                        </a:rPr>
                        <a:t>makanan</a:t>
                      </a: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  <a:cs typeface="Times New Roman"/>
                        </a:rPr>
                        <a:t>sesuai</a:t>
                      </a: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  <a:cs typeface="Times New Roman"/>
                        </a:rPr>
                        <a:t>dengan</a:t>
                      </a: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  <a:cs typeface="Times New Roman"/>
                        </a:rPr>
                        <a:t>tuntutan</a:t>
                      </a: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  <a:cs typeface="Times New Roman"/>
                        </a:rPr>
                        <a:t>resep</a:t>
                      </a: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id-ID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id-ID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"/>
                          <a:ea typeface="Times New Roman"/>
                          <a:cs typeface="Times New Roman"/>
                        </a:rPr>
                        <a:t>Mampu melakukan tata saji dengan tepat</a:t>
                      </a:r>
                      <a:endParaRPr lang="id-ID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id-ID" sz="1800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id-ID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"/>
                          <a:ea typeface="Times New Roman"/>
                          <a:cs typeface="Times New Roman"/>
                        </a:rPr>
                        <a:t>Menerapkan prinsip sanitasi dan hygiene dalam pengolahan dan penyajian.</a:t>
                      </a:r>
                      <a:endParaRPr lang="id-ID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id-ID" sz="1800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id-ID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"/>
                          <a:ea typeface="Times New Roman"/>
                          <a:cs typeface="Times New Roman"/>
                        </a:rPr>
                        <a:t>Mampu menerapkan prinsip-prinsip manajemen dalam pengolahan dan penyajian..</a:t>
                      </a:r>
                      <a:endParaRPr lang="id-ID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Kompetensi </a:t>
            </a:r>
            <a:r>
              <a:rPr lang="en-US" b="1" dirty="0" err="1"/>
              <a:t>Produktif</a:t>
            </a:r>
            <a:r>
              <a:rPr lang="en-US" b="1" dirty="0"/>
              <a:t> </a:t>
            </a:r>
            <a:r>
              <a:rPr lang="en-US" b="1" dirty="0" err="1"/>
              <a:t>yan</a:t>
            </a:r>
            <a:r>
              <a:rPr lang="id-ID" b="1" dirty="0"/>
              <a:t>g Dibutuhkan DUDI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7972452" cy="584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err="1" smtClean="0"/>
              <a:t>Kompetensi</a:t>
            </a:r>
            <a:r>
              <a:rPr lang="en-US" b="1" dirty="0" smtClean="0"/>
              <a:t>  </a:t>
            </a:r>
            <a:r>
              <a:rPr lang="en-US" b="1" dirty="0" err="1" smtClean="0"/>
              <a:t>Bidang</a:t>
            </a:r>
            <a:r>
              <a:rPr lang="en-US" b="1" dirty="0" smtClean="0"/>
              <a:t> </a:t>
            </a:r>
            <a:r>
              <a:rPr lang="en-US" b="1" dirty="0" err="1" smtClean="0"/>
              <a:t>Produksi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Restoran</a:t>
            </a:r>
            <a:endParaRPr lang="en-US" b="1" dirty="0" smtClean="0"/>
          </a:p>
          <a:p>
            <a:r>
              <a:rPr lang="en-US" b="1" dirty="0" err="1" smtClean="0"/>
              <a:t>Kompetensi</a:t>
            </a:r>
            <a:r>
              <a:rPr lang="en-US" b="1" dirty="0" smtClean="0"/>
              <a:t> </a:t>
            </a:r>
            <a:r>
              <a:rPr lang="en-US" b="1" dirty="0" err="1" smtClean="0"/>
              <a:t>Bidang</a:t>
            </a:r>
            <a:r>
              <a:rPr lang="en-US" b="1" dirty="0" smtClean="0"/>
              <a:t> Service 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Kompetensi</a:t>
            </a:r>
            <a:r>
              <a:rPr lang="en-US" b="1" dirty="0"/>
              <a:t>  </a:t>
            </a:r>
            <a:r>
              <a:rPr lang="en-US" b="1" dirty="0" err="1" smtClean="0"/>
              <a:t>Kerja</a:t>
            </a:r>
            <a:r>
              <a:rPr lang="en-US" b="1" dirty="0" smtClean="0"/>
              <a:t> </a:t>
            </a:r>
            <a:r>
              <a:rPr lang="en-US" b="1" dirty="0" err="1" smtClean="0"/>
              <a:t>Bidang</a:t>
            </a:r>
            <a:r>
              <a:rPr lang="en-US" b="1" dirty="0" smtClean="0"/>
              <a:t> </a:t>
            </a:r>
            <a:r>
              <a:rPr lang="en-US" b="1" dirty="0" err="1" smtClean="0"/>
              <a:t>Restoran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id-ID" b="1" dirty="0" smtClean="0"/>
              <a:t> </a:t>
            </a:r>
            <a:r>
              <a:rPr lang="id-ID" b="1" dirty="0"/>
              <a:t>Kompetensi  Sikap  Bidang  Produksi </a:t>
            </a:r>
            <a:r>
              <a:rPr lang="id-ID" dirty="0"/>
              <a:t/>
            </a:r>
            <a:br>
              <a:rPr lang="id-ID" dirty="0"/>
            </a:br>
            <a:r>
              <a:rPr lang="id-ID" b="1" i="1" dirty="0"/>
              <a:t> </a:t>
            </a:r>
            <a:r>
              <a:rPr lang="id-ID" dirty="0"/>
              <a:t/>
            </a:r>
            <a:br>
              <a:rPr lang="id-ID" dirty="0"/>
            </a:br>
            <a:r>
              <a:rPr lang="id-ID" b="1" dirty="0"/>
              <a:t> 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</TotalTime>
  <Words>623</Words>
  <Application>Microsoft Office PowerPoint</Application>
  <PresentationFormat>On-screen Show (4:3)</PresentationFormat>
  <Paragraphs>132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HASIL PENELITIAN </vt:lpstr>
      <vt:lpstr>Posisi yang dapat Dimasuki oleh  Lulusan </vt:lpstr>
      <vt:lpstr>Tuntutan Kompetensi yang Dibutuhkan DUDI</vt:lpstr>
      <vt:lpstr>Kompetensi Produktif yang Dibutuhkan DUDI</vt:lpstr>
      <vt:lpstr>Slide 5</vt:lpstr>
      <vt:lpstr>Kompetensi  Kerja Bidang Restoran</vt:lpstr>
      <vt:lpstr>    Kompetensi  Sikap  Bidang  Produksi      </vt:lpstr>
      <vt:lpstr>Kompetensi Pengetahuan Bidang Produksi </vt:lpstr>
      <vt:lpstr>Kompetensi Keterampilan Bidang Produksi </vt:lpstr>
      <vt:lpstr>Slide 10</vt:lpstr>
      <vt:lpstr>Kompetensi Sikap  Bidang  Service </vt:lpstr>
      <vt:lpstr>Kompetensi Pengetahuan Bidang Service</vt:lpstr>
      <vt:lpstr>Kompetensi Keterampilan Bidang Service</vt:lpstr>
      <vt:lpstr> Kompetensi Profesional  Tenaga Pendidik  untuk Melatih Tenaga Kerja  Bidang Restoran.  </vt:lpstr>
      <vt:lpstr>Kelemahan-kelemahan  Lulusan yang Dirasakaan oleh Industri  </vt:lpstr>
      <vt:lpstr> </vt:lpstr>
      <vt:lpstr>(1) </vt:lpstr>
      <vt:lpstr> (2)  Kompetensi bidang kerja restoran yang  dibutuhkan stakeholder (DU/DI) </vt:lpstr>
      <vt:lpstr>a. Kompetensi Kerja Pada Bidang Produksi</vt:lpstr>
      <vt:lpstr>b. Kompetensi Kerja pada Bidang Service</vt:lpstr>
      <vt:lpstr>c. Kompetensi Professional  Guru Untuk Menyiapkan Tenaga Kerja Bidang Restoran  </vt:lpstr>
      <vt:lpstr>Slide 22</vt:lpstr>
      <vt:lpstr>Saran  </vt:lpstr>
    </vt:vector>
  </TitlesOfParts>
  <Company>UNY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HASIL PENELITIAN </dc:title>
  <dc:creator>Kokom Komariah</dc:creator>
  <cp:lastModifiedBy>Kokom</cp:lastModifiedBy>
  <cp:revision>7</cp:revision>
  <dcterms:created xsi:type="dcterms:W3CDTF">2009-12-01T21:59:15Z</dcterms:created>
  <dcterms:modified xsi:type="dcterms:W3CDTF">2011-05-02T19:47:19Z</dcterms:modified>
</cp:coreProperties>
</file>