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2A6A38B-ED08-49C8-8D08-EFD88A300AE0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8CAC612-7AE7-41E6-93EF-F39F63B2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A6A38B-ED08-49C8-8D08-EFD88A300AE0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CAC612-7AE7-41E6-93EF-F39F63B2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A6A38B-ED08-49C8-8D08-EFD88A300AE0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CAC612-7AE7-41E6-93EF-F39F63B2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A6A38B-ED08-49C8-8D08-EFD88A300AE0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CAC612-7AE7-41E6-93EF-F39F63B2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A6A38B-ED08-49C8-8D08-EFD88A300AE0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CAC612-7AE7-41E6-93EF-F39F63B2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A6A38B-ED08-49C8-8D08-EFD88A300AE0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CAC612-7AE7-41E6-93EF-F39F63B2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A6A38B-ED08-49C8-8D08-EFD88A300AE0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CAC612-7AE7-41E6-93EF-F39F63B2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A6A38B-ED08-49C8-8D08-EFD88A300AE0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CAC612-7AE7-41E6-93EF-F39F63B2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A6A38B-ED08-49C8-8D08-EFD88A300AE0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CAC612-7AE7-41E6-93EF-F39F63B2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2A6A38B-ED08-49C8-8D08-EFD88A300AE0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CAC612-7AE7-41E6-93EF-F39F63B2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2A6A38B-ED08-49C8-8D08-EFD88A300AE0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8CAC612-7AE7-41E6-93EF-F39F63B2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2A6A38B-ED08-49C8-8D08-EFD88A300AE0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8CAC612-7AE7-41E6-93EF-F39F63B2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KOMPONEN PENDIDIKAN TEKNOLOGI DAN KEJURUAN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Kokom</a:t>
            </a:r>
            <a:r>
              <a:rPr lang="en-US" dirty="0" smtClean="0"/>
              <a:t>  </a:t>
            </a:r>
            <a:r>
              <a:rPr lang="en-US" dirty="0" err="1" smtClean="0"/>
              <a:t>Komariah</a:t>
            </a:r>
            <a:endParaRPr lang="en-US" dirty="0" smtClean="0"/>
          </a:p>
          <a:p>
            <a:r>
              <a:rPr lang="en-US" dirty="0" smtClean="0"/>
              <a:t>kokom@uny_ac.id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/>
              <a:t>berat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yang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pencapaian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 smtClean="0"/>
              <a:t>.</a:t>
            </a: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Perencanaan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Pengembangan</a:t>
            </a:r>
            <a:r>
              <a:rPr lang="en-US" b="1" dirty="0" smtClean="0"/>
              <a:t> </a:t>
            </a:r>
            <a:r>
              <a:rPr lang="en-US" b="1" dirty="0" err="1" smtClean="0"/>
              <a:t>Bahan</a:t>
            </a:r>
            <a:r>
              <a:rPr lang="en-US" b="1" dirty="0" smtClean="0"/>
              <a:t> Ajar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Pengembangan</a:t>
            </a:r>
            <a:r>
              <a:rPr lang="en-US" b="1" dirty="0"/>
              <a:t> </a:t>
            </a:r>
            <a:r>
              <a:rPr lang="en-US" b="1" dirty="0" err="1"/>
              <a:t>Bahan</a:t>
            </a:r>
            <a:r>
              <a:rPr lang="en-US" b="1" dirty="0"/>
              <a:t> </a:t>
            </a:r>
            <a:r>
              <a:rPr lang="en-US" b="1" dirty="0" err="1"/>
              <a:t>Pelajaran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Kegiatan</a:t>
            </a:r>
            <a:r>
              <a:rPr lang="en-US" b="1" dirty="0"/>
              <a:t> </a:t>
            </a:r>
            <a:r>
              <a:rPr lang="en-US" b="1" dirty="0" err="1"/>
              <a:t>Pengajaran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049" name="Group 1"/>
          <p:cNvGrpSpPr>
            <a:grpSpLocks noChangeAspect="1"/>
          </p:cNvGrpSpPr>
          <p:nvPr/>
        </p:nvGrpSpPr>
        <p:grpSpPr bwMode="auto">
          <a:xfrm>
            <a:off x="381000" y="1981200"/>
            <a:ext cx="8382000" cy="3429000"/>
            <a:chOff x="1296" y="11519"/>
            <a:chExt cx="8640" cy="1260"/>
          </a:xfrm>
        </p:grpSpPr>
        <p:sp>
          <p:nvSpPr>
            <p:cNvPr id="2057" name="AutoShape 9"/>
            <p:cNvSpPr>
              <a:spLocks noChangeAspect="1" noChangeArrowheads="1" noTextEdit="1"/>
            </p:cNvSpPr>
            <p:nvPr/>
          </p:nvSpPr>
          <p:spPr bwMode="auto">
            <a:xfrm>
              <a:off x="1296" y="11519"/>
              <a:ext cx="8640" cy="126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6" name="Rectangle 8"/>
            <p:cNvSpPr>
              <a:spLocks noChangeArrowheads="1"/>
            </p:cNvSpPr>
            <p:nvPr/>
          </p:nvSpPr>
          <p:spPr bwMode="auto">
            <a:xfrm>
              <a:off x="1476" y="11880"/>
              <a:ext cx="1620" cy="7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Program </a:t>
              </a:r>
              <a:r>
                <a:rPr kumimoji="0" lang="en-US" sz="12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Pendidikan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5" name="Rectangle 7"/>
            <p:cNvSpPr>
              <a:spLocks noChangeArrowheads="1"/>
            </p:cNvSpPr>
            <p:nvPr/>
          </p:nvSpPr>
          <p:spPr bwMode="auto">
            <a:xfrm>
              <a:off x="3816" y="11880"/>
              <a:ext cx="1440" cy="7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Kurikulum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4" name="Rectangle 6"/>
            <p:cNvSpPr>
              <a:spLocks noChangeArrowheads="1"/>
            </p:cNvSpPr>
            <p:nvPr/>
          </p:nvSpPr>
          <p:spPr bwMode="auto">
            <a:xfrm>
              <a:off x="6156" y="11699"/>
              <a:ext cx="1620" cy="10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Rencana Kegiatan Perkuliahan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3" name="Rectangle 5"/>
            <p:cNvSpPr>
              <a:spLocks noChangeArrowheads="1"/>
            </p:cNvSpPr>
            <p:nvPr/>
          </p:nvSpPr>
          <p:spPr bwMode="auto">
            <a:xfrm>
              <a:off x="8496" y="11880"/>
              <a:ext cx="1260" cy="7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GBPP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2" name="AutoShape 4"/>
            <p:cNvSpPr>
              <a:spLocks noChangeArrowheads="1"/>
            </p:cNvSpPr>
            <p:nvPr/>
          </p:nvSpPr>
          <p:spPr bwMode="auto">
            <a:xfrm>
              <a:off x="3201" y="12059"/>
              <a:ext cx="540" cy="360"/>
            </a:xfrm>
            <a:prstGeom prst="rightArrow">
              <a:avLst>
                <a:gd name="adj1" fmla="val 50000"/>
                <a:gd name="adj2" fmla="val 375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1" name="AutoShape 3"/>
            <p:cNvSpPr>
              <a:spLocks noChangeArrowheads="1"/>
            </p:cNvSpPr>
            <p:nvPr/>
          </p:nvSpPr>
          <p:spPr bwMode="auto">
            <a:xfrm>
              <a:off x="5436" y="12059"/>
              <a:ext cx="540" cy="360"/>
            </a:xfrm>
            <a:prstGeom prst="rightArrow">
              <a:avLst>
                <a:gd name="adj1" fmla="val 50000"/>
                <a:gd name="adj2" fmla="val 375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0" name="AutoShape 2"/>
            <p:cNvSpPr>
              <a:spLocks noChangeArrowheads="1"/>
            </p:cNvSpPr>
            <p:nvPr/>
          </p:nvSpPr>
          <p:spPr bwMode="auto">
            <a:xfrm>
              <a:off x="7956" y="12059"/>
              <a:ext cx="360" cy="360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err="1" smtClean="0"/>
              <a:t>Pengelompokan</a:t>
            </a:r>
            <a:r>
              <a:rPr lang="en-US" dirty="0" smtClean="0"/>
              <a:t>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/>
              <a:t>bahasan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kesatuan</a:t>
            </a:r>
            <a:r>
              <a:rPr lang="en-US" dirty="0"/>
              <a:t> integral</a:t>
            </a:r>
          </a:p>
          <a:p>
            <a:pPr lvl="0"/>
            <a:r>
              <a:rPr lang="en-US" dirty="0" err="1"/>
              <a:t>Urutan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/>
              <a:t>bahasan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logis</a:t>
            </a:r>
            <a:r>
              <a:rPr lang="en-US" dirty="0"/>
              <a:t> agar </a:t>
            </a:r>
            <a:r>
              <a:rPr lang="en-US" dirty="0" err="1"/>
              <a:t>tercapai</a:t>
            </a:r>
            <a:r>
              <a:rPr lang="en-US" dirty="0"/>
              <a:t> </a:t>
            </a:r>
            <a:r>
              <a:rPr lang="en-US" dirty="0" err="1"/>
              <a:t>keseimbangan</a:t>
            </a:r>
            <a:endParaRPr lang="en-US" dirty="0"/>
          </a:p>
          <a:p>
            <a:pPr lvl="0"/>
            <a:r>
              <a:rPr lang="en-US" dirty="0" err="1"/>
              <a:t>Konsultasi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matakuliah</a:t>
            </a:r>
            <a:r>
              <a:rPr lang="en-US" dirty="0"/>
              <a:t> yang lain agar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tumpang</a:t>
            </a:r>
            <a:r>
              <a:rPr lang="en-US" dirty="0"/>
              <a:t> </a:t>
            </a:r>
            <a:r>
              <a:rPr lang="en-US" dirty="0" err="1"/>
              <a:t>tindih</a:t>
            </a:r>
            <a:endParaRPr lang="en-US" dirty="0"/>
          </a:p>
          <a:p>
            <a:pPr lvl="0"/>
            <a:r>
              <a:rPr lang="en-US" dirty="0" err="1"/>
              <a:t>Urutan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/>
              <a:t>bahasan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hierarkhi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,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berpikir</a:t>
            </a:r>
            <a:r>
              <a:rPr lang="en-US" dirty="0"/>
              <a:t>, </a:t>
            </a:r>
            <a:r>
              <a:rPr lang="en-US" dirty="0" err="1"/>
              <a:t>mulai</a:t>
            </a:r>
            <a:r>
              <a:rPr lang="en-US" dirty="0"/>
              <a:t> yang </a:t>
            </a:r>
            <a:r>
              <a:rPr lang="en-US" dirty="0" err="1"/>
              <a:t>abstrak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yang </a:t>
            </a:r>
            <a:r>
              <a:rPr lang="en-US" dirty="0" err="1"/>
              <a:t>kongkrit</a:t>
            </a:r>
            <a:endParaRPr lang="en-US" dirty="0"/>
          </a:p>
          <a:p>
            <a:pPr lvl="0"/>
            <a:r>
              <a:rPr lang="en-US" dirty="0" err="1"/>
              <a:t>Setiap</a:t>
            </a:r>
            <a:r>
              <a:rPr lang="en-US" dirty="0"/>
              <a:t> sub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/>
              <a:t>bahasan</a:t>
            </a:r>
            <a:r>
              <a:rPr lang="en-US" dirty="0"/>
              <a:t>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/>
              <a:t>bahasan</a:t>
            </a:r>
            <a:endParaRPr lang="en-US" dirty="0"/>
          </a:p>
          <a:p>
            <a:pPr lvl="0"/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/>
              <a:t>jadwa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alokasi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yang </a:t>
            </a:r>
            <a:r>
              <a:rPr lang="en-US" dirty="0" err="1"/>
              <a:t>tersedia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Penyusunan</a:t>
            </a:r>
            <a:r>
              <a:rPr lang="en-US" b="1" dirty="0" smtClean="0"/>
              <a:t> GBPP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Skema</a:t>
            </a:r>
            <a:r>
              <a:rPr lang="en-US" b="1" dirty="0"/>
              <a:t> </a:t>
            </a:r>
            <a:r>
              <a:rPr lang="en-US" b="1" dirty="0" err="1"/>
              <a:t>Kerja</a:t>
            </a:r>
            <a:endParaRPr lang="en-US" dirty="0"/>
          </a:p>
          <a:p>
            <a:pPr lvl="0"/>
            <a:r>
              <a:rPr lang="en-US" dirty="0" err="1"/>
              <a:t>Rincian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pengajaran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sub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/>
              <a:t>bahasan</a:t>
            </a:r>
            <a:endParaRPr lang="en-US" dirty="0"/>
          </a:p>
          <a:p>
            <a:pPr lvl="0"/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spesifik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GBPP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 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/>
              <a:t>SMK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laboratorium</a:t>
            </a:r>
            <a:r>
              <a:rPr lang="en-US" dirty="0"/>
              <a:t> 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bengkel</a:t>
            </a:r>
            <a:r>
              <a:rPr lang="en-US" dirty="0"/>
              <a:t> yang </a:t>
            </a:r>
            <a:r>
              <a:rPr lang="en-US" dirty="0" err="1"/>
              <a:t>dilengkapi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fasilitas</a:t>
            </a:r>
            <a:r>
              <a:rPr lang="en-US" dirty="0"/>
              <a:t> </a:t>
            </a:r>
            <a:r>
              <a:rPr lang="en-US" dirty="0" err="1"/>
              <a:t>peralatan</a:t>
            </a:r>
            <a:r>
              <a:rPr lang="en-US" dirty="0"/>
              <a:t>, </a:t>
            </a:r>
            <a:r>
              <a:rPr lang="en-US" dirty="0" err="1"/>
              <a:t>perkakas</a:t>
            </a:r>
            <a:r>
              <a:rPr lang="en-US" dirty="0"/>
              <a:t>,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yang </a:t>
            </a:r>
            <a:r>
              <a:rPr lang="en-US" dirty="0" err="1"/>
              <a:t>memadai</a:t>
            </a:r>
            <a:r>
              <a:rPr lang="en-US" dirty="0"/>
              <a:t> </a:t>
            </a:r>
            <a:r>
              <a:rPr lang="en-US" dirty="0" err="1"/>
              <a:t>relevan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yang </a:t>
            </a:r>
            <a:r>
              <a:rPr lang="en-US" dirty="0" err="1"/>
              <a:t>nantinya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.</a:t>
            </a:r>
          </a:p>
          <a:p>
            <a:r>
              <a:rPr lang="en-US" dirty="0"/>
              <a:t> </a:t>
            </a:r>
          </a:p>
          <a:p>
            <a:r>
              <a:rPr lang="en-US" b="1" dirty="0" err="1"/>
              <a:t>Laboratorium</a:t>
            </a:r>
            <a:r>
              <a:rPr lang="en-US" b="1" dirty="0"/>
              <a:t> :</a:t>
            </a:r>
            <a:r>
              <a:rPr lang="en-US" dirty="0"/>
              <a:t> </a:t>
            </a:r>
            <a:r>
              <a:rPr lang="en-US" dirty="0" err="1"/>
              <a:t>sarana</a:t>
            </a:r>
            <a:r>
              <a:rPr lang="en-US" dirty="0"/>
              <a:t> </a:t>
            </a:r>
            <a:r>
              <a:rPr lang="en-US" dirty="0" err="1"/>
              <a:t>penunjang</a:t>
            </a:r>
            <a:r>
              <a:rPr lang="en-US" dirty="0"/>
              <a:t> </a:t>
            </a:r>
            <a:r>
              <a:rPr lang="en-US" dirty="0" err="1"/>
              <a:t>jurusan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,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keperluan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yang </a:t>
            </a:r>
            <a:r>
              <a:rPr lang="en-US" dirty="0" err="1"/>
              <a:t>bersangkutan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b="1" dirty="0" err="1"/>
              <a:t>Bengkel</a:t>
            </a:r>
            <a:r>
              <a:rPr lang="en-US" b="1" dirty="0"/>
              <a:t> :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dilaksanakannya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PBM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perbaikan</a:t>
            </a:r>
            <a:r>
              <a:rPr lang="en-US" dirty="0"/>
              <a:t> </a:t>
            </a:r>
            <a:r>
              <a:rPr lang="en-US" dirty="0" err="1"/>
              <a:t>perkakas</a:t>
            </a:r>
            <a:r>
              <a:rPr lang="en-US" dirty="0"/>
              <a:t> (</a:t>
            </a:r>
            <a:r>
              <a:rPr lang="en-US" i="1" dirty="0"/>
              <a:t>equipment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(</a:t>
            </a:r>
            <a:r>
              <a:rPr lang="en-US" i="1" dirty="0"/>
              <a:t>tools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3. PERENCANAAN DAN PENGEMBANGAN  FASILITAS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kurikulum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instruksional</a:t>
            </a:r>
            <a:endParaRPr lang="en-US" dirty="0"/>
          </a:p>
          <a:p>
            <a:pPr>
              <a:buNone/>
            </a:pPr>
            <a:r>
              <a:rPr lang="en-US" dirty="0"/>
              <a:t>2.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laboratorium</a:t>
            </a:r>
            <a:r>
              <a:rPr lang="en-US" dirty="0"/>
              <a:t> yang </a:t>
            </a:r>
            <a:r>
              <a:rPr lang="en-US" dirty="0" err="1" smtClean="0"/>
              <a:t>diperlukan</a:t>
            </a:r>
            <a:endParaRPr lang="en-US" dirty="0"/>
          </a:p>
          <a:p>
            <a:pPr>
              <a:buNone/>
            </a:pPr>
            <a:r>
              <a:rPr lang="en-US" dirty="0"/>
              <a:t>3.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dilayani</a:t>
            </a:r>
            <a:endParaRPr lang="en-US" dirty="0"/>
          </a:p>
          <a:p>
            <a:pPr>
              <a:buNone/>
            </a:pPr>
            <a:r>
              <a:rPr lang="en-US" dirty="0"/>
              <a:t>4.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i="1" dirty="0"/>
              <a:t>lay out</a:t>
            </a:r>
            <a:r>
              <a:rPr lang="en-US" dirty="0"/>
              <a:t> </a:t>
            </a:r>
            <a:r>
              <a:rPr lang="en-US" dirty="0" err="1"/>
              <a:t>laboratorium</a:t>
            </a:r>
            <a:endParaRPr lang="en-US" dirty="0"/>
          </a:p>
          <a:p>
            <a:pPr>
              <a:buNone/>
            </a:pPr>
            <a:r>
              <a:rPr lang="en-US" dirty="0"/>
              <a:t>5.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perabot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tangga</a:t>
            </a:r>
            <a:r>
              <a:rPr lang="en-US" dirty="0"/>
              <a:t> (</a:t>
            </a:r>
            <a:r>
              <a:rPr lang="en-US" i="1" dirty="0"/>
              <a:t>furniture</a:t>
            </a:r>
            <a:r>
              <a:rPr lang="en-US" dirty="0"/>
              <a:t>) yang </a:t>
            </a:r>
            <a:r>
              <a:rPr lang="en-US" dirty="0" err="1"/>
              <a:t>diperlukan</a:t>
            </a:r>
            <a:endParaRPr lang="en-US" dirty="0"/>
          </a:p>
          <a:p>
            <a:pPr>
              <a:buNone/>
            </a:pPr>
            <a:r>
              <a:rPr lang="en-US" dirty="0"/>
              <a:t>6.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perkakas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yang </a:t>
            </a:r>
            <a:r>
              <a:rPr lang="en-US" dirty="0" err="1" smtClean="0"/>
              <a:t>diperlukan</a:t>
            </a: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Faktor</a:t>
            </a:r>
            <a:r>
              <a:rPr lang="en-US" b="1" dirty="0" smtClean="0"/>
              <a:t> </a:t>
            </a:r>
            <a:r>
              <a:rPr lang="en-US" b="1" dirty="0" err="1" smtClean="0"/>
              <a:t>Perencanaan</a:t>
            </a:r>
            <a:r>
              <a:rPr lang="en-US" b="1" dirty="0" smtClean="0"/>
              <a:t> </a:t>
            </a:r>
            <a:r>
              <a:rPr lang="en-US" b="1" dirty="0" err="1" smtClean="0"/>
              <a:t>Fasilitas</a:t>
            </a:r>
            <a:r>
              <a:rPr lang="en-US" b="1" dirty="0" smtClean="0"/>
              <a:t> 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Tujuan</a:t>
            </a:r>
            <a:r>
              <a:rPr lang="en-US" b="1" dirty="0"/>
              <a:t> </a:t>
            </a:r>
            <a:r>
              <a:rPr lang="en-US" b="1" dirty="0" err="1"/>
              <a:t>Kurikulum</a:t>
            </a:r>
            <a:r>
              <a:rPr lang="en-US" b="1" dirty="0"/>
              <a:t>:</a:t>
            </a:r>
            <a:endParaRPr lang="en-US" dirty="0"/>
          </a:p>
          <a:p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kejuruan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lulusan</a:t>
            </a:r>
            <a:r>
              <a:rPr lang="en-US" dirty="0"/>
              <a:t> </a:t>
            </a:r>
            <a:r>
              <a:rPr lang="en-US" dirty="0" err="1"/>
              <a:t>siap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fasilitas</a:t>
            </a:r>
            <a:r>
              <a:rPr lang="en-US" dirty="0"/>
              <a:t> yang </a:t>
            </a:r>
            <a:r>
              <a:rPr lang="en-US" dirty="0" err="1"/>
              <a:t>mengkondisikan</a:t>
            </a:r>
            <a:r>
              <a:rPr lang="en-US" dirty="0"/>
              <a:t> </a:t>
            </a:r>
            <a:r>
              <a:rPr lang="en-US" dirty="0" err="1"/>
              <a:t>suasana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industri</a:t>
            </a:r>
            <a:r>
              <a:rPr lang="en-US" dirty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Jenis</a:t>
            </a:r>
            <a:r>
              <a:rPr lang="en-US" b="1" dirty="0" smtClean="0"/>
              <a:t> </a:t>
            </a:r>
            <a:r>
              <a:rPr lang="en-US" b="1" dirty="0" err="1"/>
              <a:t>ruang</a:t>
            </a:r>
            <a:r>
              <a:rPr lang="en-US" b="1" dirty="0"/>
              <a:t> yang </a:t>
            </a:r>
            <a:r>
              <a:rPr lang="en-US" b="1" dirty="0" err="1"/>
              <a:t>harus</a:t>
            </a:r>
            <a:r>
              <a:rPr lang="en-US" b="1" dirty="0"/>
              <a:t> </a:t>
            </a:r>
            <a:r>
              <a:rPr lang="en-US" b="1" dirty="0" err="1"/>
              <a:t>dipenuhi</a:t>
            </a:r>
            <a:r>
              <a:rPr lang="en-US" b="1" dirty="0"/>
              <a:t>: </a:t>
            </a:r>
            <a:endParaRPr lang="en-US" dirty="0"/>
          </a:p>
          <a:p>
            <a:pPr lvl="0"/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i="1" dirty="0"/>
              <a:t>(main work area),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laboratorium</a:t>
            </a:r>
            <a:r>
              <a:rPr lang="en-US" dirty="0"/>
              <a:t> yang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praktek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penempatan</a:t>
            </a:r>
            <a:r>
              <a:rPr lang="en-US" dirty="0"/>
              <a:t> </a:t>
            </a:r>
            <a:r>
              <a:rPr lang="en-US" dirty="0" err="1"/>
              <a:t>meja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kursi</a:t>
            </a:r>
            <a:r>
              <a:rPr lang="en-US" dirty="0"/>
              <a:t>, </a:t>
            </a:r>
            <a:r>
              <a:rPr lang="en-US" dirty="0" err="1"/>
              <a:t>perkakas</a:t>
            </a:r>
            <a:r>
              <a:rPr lang="en-US" dirty="0"/>
              <a:t>, </a:t>
            </a:r>
            <a:r>
              <a:rPr lang="en-US" dirty="0" err="1"/>
              <a:t>mesin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pendukung</a:t>
            </a:r>
            <a:r>
              <a:rPr lang="en-US" dirty="0"/>
              <a:t> </a:t>
            </a:r>
            <a:r>
              <a:rPr lang="en-US" i="1" dirty="0"/>
              <a:t>(support and auxiliary areas),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PBM,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ketersediaannya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terselenggaranya</a:t>
            </a:r>
            <a:r>
              <a:rPr lang="en-US" dirty="0"/>
              <a:t> PBM.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Jenis</a:t>
            </a:r>
            <a:r>
              <a:rPr lang="en-US" b="1" dirty="0" smtClean="0"/>
              <a:t>, </a:t>
            </a:r>
            <a:r>
              <a:rPr lang="en-US" b="1" dirty="0" err="1" smtClean="0"/>
              <a:t>Jumlah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Hubungan</a:t>
            </a:r>
            <a:r>
              <a:rPr lang="en-US" b="1" dirty="0" smtClean="0"/>
              <a:t> </a:t>
            </a:r>
            <a:r>
              <a:rPr lang="en-US" b="1" dirty="0" err="1" smtClean="0"/>
              <a:t>Antar</a:t>
            </a:r>
            <a:r>
              <a:rPr lang="en-US" b="1" dirty="0" smtClean="0"/>
              <a:t> </a:t>
            </a:r>
            <a:r>
              <a:rPr lang="en-US" b="1" dirty="0" err="1" smtClean="0"/>
              <a:t>Laboratorium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err="1" smtClean="0"/>
              <a:t>Bentuk</a:t>
            </a:r>
            <a:r>
              <a:rPr lang="en-US" dirty="0" smtClean="0"/>
              <a:t>  </a:t>
            </a:r>
            <a:r>
              <a:rPr lang="en-US" dirty="0" err="1"/>
              <a:t>persegi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perbandingan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lebar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3 : 1,5 -2. </a:t>
            </a:r>
            <a:r>
              <a:rPr lang="en-US" dirty="0" err="1"/>
              <a:t>Susunan</a:t>
            </a:r>
            <a:r>
              <a:rPr lang="en-US" dirty="0"/>
              <a:t> </a:t>
            </a:r>
            <a:r>
              <a:rPr lang="en-US" dirty="0" err="1"/>
              <a:t>meja</a:t>
            </a:r>
            <a:r>
              <a:rPr lang="en-US" dirty="0"/>
              <a:t> </a:t>
            </a:r>
            <a:r>
              <a:rPr lang="en-US" dirty="0" err="1"/>
              <a:t>kursi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mengganggu</a:t>
            </a:r>
            <a:r>
              <a:rPr lang="en-US" dirty="0"/>
              <a:t> </a:t>
            </a:r>
            <a:r>
              <a:rPr lang="en-US" dirty="0" err="1"/>
              <a:t>mobilitas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guru.</a:t>
            </a:r>
          </a:p>
          <a:p>
            <a:pPr lvl="0"/>
            <a:r>
              <a:rPr lang="en-US" dirty="0" err="1"/>
              <a:t>Letak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terganggu</a:t>
            </a:r>
            <a:r>
              <a:rPr lang="en-US" dirty="0"/>
              <a:t> </a:t>
            </a:r>
            <a:r>
              <a:rPr lang="en-US" dirty="0" err="1"/>
              <a:t>fasilitas</a:t>
            </a:r>
            <a:r>
              <a:rPr lang="en-US" dirty="0"/>
              <a:t> yang lain</a:t>
            </a:r>
          </a:p>
          <a:p>
            <a:pPr lvl="0"/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penerangan</a:t>
            </a:r>
            <a:r>
              <a:rPr lang="en-US" dirty="0"/>
              <a:t> </a:t>
            </a:r>
            <a:r>
              <a:rPr lang="en-US" dirty="0" err="1"/>
              <a:t>alami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listrik</a:t>
            </a:r>
            <a:r>
              <a:rPr lang="en-US" dirty="0"/>
              <a:t> </a:t>
            </a:r>
            <a:r>
              <a:rPr lang="en-US" dirty="0" err="1"/>
              <a:t>terpenuhi</a:t>
            </a:r>
            <a:r>
              <a:rPr lang="en-US" dirty="0"/>
              <a:t>,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keselamatan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, </a:t>
            </a:r>
            <a:r>
              <a:rPr lang="en-US" dirty="0" err="1"/>
              <a:t>sirkulasi</a:t>
            </a:r>
            <a:r>
              <a:rPr lang="en-US" dirty="0"/>
              <a:t> </a:t>
            </a:r>
            <a:r>
              <a:rPr lang="en-US" dirty="0" err="1"/>
              <a:t>udara</a:t>
            </a:r>
            <a:r>
              <a:rPr lang="en-US" dirty="0"/>
              <a:t>, </a:t>
            </a:r>
            <a:r>
              <a:rPr lang="en-US" dirty="0" err="1"/>
              <a:t>peredam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, </a:t>
            </a:r>
            <a:r>
              <a:rPr lang="en-US" dirty="0" err="1"/>
              <a:t>pendingin</a:t>
            </a:r>
            <a:r>
              <a:rPr lang="en-US" dirty="0"/>
              <a:t> </a:t>
            </a:r>
            <a:r>
              <a:rPr lang="en-US" dirty="0" err="1"/>
              <a:t>ruangan</a:t>
            </a:r>
            <a:r>
              <a:rPr lang="en-US" dirty="0"/>
              <a:t> </a:t>
            </a:r>
            <a:r>
              <a:rPr lang="en-US" dirty="0" err="1"/>
              <a:t>dsb</a:t>
            </a:r>
            <a:r>
              <a:rPr lang="en-US" dirty="0"/>
              <a:t>.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Syarat</a:t>
            </a:r>
            <a:r>
              <a:rPr lang="en-US" b="1" dirty="0" smtClean="0"/>
              <a:t> </a:t>
            </a:r>
            <a:r>
              <a:rPr lang="en-US" b="1" dirty="0" err="1" smtClean="0"/>
              <a:t>ruang</a:t>
            </a:r>
            <a:r>
              <a:rPr lang="en-US" b="1" dirty="0" smtClean="0"/>
              <a:t> </a:t>
            </a:r>
            <a:r>
              <a:rPr lang="en-US" b="1" dirty="0" err="1" smtClean="0"/>
              <a:t>kerja</a:t>
            </a:r>
            <a:r>
              <a:rPr lang="en-US" b="1" dirty="0" smtClean="0"/>
              <a:t> </a:t>
            </a:r>
            <a:r>
              <a:rPr lang="en-US" b="1" dirty="0" err="1" smtClean="0"/>
              <a:t>utama</a:t>
            </a:r>
            <a:r>
              <a:rPr lang="en-US" b="1" dirty="0" smtClean="0"/>
              <a:t>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frekuensi</a:t>
            </a:r>
            <a:r>
              <a:rPr lang="en-US" dirty="0"/>
              <a:t> </a:t>
            </a:r>
            <a:r>
              <a:rPr lang="en-US" dirty="0" err="1"/>
              <a:t>pemakaian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 yang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praktek</a:t>
            </a:r>
            <a:r>
              <a:rPr lang="en-US" dirty="0"/>
              <a:t>.</a:t>
            </a:r>
          </a:p>
          <a:p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pertimbangan</a:t>
            </a:r>
            <a:r>
              <a:rPr lang="en-US" dirty="0"/>
              <a:t>:</a:t>
            </a:r>
          </a:p>
          <a:p>
            <a:pPr lvl="0"/>
            <a:r>
              <a:rPr lang="en-US" dirty="0" err="1"/>
              <a:t>Jumlah</a:t>
            </a:r>
            <a:r>
              <a:rPr lang="en-US" dirty="0"/>
              <a:t> jam per </a:t>
            </a:r>
            <a:r>
              <a:rPr lang="en-US" dirty="0" err="1"/>
              <a:t>minggu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praktek</a:t>
            </a:r>
            <a:endParaRPr lang="en-US" dirty="0"/>
          </a:p>
          <a:p>
            <a:pPr lvl="0"/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praktek</a:t>
            </a:r>
            <a:endParaRPr lang="en-US" dirty="0"/>
          </a:p>
          <a:p>
            <a:pPr lvl="0"/>
            <a:r>
              <a:rPr lang="en-US" dirty="0" err="1"/>
              <a:t>Efisiensi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Jumlah</a:t>
            </a:r>
            <a:r>
              <a:rPr lang="en-US" b="1" dirty="0" smtClean="0"/>
              <a:t> </a:t>
            </a:r>
            <a:r>
              <a:rPr lang="en-US" b="1" dirty="0" err="1" smtClean="0"/>
              <a:t>Laboratorium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err="1" smtClean="0"/>
              <a:t>Pengertian</a:t>
            </a:r>
            <a:r>
              <a:rPr lang="en-US" b="1" dirty="0"/>
              <a:t>:</a:t>
            </a:r>
            <a:endParaRPr lang="en-US" dirty="0"/>
          </a:p>
          <a:p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serentetan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yang </a:t>
            </a:r>
            <a:r>
              <a:rPr lang="en-US" dirty="0" err="1"/>
              <a:t>direncanakan</a:t>
            </a:r>
            <a:r>
              <a:rPr lang="en-US" dirty="0"/>
              <a:t> (</a:t>
            </a:r>
            <a:r>
              <a:rPr lang="en-US" dirty="0" err="1"/>
              <a:t>Maurutz</a:t>
            </a:r>
            <a:r>
              <a:rPr lang="en-US" dirty="0"/>
              <a:t> Johnson, 1967)</a:t>
            </a:r>
          </a:p>
          <a:p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Kesempatan</a:t>
            </a:r>
            <a:r>
              <a:rPr lang="en-US" dirty="0"/>
              <a:t> yang </a:t>
            </a:r>
            <a:r>
              <a:rPr lang="en-US" dirty="0" err="1"/>
              <a:t>diperuntukkan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 (Mc. </a:t>
            </a:r>
            <a:r>
              <a:rPr lang="en-US" dirty="0" err="1"/>
              <a:t>Cutcheon</a:t>
            </a:r>
            <a:r>
              <a:rPr lang="en-US" dirty="0"/>
              <a:t>, 1981)</a:t>
            </a:r>
          </a:p>
          <a:p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dimiliki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(</a:t>
            </a:r>
            <a:r>
              <a:rPr lang="en-US" dirty="0" err="1"/>
              <a:t>Crunkilton</a:t>
            </a:r>
            <a:r>
              <a:rPr lang="en-US" dirty="0"/>
              <a:t>, 1984)</a:t>
            </a:r>
          </a:p>
          <a:p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, </a:t>
            </a:r>
            <a:r>
              <a:rPr lang="en-US" dirty="0" err="1"/>
              <a:t>daftar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pelajaran</a:t>
            </a:r>
            <a:r>
              <a:rPr lang="en-US" dirty="0"/>
              <a:t> (</a:t>
            </a:r>
            <a:r>
              <a:rPr lang="en-US" dirty="0" err="1"/>
              <a:t>matakuliah</a:t>
            </a:r>
            <a:r>
              <a:rPr lang="en-US" dirty="0"/>
              <a:t>),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, </a:t>
            </a:r>
            <a:r>
              <a:rPr lang="en-US" dirty="0" err="1"/>
              <a:t>daftar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pelajaran</a:t>
            </a:r>
            <a:r>
              <a:rPr lang="en-US" dirty="0"/>
              <a:t> (</a:t>
            </a:r>
            <a:r>
              <a:rPr lang="en-US" dirty="0" err="1"/>
              <a:t>matakuliah</a:t>
            </a:r>
            <a:r>
              <a:rPr lang="en-US" dirty="0"/>
              <a:t>)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dipelajari</a:t>
            </a:r>
            <a:r>
              <a:rPr lang="en-US" dirty="0"/>
              <a:t>,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yang </a:t>
            </a:r>
            <a:r>
              <a:rPr lang="en-US" dirty="0" err="1"/>
              <a:t>direncanakan</a:t>
            </a:r>
            <a:r>
              <a:rPr lang="en-US" dirty="0"/>
              <a:t> (Taylor </a:t>
            </a:r>
            <a:r>
              <a:rPr lang="en-US" dirty="0" err="1"/>
              <a:t>dan</a:t>
            </a:r>
            <a:r>
              <a:rPr lang="en-US" dirty="0"/>
              <a:t> Richard, 1985</a:t>
            </a:r>
            <a:r>
              <a:rPr lang="en-US" dirty="0" smtClean="0"/>
              <a:t>) </a:t>
            </a: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KURIKULUM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Eff</a:t>
            </a:r>
            <a:r>
              <a:rPr lang="en-US" dirty="0"/>
              <a:t>  =  (K x </a:t>
            </a:r>
            <a:r>
              <a:rPr lang="en-US" dirty="0" err="1"/>
              <a:t>Wp</a:t>
            </a:r>
            <a:r>
              <a:rPr lang="en-US" dirty="0"/>
              <a:t> )/ (R x Ws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Eff</a:t>
            </a:r>
            <a:r>
              <a:rPr lang="en-US" dirty="0"/>
              <a:t> = </a:t>
            </a:r>
            <a:r>
              <a:rPr lang="en-US" dirty="0" err="1"/>
              <a:t>Efisiensi</a:t>
            </a:r>
            <a:r>
              <a:rPr lang="en-US" dirty="0"/>
              <a:t> </a:t>
            </a:r>
            <a:r>
              <a:rPr lang="en-US" dirty="0" err="1"/>
              <a:t>penmakaina</a:t>
            </a:r>
            <a:r>
              <a:rPr lang="en-US" dirty="0"/>
              <a:t> </a:t>
            </a:r>
            <a:r>
              <a:rPr lang="en-US" dirty="0" err="1"/>
              <a:t>ruangan</a:t>
            </a:r>
            <a:endParaRPr lang="en-US" dirty="0"/>
          </a:p>
          <a:p>
            <a:r>
              <a:rPr lang="en-US" dirty="0"/>
              <a:t>K   =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/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praktek</a:t>
            </a:r>
            <a:endParaRPr lang="en-US" dirty="0"/>
          </a:p>
          <a:p>
            <a:r>
              <a:rPr lang="en-US" dirty="0" err="1"/>
              <a:t>Wp</a:t>
            </a:r>
            <a:r>
              <a:rPr lang="en-US" dirty="0"/>
              <a:t>= Lama </a:t>
            </a:r>
            <a:r>
              <a:rPr lang="en-US" dirty="0" err="1"/>
              <a:t>pemakaian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jam </a:t>
            </a:r>
            <a:r>
              <a:rPr lang="en-US" dirty="0" err="1"/>
              <a:t>pelajaran</a:t>
            </a:r>
            <a:r>
              <a:rPr lang="en-US" dirty="0"/>
              <a:t> </a:t>
            </a:r>
            <a:r>
              <a:rPr lang="en-US" dirty="0" err="1"/>
              <a:t>praktek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genap</a:t>
            </a:r>
            <a:r>
              <a:rPr lang="en-US" dirty="0"/>
              <a:t>/</a:t>
            </a:r>
            <a:r>
              <a:rPr lang="en-US" dirty="0" err="1"/>
              <a:t>ganjil</a:t>
            </a:r>
            <a:endParaRPr lang="en-US" dirty="0"/>
          </a:p>
          <a:p>
            <a:r>
              <a:rPr lang="en-US" dirty="0"/>
              <a:t>Ws=  </a:t>
            </a:r>
            <a:r>
              <a:rPr lang="en-US" dirty="0" err="1"/>
              <a:t>Jumlah</a:t>
            </a:r>
            <a:r>
              <a:rPr lang="en-US" dirty="0"/>
              <a:t> jam yang </a:t>
            </a:r>
            <a:r>
              <a:rPr lang="en-US" dirty="0" err="1"/>
              <a:t>tersedia</a:t>
            </a:r>
            <a:r>
              <a:rPr lang="en-US" dirty="0"/>
              <a:t>, jam per </a:t>
            </a:r>
            <a:r>
              <a:rPr lang="en-US" dirty="0" err="1"/>
              <a:t>minggu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praktek</a:t>
            </a:r>
            <a:r>
              <a:rPr lang="en-US" dirty="0"/>
              <a:t> </a:t>
            </a:r>
            <a:r>
              <a:rPr lang="en-US" dirty="0" err="1" smtClean="0"/>
              <a:t>dibuka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Eff</a:t>
            </a:r>
            <a:r>
              <a:rPr lang="en-US" dirty="0" smtClean="0"/>
              <a:t> </a:t>
            </a:r>
            <a:r>
              <a:rPr lang="en-US" dirty="0"/>
              <a:t>100% 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tercapai</a:t>
            </a:r>
            <a:r>
              <a:rPr lang="en-US" dirty="0"/>
              <a:t>. Eff. 70 – 80 %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bagus</a:t>
            </a:r>
            <a:r>
              <a:rPr lang="en-US" dirty="0"/>
              <a:t>, Eff. 60 %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. </a:t>
            </a:r>
            <a:r>
              <a:rPr lang="en-US" dirty="0" err="1"/>
              <a:t>Diusahakan</a:t>
            </a:r>
            <a:r>
              <a:rPr lang="en-US" dirty="0"/>
              <a:t> Eff. </a:t>
            </a:r>
            <a:r>
              <a:rPr lang="en-US" dirty="0" err="1"/>
              <a:t>Jangan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60 </a:t>
            </a:r>
            <a:r>
              <a:rPr lang="en-US" dirty="0" smtClean="0"/>
              <a:t>%.</a:t>
            </a: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/>
              <a:t>Hubungan</a:t>
            </a:r>
            <a:r>
              <a:rPr lang="en-US" b="1" dirty="0"/>
              <a:t> </a:t>
            </a:r>
            <a:r>
              <a:rPr lang="en-US" b="1" dirty="0" err="1"/>
              <a:t>antar</a:t>
            </a:r>
            <a:r>
              <a:rPr lang="en-US" b="1" dirty="0"/>
              <a:t> </a:t>
            </a:r>
            <a:r>
              <a:rPr lang="en-US" b="1" dirty="0" err="1"/>
              <a:t>Ruang</a:t>
            </a:r>
            <a:endParaRPr lang="en-US" dirty="0"/>
          </a:p>
          <a:p>
            <a:r>
              <a:rPr lang="en-US" dirty="0" err="1"/>
              <a:t>Diatur</a:t>
            </a:r>
            <a:r>
              <a:rPr lang="en-US" dirty="0"/>
              <a:t> agar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merugikan</a:t>
            </a:r>
            <a:r>
              <a:rPr lang="en-US" dirty="0"/>
              <a:t>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 smtClean="0"/>
              <a:t>mendukung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pertimbangan</a:t>
            </a:r>
            <a:r>
              <a:rPr lang="en-US" dirty="0"/>
              <a:t>:</a:t>
            </a:r>
          </a:p>
          <a:p>
            <a:pPr lvl="0"/>
            <a:r>
              <a:rPr lang="en-US" dirty="0" err="1"/>
              <a:t>Kesamaan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kebutuhan</a:t>
            </a:r>
            <a:endParaRPr lang="en-US" dirty="0"/>
          </a:p>
          <a:p>
            <a:pPr lvl="0"/>
            <a:r>
              <a:rPr lang="en-US" dirty="0" err="1"/>
              <a:t>Dukungan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ketergantungan</a:t>
            </a:r>
            <a:endParaRPr lang="en-US" dirty="0"/>
          </a:p>
          <a:p>
            <a:pPr lvl="0"/>
            <a:r>
              <a:rPr lang="en-US" dirty="0" err="1"/>
              <a:t>Gangguan</a:t>
            </a:r>
            <a:r>
              <a:rPr lang="en-US" dirty="0"/>
              <a:t> yang </a:t>
            </a:r>
            <a:r>
              <a:rPr lang="en-US" dirty="0" err="1"/>
              <a:t>ditimbulkan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lab.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:</a:t>
            </a:r>
          </a:p>
          <a:p>
            <a:pPr lvl="0"/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dilakukan</a:t>
            </a:r>
            <a:endParaRPr lang="en-US" dirty="0"/>
          </a:p>
          <a:p>
            <a:pPr lvl="0"/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praktek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Ukuran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i="1" dirty="0" smtClean="0"/>
              <a:t>Layout</a:t>
            </a:r>
            <a:r>
              <a:rPr lang="en-US" b="1" dirty="0" smtClean="0"/>
              <a:t> </a:t>
            </a:r>
            <a:r>
              <a:rPr lang="en-US" b="1" dirty="0" err="1" smtClean="0"/>
              <a:t>Laboratorium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ruangan</a:t>
            </a:r>
            <a:r>
              <a:rPr lang="en-US" dirty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feet (1 feet = 30 cm) </a:t>
            </a:r>
            <a:r>
              <a:rPr lang="en-US" dirty="0" err="1"/>
              <a:t>persegi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tiap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. </a:t>
            </a:r>
          </a:p>
          <a:p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total =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tiap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x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+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ruangan</a:t>
            </a:r>
            <a:r>
              <a:rPr lang="en-US" dirty="0"/>
              <a:t> </a:t>
            </a:r>
            <a:r>
              <a:rPr lang="en-US" dirty="0" err="1"/>
              <a:t>umum</a:t>
            </a:r>
            <a:endParaRPr lang="en-US" dirty="0"/>
          </a:p>
          <a:p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ruangan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prakteknya</a:t>
            </a:r>
            <a:r>
              <a:rPr lang="en-US" dirty="0"/>
              <a:t>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</a:t>
            </a:r>
            <a:r>
              <a:rPr lang="en-US" dirty="0" err="1"/>
              <a:t>Rtt</a:t>
            </a:r>
            <a:r>
              <a:rPr lang="en-US" dirty="0"/>
              <a:t> = Rs  x  Js  + </a:t>
            </a:r>
            <a:r>
              <a:rPr lang="en-US" dirty="0" err="1"/>
              <a:t>Rp</a:t>
            </a:r>
            <a:r>
              <a:rPr lang="en-US" dirty="0"/>
              <a:t>  + </a:t>
            </a:r>
            <a:r>
              <a:rPr lang="en-US" dirty="0" err="1"/>
              <a:t>Rm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 err="1"/>
              <a:t>Rtt</a:t>
            </a:r>
            <a:r>
              <a:rPr lang="en-US" dirty="0"/>
              <a:t>: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ruangan</a:t>
            </a:r>
            <a:r>
              <a:rPr lang="en-US" dirty="0"/>
              <a:t> total yang </a:t>
            </a:r>
            <a:r>
              <a:rPr lang="en-US" dirty="0" err="1"/>
              <a:t>dibutuhkan</a:t>
            </a:r>
            <a:endParaRPr lang="en-US" dirty="0"/>
          </a:p>
          <a:p>
            <a:r>
              <a:rPr lang="en-US" dirty="0"/>
              <a:t>Rs :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ruangah</a:t>
            </a:r>
            <a:r>
              <a:rPr lang="en-US" dirty="0"/>
              <a:t> yang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tiap</a:t>
            </a:r>
            <a:r>
              <a:rPr lang="en-US" dirty="0"/>
              <a:t> </a:t>
            </a:r>
            <a:r>
              <a:rPr lang="en-US" dirty="0" err="1"/>
              <a:t>mahasiswa</a:t>
            </a:r>
            <a:endParaRPr lang="en-US" dirty="0"/>
          </a:p>
          <a:p>
            <a:r>
              <a:rPr lang="en-US" dirty="0"/>
              <a:t>Js   : </a:t>
            </a:r>
            <a:r>
              <a:rPr lang="en-US" dirty="0" err="1"/>
              <a:t>Junmlah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/</a:t>
            </a:r>
            <a:r>
              <a:rPr lang="en-US" dirty="0" err="1"/>
              <a:t>mahasiswa</a:t>
            </a:r>
            <a:endParaRPr lang="en-US" dirty="0"/>
          </a:p>
          <a:p>
            <a:r>
              <a:rPr lang="en-US" dirty="0" err="1"/>
              <a:t>Rp</a:t>
            </a:r>
            <a:r>
              <a:rPr lang="en-US" dirty="0"/>
              <a:t>  :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penyimpanan</a:t>
            </a:r>
            <a:r>
              <a:rPr lang="en-US" dirty="0"/>
              <a:t> </a:t>
            </a:r>
            <a:r>
              <a:rPr lang="en-US" dirty="0" err="1"/>
              <a:t>perkakas</a:t>
            </a:r>
            <a:endParaRPr lang="en-US" dirty="0"/>
          </a:p>
          <a:p>
            <a:r>
              <a:rPr lang="en-US" dirty="0" err="1"/>
              <a:t>Rm</a:t>
            </a:r>
            <a:r>
              <a:rPr lang="en-US" dirty="0"/>
              <a:t> :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mobilitas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b="1" i="1" dirty="0"/>
              <a:t> 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Contoh</a:t>
            </a:r>
            <a:r>
              <a:rPr lang="en-US" dirty="0"/>
              <a:t>:</a:t>
            </a:r>
          </a:p>
          <a:p>
            <a:pPr lvl="0"/>
            <a:r>
              <a:rPr lang="en-US" dirty="0" err="1"/>
              <a:t>Tempat</a:t>
            </a:r>
            <a:r>
              <a:rPr lang="en-US" dirty="0"/>
              <a:t> 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i="1" dirty="0"/>
              <a:t>(working station)</a:t>
            </a:r>
            <a:r>
              <a:rPr lang="en-US" dirty="0"/>
              <a:t> </a:t>
            </a:r>
            <a:r>
              <a:rPr lang="en-US" dirty="0" err="1"/>
              <a:t>agak</a:t>
            </a:r>
            <a:r>
              <a:rPr lang="en-US" dirty="0"/>
              <a:t> </a:t>
            </a:r>
            <a:r>
              <a:rPr lang="en-US" dirty="0" err="1"/>
              <a:t>jauh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benda</a:t>
            </a:r>
            <a:r>
              <a:rPr lang="en-US" dirty="0"/>
              <a:t> lain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dinding</a:t>
            </a:r>
            <a:r>
              <a:rPr lang="en-US" dirty="0"/>
              <a:t>,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penyimpanan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lainnya</a:t>
            </a:r>
            <a:endParaRPr lang="en-US" dirty="0"/>
          </a:p>
          <a:p>
            <a:pPr lvl="0"/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penyimpanan</a:t>
            </a:r>
            <a:r>
              <a:rPr lang="en-US" dirty="0"/>
              <a:t> </a:t>
            </a:r>
            <a:r>
              <a:rPr lang="en-US" dirty="0" err="1"/>
              <a:t>perkakas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dijangkau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pemakai</a:t>
            </a:r>
            <a:r>
              <a:rPr lang="en-US" dirty="0"/>
              <a:t>. 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penyimpanan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dilengkapi</a:t>
            </a:r>
            <a:r>
              <a:rPr lang="en-US" dirty="0"/>
              <a:t> </a:t>
            </a:r>
            <a:r>
              <a:rPr lang="en-US" dirty="0" err="1"/>
              <a:t>pintu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penyimpanan</a:t>
            </a:r>
            <a:r>
              <a:rPr lang="en-US" dirty="0"/>
              <a:t> </a:t>
            </a:r>
            <a:r>
              <a:rPr lang="en-US" dirty="0" err="1"/>
              <a:t>penerimaan</a:t>
            </a:r>
            <a:r>
              <a:rPr lang="en-US" dirty="0"/>
              <a:t> </a:t>
            </a:r>
            <a:r>
              <a:rPr lang="en-US" dirty="0" err="1"/>
              <a:t>barang</a:t>
            </a:r>
            <a:endParaRPr lang="en-US" dirty="0"/>
          </a:p>
          <a:p>
            <a:pPr lvl="0"/>
            <a:r>
              <a:rPr lang="en-US" dirty="0" err="1"/>
              <a:t>Mesin-mesin</a:t>
            </a:r>
            <a:r>
              <a:rPr lang="en-US" dirty="0"/>
              <a:t> yang </a:t>
            </a:r>
            <a:r>
              <a:rPr lang="en-US" dirty="0" err="1"/>
              <a:t>frerekuensi</a:t>
            </a:r>
            <a:r>
              <a:rPr lang="en-US" dirty="0"/>
              <a:t> </a:t>
            </a:r>
            <a:r>
              <a:rPr lang="en-US" dirty="0" err="1"/>
              <a:t>pemakainnya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ditempatkan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yang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dijangkau</a:t>
            </a:r>
            <a:endParaRPr lang="en-US" dirty="0"/>
          </a:p>
          <a:p>
            <a:pPr lvl="0"/>
            <a:r>
              <a:rPr lang="en-US" dirty="0" err="1"/>
              <a:t>Mesin-mesin</a:t>
            </a:r>
            <a:r>
              <a:rPr lang="en-US" dirty="0"/>
              <a:t> yang </a:t>
            </a:r>
            <a:r>
              <a:rPr lang="en-US" dirty="0" err="1"/>
              <a:t>frekuensi</a:t>
            </a:r>
            <a:r>
              <a:rPr lang="en-US" dirty="0"/>
              <a:t> </a:t>
            </a:r>
            <a:r>
              <a:rPr lang="en-US" dirty="0" err="1"/>
              <a:t>pemakiannya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 </a:t>
            </a:r>
            <a:r>
              <a:rPr lang="en-US" dirty="0" err="1"/>
              <a:t>ditempatkan</a:t>
            </a:r>
            <a:r>
              <a:rPr lang="en-US" dirty="0"/>
              <a:t> </a:t>
            </a:r>
            <a:r>
              <a:rPr lang="en-US" dirty="0" err="1"/>
              <a:t>agak</a:t>
            </a:r>
            <a:r>
              <a:rPr lang="en-US" dirty="0"/>
              <a:t> </a:t>
            </a:r>
            <a:r>
              <a:rPr lang="en-US" dirty="0" err="1"/>
              <a:t>jauh</a:t>
            </a:r>
            <a:r>
              <a:rPr lang="en-US" dirty="0"/>
              <a:t> (</a:t>
            </a:r>
            <a:r>
              <a:rPr lang="en-US" dirty="0" err="1"/>
              <a:t>pojok</a:t>
            </a:r>
            <a:r>
              <a:rPr lang="en-US" dirty="0"/>
              <a:t>).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Lay out</a:t>
            </a:r>
            <a:r>
              <a:rPr lang="en-US" b="1" dirty="0" smtClean="0"/>
              <a:t> </a:t>
            </a:r>
            <a:r>
              <a:rPr lang="en-US" b="1" dirty="0" err="1" smtClean="0"/>
              <a:t>Laboratorium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 err="1"/>
              <a:t>Warna</a:t>
            </a:r>
            <a:endParaRPr lang="en-US" dirty="0"/>
          </a:p>
          <a:p>
            <a:r>
              <a:rPr lang="en-US" dirty="0" err="1"/>
              <a:t>Pemilihan</a:t>
            </a:r>
            <a:r>
              <a:rPr lang="en-US" dirty="0"/>
              <a:t> </a:t>
            </a:r>
            <a:r>
              <a:rPr lang="en-US" dirty="0" err="1"/>
              <a:t>warna</a:t>
            </a:r>
            <a:r>
              <a:rPr lang="en-US" dirty="0"/>
              <a:t> </a:t>
            </a:r>
            <a:r>
              <a:rPr lang="en-US" dirty="0" err="1"/>
              <a:t>diyakini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meberikan</a:t>
            </a:r>
            <a:r>
              <a:rPr lang="en-US" dirty="0"/>
              <a:t> </a:t>
            </a:r>
            <a:r>
              <a:rPr lang="en-US" dirty="0" err="1"/>
              <a:t>efek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pekerja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kelelahan</a:t>
            </a:r>
            <a:r>
              <a:rPr lang="en-US" dirty="0"/>
              <a:t>. </a:t>
            </a:r>
            <a:r>
              <a:rPr lang="en-US" dirty="0" err="1"/>
              <a:t>Warna</a:t>
            </a:r>
            <a:r>
              <a:rPr lang="en-US" dirty="0"/>
              <a:t> yang </a:t>
            </a:r>
            <a:r>
              <a:rPr lang="en-US" dirty="0" err="1"/>
              <a:t>tajam</a:t>
            </a:r>
            <a:r>
              <a:rPr lang="en-US" dirty="0"/>
              <a:t> </a:t>
            </a:r>
            <a:r>
              <a:rPr lang="en-US" dirty="0" err="1"/>
              <a:t>mengakibatlakan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lelah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menurunkan</a:t>
            </a:r>
            <a:r>
              <a:rPr lang="en-US" dirty="0"/>
              <a:t> </a:t>
            </a:r>
            <a:r>
              <a:rPr lang="en-US" dirty="0" err="1"/>
              <a:t>konsentrasi</a:t>
            </a:r>
            <a:r>
              <a:rPr lang="en-US" dirty="0"/>
              <a:t> </a:t>
            </a:r>
            <a:r>
              <a:rPr lang="en-US" dirty="0" err="1"/>
              <a:t>kerja</a:t>
            </a:r>
            <a:endParaRPr lang="en-US" dirty="0"/>
          </a:p>
          <a:p>
            <a:pPr lvl="0"/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i="1" dirty="0" err="1"/>
              <a:t>efek</a:t>
            </a:r>
            <a:r>
              <a:rPr lang="en-US" i="1" dirty="0"/>
              <a:t> optic</a:t>
            </a:r>
            <a:r>
              <a:rPr lang="en-US" dirty="0"/>
              <a:t>. </a:t>
            </a:r>
            <a:r>
              <a:rPr lang="en-US" dirty="0" err="1"/>
              <a:t>Warna</a:t>
            </a:r>
            <a:r>
              <a:rPr lang="en-US" dirty="0"/>
              <a:t> </a:t>
            </a:r>
            <a:r>
              <a:rPr lang="en-US" dirty="0" err="1"/>
              <a:t>cerah</a:t>
            </a:r>
            <a:r>
              <a:rPr lang="en-US" dirty="0"/>
              <a:t>  </a:t>
            </a:r>
            <a:r>
              <a:rPr lang="en-US" dirty="0" err="1"/>
              <a:t>menampakkan</a:t>
            </a:r>
            <a:r>
              <a:rPr lang="en-US" dirty="0"/>
              <a:t> </a:t>
            </a:r>
            <a:r>
              <a:rPr lang="en-US" dirty="0" err="1"/>
              <a:t>ruangan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warna</a:t>
            </a:r>
            <a:r>
              <a:rPr lang="en-US" dirty="0"/>
              <a:t> </a:t>
            </a:r>
            <a:r>
              <a:rPr lang="en-US" dirty="0" err="1"/>
              <a:t>gelap</a:t>
            </a:r>
            <a:r>
              <a:rPr lang="en-US" dirty="0"/>
              <a:t> </a:t>
            </a:r>
            <a:r>
              <a:rPr lang="en-US" dirty="0" err="1"/>
              <a:t>menampakkan</a:t>
            </a:r>
            <a:r>
              <a:rPr lang="en-US" dirty="0"/>
              <a:t> </a:t>
            </a:r>
            <a:r>
              <a:rPr lang="en-US" dirty="0" err="1"/>
              <a:t>ruamng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sempit</a:t>
            </a:r>
            <a:endParaRPr lang="en-US" dirty="0"/>
          </a:p>
          <a:p>
            <a:pPr lvl="0"/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efek</a:t>
            </a:r>
            <a:r>
              <a:rPr lang="en-US" dirty="0"/>
              <a:t> </a:t>
            </a:r>
            <a:r>
              <a:rPr lang="en-US" dirty="0" err="1"/>
              <a:t>psikologis</a:t>
            </a:r>
            <a:r>
              <a:rPr lang="en-US" dirty="0"/>
              <a:t>/</a:t>
            </a:r>
            <a:r>
              <a:rPr lang="en-US" dirty="0" err="1"/>
              <a:t>kejiwaan</a:t>
            </a:r>
            <a:r>
              <a:rPr lang="en-US" dirty="0"/>
              <a:t>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panas</a:t>
            </a:r>
            <a:r>
              <a:rPr lang="en-US" dirty="0"/>
              <a:t> </a:t>
            </a:r>
            <a:r>
              <a:rPr lang="en-US" dirty="0" err="1"/>
              <a:t>dipilih</a:t>
            </a:r>
            <a:r>
              <a:rPr lang="en-US" dirty="0"/>
              <a:t> </a:t>
            </a:r>
            <a:r>
              <a:rPr lang="en-US" dirty="0" err="1"/>
              <a:t>warna</a:t>
            </a:r>
            <a:r>
              <a:rPr lang="en-US" dirty="0"/>
              <a:t> yang </a:t>
            </a:r>
            <a:r>
              <a:rPr lang="en-US" dirty="0" err="1"/>
              <a:t>menyejukkan</a:t>
            </a:r>
            <a:r>
              <a:rPr lang="en-US" dirty="0"/>
              <a:t>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ruangan</a:t>
            </a:r>
            <a:r>
              <a:rPr lang="en-US" dirty="0"/>
              <a:t> </a:t>
            </a:r>
            <a:r>
              <a:rPr lang="en-US" dirty="0" err="1"/>
              <a:t>dingin</a:t>
            </a:r>
            <a:r>
              <a:rPr lang="en-US" dirty="0"/>
              <a:t> </a:t>
            </a:r>
            <a:r>
              <a:rPr lang="en-US" dirty="0" err="1"/>
              <a:t>dipilih</a:t>
            </a:r>
            <a:r>
              <a:rPr lang="en-US" dirty="0"/>
              <a:t> </a:t>
            </a:r>
            <a:r>
              <a:rPr lang="en-US" dirty="0" err="1"/>
              <a:t>warna</a:t>
            </a:r>
            <a:r>
              <a:rPr lang="en-US" dirty="0"/>
              <a:t> yang </a:t>
            </a:r>
            <a:r>
              <a:rPr lang="en-US" dirty="0" err="1"/>
              <a:t>hangat</a:t>
            </a:r>
            <a:r>
              <a:rPr lang="en-US" dirty="0"/>
              <a:t>. </a:t>
            </a:r>
            <a:r>
              <a:rPr lang="en-US" dirty="0" err="1"/>
              <a:t>Warna</a:t>
            </a:r>
            <a:r>
              <a:rPr lang="en-US" dirty="0"/>
              <a:t> </a:t>
            </a:r>
            <a:r>
              <a:rPr lang="en-US" dirty="0" err="1"/>
              <a:t>dingin</a:t>
            </a:r>
            <a:r>
              <a:rPr lang="en-US" dirty="0"/>
              <a:t> </a:t>
            </a:r>
            <a:r>
              <a:rPr lang="en-US" dirty="0" err="1"/>
              <a:t>meredam</a:t>
            </a:r>
            <a:r>
              <a:rPr lang="en-US" dirty="0"/>
              <a:t> </a:t>
            </a:r>
            <a:r>
              <a:rPr lang="en-US" dirty="0" err="1"/>
              <a:t>emosi</a:t>
            </a:r>
            <a:r>
              <a:rPr lang="en-US" dirty="0"/>
              <a:t>, </a:t>
            </a:r>
            <a:r>
              <a:rPr lang="en-US" dirty="0" err="1"/>
              <a:t>warna</a:t>
            </a:r>
            <a:r>
              <a:rPr lang="en-US" dirty="0"/>
              <a:t> </a:t>
            </a:r>
            <a:r>
              <a:rPr lang="en-US" dirty="0" err="1"/>
              <a:t>panas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emosi</a:t>
            </a:r>
            <a:endParaRPr lang="en-US" dirty="0"/>
          </a:p>
          <a:p>
            <a:pPr lvl="0"/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keindahan</a:t>
            </a:r>
            <a:r>
              <a:rPr lang="en-US" dirty="0"/>
              <a:t>: </a:t>
            </a:r>
            <a:r>
              <a:rPr lang="en-US" dirty="0" err="1"/>
              <a:t>Kombinasi</a:t>
            </a:r>
            <a:r>
              <a:rPr lang="en-US" dirty="0"/>
              <a:t> </a:t>
            </a:r>
            <a:r>
              <a:rPr lang="en-US" dirty="0" err="1"/>
              <a:t>warna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kebosanan</a:t>
            </a:r>
            <a:endParaRPr lang="en-US" dirty="0"/>
          </a:p>
          <a:p>
            <a:pPr lvl="0"/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keselamatan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.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warna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efisiensi</a:t>
            </a:r>
            <a:r>
              <a:rPr lang="en-US" dirty="0"/>
              <a:t> </a:t>
            </a:r>
            <a:r>
              <a:rPr lang="en-US" dirty="0" err="1"/>
              <a:t>sistim</a:t>
            </a:r>
            <a:r>
              <a:rPr lang="en-US" dirty="0"/>
              <a:t> </a:t>
            </a:r>
            <a:r>
              <a:rPr lang="en-US" dirty="0" err="1"/>
              <a:t>penyimpanan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inventori</a:t>
            </a:r>
            <a:r>
              <a:rPr lang="en-US" dirty="0"/>
              <a:t>.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err="1"/>
              <a:t>Penerangan</a:t>
            </a:r>
            <a:r>
              <a:rPr lang="en-US" b="1" dirty="0"/>
              <a:t> </a:t>
            </a:r>
            <a:endParaRPr lang="en-US" dirty="0"/>
          </a:p>
          <a:p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alami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listrik</a:t>
            </a:r>
            <a:endParaRPr lang="en-US" dirty="0"/>
          </a:p>
          <a:p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penerangan</a:t>
            </a:r>
            <a:r>
              <a:rPr lang="en-US" dirty="0"/>
              <a:t> </a:t>
            </a:r>
            <a:r>
              <a:rPr lang="en-US" dirty="0" err="1"/>
              <a:t>tiap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 smtClean="0"/>
              <a:t>berbeda</a:t>
            </a:r>
            <a:endParaRPr lang="en-US" dirty="0" smtClean="0"/>
          </a:p>
          <a:p>
            <a:endParaRPr lang="en-US" b="1" dirty="0"/>
          </a:p>
          <a:p>
            <a:endParaRPr lang="en-US" dirty="0"/>
          </a:p>
          <a:p>
            <a:r>
              <a:rPr lang="en-US" b="1" dirty="0" err="1"/>
              <a:t>Suara</a:t>
            </a:r>
            <a:endParaRPr lang="en-US" dirty="0"/>
          </a:p>
          <a:p>
            <a:r>
              <a:rPr lang="en-US" dirty="0" err="1"/>
              <a:t>Suara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90 dB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jam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berakibat</a:t>
            </a:r>
            <a:r>
              <a:rPr lang="en-US" dirty="0"/>
              <a:t> </a:t>
            </a:r>
            <a:r>
              <a:rPr lang="en-US" dirty="0" err="1"/>
              <a:t>tuli</a:t>
            </a:r>
            <a:r>
              <a:rPr lang="en-US" dirty="0"/>
              <a:t> </a:t>
            </a:r>
            <a:r>
              <a:rPr lang="en-US" dirty="0" err="1"/>
              <a:t>sementara</a:t>
            </a:r>
            <a:r>
              <a:rPr lang="en-US" dirty="0"/>
              <a:t>/</a:t>
            </a:r>
            <a:r>
              <a:rPr lang="en-US" dirty="0" err="1"/>
              <a:t>permanen</a:t>
            </a:r>
            <a:endParaRPr lang="en-US" dirty="0"/>
          </a:p>
          <a:p>
            <a:r>
              <a:rPr lang="en-US" dirty="0" err="1"/>
              <a:t>Suara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130 dB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sekejap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mengakibatkan</a:t>
            </a:r>
            <a:r>
              <a:rPr lang="en-US" dirty="0"/>
              <a:t> </a:t>
            </a:r>
            <a:r>
              <a:rPr lang="en-US" dirty="0" err="1"/>
              <a:t>tuli</a:t>
            </a:r>
            <a:endParaRPr lang="en-US" dirty="0"/>
          </a:p>
          <a:p>
            <a:r>
              <a:rPr lang="en-US" dirty="0"/>
              <a:t>Cara </a:t>
            </a:r>
            <a:r>
              <a:rPr lang="en-US" dirty="0" err="1"/>
              <a:t>mengatasi</a:t>
            </a:r>
            <a:r>
              <a:rPr lang="en-US" dirty="0"/>
              <a:t>: </a:t>
            </a:r>
            <a:r>
              <a:rPr lang="en-US" dirty="0" err="1"/>
              <a:t>Meniadakan</a:t>
            </a:r>
            <a:r>
              <a:rPr lang="en-US" dirty="0"/>
              <a:t> </a:t>
            </a:r>
            <a:r>
              <a:rPr lang="en-US" dirty="0" err="1"/>
              <a:t>getaran</a:t>
            </a:r>
            <a:r>
              <a:rPr lang="en-US" dirty="0"/>
              <a:t> (</a:t>
            </a:r>
            <a:r>
              <a:rPr lang="en-US" dirty="0" err="1"/>
              <a:t>pelumasan</a:t>
            </a:r>
            <a:r>
              <a:rPr lang="en-US" dirty="0"/>
              <a:t>, </a:t>
            </a:r>
            <a:r>
              <a:rPr lang="en-US" dirty="0" err="1"/>
              <a:t>penajaman</a:t>
            </a:r>
            <a:r>
              <a:rPr lang="en-US" dirty="0"/>
              <a:t> </a:t>
            </a:r>
            <a:r>
              <a:rPr lang="en-US" dirty="0" err="1"/>
              <a:t>pahat</a:t>
            </a:r>
            <a:r>
              <a:rPr lang="en-US" dirty="0"/>
              <a:t>, </a:t>
            </a:r>
            <a:r>
              <a:rPr lang="en-US" dirty="0" err="1"/>
              <a:t>ganti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aus</a:t>
            </a:r>
            <a:r>
              <a:rPr lang="en-US" dirty="0"/>
              <a:t>, </a:t>
            </a:r>
            <a:r>
              <a:rPr lang="en-US" dirty="0" err="1"/>
              <a:t>pasang</a:t>
            </a:r>
            <a:r>
              <a:rPr lang="en-US" dirty="0"/>
              <a:t> </a:t>
            </a:r>
            <a:r>
              <a:rPr lang="en-US" dirty="0" err="1"/>
              <a:t>peredam</a:t>
            </a:r>
            <a:r>
              <a:rPr lang="en-US" dirty="0"/>
              <a:t> </a:t>
            </a:r>
            <a:r>
              <a:rPr lang="en-US" dirty="0" err="1"/>
              <a:t>knalpot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perambatan</a:t>
            </a:r>
            <a:r>
              <a:rPr lang="en-US" dirty="0"/>
              <a:t> (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akustik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langit-langit</a:t>
            </a:r>
            <a:r>
              <a:rPr lang="en-US" dirty="0"/>
              <a:t>/</a:t>
            </a:r>
            <a:r>
              <a:rPr lang="en-US" dirty="0" err="1"/>
              <a:t>atap</a:t>
            </a:r>
            <a:r>
              <a:rPr lang="en-US" dirty="0"/>
              <a:t>  miring)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err="1"/>
              <a:t>Sirkulasi</a:t>
            </a:r>
            <a:r>
              <a:rPr lang="en-US" b="1" dirty="0"/>
              <a:t> </a:t>
            </a:r>
            <a:r>
              <a:rPr lang="en-US" b="1" dirty="0" err="1"/>
              <a:t>Udara</a:t>
            </a:r>
            <a:endParaRPr lang="en-US" dirty="0"/>
          </a:p>
          <a:p>
            <a:r>
              <a:rPr lang="en-US" dirty="0" err="1"/>
              <a:t>Sirkulasi</a:t>
            </a:r>
            <a:r>
              <a:rPr lang="en-US" dirty="0"/>
              <a:t> </a:t>
            </a:r>
            <a:r>
              <a:rPr lang="en-US" dirty="0" err="1"/>
              <a:t>alami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buatan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 </a:t>
            </a:r>
            <a:r>
              <a:rPr lang="en-US" b="1" dirty="0" err="1" smtClean="0"/>
              <a:t>Sistem</a:t>
            </a:r>
            <a:r>
              <a:rPr lang="en-US" b="1" dirty="0" smtClean="0"/>
              <a:t> </a:t>
            </a:r>
            <a:r>
              <a:rPr lang="en-US" b="1" dirty="0" err="1"/>
              <a:t>Pembuangan</a:t>
            </a:r>
            <a:r>
              <a:rPr lang="en-US" b="1" dirty="0"/>
              <a:t> </a:t>
            </a:r>
            <a:r>
              <a:rPr lang="en-US" b="1" dirty="0" err="1"/>
              <a:t>Sisa</a:t>
            </a:r>
            <a:r>
              <a:rPr lang="en-US" b="1" dirty="0"/>
              <a:t> </a:t>
            </a:r>
            <a:r>
              <a:rPr lang="en-US" b="1" dirty="0" err="1"/>
              <a:t>Pembakaran</a:t>
            </a:r>
            <a:endParaRPr lang="en-US" dirty="0"/>
          </a:p>
          <a:p>
            <a:pPr lvl="0"/>
            <a:r>
              <a:rPr lang="en-US" dirty="0"/>
              <a:t>Fan </a:t>
            </a:r>
            <a:r>
              <a:rPr lang="en-US" dirty="0" err="1"/>
              <a:t>terpasang</a:t>
            </a:r>
            <a:r>
              <a:rPr lang="en-US" dirty="0"/>
              <a:t> </a:t>
            </a:r>
            <a:r>
              <a:rPr lang="en-US" dirty="0" err="1"/>
              <a:t>permanen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dinding</a:t>
            </a:r>
            <a:r>
              <a:rPr lang="en-US" dirty="0"/>
              <a:t>, </a:t>
            </a:r>
            <a:r>
              <a:rPr lang="en-US" dirty="0" err="1"/>
              <a:t>membuang</a:t>
            </a:r>
            <a:r>
              <a:rPr lang="en-US" dirty="0"/>
              <a:t> </a:t>
            </a:r>
            <a:r>
              <a:rPr lang="en-US" dirty="0" err="1"/>
              <a:t>bau</a:t>
            </a:r>
            <a:endParaRPr lang="en-US" dirty="0"/>
          </a:p>
          <a:p>
            <a:pPr lvl="0"/>
            <a:r>
              <a:rPr lang="en-US" dirty="0"/>
              <a:t>Air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kimia</a:t>
            </a:r>
            <a:r>
              <a:rPr lang="en-US" dirty="0"/>
              <a:t> </a:t>
            </a:r>
            <a:r>
              <a:rPr lang="en-US" dirty="0" err="1"/>
              <a:t>disemprotkan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membersihkan</a:t>
            </a:r>
            <a:r>
              <a:rPr lang="en-US" dirty="0"/>
              <a:t> </a:t>
            </a:r>
            <a:r>
              <a:rPr lang="en-US" dirty="0" err="1"/>
              <a:t>lantai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mesin</a:t>
            </a:r>
            <a:endParaRPr lang="en-US" dirty="0"/>
          </a:p>
          <a:p>
            <a:pPr lvl="0"/>
            <a:r>
              <a:rPr lang="en-US" dirty="0" err="1"/>
              <a:t>Penyedot</a:t>
            </a:r>
            <a:r>
              <a:rPr lang="en-US" dirty="0"/>
              <a:t> </a:t>
            </a:r>
            <a:r>
              <a:rPr lang="en-US" dirty="0" err="1"/>
              <a:t>udara</a:t>
            </a:r>
            <a:r>
              <a:rPr lang="en-US" dirty="0"/>
              <a:t> (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/</a:t>
            </a:r>
            <a:r>
              <a:rPr lang="en-US" i="1" dirty="0"/>
              <a:t>overheat installation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lantai</a:t>
            </a:r>
            <a:r>
              <a:rPr lang="en-US" dirty="0"/>
              <a:t>/</a:t>
            </a:r>
            <a:r>
              <a:rPr lang="en-US" i="1" dirty="0" err="1"/>
              <a:t>underfloor</a:t>
            </a:r>
            <a:r>
              <a:rPr lang="en-US" i="1" dirty="0"/>
              <a:t> installation</a:t>
            </a:r>
            <a:r>
              <a:rPr lang="en-US" dirty="0"/>
              <a:t>)</a:t>
            </a:r>
          </a:p>
          <a:p>
            <a:r>
              <a:rPr lang="en-US" b="1" dirty="0"/>
              <a:t> 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/>
              <a:t>Kelayakan</a:t>
            </a:r>
            <a:endParaRPr lang="en-US" sz="4400" dirty="0"/>
          </a:p>
          <a:p>
            <a:pPr lvl="0"/>
            <a:r>
              <a:rPr lang="en-US" dirty="0" err="1"/>
              <a:t>Pengembangan</a:t>
            </a:r>
            <a:endParaRPr lang="en-US" sz="4400" dirty="0"/>
          </a:p>
          <a:p>
            <a:pPr lvl="1"/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jumlah</a:t>
            </a:r>
            <a:endParaRPr lang="en-US" sz="4000" dirty="0"/>
          </a:p>
          <a:p>
            <a:pPr lvl="1"/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/>
              <a:t> (pre </a:t>
            </a:r>
            <a:r>
              <a:rPr lang="en-US" dirty="0" err="1"/>
              <a:t>servis</a:t>
            </a:r>
            <a:r>
              <a:rPr lang="en-US" dirty="0"/>
              <a:t>, </a:t>
            </a:r>
            <a:r>
              <a:rPr lang="en-US" dirty="0" err="1"/>
              <a:t>inservis</a:t>
            </a:r>
            <a:r>
              <a:rPr lang="en-US" dirty="0"/>
              <a:t>)</a:t>
            </a:r>
            <a:endParaRPr lang="en-US" sz="4000" dirty="0"/>
          </a:p>
          <a:p>
            <a:pPr lvl="1"/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 smtClean="0"/>
              <a:t>motivasi</a:t>
            </a:r>
            <a:r>
              <a:rPr lang="en-US" b="1" dirty="0"/>
              <a:t> </a:t>
            </a:r>
            <a:endParaRPr lang="en-US" sz="44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4. PENGEMBANGAN STAF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5. IMPLEMENTASI PROGRAM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 smtClean="0"/>
              <a:t>Kurikulum</a:t>
            </a:r>
            <a:r>
              <a:rPr lang="en-US" dirty="0" smtClean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pendidikan</a:t>
            </a:r>
            <a:endParaRPr lang="en-US" dirty="0"/>
          </a:p>
          <a:p>
            <a:pPr lvl="0"/>
            <a:r>
              <a:rPr lang="en-US" dirty="0" err="1"/>
              <a:t>Kurikulum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program </a:t>
            </a:r>
            <a:r>
              <a:rPr lang="en-US" dirty="0" err="1"/>
              <a:t>pendidikan</a:t>
            </a:r>
            <a:endParaRPr lang="en-US" dirty="0"/>
          </a:p>
          <a:p>
            <a:pPr lvl="0"/>
            <a:r>
              <a:rPr lang="en-US" dirty="0" err="1"/>
              <a:t>Kurikulum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yang </a:t>
            </a:r>
            <a:r>
              <a:rPr lang="en-US" dirty="0" err="1"/>
              <a:t>direncanakan</a:t>
            </a:r>
            <a:endParaRPr lang="en-US" dirty="0"/>
          </a:p>
          <a:p>
            <a:pPr lvl="0"/>
            <a:r>
              <a:rPr lang="en-US" dirty="0" err="1"/>
              <a:t>Kurikulum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didik</a:t>
            </a:r>
            <a:r>
              <a:rPr lang="en-US" dirty="0"/>
              <a:t>  (Bean, </a:t>
            </a:r>
            <a:r>
              <a:rPr lang="en-US" dirty="0" err="1"/>
              <a:t>Toepfer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Alessi</a:t>
            </a:r>
            <a:r>
              <a:rPr lang="en-US" dirty="0"/>
              <a:t>, 1986).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Kurikulum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dikelompokkan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4: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Kurikulum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seperangkat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pengaturan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,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pelajaran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pedoman</a:t>
            </a:r>
            <a:r>
              <a:rPr lang="en-US" dirty="0"/>
              <a:t> </a:t>
            </a:r>
            <a:r>
              <a:rPr lang="en-US" dirty="0" err="1"/>
              <a:t>penyelenggaraan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(UU No. 20 </a:t>
            </a:r>
            <a:r>
              <a:rPr lang="en-US" dirty="0" err="1"/>
              <a:t>Tahun</a:t>
            </a:r>
            <a:r>
              <a:rPr lang="en-US" dirty="0"/>
              <a:t> 2003)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b="1" dirty="0" err="1" smtClean="0"/>
              <a:t>Bahan</a:t>
            </a:r>
            <a:r>
              <a:rPr lang="en-US" b="1" dirty="0" smtClean="0"/>
              <a:t> </a:t>
            </a:r>
            <a:r>
              <a:rPr lang="en-US" b="1" dirty="0" err="1"/>
              <a:t>pembelajaran</a:t>
            </a:r>
            <a:r>
              <a:rPr lang="en-US" b="1" dirty="0"/>
              <a:t> </a:t>
            </a:r>
            <a:r>
              <a:rPr lang="en-US" dirty="0"/>
              <a:t>: </a:t>
            </a:r>
            <a:r>
              <a:rPr lang="en-US" dirty="0" err="1"/>
              <a:t>serangkaian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pelajaran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sistematis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yang </a:t>
            </a:r>
            <a:r>
              <a:rPr lang="en-US" dirty="0" err="1"/>
              <a:t>terencana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tujuan</a:t>
            </a:r>
            <a:endParaRPr lang="en-US" dirty="0"/>
          </a:p>
          <a:p>
            <a:pPr lvl="0"/>
            <a:r>
              <a:rPr lang="en-US" b="1" dirty="0"/>
              <a:t>Mata </a:t>
            </a:r>
            <a:r>
              <a:rPr lang="en-US" b="1" dirty="0" err="1"/>
              <a:t>pelajaran</a:t>
            </a:r>
            <a:r>
              <a:rPr lang="en-US" dirty="0"/>
              <a:t> :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yang </a:t>
            </a:r>
            <a:r>
              <a:rPr lang="en-US" dirty="0" err="1"/>
              <a:t>diskrit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program </a:t>
            </a:r>
            <a:r>
              <a:rPr lang="en-US" dirty="0" err="1"/>
              <a:t>kurikulum</a:t>
            </a:r>
            <a:r>
              <a:rPr lang="en-US" dirty="0"/>
              <a:t> yang </a:t>
            </a:r>
            <a:r>
              <a:rPr lang="en-US" dirty="0" err="1"/>
              <a:t>berorientasi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diukur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ranah</a:t>
            </a:r>
            <a:r>
              <a:rPr lang="en-US" dirty="0"/>
              <a:t> </a:t>
            </a:r>
            <a:r>
              <a:rPr lang="en-US" dirty="0" err="1"/>
              <a:t>kognitif</a:t>
            </a:r>
            <a:r>
              <a:rPr lang="en-US" dirty="0"/>
              <a:t>, </a:t>
            </a:r>
            <a:r>
              <a:rPr lang="en-US" dirty="0" err="1"/>
              <a:t>afektif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psikomotorik</a:t>
            </a:r>
            <a:endParaRPr lang="en-US" dirty="0"/>
          </a:p>
          <a:p>
            <a:pPr lvl="0"/>
            <a:r>
              <a:rPr lang="en-US" b="1" dirty="0" err="1"/>
              <a:t>Silabi</a:t>
            </a:r>
            <a:r>
              <a:rPr lang="en-US" dirty="0"/>
              <a:t> : </a:t>
            </a:r>
            <a:r>
              <a:rPr lang="en-US" dirty="0" err="1"/>
              <a:t>daftar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pelajaran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dipelajari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matakuliah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sub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 smtClean="0"/>
              <a:t>kurikulum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yang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kurikulum</a:t>
            </a:r>
            <a:r>
              <a:rPr lang="en-US" dirty="0" smtClean="0"/>
              <a:t> (Finch and </a:t>
            </a:r>
            <a:r>
              <a:rPr lang="en-US" dirty="0" err="1" smtClean="0"/>
              <a:t>Crunkilton</a:t>
            </a:r>
            <a:r>
              <a:rPr lang="en-US" dirty="0" smtClean="0"/>
              <a:t>, 1984)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b="1" dirty="0" smtClean="0"/>
              <a:t>GBPP</a:t>
            </a:r>
            <a:r>
              <a:rPr lang="en-US" dirty="0" smtClean="0"/>
              <a:t> : </a:t>
            </a:r>
            <a:r>
              <a:rPr lang="en-US" dirty="0" err="1" smtClean="0"/>
              <a:t>serangkaian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pelajaran</a:t>
            </a:r>
            <a:r>
              <a:rPr lang="en-US" dirty="0" smtClean="0"/>
              <a:t> yang </a:t>
            </a:r>
            <a:r>
              <a:rPr lang="en-US" dirty="0" err="1" smtClean="0"/>
              <a:t>dituangkan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sistematis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endParaRPr lang="en-US" dirty="0" smtClean="0"/>
          </a:p>
          <a:p>
            <a:pPr lvl="0"/>
            <a:r>
              <a:rPr lang="en-US" b="1" dirty="0" err="1" smtClean="0"/>
              <a:t>Skema</a:t>
            </a:r>
            <a:r>
              <a:rPr lang="en-US" b="1" dirty="0" smtClean="0"/>
              <a:t> </a:t>
            </a:r>
            <a:r>
              <a:rPr lang="en-US" b="1" dirty="0" err="1" smtClean="0"/>
              <a:t>Kerja</a:t>
            </a:r>
            <a:r>
              <a:rPr lang="en-US" b="1" dirty="0" smtClean="0"/>
              <a:t> </a:t>
            </a:r>
            <a:r>
              <a:rPr lang="en-US" dirty="0" smtClean="0"/>
              <a:t>: </a:t>
            </a:r>
            <a:r>
              <a:rPr lang="en-US" dirty="0" err="1" smtClean="0"/>
              <a:t>uraian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pelajaran</a:t>
            </a:r>
            <a:r>
              <a:rPr lang="en-US" dirty="0" smtClean="0"/>
              <a:t> </a:t>
            </a:r>
            <a:r>
              <a:rPr lang="en-US" dirty="0" err="1" smtClean="0"/>
              <a:t>daklam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pengejaran</a:t>
            </a:r>
            <a:r>
              <a:rPr lang="en-US" dirty="0" smtClean="0"/>
              <a:t>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rincian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GBPP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diajarkan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minggu</a:t>
            </a:r>
            <a:endParaRPr lang="en-US" dirty="0" smtClean="0"/>
          </a:p>
          <a:p>
            <a:pPr lvl="0"/>
            <a:r>
              <a:rPr lang="en-US" b="1" dirty="0" smtClean="0"/>
              <a:t>Job</a:t>
            </a:r>
            <a:r>
              <a:rPr lang="en-US" dirty="0" smtClean="0"/>
              <a:t> : </a:t>
            </a:r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yang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serentetan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endParaRPr lang="en-US" dirty="0" smtClean="0"/>
          </a:p>
          <a:p>
            <a:pPr lvl="0"/>
            <a:r>
              <a:rPr lang="en-US" b="1" dirty="0" smtClean="0"/>
              <a:t>Task</a:t>
            </a:r>
            <a:r>
              <a:rPr lang="en-US" dirty="0" smtClean="0"/>
              <a:t> : </a:t>
            </a:r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diselesaikan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err="1"/>
              <a:t>Pengembangan</a:t>
            </a:r>
            <a:r>
              <a:rPr lang="en-US" b="1" dirty="0"/>
              <a:t> </a:t>
            </a:r>
            <a:r>
              <a:rPr lang="en-US" b="1" dirty="0" err="1"/>
              <a:t>Kurikulum</a:t>
            </a:r>
            <a:endParaRPr lang="en-US" dirty="0"/>
          </a:p>
          <a:p>
            <a:r>
              <a:rPr lang="en-US" b="1" i="1" dirty="0"/>
              <a:t>Need </a:t>
            </a:r>
            <a:r>
              <a:rPr lang="en-US" b="1" i="1" dirty="0" err="1"/>
              <a:t>Assesment</a:t>
            </a:r>
            <a:r>
              <a:rPr lang="en-US" dirty="0"/>
              <a:t>  :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industri</a:t>
            </a:r>
            <a:r>
              <a:rPr lang="en-US" dirty="0"/>
              <a:t>,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,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(</a:t>
            </a:r>
            <a:r>
              <a:rPr lang="en-US" dirty="0" err="1"/>
              <a:t>Taba</a:t>
            </a:r>
            <a:r>
              <a:rPr lang="en-US" dirty="0"/>
              <a:t>, 1962) </a:t>
            </a:r>
          </a:p>
          <a:p>
            <a:r>
              <a:rPr lang="en-US" dirty="0"/>
              <a:t> </a:t>
            </a:r>
          </a:p>
          <a:p>
            <a:r>
              <a:rPr lang="en-US" b="1" i="1" dirty="0"/>
              <a:t>Occupational Area</a:t>
            </a:r>
            <a:r>
              <a:rPr lang="en-US" i="1" dirty="0"/>
              <a:t> </a:t>
            </a:r>
            <a:r>
              <a:rPr lang="en-US" dirty="0"/>
              <a:t>:</a:t>
            </a:r>
          </a:p>
          <a:p>
            <a:pPr lvl="0"/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(</a:t>
            </a:r>
            <a:r>
              <a:rPr lang="en-US" i="1" dirty="0"/>
              <a:t>manpower demand</a:t>
            </a:r>
            <a:r>
              <a:rPr lang="en-US" dirty="0"/>
              <a:t>)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jumlah</a:t>
            </a:r>
            <a:endParaRPr lang="en-US" dirty="0"/>
          </a:p>
          <a:p>
            <a:pPr lvl="0"/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 (</a:t>
            </a:r>
            <a:r>
              <a:rPr lang="en-US" dirty="0" err="1"/>
              <a:t>tersedianya</a:t>
            </a:r>
            <a:r>
              <a:rPr lang="en-US" dirty="0"/>
              <a:t> </a:t>
            </a:r>
            <a:r>
              <a:rPr lang="en-US" dirty="0" err="1"/>
              <a:t>instruktur</a:t>
            </a:r>
            <a:r>
              <a:rPr lang="en-US" dirty="0"/>
              <a:t>, </a:t>
            </a:r>
            <a:r>
              <a:rPr lang="en-US" dirty="0" err="1"/>
              <a:t>dana</a:t>
            </a:r>
            <a:r>
              <a:rPr lang="en-US" dirty="0"/>
              <a:t>, </a:t>
            </a:r>
            <a:r>
              <a:rPr lang="en-US" dirty="0" err="1"/>
              <a:t>sarana</a:t>
            </a:r>
            <a:r>
              <a:rPr lang="en-US" dirty="0"/>
              <a:t> </a:t>
            </a:r>
            <a:r>
              <a:rPr lang="en-US" dirty="0" err="1"/>
              <a:t>prasarana</a:t>
            </a:r>
            <a:r>
              <a:rPr lang="en-US" dirty="0"/>
              <a:t>, </a:t>
            </a:r>
            <a:r>
              <a:rPr lang="en-US" i="1" dirty="0"/>
              <a:t>philosophy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, </a:t>
            </a:r>
            <a:r>
              <a:rPr lang="en-US" i="1" dirty="0"/>
              <a:t>policy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, </a:t>
            </a:r>
            <a:r>
              <a:rPr lang="en-US" dirty="0" err="1"/>
              <a:t>mobilitas</a:t>
            </a:r>
            <a:r>
              <a:rPr lang="en-US" dirty="0"/>
              <a:t> </a:t>
            </a:r>
            <a:r>
              <a:rPr lang="en-US" dirty="0" err="1"/>
              <a:t>pegawai</a:t>
            </a:r>
            <a:r>
              <a:rPr lang="en-US" dirty="0"/>
              <a:t>)</a:t>
            </a:r>
          </a:p>
          <a:p>
            <a:pPr lvl="0"/>
            <a:r>
              <a:rPr lang="en-US" dirty="0" err="1"/>
              <a:t>Aspirasi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kedudukan</a:t>
            </a:r>
            <a:r>
              <a:rPr lang="en-US" dirty="0"/>
              <a:t>/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lulus</a:t>
            </a:r>
          </a:p>
          <a:p>
            <a:pPr lvl="0"/>
            <a:r>
              <a:rPr lang="en-US" dirty="0" err="1"/>
              <a:t>Aspirasi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depan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pegawainya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2. PENGEMBANGAN KURIKULUM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i="1" dirty="0" smtClean="0"/>
              <a:t>Employer </a:t>
            </a:r>
            <a:r>
              <a:rPr lang="en-US" i="1" dirty="0"/>
              <a:t>survey</a:t>
            </a:r>
            <a:endParaRPr lang="en-US" dirty="0"/>
          </a:p>
          <a:p>
            <a:pPr lvl="0"/>
            <a:r>
              <a:rPr lang="en-US" i="1" dirty="0"/>
              <a:t>Extrapolation of trends</a:t>
            </a:r>
            <a:endParaRPr lang="en-US" dirty="0"/>
          </a:p>
          <a:p>
            <a:pPr lvl="0"/>
            <a:r>
              <a:rPr lang="en-US" i="1" dirty="0"/>
              <a:t>Econometric </a:t>
            </a:r>
            <a:r>
              <a:rPr lang="en-US" i="1" dirty="0" err="1"/>
              <a:t>technic</a:t>
            </a:r>
            <a:endParaRPr lang="en-US" dirty="0"/>
          </a:p>
          <a:p>
            <a:pPr lvl="0"/>
            <a:r>
              <a:rPr lang="en-US" i="1" dirty="0"/>
              <a:t>Matrix system</a:t>
            </a:r>
            <a:r>
              <a:rPr lang="en-US" dirty="0"/>
              <a:t> (</a:t>
            </a:r>
            <a:r>
              <a:rPr lang="en-US" dirty="0" err="1"/>
              <a:t>memperhatikan</a:t>
            </a:r>
            <a:r>
              <a:rPr lang="en-US" dirty="0"/>
              <a:t> </a:t>
            </a:r>
            <a:r>
              <a:rPr lang="en-US" dirty="0" err="1"/>
              <a:t>lowongan</a:t>
            </a:r>
            <a:r>
              <a:rPr lang="en-US" dirty="0"/>
              <a:t> yang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terisi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lalu</a:t>
            </a:r>
            <a:r>
              <a:rPr lang="en-US" dirty="0" smtClean="0"/>
              <a:t>)</a:t>
            </a: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Teknik</a:t>
            </a:r>
            <a:r>
              <a:rPr lang="en-US" b="1" dirty="0" smtClean="0"/>
              <a:t> </a:t>
            </a:r>
            <a:r>
              <a:rPr lang="en-US" b="1" dirty="0" err="1" smtClean="0"/>
              <a:t>Perkiraan</a:t>
            </a:r>
            <a:r>
              <a:rPr lang="en-US" b="1" dirty="0" smtClean="0"/>
              <a:t> </a:t>
            </a:r>
            <a:r>
              <a:rPr lang="en-US" b="1" dirty="0" err="1" smtClean="0"/>
              <a:t>Tenaga</a:t>
            </a:r>
            <a:r>
              <a:rPr lang="en-US" b="1" dirty="0" smtClean="0"/>
              <a:t> </a:t>
            </a:r>
            <a:r>
              <a:rPr lang="en-US" b="1" dirty="0" err="1" smtClean="0"/>
              <a:t>Kerja</a:t>
            </a:r>
            <a:r>
              <a:rPr lang="en-US" b="1" dirty="0" smtClean="0"/>
              <a:t>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i="1" dirty="0" smtClean="0"/>
              <a:t>Employer </a:t>
            </a:r>
            <a:r>
              <a:rPr lang="en-US" i="1" dirty="0"/>
              <a:t>survey</a:t>
            </a:r>
            <a:endParaRPr lang="en-US" dirty="0"/>
          </a:p>
          <a:p>
            <a:pPr lvl="0"/>
            <a:r>
              <a:rPr lang="en-US" i="1" dirty="0"/>
              <a:t>Extrapolation of trends</a:t>
            </a:r>
            <a:endParaRPr lang="en-US" dirty="0"/>
          </a:p>
          <a:p>
            <a:pPr lvl="0"/>
            <a:r>
              <a:rPr lang="en-US" i="1" dirty="0"/>
              <a:t>Econometric </a:t>
            </a:r>
            <a:r>
              <a:rPr lang="en-US" i="1" dirty="0" err="1"/>
              <a:t>technic</a:t>
            </a:r>
            <a:endParaRPr lang="en-US" dirty="0"/>
          </a:p>
          <a:p>
            <a:pPr lvl="0"/>
            <a:r>
              <a:rPr lang="en-US" i="1" dirty="0"/>
              <a:t>Matrix system</a:t>
            </a:r>
            <a:r>
              <a:rPr lang="en-US" dirty="0"/>
              <a:t> (</a:t>
            </a:r>
            <a:r>
              <a:rPr lang="en-US" dirty="0" err="1"/>
              <a:t>memperhatikan</a:t>
            </a:r>
            <a:r>
              <a:rPr lang="en-US" dirty="0"/>
              <a:t> </a:t>
            </a:r>
            <a:r>
              <a:rPr lang="en-US" dirty="0" err="1"/>
              <a:t>lowongan</a:t>
            </a:r>
            <a:r>
              <a:rPr lang="en-US" dirty="0"/>
              <a:t> yang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terisi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lalu</a:t>
            </a:r>
            <a:r>
              <a:rPr lang="en-US" dirty="0" smtClean="0"/>
              <a:t>)</a:t>
            </a: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Teknik</a:t>
            </a:r>
            <a:r>
              <a:rPr lang="en-US" b="1" dirty="0" smtClean="0"/>
              <a:t> </a:t>
            </a:r>
            <a:r>
              <a:rPr lang="en-US" b="1" dirty="0" err="1" smtClean="0"/>
              <a:t>Perkiraan</a:t>
            </a:r>
            <a:r>
              <a:rPr lang="en-US" b="1" dirty="0" smtClean="0"/>
              <a:t> </a:t>
            </a:r>
            <a:r>
              <a:rPr lang="en-US" b="1" dirty="0" err="1" smtClean="0"/>
              <a:t>Tenaga</a:t>
            </a:r>
            <a:r>
              <a:rPr lang="en-US" b="1" dirty="0" smtClean="0"/>
              <a:t> </a:t>
            </a:r>
            <a:r>
              <a:rPr lang="en-US" b="1" dirty="0" err="1" smtClean="0"/>
              <a:t>Kerja</a:t>
            </a:r>
            <a:r>
              <a:rPr lang="en-US" b="1" dirty="0" smtClean="0"/>
              <a:t>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92</TotalTime>
  <Words>1137</Words>
  <Application>Microsoft Office PowerPoint</Application>
  <PresentationFormat>On-screen Show (4:3)</PresentationFormat>
  <Paragraphs>166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Theme1</vt:lpstr>
      <vt:lpstr>KOMPONEN PENDIDIKAN TEKNOLOGI DAN KEJURUAN </vt:lpstr>
      <vt:lpstr>KURIKULUM </vt:lpstr>
      <vt:lpstr>Kurikulum dapat dikelompokkan menjadi 4: </vt:lpstr>
      <vt:lpstr>Slide 4</vt:lpstr>
      <vt:lpstr>Beberapa pengertian istilah yang terkait dengan kurikulum (Finch and Crunkilton, 1984) </vt:lpstr>
      <vt:lpstr>Slide 6</vt:lpstr>
      <vt:lpstr>2. PENGEMBANGAN KURIKULUM </vt:lpstr>
      <vt:lpstr>Teknik Perkiraan Tenaga Kerja: </vt:lpstr>
      <vt:lpstr>Teknik Perkiraan Tenaga Kerja: </vt:lpstr>
      <vt:lpstr>Perencanaan dan Pengembangan Bahan Ajar </vt:lpstr>
      <vt:lpstr>Pengembangan Bahan Pelajaran dan Kegiatan Pengajaran  </vt:lpstr>
      <vt:lpstr>Penyusunan GBPP </vt:lpstr>
      <vt:lpstr>Slide 13</vt:lpstr>
      <vt:lpstr>3. PERENCANAAN DAN PENGEMBANGAN  FASILITAS </vt:lpstr>
      <vt:lpstr>Faktor Perencanaan Fasilitas : </vt:lpstr>
      <vt:lpstr>Slide 16</vt:lpstr>
      <vt:lpstr>Jenis, Jumlah dan Hubungan Antar Laboratorium</vt:lpstr>
      <vt:lpstr>Syarat ruang kerja utama: </vt:lpstr>
      <vt:lpstr>Jumlah Laboratorium </vt:lpstr>
      <vt:lpstr>Slide 20</vt:lpstr>
      <vt:lpstr>Slide 21</vt:lpstr>
      <vt:lpstr>Ukuran dan Layout Laboratorium </vt:lpstr>
      <vt:lpstr>Slide 23</vt:lpstr>
      <vt:lpstr>Lay out Laboratorium </vt:lpstr>
      <vt:lpstr>Slide 25</vt:lpstr>
      <vt:lpstr>Slide 26</vt:lpstr>
      <vt:lpstr>Slide 27</vt:lpstr>
      <vt:lpstr>4. PENGEMBANGAN STAF</vt:lpstr>
      <vt:lpstr>  5. IMPLEMENTASI PROGRAM </vt:lpstr>
    </vt:vector>
  </TitlesOfParts>
  <Company>UNY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KOMPONEN PENDIDIKAN TEKNOLOGI DAN KEJURUAN </dc:title>
  <dc:creator>UNY</dc:creator>
  <cp:lastModifiedBy>UNY</cp:lastModifiedBy>
  <cp:revision>3</cp:revision>
  <dcterms:created xsi:type="dcterms:W3CDTF">2013-11-06T03:24:25Z</dcterms:created>
  <dcterms:modified xsi:type="dcterms:W3CDTF">2013-11-26T06:15:28Z</dcterms:modified>
</cp:coreProperties>
</file>