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49"/>
  </p:handoutMasterIdLst>
  <p:sldIdLst>
    <p:sldId id="256" r:id="rId2"/>
    <p:sldId id="257"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58" r:id="rId20"/>
    <p:sldId id="259" r:id="rId21"/>
    <p:sldId id="260" r:id="rId22"/>
    <p:sldId id="261" r:id="rId23"/>
    <p:sldId id="262" r:id="rId24"/>
    <p:sldId id="263" r:id="rId25"/>
    <p:sldId id="264" r:id="rId26"/>
    <p:sldId id="265" r:id="rId27"/>
    <p:sldId id="266" r:id="rId28"/>
    <p:sldId id="267" r:id="rId29"/>
    <p:sldId id="268" r:id="rId30"/>
    <p:sldId id="269" r:id="rId31"/>
    <p:sldId id="270" r:id="rId32"/>
    <p:sldId id="271" r:id="rId33"/>
    <p:sldId id="272" r:id="rId34"/>
    <p:sldId id="273" r:id="rId35"/>
    <p:sldId id="274" r:id="rId36"/>
    <p:sldId id="292" r:id="rId37"/>
    <p:sldId id="291" r:id="rId38"/>
    <p:sldId id="293" r:id="rId39"/>
    <p:sldId id="294" r:id="rId40"/>
    <p:sldId id="295" r:id="rId41"/>
    <p:sldId id="296" r:id="rId42"/>
    <p:sldId id="297" r:id="rId43"/>
    <p:sldId id="299" r:id="rId44"/>
    <p:sldId id="298" r:id="rId45"/>
    <p:sldId id="300" r:id="rId46"/>
    <p:sldId id="301" r:id="rId47"/>
    <p:sldId id="302" r:id="rId4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992" y="-4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322371-9856-4C9D-A9BA-6378A748D5B3}" type="datetimeFigureOut">
              <a:rPr lang="id-ID" smtClean="0"/>
              <a:pPr/>
              <a:t>14/02/2015</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79C298-1C54-4A15-8850-C8FF339BE7A7}" type="slidenum">
              <a:rPr lang="id-ID" smtClean="0"/>
              <a:pPr/>
              <a:t>‹#›</a:t>
            </a:fld>
            <a:endParaRPr lang="id-ID"/>
          </a:p>
        </p:txBody>
      </p:sp>
    </p:spTree>
    <p:extLst>
      <p:ext uri="{BB962C8B-B14F-4D97-AF65-F5344CB8AC3E}">
        <p14:creationId xmlns:p14="http://schemas.microsoft.com/office/powerpoint/2010/main" val="42802438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C130147-82BA-46FE-8CD7-2A5BB92F18BB}" type="datetimeFigureOut">
              <a:rPr lang="id-ID" smtClean="0"/>
              <a:pPr/>
              <a:t>14/02/2015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74BCDCB-1AAF-434D-B477-2EC7C0CE570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C130147-82BA-46FE-8CD7-2A5BB92F18BB}" type="datetimeFigureOut">
              <a:rPr lang="id-ID" smtClean="0"/>
              <a:pPr/>
              <a:t>14/02/2015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74BCDCB-1AAF-434D-B477-2EC7C0CE570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C130147-82BA-46FE-8CD7-2A5BB92F18BB}" type="datetimeFigureOut">
              <a:rPr lang="id-ID" smtClean="0"/>
              <a:pPr/>
              <a:t>14/02/2015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74BCDCB-1AAF-434D-B477-2EC7C0CE570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C130147-82BA-46FE-8CD7-2A5BB92F18BB}" type="datetimeFigureOut">
              <a:rPr lang="id-ID" smtClean="0"/>
              <a:pPr/>
              <a:t>14/02/2015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74BCDCB-1AAF-434D-B477-2EC7C0CE570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130147-82BA-46FE-8CD7-2A5BB92F18BB}" type="datetimeFigureOut">
              <a:rPr lang="id-ID" smtClean="0"/>
              <a:pPr/>
              <a:t>14/02/2015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74BCDCB-1AAF-434D-B477-2EC7C0CE570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C130147-82BA-46FE-8CD7-2A5BB92F18BB}" type="datetimeFigureOut">
              <a:rPr lang="id-ID" smtClean="0"/>
              <a:pPr/>
              <a:t>14/02/2015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74BCDCB-1AAF-434D-B477-2EC7C0CE570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C130147-82BA-46FE-8CD7-2A5BB92F18BB}" type="datetimeFigureOut">
              <a:rPr lang="id-ID" smtClean="0"/>
              <a:pPr/>
              <a:t>14/02/2015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74BCDCB-1AAF-434D-B477-2EC7C0CE570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C130147-82BA-46FE-8CD7-2A5BB92F18BB}" type="datetimeFigureOut">
              <a:rPr lang="id-ID" smtClean="0"/>
              <a:pPr/>
              <a:t>14/02/2015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74BCDCB-1AAF-434D-B477-2EC7C0CE570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30147-82BA-46FE-8CD7-2A5BB92F18BB}" type="datetimeFigureOut">
              <a:rPr lang="id-ID" smtClean="0"/>
              <a:pPr/>
              <a:t>14/02/2015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74BCDCB-1AAF-434D-B477-2EC7C0CE570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30147-82BA-46FE-8CD7-2A5BB92F18BB}" type="datetimeFigureOut">
              <a:rPr lang="id-ID" smtClean="0"/>
              <a:pPr/>
              <a:t>14/02/2015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74BCDCB-1AAF-434D-B477-2EC7C0CE570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30147-82BA-46FE-8CD7-2A5BB92F18BB}" type="datetimeFigureOut">
              <a:rPr lang="id-ID" smtClean="0"/>
              <a:pPr/>
              <a:t>14/02/2015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74BCDCB-1AAF-434D-B477-2EC7C0CE570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30147-82BA-46FE-8CD7-2A5BB92F18BB}" type="datetimeFigureOut">
              <a:rPr lang="id-ID" smtClean="0"/>
              <a:pPr/>
              <a:t>14/02/2015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4BCDCB-1AAF-434D-B477-2EC7C0CE570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PENGANTAR FILSAFAT PENDIDIKAN</a:t>
            </a:r>
            <a:endParaRPr lang="id-ID" b="1" dirty="0"/>
          </a:p>
        </p:txBody>
      </p:sp>
      <p:sp>
        <p:nvSpPr>
          <p:cNvPr id="3" name="Subtitle 2"/>
          <p:cNvSpPr>
            <a:spLocks noGrp="1"/>
          </p:cNvSpPr>
          <p:nvPr>
            <p:ph type="subTitle" idx="1"/>
          </p:nvPr>
        </p:nvSpPr>
        <p:spPr/>
        <p:txBody>
          <a:bodyPr/>
          <a:lstStyle/>
          <a:p>
            <a:r>
              <a:rPr lang="id-ID" b="1" dirty="0" smtClean="0"/>
              <a:t>Oleh </a:t>
            </a:r>
          </a:p>
          <a:p>
            <a:r>
              <a:rPr lang="id-ID" b="1" dirty="0" smtClean="0"/>
              <a:t>Mumpuniarti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Analisis dalam filosofi</a:t>
            </a:r>
            <a:endParaRPr lang="id-ID" dirty="0"/>
          </a:p>
        </p:txBody>
      </p:sp>
      <p:sp>
        <p:nvSpPr>
          <p:cNvPr id="3" name="Content Placeholder 2"/>
          <p:cNvSpPr>
            <a:spLocks noGrp="1"/>
          </p:cNvSpPr>
          <p:nvPr>
            <p:ph idx="1"/>
          </p:nvPr>
        </p:nvSpPr>
        <p:spPr/>
        <p:txBody>
          <a:bodyPr>
            <a:normAutofit/>
          </a:bodyPr>
          <a:lstStyle/>
          <a:p>
            <a:pPr marL="514350" indent="-514350" algn="just">
              <a:buFont typeface="+mj-lt"/>
              <a:buAutoNum type="arabicPeriod"/>
            </a:pPr>
            <a:r>
              <a:rPr lang="id-ID" sz="3600" dirty="0" smtClean="0"/>
              <a:t>Fokus pada kajian mengenai bahasa manusia</a:t>
            </a:r>
          </a:p>
          <a:p>
            <a:pPr marL="514350" indent="-514350" algn="just">
              <a:buFont typeface="+mj-lt"/>
              <a:buAutoNum type="arabicPeriod"/>
            </a:pPr>
            <a:r>
              <a:rPr lang="id-ID" sz="3600" dirty="0" smtClean="0"/>
              <a:t>Klarifikasi pemahaman kita mengenai arti kata-kata dan konsep.</a:t>
            </a:r>
            <a:endParaRPr lang="id-ID"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Filosofi sebagai sikap</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sz="3200" dirty="0" smtClean="0"/>
              <a:t>Kesadaran diri (“self-awareness”)</a:t>
            </a:r>
          </a:p>
          <a:p>
            <a:pPr marL="514350" indent="-514350">
              <a:buFont typeface="+mj-lt"/>
              <a:buAutoNum type="arabicPeriod"/>
            </a:pPr>
            <a:r>
              <a:rPr lang="id-ID" sz="3200" dirty="0" smtClean="0"/>
              <a:t>Komprehensif (“comprehensive- ness”)</a:t>
            </a:r>
          </a:p>
          <a:p>
            <a:pPr marL="514350" indent="-514350">
              <a:buFont typeface="+mj-lt"/>
              <a:buAutoNum type="arabicPeriod"/>
            </a:pPr>
            <a:r>
              <a:rPr lang="id-ID" sz="3200" dirty="0" smtClean="0"/>
              <a:t>Penetrasi (“Penetration”)</a:t>
            </a:r>
          </a:p>
          <a:p>
            <a:pPr marL="514350" indent="-514350">
              <a:buFont typeface="+mj-lt"/>
              <a:buAutoNum type="arabicPeriod"/>
            </a:pPr>
            <a:r>
              <a:rPr lang="id-ID" sz="3200" dirty="0" smtClean="0"/>
              <a:t>Fleksibilitas (“flexibility”)</a:t>
            </a:r>
            <a:endParaRPr lang="id-ID"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Kesadaran diri</a:t>
            </a:r>
            <a:endParaRPr lang="id-ID" dirty="0"/>
          </a:p>
        </p:txBody>
      </p:sp>
      <p:sp>
        <p:nvSpPr>
          <p:cNvPr id="3" name="Content Placeholder 2"/>
          <p:cNvSpPr>
            <a:spLocks noGrp="1"/>
          </p:cNvSpPr>
          <p:nvPr>
            <p:ph idx="1"/>
          </p:nvPr>
        </p:nvSpPr>
        <p:spPr/>
        <p:txBody>
          <a:bodyPr/>
          <a:lstStyle/>
          <a:p>
            <a:pPr algn="just">
              <a:buNone/>
            </a:pPr>
            <a:r>
              <a:rPr lang="id-ID" dirty="0" smtClean="0"/>
              <a:t>     </a:t>
            </a:r>
            <a:r>
              <a:rPr lang="id-ID" sz="3600" dirty="0" smtClean="0"/>
              <a:t>Sebuah komitmen untuk berbuat sejujur mungkin dengan diri sendiri dalam memandang kecondongan, asumsi, dan prasangka pribadi. </a:t>
            </a:r>
            <a:endParaRPr lang="id-ID"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49275"/>
            <a:ext cx="7272338" cy="5907088"/>
          </a:xfrm>
        </p:spPr>
        <p:txBody>
          <a:bodyPr/>
          <a:lstStyle/>
          <a:p>
            <a:pPr algn="just">
              <a:buNone/>
            </a:pPr>
            <a:r>
              <a:rPr lang="id-ID" b="1" dirty="0" smtClean="0"/>
              <a:t>KOMPREHENSIF: </a:t>
            </a:r>
            <a:r>
              <a:rPr lang="id-ID" sz="2800" dirty="0" smtClean="0"/>
              <a:t>Kecenderungan untuk mengumpulkan data sebanyak mungkin tentang suatu persoalan dari sebuah spektrum sumber yang luas.</a:t>
            </a:r>
          </a:p>
          <a:p>
            <a:pPr algn="just">
              <a:buNone/>
            </a:pPr>
            <a:r>
              <a:rPr lang="id-ID" sz="2800" b="1" dirty="0" smtClean="0">
                <a:solidFill>
                  <a:srgbClr val="7030A0"/>
                </a:solidFill>
              </a:rPr>
              <a:t>PENETRASI: </a:t>
            </a:r>
            <a:r>
              <a:rPr lang="id-ID" sz="2800" dirty="0" smtClean="0">
                <a:solidFill>
                  <a:srgbClr val="7030A0"/>
                </a:solidFill>
              </a:rPr>
              <a:t>suatu keinginan untuk memasuki persoalan secara mendalam.</a:t>
            </a:r>
          </a:p>
          <a:p>
            <a:pPr algn="just">
              <a:buNone/>
            </a:pPr>
            <a:r>
              <a:rPr lang="id-ID" sz="2800" b="1" dirty="0" smtClean="0">
                <a:solidFill>
                  <a:schemeClr val="accent1">
                    <a:lumMod val="75000"/>
                  </a:schemeClr>
                </a:solidFill>
              </a:rPr>
              <a:t>FLEKSIBILITAS: </a:t>
            </a:r>
            <a:r>
              <a:rPr lang="id-ID" sz="2800" dirty="0" smtClean="0">
                <a:solidFill>
                  <a:schemeClr val="accent1">
                    <a:lumMod val="75000"/>
                  </a:schemeClr>
                </a:solidFill>
              </a:rPr>
              <a:t>bentuk sensitivitas yang me mungkinkan seseorang merestrukturisasi idea-idea dengan kemampuan alternatif-alternatif untuk sebuah pokok pandangan.</a:t>
            </a:r>
            <a:endParaRPr lang="id-ID" sz="2800"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id-ID" dirty="0" smtClean="0"/>
              <a:t>Filosofi sebagai isi</a:t>
            </a:r>
            <a:endParaRPr lang="id-ID" dirty="0"/>
          </a:p>
        </p:txBody>
      </p:sp>
      <p:sp>
        <p:nvSpPr>
          <p:cNvPr id="7" name="Content Placeholder 6"/>
          <p:cNvSpPr>
            <a:spLocks noGrp="1"/>
          </p:cNvSpPr>
          <p:nvPr>
            <p:ph idx="1"/>
          </p:nvPr>
        </p:nvSpPr>
        <p:spPr/>
        <p:txBody>
          <a:bodyPr>
            <a:normAutofit/>
          </a:bodyPr>
          <a:lstStyle/>
          <a:p>
            <a:pPr marL="514350" indent="-514350" algn="ctr">
              <a:buFont typeface="+mj-lt"/>
              <a:buAutoNum type="arabicPeriod"/>
            </a:pPr>
            <a:r>
              <a:rPr lang="id-ID" sz="4800" b="1" dirty="0" smtClean="0">
                <a:solidFill>
                  <a:schemeClr val="accent1">
                    <a:lumMod val="75000"/>
                  </a:schemeClr>
                </a:solidFill>
                <a:latin typeface="Blackadder ITC" pitchFamily="82" charset="0"/>
              </a:rPr>
              <a:t>Metafisika</a:t>
            </a:r>
          </a:p>
          <a:p>
            <a:pPr marL="514350" indent="-514350" algn="ctr">
              <a:buFont typeface="+mj-lt"/>
              <a:buAutoNum type="arabicPeriod"/>
            </a:pPr>
            <a:r>
              <a:rPr lang="id-ID" sz="4800" b="1" dirty="0" smtClean="0">
                <a:solidFill>
                  <a:schemeClr val="accent1">
                    <a:lumMod val="75000"/>
                  </a:schemeClr>
                </a:solidFill>
                <a:latin typeface="Blackadder ITC" pitchFamily="82" charset="0"/>
              </a:rPr>
              <a:t>Epistemologi </a:t>
            </a:r>
          </a:p>
          <a:p>
            <a:pPr marL="514350" indent="-514350" algn="ctr">
              <a:buFont typeface="+mj-lt"/>
              <a:buAutoNum type="arabicPeriod"/>
            </a:pPr>
            <a:r>
              <a:rPr lang="id-ID" sz="4800" b="1" dirty="0" smtClean="0">
                <a:solidFill>
                  <a:schemeClr val="accent1">
                    <a:lumMod val="75000"/>
                  </a:schemeClr>
                </a:solidFill>
                <a:latin typeface="Blackadder ITC" pitchFamily="82" charset="0"/>
              </a:rPr>
              <a:t>Aksiologi </a:t>
            </a:r>
            <a:endParaRPr lang="id-ID" sz="4800" b="1" dirty="0">
              <a:solidFill>
                <a:schemeClr val="accent1">
                  <a:lumMod val="75000"/>
                </a:schemeClr>
              </a:solidFill>
              <a:latin typeface="Blackadder ITC" pitchFamily="8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metafisika</a:t>
            </a:r>
            <a:endParaRPr lang="id-ID" dirty="0"/>
          </a:p>
        </p:txBody>
      </p:sp>
      <p:sp>
        <p:nvSpPr>
          <p:cNvPr id="3" name="Content Placeholder 2"/>
          <p:cNvSpPr>
            <a:spLocks noGrp="1"/>
          </p:cNvSpPr>
          <p:nvPr>
            <p:ph idx="1"/>
          </p:nvPr>
        </p:nvSpPr>
        <p:spPr/>
        <p:txBody>
          <a:bodyPr>
            <a:normAutofit/>
          </a:bodyPr>
          <a:lstStyle/>
          <a:p>
            <a:pPr algn="ctr">
              <a:buNone/>
            </a:pPr>
            <a:r>
              <a:rPr lang="id-ID" sz="3200" b="1" dirty="0" smtClean="0">
                <a:latin typeface="Baskerville Old Face" pitchFamily="18" charset="0"/>
              </a:rPr>
              <a:t>“  beyond physics”  (di balik fisik)</a:t>
            </a:r>
          </a:p>
          <a:p>
            <a:pPr algn="just">
              <a:buNone/>
            </a:pPr>
            <a:r>
              <a:rPr lang="id-ID" sz="3200" b="1" dirty="0" smtClean="0">
                <a:latin typeface="Baskerville Old Face" pitchFamily="18" charset="0"/>
              </a:rPr>
              <a:t>    </a:t>
            </a:r>
            <a:r>
              <a:rPr lang="id-ID" sz="2800" b="1" dirty="0" smtClean="0">
                <a:latin typeface="Baskerville Old Face" pitchFamily="18" charset="0"/>
              </a:rPr>
              <a:t>Aktivitas spekulatif dan sintesis yang memungkinkan ilmuwan menciptakan pandangan dunianya dan mengembangkan hipotesis yang dapat diuji dengan asumsi-asumsi dasarnya. </a:t>
            </a:r>
          </a:p>
          <a:p>
            <a:pPr algn="just">
              <a:buNone/>
            </a:pPr>
            <a:r>
              <a:rPr lang="id-ID" sz="2800" b="1" dirty="0" smtClean="0">
                <a:latin typeface="Baskerville Old Face" pitchFamily="18" charset="0"/>
              </a:rPr>
              <a:t>Persoalan metafisik dibagi menjadi 4 aspek:  Kosmologis, Teologis, Antropologis, dan Ontologis.</a:t>
            </a:r>
            <a:endParaRPr lang="id-ID" sz="2800" b="1" dirty="0">
              <a:latin typeface="Baskerville Old Face"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epistemologi</a:t>
            </a:r>
            <a:endParaRPr lang="id-ID" dirty="0"/>
          </a:p>
        </p:txBody>
      </p:sp>
      <p:sp>
        <p:nvSpPr>
          <p:cNvPr id="3" name="Content Placeholder 2"/>
          <p:cNvSpPr>
            <a:spLocks noGrp="1"/>
          </p:cNvSpPr>
          <p:nvPr>
            <p:ph idx="1"/>
          </p:nvPr>
        </p:nvSpPr>
        <p:spPr/>
        <p:txBody>
          <a:bodyPr>
            <a:normAutofit/>
          </a:bodyPr>
          <a:lstStyle/>
          <a:p>
            <a:pPr algn="ctr">
              <a:buNone/>
            </a:pPr>
            <a:r>
              <a:rPr lang="id-ID" sz="3600" b="1" dirty="0" smtClean="0">
                <a:solidFill>
                  <a:srgbClr val="00B0F0"/>
                </a:solidFill>
              </a:rPr>
              <a:t>Filosofi pengetahuan</a:t>
            </a:r>
          </a:p>
          <a:p>
            <a:pPr algn="ctr">
              <a:buNone/>
            </a:pPr>
            <a:r>
              <a:rPr lang="id-ID" sz="3600" b="1" dirty="0" smtClean="0">
                <a:solidFill>
                  <a:srgbClr val="00B0F0"/>
                </a:solidFill>
              </a:rPr>
              <a:t>Studi tentang hakikat, sumber-sumber, dan validitas pengetahuan.</a:t>
            </a:r>
          </a:p>
          <a:p>
            <a:pPr algn="just">
              <a:buNone/>
            </a:pPr>
            <a:r>
              <a:rPr lang="id-ID" sz="3600" b="1" dirty="0" smtClean="0">
                <a:solidFill>
                  <a:schemeClr val="accent4">
                    <a:lumMod val="50000"/>
                  </a:schemeClr>
                </a:solidFill>
              </a:rPr>
              <a:t>Persoalan “What is true?” dan “ How do we know”.</a:t>
            </a:r>
          </a:p>
          <a:p>
            <a:pPr algn="ctr">
              <a:buNone/>
            </a:pPr>
            <a:r>
              <a:rPr lang="id-ID" sz="3600" b="1" dirty="0" smtClean="0">
                <a:solidFill>
                  <a:srgbClr val="00B0F0"/>
                </a:solidFill>
              </a:rPr>
              <a:t>Darimana memperoleh pengetahuan.</a:t>
            </a:r>
            <a:endParaRPr lang="id-ID" sz="3600" b="1" dirty="0">
              <a:solidFill>
                <a:srgbClr val="00B0F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aksiologi</a:t>
            </a:r>
            <a:endParaRPr lang="id-ID" dirty="0"/>
          </a:p>
        </p:txBody>
      </p:sp>
      <p:sp>
        <p:nvSpPr>
          <p:cNvPr id="3" name="Content Placeholder 2"/>
          <p:cNvSpPr>
            <a:spLocks noGrp="1"/>
          </p:cNvSpPr>
          <p:nvPr>
            <p:ph idx="1"/>
          </p:nvPr>
        </p:nvSpPr>
        <p:spPr/>
        <p:txBody>
          <a:bodyPr>
            <a:normAutofit fontScale="92500" lnSpcReduction="20000"/>
          </a:bodyPr>
          <a:lstStyle/>
          <a:p>
            <a:pPr algn="ctr">
              <a:buNone/>
            </a:pPr>
            <a:r>
              <a:rPr lang="id-ID" sz="3200" dirty="0" smtClean="0">
                <a:solidFill>
                  <a:schemeClr val="tx2">
                    <a:lumMod val="50000"/>
                  </a:schemeClr>
                </a:solidFill>
              </a:rPr>
              <a:t>Cabang filosofi untuk menjawab:</a:t>
            </a:r>
          </a:p>
          <a:p>
            <a:pPr algn="ctr">
              <a:buNone/>
            </a:pPr>
            <a:r>
              <a:rPr lang="id-ID" sz="3200" dirty="0" smtClean="0">
                <a:solidFill>
                  <a:schemeClr val="tx2">
                    <a:lumMod val="50000"/>
                  </a:schemeClr>
                </a:solidFill>
              </a:rPr>
              <a:t> “What is of value”</a:t>
            </a:r>
          </a:p>
          <a:p>
            <a:pPr algn="ctr">
              <a:buNone/>
            </a:pPr>
            <a:endParaRPr lang="id-ID" sz="3200" dirty="0" smtClean="0">
              <a:solidFill>
                <a:schemeClr val="tx2">
                  <a:lumMod val="50000"/>
                </a:schemeClr>
              </a:solidFill>
            </a:endParaRPr>
          </a:p>
          <a:p>
            <a:pPr algn="just">
              <a:buNone/>
            </a:pPr>
            <a:r>
              <a:rPr lang="id-ID" sz="3200" dirty="0" smtClean="0">
                <a:solidFill>
                  <a:schemeClr val="tx2">
                    <a:lumMod val="50000"/>
                  </a:schemeClr>
                </a:solidFill>
              </a:rPr>
              <a:t>                        Etika</a:t>
            </a:r>
          </a:p>
          <a:p>
            <a:pPr algn="ctr">
              <a:buNone/>
            </a:pPr>
            <a:endParaRPr lang="id-ID" sz="3200" dirty="0" smtClean="0">
              <a:solidFill>
                <a:schemeClr val="tx2">
                  <a:lumMod val="50000"/>
                </a:schemeClr>
              </a:solidFill>
            </a:endParaRPr>
          </a:p>
          <a:p>
            <a:pPr algn="just">
              <a:buNone/>
            </a:pPr>
            <a:r>
              <a:rPr lang="id-ID" sz="3200" dirty="0" smtClean="0">
                <a:solidFill>
                  <a:schemeClr val="tx2">
                    <a:lumMod val="50000"/>
                  </a:schemeClr>
                </a:solidFill>
              </a:rPr>
              <a:t>Cabangnya:         </a:t>
            </a:r>
          </a:p>
          <a:p>
            <a:pPr algn="ctr">
              <a:buNone/>
            </a:pPr>
            <a:endParaRPr lang="id-ID" sz="3200" dirty="0" smtClean="0">
              <a:solidFill>
                <a:schemeClr val="tx2">
                  <a:lumMod val="50000"/>
                </a:schemeClr>
              </a:solidFill>
            </a:endParaRPr>
          </a:p>
          <a:p>
            <a:pPr algn="just">
              <a:buNone/>
            </a:pPr>
            <a:r>
              <a:rPr lang="id-ID" sz="3200" dirty="0" smtClean="0">
                <a:solidFill>
                  <a:schemeClr val="tx2">
                    <a:lumMod val="50000"/>
                  </a:schemeClr>
                </a:solidFill>
              </a:rPr>
              <a:t>                                   </a:t>
            </a:r>
          </a:p>
          <a:p>
            <a:pPr algn="just">
              <a:buNone/>
            </a:pPr>
            <a:r>
              <a:rPr lang="id-ID" sz="3200" dirty="0" smtClean="0">
                <a:solidFill>
                  <a:schemeClr val="tx2">
                    <a:lumMod val="50000"/>
                  </a:schemeClr>
                </a:solidFill>
              </a:rPr>
              <a:t>                        Estetika   </a:t>
            </a:r>
            <a:endParaRPr lang="id-ID" sz="3200" dirty="0">
              <a:solidFill>
                <a:schemeClr val="tx2">
                  <a:lumMod val="50000"/>
                </a:schemeClr>
              </a:solidFill>
            </a:endParaRPr>
          </a:p>
        </p:txBody>
      </p:sp>
      <p:cxnSp>
        <p:nvCxnSpPr>
          <p:cNvPr id="5" name="Straight Arrow Connector 4"/>
          <p:cNvCxnSpPr/>
          <p:nvPr/>
        </p:nvCxnSpPr>
        <p:spPr>
          <a:xfrm flipV="1">
            <a:off x="2699792" y="3573016"/>
            <a:ext cx="720080" cy="86409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771800" y="4437112"/>
            <a:ext cx="792088" cy="93610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dirty="0" smtClean="0">
                <a:latin typeface="Blackadder ITC" pitchFamily="82" charset="0"/>
              </a:rPr>
              <a:t>Mengapa  edukator perlu  filosofi</a:t>
            </a:r>
            <a:endParaRPr lang="id-ID" dirty="0">
              <a:latin typeface="Blackadder ITC" pitchFamily="82" charset="0"/>
            </a:endParaRPr>
          </a:p>
        </p:txBody>
      </p:sp>
      <p:sp>
        <p:nvSpPr>
          <p:cNvPr id="3" name="Content Placeholder 2"/>
          <p:cNvSpPr>
            <a:spLocks noGrp="1"/>
          </p:cNvSpPr>
          <p:nvPr>
            <p:ph idx="1"/>
          </p:nvPr>
        </p:nvSpPr>
        <p:spPr/>
        <p:txBody>
          <a:bodyPr>
            <a:normAutofit/>
          </a:bodyPr>
          <a:lstStyle/>
          <a:p>
            <a:pPr marL="514350" indent="-514350" algn="just">
              <a:buFont typeface="+mj-lt"/>
              <a:buAutoNum type="arabicPeriod"/>
            </a:pPr>
            <a:r>
              <a:rPr lang="id-ID" sz="2800" dirty="0" smtClean="0"/>
              <a:t>Suatu pendirian mengenai arah dan tujuan </a:t>
            </a:r>
          </a:p>
          <a:p>
            <a:pPr marL="514350" indent="-514350" algn="just">
              <a:buFont typeface="+mj-lt"/>
              <a:buAutoNum type="arabicPeriod"/>
            </a:pPr>
            <a:r>
              <a:rPr lang="id-ID" sz="2800" dirty="0" smtClean="0"/>
              <a:t>Membantu memberi pendirian mengenai arah dan tujuan hidup dan kehidupan</a:t>
            </a:r>
          </a:p>
          <a:p>
            <a:pPr marL="514350" indent="-514350" algn="just">
              <a:buFont typeface="+mj-lt"/>
              <a:buAutoNum type="arabicPeriod"/>
            </a:pPr>
            <a:r>
              <a:rPr lang="id-ID" sz="2800" dirty="0" smtClean="0"/>
              <a:t>Sebagai dasar menerapkan suatu pendidikan atas dasar pandangan masyarakat dan bangsanya.</a:t>
            </a:r>
          </a:p>
          <a:p>
            <a:pPr marL="514350" indent="-514350" algn="just">
              <a:buFont typeface="+mj-lt"/>
              <a:buAutoNum type="arabicPeriod"/>
            </a:pPr>
            <a:r>
              <a:rPr lang="id-ID" sz="2800" dirty="0" smtClean="0"/>
              <a:t>Filosofi dan pendidikan memberikan prinsip-prinsip dasar untuk diacu bagi pendidik dan lembaga pendidikan.</a:t>
            </a:r>
            <a:endParaRPr lang="id-ID"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Filsafat  Pendidikan</a:t>
            </a:r>
            <a:br>
              <a:rPr lang="id-ID" dirty="0" smtClean="0"/>
            </a:br>
            <a:endParaRPr lang="id-ID" dirty="0"/>
          </a:p>
        </p:txBody>
      </p:sp>
      <p:sp>
        <p:nvSpPr>
          <p:cNvPr id="3" name="Content Placeholder 2"/>
          <p:cNvSpPr>
            <a:spLocks noGrp="1"/>
          </p:cNvSpPr>
          <p:nvPr>
            <p:ph idx="1"/>
          </p:nvPr>
        </p:nvSpPr>
        <p:spPr/>
        <p:txBody>
          <a:bodyPr/>
          <a:lstStyle/>
          <a:p>
            <a:pPr algn="just"/>
            <a:r>
              <a:rPr lang="id-ID" dirty="0" smtClean="0"/>
              <a:t>Makna tujuan menjadi sumber mengapa kita mendidik?</a:t>
            </a:r>
          </a:p>
          <a:p>
            <a:pPr algn="just"/>
            <a:r>
              <a:rPr lang="id-ID" dirty="0" smtClean="0"/>
              <a:t>Tujuan siswa dalam mencapai kehidupan.</a:t>
            </a:r>
          </a:p>
          <a:p>
            <a:pPr algn="just"/>
            <a:r>
              <a:rPr lang="id-ID" dirty="0" smtClean="0"/>
              <a:t>Esensi manusia berasal dari mana dan mau ke mana?</a:t>
            </a:r>
          </a:p>
          <a:p>
            <a:pPr algn="just"/>
            <a:r>
              <a:rPr lang="id-ID" b="1" i="1" dirty="0" smtClean="0"/>
              <a:t>Realitas manusia </a:t>
            </a:r>
            <a:r>
              <a:rPr lang="id-ID" dirty="0" smtClean="0"/>
              <a:t>untuk menggali materi, metode, dan keputusan siswa menuju tujuan hidupnya.</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POINT-POINT UNTUK MENDALAMI</a:t>
            </a:r>
            <a:endParaRPr lang="id-ID"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id-ID" dirty="0" smtClean="0"/>
              <a:t>SEBUTKAN FILSAFAT MENURUT NERGNEY &amp; HERBERT?</a:t>
            </a:r>
          </a:p>
          <a:p>
            <a:pPr marL="514350" indent="-514350">
              <a:buFont typeface="+mj-lt"/>
              <a:buAutoNum type="arabicPeriod"/>
            </a:pPr>
            <a:r>
              <a:rPr lang="id-ID" dirty="0" smtClean="0"/>
              <a:t>APA YANG DIMAKSUD FILSAFAT PENDIDIKAN?</a:t>
            </a:r>
          </a:p>
          <a:p>
            <a:pPr marL="514350" indent="-514350">
              <a:buFont typeface="+mj-lt"/>
              <a:buAutoNum type="arabicPeriod"/>
            </a:pPr>
            <a:r>
              <a:rPr lang="id-ID" dirty="0" smtClean="0"/>
              <a:t>APA KEPENTINGANNYA UNTUK KEHIDUPAN SEHARI-HARI?</a:t>
            </a:r>
          </a:p>
          <a:p>
            <a:pPr marL="514350" indent="-514350">
              <a:buFont typeface="+mj-lt"/>
              <a:buAutoNum type="arabicPeriod"/>
            </a:pPr>
            <a:r>
              <a:rPr lang="id-ID" dirty="0" smtClean="0"/>
              <a:t>MENGAPA MENDIDIK PERLU FILSAFAT?</a:t>
            </a:r>
          </a:p>
          <a:p>
            <a:pPr marL="514350" indent="-514350">
              <a:buFont typeface="+mj-lt"/>
              <a:buAutoNum type="arabicPeriod"/>
            </a:pPr>
            <a:r>
              <a:rPr lang="id-ID" dirty="0" smtClean="0"/>
              <a:t>BAGAIMANA PENERAPAN DALAM PEMBELAJARAN JIKA SAUDARA SEORANG GURU?</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Realitas dalam pendidikan</a:t>
            </a:r>
            <a:endParaRPr lang="id-ID" dirty="0"/>
          </a:p>
        </p:txBody>
      </p:sp>
      <p:sp>
        <p:nvSpPr>
          <p:cNvPr id="3" name="Content Placeholder 2"/>
          <p:cNvSpPr>
            <a:spLocks noGrp="1"/>
          </p:cNvSpPr>
          <p:nvPr>
            <p:ph idx="1"/>
          </p:nvPr>
        </p:nvSpPr>
        <p:spPr/>
        <p:txBody>
          <a:bodyPr>
            <a:normAutofit lnSpcReduction="10000"/>
          </a:bodyPr>
          <a:lstStyle/>
          <a:p>
            <a:pPr algn="just"/>
            <a:r>
              <a:rPr lang="id-ID" dirty="0" smtClean="0"/>
              <a:t>Menyangkut konten kurikulum, hubungan guru dan murid, peranan siswa dengan masyarakat atau sebaliknya, demikian juga peranan sekolah terhadap masyarakat.</a:t>
            </a:r>
          </a:p>
          <a:p>
            <a:pPr algn="just"/>
            <a:r>
              <a:rPr lang="id-ID" dirty="0" smtClean="0"/>
              <a:t>Filsafat memberikan pedoman hidup, karena mengandung nilai kesusilaan</a:t>
            </a:r>
          </a:p>
          <a:p>
            <a:pPr algn="just"/>
            <a:r>
              <a:rPr lang="id-ID" dirty="0" smtClean="0"/>
              <a:t>Perbuatan mendidik adalah serangkaian perbuatan yang disengaja ke suatu makna tujuan.</a:t>
            </a: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Pertanyaan </a:t>
            </a:r>
            <a:endParaRPr lang="id-ID" dirty="0"/>
          </a:p>
        </p:txBody>
      </p:sp>
      <p:sp>
        <p:nvSpPr>
          <p:cNvPr id="3" name="Content Placeholder 2"/>
          <p:cNvSpPr>
            <a:spLocks noGrp="1"/>
          </p:cNvSpPr>
          <p:nvPr>
            <p:ph idx="1"/>
          </p:nvPr>
        </p:nvSpPr>
        <p:spPr/>
        <p:txBody>
          <a:bodyPr/>
          <a:lstStyle/>
          <a:p>
            <a:pPr algn="just"/>
            <a:r>
              <a:rPr lang="id-ID" dirty="0" smtClean="0"/>
              <a:t>Antara guru dan siswa, mengapa mereka bertemu?</a:t>
            </a:r>
          </a:p>
          <a:p>
            <a:pPr algn="just"/>
            <a:r>
              <a:rPr lang="id-ID" dirty="0" smtClean="0"/>
              <a:t>Manusia saling membutuhkan? Bagaimana jika dia ingin menyendiri?</a:t>
            </a:r>
          </a:p>
          <a:p>
            <a:pPr algn="just"/>
            <a:r>
              <a:rPr lang="id-ID" smtClean="0"/>
              <a:t>Apa pendekatan yang digunakan untuk mengatur manusia yang ingin berteman maupun ingin menyendiri?</a:t>
            </a:r>
            <a:endParaRPr lang="id-ID"/>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Filsafat  Idealisme</a:t>
            </a:r>
            <a:endParaRPr lang="id-ID" dirty="0"/>
          </a:p>
        </p:txBody>
      </p:sp>
      <p:sp>
        <p:nvSpPr>
          <p:cNvPr id="3" name="Content Placeholder 2"/>
          <p:cNvSpPr>
            <a:spLocks noGrp="1"/>
          </p:cNvSpPr>
          <p:nvPr>
            <p:ph idx="1"/>
          </p:nvPr>
        </p:nvSpPr>
        <p:spPr/>
        <p:txBody>
          <a:bodyPr/>
          <a:lstStyle/>
          <a:p>
            <a:r>
              <a:rPr lang="id-ID" dirty="0" smtClean="0"/>
              <a:t>Realitas sebagai nonmaterial</a:t>
            </a:r>
          </a:p>
          <a:p>
            <a:r>
              <a:rPr lang="id-ID" dirty="0" smtClean="0"/>
              <a:t>Kehidupan yang ideal spt yang dibayangkan Plato merupakan masyarakat atau republik yang dipimpin seorang filsuf.</a:t>
            </a:r>
          </a:p>
          <a:p>
            <a:r>
              <a:rPr lang="id-ID" dirty="0" smtClean="0"/>
              <a:t>Hubungan guru dan murid harus mandasarkan sesuatu yang absolut ke arah kebajikan, kebenaran, dan keindahan.</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Idealisme melahirkan teori Pendidikan Esensialisme</a:t>
            </a:r>
            <a:endParaRPr lang="id-ID" dirty="0"/>
          </a:p>
        </p:txBody>
      </p:sp>
      <p:sp>
        <p:nvSpPr>
          <p:cNvPr id="3" name="Content Placeholder 2"/>
          <p:cNvSpPr>
            <a:spLocks noGrp="1"/>
          </p:cNvSpPr>
          <p:nvPr>
            <p:ph idx="1"/>
          </p:nvPr>
        </p:nvSpPr>
        <p:spPr/>
        <p:txBody>
          <a:bodyPr/>
          <a:lstStyle/>
          <a:p>
            <a:pPr algn="just"/>
            <a:r>
              <a:rPr lang="id-ID" dirty="0" smtClean="0"/>
              <a:t>Manusia adalah makhluk budaya, sehingga sumber yang absolut berasal dari budaya.</a:t>
            </a:r>
          </a:p>
          <a:p>
            <a:pPr algn="just"/>
            <a:r>
              <a:rPr lang="id-ID" dirty="0" smtClean="0"/>
              <a:t>Mengarahkan siswa untuk mempertahankan norma-norma yang ada dalam budaya.</a:t>
            </a:r>
          </a:p>
          <a:p>
            <a:pPr algn="just"/>
            <a:r>
              <a:rPr lang="id-ID" dirty="0" smtClean="0"/>
              <a:t>Plato mengilhamkan suatu macam pendidikan moral yang menjadikan tanggung jawab warganegara dan untuk masyarakat.</a:t>
            </a:r>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Filsafat Realisme </a:t>
            </a:r>
            <a:endParaRPr lang="id-ID" dirty="0"/>
          </a:p>
        </p:txBody>
      </p:sp>
      <p:sp>
        <p:nvSpPr>
          <p:cNvPr id="3" name="Content Placeholder 2"/>
          <p:cNvSpPr>
            <a:spLocks noGrp="1"/>
          </p:cNvSpPr>
          <p:nvPr>
            <p:ph idx="1"/>
          </p:nvPr>
        </p:nvSpPr>
        <p:spPr>
          <a:xfrm>
            <a:off x="500034" y="1571612"/>
            <a:ext cx="8186766" cy="4554551"/>
          </a:xfrm>
        </p:spPr>
        <p:txBody>
          <a:bodyPr>
            <a:normAutofit fontScale="92500" lnSpcReduction="20000"/>
          </a:bodyPr>
          <a:lstStyle/>
          <a:p>
            <a:r>
              <a:rPr lang="id-ID" dirty="0" smtClean="0"/>
              <a:t>Melihat dunia sebagai obyek yang nyata.</a:t>
            </a:r>
          </a:p>
          <a:p>
            <a:r>
              <a:rPr lang="id-ID" dirty="0" smtClean="0"/>
              <a:t>Pengenalan thd dunia yang nyata melalui informasi           dunia objek kepada perbuatan.</a:t>
            </a:r>
          </a:p>
          <a:p>
            <a:r>
              <a:rPr lang="id-ID" dirty="0" smtClean="0"/>
              <a:t>Orientasi ini digagas oleh Aristoteles, Al-Kindi, dan Al-Farabi.</a:t>
            </a:r>
          </a:p>
          <a:p>
            <a:r>
              <a:rPr lang="id-ID" dirty="0" smtClean="0"/>
              <a:t>Manusia belajar melalui inderanya.</a:t>
            </a:r>
          </a:p>
          <a:p>
            <a:pPr algn="just"/>
            <a:r>
              <a:rPr lang="id-ID" dirty="0" smtClean="0"/>
              <a:t>Pengembangan kepada manusia lebih ditekankan  berpikir rasional, fungsi sekolah untuk transfer </a:t>
            </a:r>
            <a:r>
              <a:rPr lang="id-ID" i="1" dirty="0" smtClean="0"/>
              <a:t>bodies of knowledge </a:t>
            </a:r>
            <a:r>
              <a:rPr lang="id-ID" dirty="0" smtClean="0"/>
              <a:t>dan keterampilan </a:t>
            </a:r>
            <a:r>
              <a:rPr lang="id-ID" i="1" dirty="0" smtClean="0"/>
              <a:t>inquiry </a:t>
            </a:r>
            <a:r>
              <a:rPr lang="id-ID" dirty="0" smtClean="0"/>
              <a:t>dari siswa.</a:t>
            </a:r>
            <a:endParaRPr lang="id-ID"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Filsafat Thomisme/Teisme Realisme</a:t>
            </a:r>
            <a:endParaRPr lang="id-ID" dirty="0"/>
          </a:p>
        </p:txBody>
      </p:sp>
      <p:sp>
        <p:nvSpPr>
          <p:cNvPr id="3" name="Content Placeholder 2"/>
          <p:cNvSpPr>
            <a:spLocks noGrp="1"/>
          </p:cNvSpPr>
          <p:nvPr>
            <p:ph idx="1"/>
          </p:nvPr>
        </p:nvSpPr>
        <p:spPr/>
        <p:txBody>
          <a:bodyPr>
            <a:normAutofit fontScale="92500"/>
          </a:bodyPr>
          <a:lstStyle/>
          <a:p>
            <a:pPr algn="just"/>
            <a:r>
              <a:rPr lang="id-ID" dirty="0" smtClean="0"/>
              <a:t>Keyakinan agama dan rasio sebagai komplementer sumber kebenaran. Thomisme identik dengan Katolik Roma, dan dikembangkan saintis Thomas Aquinas, selanjutnya melahirkan teori pendidikan Perennialisme yang dikembangkan Robert Hutchins.</a:t>
            </a:r>
          </a:p>
          <a:p>
            <a:pPr algn="just"/>
            <a:r>
              <a:rPr lang="id-ID" dirty="0" smtClean="0"/>
              <a:t>Paham Thomisme akibat pengaruh realisme ini berkembang realisme sensoris yang dikemukakan oleh Comenius dan Pestalozi.</a:t>
            </a:r>
            <a:endParaRPr lang="id-ID"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Pragmatisme</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Sebuah filosofi yang metode pendefinisian kebenaran dan makna ide-ide disesuaikan pada konskuensi fisikal dan bernilai praktis.</a:t>
            </a:r>
          </a:p>
          <a:p>
            <a:pPr algn="just"/>
            <a:r>
              <a:rPr lang="id-ID" dirty="0" smtClean="0"/>
              <a:t>Dewey (Gutek, 1974: 110) “</a:t>
            </a:r>
            <a:r>
              <a:rPr lang="id-ID" i="1" dirty="0" smtClean="0"/>
              <a:t>man lives in an uncertain world which is often hostile to his survival. In his mind, man seeks to create a concept of certainty which gives him a feeling of permanence and security”.</a:t>
            </a:r>
            <a:endParaRPr lang="id-ID" dirty="0" smtClean="0"/>
          </a:p>
          <a:p>
            <a:pPr algn="just"/>
            <a:r>
              <a:rPr lang="id-ID" dirty="0" smtClean="0"/>
              <a:t>Pragmatisme melihat dunia bukan di dalam keadaan statis tetapi didalam keadaan yang terus-menerus berubah.</a:t>
            </a:r>
            <a:r>
              <a:rPr lang="id-ID" i="1" dirty="0" smtClean="0"/>
              <a:t> </a:t>
            </a:r>
            <a:endParaRPr lang="id-ID"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Eksistensialisme </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Filosofi yang menekankan subjektivitas dari pengalaman manusia dan keutamaan kreativitas, serta pilihan dalam dunia yang nonrasional.</a:t>
            </a:r>
          </a:p>
          <a:p>
            <a:pPr algn="just"/>
            <a:r>
              <a:rPr lang="id-ID" dirty="0" smtClean="0"/>
              <a:t>Prioritas individu untuk menghargai akan eksistensi human ini sebagai reaksi terhadap krisis dari masyarakat abad dua buluh. Sebelum abad ini timbulnya industrialsasi berimbas pada pandangan berpikir spt halnya di dunia industri. Logika seperti mesin, yg utama efisiensi, standar yang sama, mengabaikan kebermaknaan individu sebagai pribadi.</a:t>
            </a:r>
            <a:endParaRPr lang="id-ID"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Pandangan Eksistensialisme tentang pendidikan</a:t>
            </a:r>
            <a:endParaRPr lang="id-ID" dirty="0"/>
          </a:p>
        </p:txBody>
      </p:sp>
      <p:sp>
        <p:nvSpPr>
          <p:cNvPr id="3" name="Content Placeholder 2"/>
          <p:cNvSpPr>
            <a:spLocks noGrp="1"/>
          </p:cNvSpPr>
          <p:nvPr>
            <p:ph idx="1"/>
          </p:nvPr>
        </p:nvSpPr>
        <p:spPr/>
        <p:txBody>
          <a:bodyPr>
            <a:normAutofit fontScale="77500" lnSpcReduction="20000"/>
          </a:bodyPr>
          <a:lstStyle/>
          <a:p>
            <a:pPr algn="just"/>
            <a:r>
              <a:rPr lang="id-ID" dirty="0" err="1" smtClean="0"/>
              <a:t>P</a:t>
            </a:r>
            <a:r>
              <a:rPr lang="en-US" dirty="0" err="1" smtClean="0"/>
              <a:t>enanaman</a:t>
            </a:r>
            <a:r>
              <a:rPr lang="en-US" dirty="0" smtClean="0"/>
              <a:t> “</a:t>
            </a:r>
            <a:r>
              <a:rPr lang="en-US" i="1" dirty="0" smtClean="0"/>
              <a:t>intensity of awareness</a:t>
            </a:r>
            <a:r>
              <a:rPr lang="en-US" dirty="0" smtClean="0"/>
              <a:t>” </a:t>
            </a:r>
            <a:r>
              <a:rPr lang="en-US" dirty="0" err="1" smtClean="0"/>
              <a:t>pada</a:t>
            </a:r>
            <a:r>
              <a:rPr lang="en-US" dirty="0" smtClean="0"/>
              <a:t> </a:t>
            </a:r>
            <a:r>
              <a:rPr lang="en-US" dirty="0" err="1" smtClean="0"/>
              <a:t>pelajar</a:t>
            </a:r>
            <a:r>
              <a:rPr lang="en-US" dirty="0" smtClean="0"/>
              <a:t>. </a:t>
            </a:r>
            <a:r>
              <a:rPr lang="en-US" dirty="0" err="1" smtClean="0"/>
              <a:t>Maksudnya</a:t>
            </a:r>
            <a:r>
              <a:rPr lang="en-US" dirty="0" smtClean="0"/>
              <a:t> </a:t>
            </a:r>
            <a:r>
              <a:rPr lang="en-US" dirty="0" err="1" smtClean="0"/>
              <a:t>siswa</a:t>
            </a:r>
            <a:r>
              <a:rPr lang="en-US" dirty="0" smtClean="0"/>
              <a:t> </a:t>
            </a:r>
            <a:r>
              <a:rPr lang="en-US" dirty="0" err="1" smtClean="0"/>
              <a:t>disadarkan</a:t>
            </a:r>
            <a:r>
              <a:rPr lang="en-US" dirty="0" smtClean="0"/>
              <a:t> </a:t>
            </a:r>
            <a:r>
              <a:rPr lang="en-US" dirty="0" err="1" smtClean="0"/>
              <a:t>bahwa</a:t>
            </a:r>
            <a:r>
              <a:rPr lang="en-US" dirty="0" smtClean="0"/>
              <a:t> </a:t>
            </a:r>
            <a:r>
              <a:rPr lang="en-US" dirty="0" err="1" smtClean="0"/>
              <a:t>mereka</a:t>
            </a:r>
            <a:r>
              <a:rPr lang="en-US" dirty="0" smtClean="0"/>
              <a:t> </a:t>
            </a:r>
            <a:r>
              <a:rPr lang="en-US" dirty="0" err="1" smtClean="0"/>
              <a:t>sebagai</a:t>
            </a:r>
            <a:r>
              <a:rPr lang="en-US" dirty="0" smtClean="0"/>
              <a:t> </a:t>
            </a:r>
            <a:r>
              <a:rPr lang="en-US" dirty="0" err="1" smtClean="0"/>
              <a:t>individu</a:t>
            </a:r>
            <a:r>
              <a:rPr lang="en-US" dirty="0" smtClean="0"/>
              <a:t> yang </a:t>
            </a:r>
            <a:r>
              <a:rPr lang="en-US" dirty="0" err="1" smtClean="0"/>
              <a:t>konstan</a:t>
            </a:r>
            <a:r>
              <a:rPr lang="en-US" dirty="0" smtClean="0"/>
              <a:t>, </a:t>
            </a:r>
            <a:r>
              <a:rPr lang="en-US" dirty="0" err="1" smtClean="0"/>
              <a:t>bebas</a:t>
            </a:r>
            <a:r>
              <a:rPr lang="en-US" dirty="0" smtClean="0"/>
              <a:t>, </a:t>
            </a:r>
            <a:r>
              <a:rPr lang="en-US" dirty="0" err="1" smtClean="0"/>
              <a:t>dan</a:t>
            </a:r>
            <a:r>
              <a:rPr lang="en-US" dirty="0" smtClean="0"/>
              <a:t> </a:t>
            </a:r>
            <a:r>
              <a:rPr lang="en-US" dirty="0" err="1" smtClean="0"/>
              <a:t>kreatif</a:t>
            </a:r>
            <a:r>
              <a:rPr lang="en-US" dirty="0" smtClean="0"/>
              <a:t> </a:t>
            </a:r>
            <a:r>
              <a:rPr lang="en-US" dirty="0" err="1" smtClean="0"/>
              <a:t>memilih</a:t>
            </a:r>
            <a:r>
              <a:rPr lang="en-US" dirty="0" smtClean="0"/>
              <a:t>. </a:t>
            </a:r>
            <a:r>
              <a:rPr lang="en-US" dirty="0" err="1" smtClean="0"/>
              <a:t>Siswa</a:t>
            </a:r>
            <a:r>
              <a:rPr lang="en-US" dirty="0" smtClean="0"/>
              <a:t> </a:t>
            </a:r>
            <a:r>
              <a:rPr lang="en-US" dirty="0" err="1" smtClean="0"/>
              <a:t>memiliki</a:t>
            </a:r>
            <a:r>
              <a:rPr lang="en-US" dirty="0" smtClean="0"/>
              <a:t> </a:t>
            </a:r>
            <a:r>
              <a:rPr lang="en-US" dirty="0" err="1" smtClean="0"/>
              <a:t>kesadaran</a:t>
            </a:r>
            <a:r>
              <a:rPr lang="en-US" dirty="0" smtClean="0"/>
              <a:t> </a:t>
            </a:r>
            <a:r>
              <a:rPr lang="en-US" dirty="0" err="1" smtClean="0"/>
              <a:t>untuk</a:t>
            </a:r>
            <a:r>
              <a:rPr lang="en-US" dirty="0" smtClean="0"/>
              <a:t> </a:t>
            </a:r>
            <a:r>
              <a:rPr lang="en-US" dirty="0" err="1" smtClean="0"/>
              <a:t>mengenal</a:t>
            </a:r>
            <a:r>
              <a:rPr lang="en-US" dirty="0" smtClean="0"/>
              <a:t> </a:t>
            </a:r>
            <a:r>
              <a:rPr lang="en-US" dirty="0" err="1" smtClean="0"/>
              <a:t>tanggung</a:t>
            </a:r>
            <a:r>
              <a:rPr lang="en-US" dirty="0" smtClean="0"/>
              <a:t> </a:t>
            </a:r>
            <a:r>
              <a:rPr lang="en-US" dirty="0" err="1" smtClean="0"/>
              <a:t>jawabnya</a:t>
            </a:r>
            <a:r>
              <a:rPr lang="en-US" dirty="0" smtClean="0"/>
              <a:t> </a:t>
            </a:r>
            <a:r>
              <a:rPr lang="en-US" dirty="0" err="1" smtClean="0"/>
              <a:t>untuk</a:t>
            </a:r>
            <a:r>
              <a:rPr lang="en-US" dirty="0" smtClean="0"/>
              <a:t> </a:t>
            </a:r>
            <a:r>
              <a:rPr lang="en-US" dirty="0" err="1" smtClean="0"/>
              <a:t>menentukan</a:t>
            </a:r>
            <a:r>
              <a:rPr lang="en-US" dirty="0" smtClean="0"/>
              <a:t> </a:t>
            </a:r>
            <a:r>
              <a:rPr lang="en-US" dirty="0" err="1" smtClean="0"/>
              <a:t>keinginan</a:t>
            </a:r>
            <a:r>
              <a:rPr lang="en-US" dirty="0" smtClean="0"/>
              <a:t> </a:t>
            </a:r>
            <a:r>
              <a:rPr lang="en-US" dirty="0" err="1" smtClean="0"/>
              <a:t>hidupnya</a:t>
            </a:r>
            <a:r>
              <a:rPr lang="en-US" dirty="0" smtClean="0"/>
              <a:t> </a:t>
            </a:r>
            <a:r>
              <a:rPr lang="en-US" dirty="0" err="1" smtClean="0"/>
              <a:t>sesuai</a:t>
            </a:r>
            <a:r>
              <a:rPr lang="en-US" dirty="0" smtClean="0"/>
              <a:t> yang </a:t>
            </a:r>
            <a:r>
              <a:rPr lang="en-US" dirty="0" err="1" smtClean="0"/>
              <a:t>kehidupan</a:t>
            </a:r>
            <a:r>
              <a:rPr lang="en-US" dirty="0" smtClean="0"/>
              <a:t> yang </a:t>
            </a:r>
            <a:r>
              <a:rPr lang="en-US" dirty="0" err="1" smtClean="0"/>
              <a:t>dimiliki</a:t>
            </a:r>
            <a:r>
              <a:rPr lang="en-US" dirty="0" smtClean="0"/>
              <a:t> </a:t>
            </a:r>
            <a:r>
              <a:rPr lang="en-US" dirty="0" err="1" smtClean="0"/>
              <a:t>dan</a:t>
            </a:r>
            <a:r>
              <a:rPr lang="en-US" dirty="0" smtClean="0"/>
              <a:t> </a:t>
            </a:r>
            <a:r>
              <a:rPr lang="en-US" dirty="0" err="1" smtClean="0"/>
              <a:t>menciptakan</a:t>
            </a:r>
            <a:r>
              <a:rPr lang="en-US" dirty="0" smtClean="0"/>
              <a:t> </a:t>
            </a:r>
            <a:r>
              <a:rPr lang="en-US" dirty="0" err="1" smtClean="0"/>
              <a:t>penentuan</a:t>
            </a:r>
            <a:r>
              <a:rPr lang="en-US" dirty="0" smtClean="0"/>
              <a:t> </a:t>
            </a:r>
            <a:r>
              <a:rPr lang="en-US" dirty="0" err="1" smtClean="0"/>
              <a:t>diri</a:t>
            </a:r>
            <a:r>
              <a:rPr lang="en-US" dirty="0" smtClean="0"/>
              <a:t> </a:t>
            </a:r>
            <a:r>
              <a:rPr lang="en-US" dirty="0" err="1" smtClean="0"/>
              <a:t>sendiri</a:t>
            </a:r>
            <a:r>
              <a:rPr lang="en-US" dirty="0" smtClean="0"/>
              <a:t>. </a:t>
            </a:r>
            <a:r>
              <a:rPr lang="en-US" dirty="0" err="1" smtClean="0"/>
              <a:t>Sesuai</a:t>
            </a:r>
            <a:r>
              <a:rPr lang="en-US" dirty="0" smtClean="0"/>
              <a:t> </a:t>
            </a:r>
            <a:r>
              <a:rPr lang="en-US" dirty="0" err="1" smtClean="0"/>
              <a:t>dengan</a:t>
            </a:r>
            <a:r>
              <a:rPr lang="en-US" dirty="0" smtClean="0"/>
              <a:t> Morris (</a:t>
            </a:r>
            <a:r>
              <a:rPr lang="en-US" dirty="0" err="1" smtClean="0"/>
              <a:t>Gutek</a:t>
            </a:r>
            <a:r>
              <a:rPr lang="en-US" dirty="0" smtClean="0"/>
              <a:t>, 1974: 202)”</a:t>
            </a:r>
            <a:r>
              <a:rPr lang="en-US" i="1" dirty="0" smtClean="0"/>
              <a:t>if education is to be truly human, it must somehow awaken awareness in the learner-existential awareness of himself as a single subjectivity present in the world.</a:t>
            </a:r>
            <a:r>
              <a:rPr lang="en-US" dirty="0" smtClean="0"/>
              <a:t>” </a:t>
            </a:r>
            <a:r>
              <a:rPr lang="en-US" dirty="0" err="1" smtClean="0"/>
              <a:t>Pendidikan</a:t>
            </a:r>
            <a:r>
              <a:rPr lang="en-US" dirty="0" smtClean="0"/>
              <a:t> </a:t>
            </a:r>
            <a:r>
              <a:rPr lang="en-US" dirty="0" err="1" smtClean="0"/>
              <a:t>harus</a:t>
            </a:r>
            <a:r>
              <a:rPr lang="en-US" dirty="0" smtClean="0"/>
              <a:t> </a:t>
            </a:r>
            <a:r>
              <a:rPr lang="en-US" dirty="0" err="1" smtClean="0"/>
              <a:t>benar-benar</a:t>
            </a:r>
            <a:r>
              <a:rPr lang="en-US" dirty="0" smtClean="0"/>
              <a:t> </a:t>
            </a:r>
            <a:r>
              <a:rPr lang="en-US" i="1" dirty="0" smtClean="0"/>
              <a:t>human</a:t>
            </a:r>
            <a:r>
              <a:rPr lang="en-US" dirty="0" smtClean="0"/>
              <a:t>, </a:t>
            </a:r>
            <a:r>
              <a:rPr lang="en-US" dirty="0" err="1" smtClean="0"/>
              <a:t>hal</a:t>
            </a:r>
            <a:r>
              <a:rPr lang="en-US" dirty="0" smtClean="0"/>
              <a:t> </a:t>
            </a:r>
            <a:r>
              <a:rPr lang="en-US" dirty="0" err="1" smtClean="0"/>
              <a:t>tersebut</a:t>
            </a:r>
            <a:r>
              <a:rPr lang="en-US" dirty="0" smtClean="0"/>
              <a:t> </a:t>
            </a:r>
            <a:r>
              <a:rPr lang="en-US" dirty="0" err="1" smtClean="0"/>
              <a:t>harus</a:t>
            </a:r>
            <a:r>
              <a:rPr lang="en-US" dirty="0" smtClean="0"/>
              <a:t> </a:t>
            </a:r>
            <a:r>
              <a:rPr lang="en-US" dirty="0" err="1" smtClean="0"/>
              <a:t>membangkitkan</a:t>
            </a:r>
            <a:r>
              <a:rPr lang="en-US" dirty="0" smtClean="0"/>
              <a:t> </a:t>
            </a:r>
            <a:r>
              <a:rPr lang="en-US" dirty="0" err="1" smtClean="0"/>
              <a:t>pembelajar</a:t>
            </a:r>
            <a:r>
              <a:rPr lang="en-US" dirty="0" smtClean="0"/>
              <a:t> </a:t>
            </a:r>
            <a:r>
              <a:rPr lang="en-US" dirty="0" err="1" smtClean="0"/>
              <a:t>kesadaran</a:t>
            </a:r>
            <a:r>
              <a:rPr lang="en-US" dirty="0" smtClean="0"/>
              <a:t> </a:t>
            </a:r>
            <a:r>
              <a:rPr lang="en-US" dirty="0" err="1" smtClean="0"/>
              <a:t>eksistensi</a:t>
            </a:r>
            <a:r>
              <a:rPr lang="en-US" dirty="0" smtClean="0"/>
              <a:t> </a:t>
            </a:r>
            <a:r>
              <a:rPr lang="en-US" dirty="0" err="1" smtClean="0"/>
              <a:t>dirinya</a:t>
            </a:r>
            <a:r>
              <a:rPr lang="en-US" dirty="0" smtClean="0"/>
              <a:t> </a:t>
            </a:r>
            <a:r>
              <a:rPr lang="en-US" dirty="0" err="1" smtClean="0"/>
              <a:t>sendiri</a:t>
            </a:r>
            <a:r>
              <a:rPr lang="en-US" dirty="0" smtClean="0"/>
              <a:t> </a:t>
            </a:r>
            <a:r>
              <a:rPr lang="en-US" dirty="0" err="1" smtClean="0"/>
              <a:t>sebagai</a:t>
            </a:r>
            <a:r>
              <a:rPr lang="en-US" dirty="0" smtClean="0"/>
              <a:t> </a:t>
            </a:r>
            <a:r>
              <a:rPr lang="en-US" dirty="0" err="1" smtClean="0"/>
              <a:t>subjek</a:t>
            </a:r>
            <a:r>
              <a:rPr lang="en-US" dirty="0" smtClean="0"/>
              <a:t> </a:t>
            </a:r>
            <a:r>
              <a:rPr lang="en-US" dirty="0" err="1" smtClean="0"/>
              <a:t>tunggal</a:t>
            </a:r>
            <a:r>
              <a:rPr lang="en-US" dirty="0" smtClean="0"/>
              <a:t> yang </a:t>
            </a:r>
            <a:r>
              <a:rPr lang="en-US" dirty="0" err="1" smtClean="0"/>
              <a:t>hadir</a:t>
            </a:r>
            <a:r>
              <a:rPr lang="en-US" dirty="0" smtClean="0"/>
              <a:t> </a:t>
            </a:r>
            <a:r>
              <a:rPr lang="en-US" dirty="0" err="1" smtClean="0"/>
              <a:t>di</a:t>
            </a:r>
            <a:r>
              <a:rPr lang="en-US" dirty="0" smtClean="0"/>
              <a:t> </a:t>
            </a:r>
            <a:r>
              <a:rPr lang="en-US" dirty="0" err="1" smtClean="0"/>
              <a:t>dunia</a:t>
            </a:r>
            <a:r>
              <a:rPr lang="en-US" dirty="0" smtClean="0"/>
              <a:t>. </a:t>
            </a:r>
            <a:endParaRPr lang="id-ID" dirty="0" smtClean="0"/>
          </a:p>
          <a:p>
            <a:pPr algn="just"/>
            <a:endParaRPr lang="id-ID"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Progressivisme </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Progresivisme memandang segala sesuatu itu ke depan. Semua yang ada di belakang merupakan catatan-catatan yang berguna untuk  dipelajari dan saat dibutuhkan dapat ditampilkan dalam konteks sekarang. Dengan menghargai peran manusia itulah maka manusia dipandang sebagai makhluk yang serba dinamis dan kreatif. Dengan demikian, pada dasarnya manusia adalah makhluk yang memiliki kebebsan. Semua ini penting demi kemajuan yang terus diperlukan oleh manusia itu sendiri.</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Filsafat pendidikan menurut</a:t>
            </a:r>
            <a:br>
              <a:rPr lang="id-ID" dirty="0" smtClean="0"/>
            </a:br>
            <a:r>
              <a:rPr lang="id-ID" dirty="0" smtClean="0"/>
              <a:t> NERGNEY &amp; HERBERT? </a:t>
            </a:r>
            <a:endParaRPr lang="id-ID" dirty="0"/>
          </a:p>
        </p:txBody>
      </p:sp>
      <p:sp>
        <p:nvSpPr>
          <p:cNvPr id="3" name="Content Placeholder 2"/>
          <p:cNvSpPr>
            <a:spLocks noGrp="1"/>
          </p:cNvSpPr>
          <p:nvPr>
            <p:ph idx="1"/>
          </p:nvPr>
        </p:nvSpPr>
        <p:spPr/>
        <p:txBody>
          <a:bodyPr/>
          <a:lstStyle/>
          <a:p>
            <a:pPr algn="just"/>
            <a:r>
              <a:rPr lang="en-US" i="1" dirty="0" smtClean="0"/>
              <a:t>Philosophy can be defined as a </a:t>
            </a:r>
            <a:r>
              <a:rPr lang="en-US" i="1" u="sng" dirty="0" smtClean="0"/>
              <a:t>set of ideas</a:t>
            </a:r>
            <a:r>
              <a:rPr lang="en-US" i="1" dirty="0" smtClean="0"/>
              <a:t> about the </a:t>
            </a:r>
            <a:r>
              <a:rPr lang="en-US" i="1" u="sng" dirty="0" smtClean="0"/>
              <a:t>nature of </a:t>
            </a:r>
            <a:r>
              <a:rPr lang="en-US" i="1" dirty="0" smtClean="0"/>
              <a:t>reality and about the meaning of life”</a:t>
            </a:r>
            <a:r>
              <a:rPr lang="en-US" dirty="0" smtClean="0"/>
              <a:t> . </a:t>
            </a:r>
            <a:r>
              <a:rPr lang="en-US" dirty="0" err="1" smtClean="0"/>
              <a:t>Filsafat</a:t>
            </a:r>
            <a:r>
              <a:rPr lang="en-US" dirty="0" smtClean="0"/>
              <a:t> </a:t>
            </a:r>
            <a:r>
              <a:rPr lang="en-US" dirty="0" err="1" smtClean="0"/>
              <a:t>dapat</a:t>
            </a:r>
            <a:r>
              <a:rPr lang="en-US" dirty="0" smtClean="0"/>
              <a:t> </a:t>
            </a:r>
            <a:r>
              <a:rPr lang="en-US" dirty="0" err="1" smtClean="0"/>
              <a:t>didefinisikan</a:t>
            </a:r>
            <a:r>
              <a:rPr lang="en-US" dirty="0" smtClean="0"/>
              <a:t> </a:t>
            </a:r>
            <a:r>
              <a:rPr lang="en-US" dirty="0" err="1" smtClean="0"/>
              <a:t>sebagai</a:t>
            </a:r>
            <a:r>
              <a:rPr lang="en-US" dirty="0" smtClean="0"/>
              <a:t> </a:t>
            </a:r>
            <a:r>
              <a:rPr lang="en-US" dirty="0" err="1" smtClean="0"/>
              <a:t>suatu</a:t>
            </a:r>
            <a:r>
              <a:rPr lang="en-US" dirty="0" smtClean="0"/>
              <a:t> </a:t>
            </a:r>
            <a:r>
              <a:rPr lang="en-US" dirty="0" err="1" smtClean="0"/>
              <a:t>bangunan</a:t>
            </a:r>
            <a:r>
              <a:rPr lang="en-US" dirty="0" smtClean="0"/>
              <a:t> yang </a:t>
            </a:r>
            <a:r>
              <a:rPr lang="en-US" dirty="0" err="1" smtClean="0"/>
              <a:t>tersusun</a:t>
            </a:r>
            <a:r>
              <a:rPr lang="en-US" dirty="0" smtClean="0"/>
              <a:t> </a:t>
            </a:r>
            <a:r>
              <a:rPr lang="en-US" dirty="0" err="1" smtClean="0"/>
              <a:t>dari</a:t>
            </a:r>
            <a:r>
              <a:rPr lang="en-US" dirty="0" smtClean="0"/>
              <a:t> </a:t>
            </a:r>
            <a:r>
              <a:rPr lang="en-US" dirty="0" err="1" smtClean="0"/>
              <a:t>ide-ide</a:t>
            </a:r>
            <a:r>
              <a:rPr lang="en-US" dirty="0" smtClean="0"/>
              <a:t> </a:t>
            </a:r>
            <a:r>
              <a:rPr lang="en-US" dirty="0" err="1" smtClean="0"/>
              <a:t>tentang</a:t>
            </a:r>
            <a:r>
              <a:rPr lang="en-US" dirty="0" smtClean="0"/>
              <a:t> </a:t>
            </a:r>
            <a:r>
              <a:rPr lang="en-US" dirty="0" err="1" smtClean="0"/>
              <a:t>sifat-sifat</a:t>
            </a:r>
            <a:r>
              <a:rPr lang="en-US" dirty="0" smtClean="0"/>
              <a:t> </a:t>
            </a:r>
            <a:r>
              <a:rPr lang="en-US" dirty="0" err="1" smtClean="0"/>
              <a:t>dari</a:t>
            </a:r>
            <a:r>
              <a:rPr lang="en-US" dirty="0" smtClean="0"/>
              <a:t> </a:t>
            </a:r>
            <a:r>
              <a:rPr lang="en-US" dirty="0" err="1" smtClean="0"/>
              <a:t>realita</a:t>
            </a:r>
            <a:r>
              <a:rPr lang="en-US" dirty="0" smtClean="0"/>
              <a:t> </a:t>
            </a:r>
            <a:r>
              <a:rPr lang="en-US" dirty="0" err="1" smtClean="0"/>
              <a:t>dan</a:t>
            </a:r>
            <a:r>
              <a:rPr lang="en-US" dirty="0" smtClean="0"/>
              <a:t> </a:t>
            </a:r>
            <a:r>
              <a:rPr lang="en-US" dirty="0" err="1" smtClean="0"/>
              <a:t>tentang</a:t>
            </a:r>
            <a:r>
              <a:rPr lang="en-US" dirty="0" smtClean="0"/>
              <a:t> </a:t>
            </a:r>
            <a:r>
              <a:rPr lang="en-US" dirty="0" err="1" smtClean="0"/>
              <a:t>makna</a:t>
            </a:r>
            <a:r>
              <a:rPr lang="en-US" dirty="0" smtClean="0"/>
              <a:t> </a:t>
            </a:r>
            <a:r>
              <a:rPr lang="en-US" dirty="0" err="1" smtClean="0"/>
              <a:t>dari</a:t>
            </a:r>
            <a:r>
              <a:rPr lang="en-US" dirty="0" smtClean="0"/>
              <a:t> </a:t>
            </a:r>
            <a:r>
              <a:rPr lang="en-US" dirty="0" err="1" smtClean="0"/>
              <a:t>kehidupan</a:t>
            </a:r>
            <a:r>
              <a:rPr lang="en-US" dirty="0" smtClean="0"/>
              <a:t>.</a:t>
            </a:r>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Tokoh Progressivisme salah satunya Johann Heinrich Pestalozzi.</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Seorang reformis pendidikan di abad 19 dari Swiss. Pestalozzi mengatakan: </a:t>
            </a:r>
            <a:r>
              <a:rPr lang="id-ID" i="1" dirty="0" smtClean="0"/>
              <a:t>“ who as a willing discipline of Rousseau, asserted that education should be more than book learning. It should embrace the whole child—his emotions, intellect, and body. Natural education, said Pestalozzi, should take place in an environment of emotional love and security. It should also begin in child’s immediate environment and involve the operations of the objects found in the environment.</a:t>
            </a:r>
            <a:endParaRPr lang="id-ID"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Pemikiran progressif Pestalozzi</a:t>
            </a:r>
            <a:endParaRPr lang="id-ID" dirty="0"/>
          </a:p>
        </p:txBody>
      </p:sp>
      <p:sp>
        <p:nvSpPr>
          <p:cNvPr id="3" name="Content Placeholder 2"/>
          <p:cNvSpPr>
            <a:spLocks noGrp="1"/>
          </p:cNvSpPr>
          <p:nvPr>
            <p:ph idx="1"/>
          </p:nvPr>
        </p:nvSpPr>
        <p:spPr/>
        <p:txBody>
          <a:bodyPr>
            <a:normAutofit fontScale="92500" lnSpcReduction="10000"/>
          </a:bodyPr>
          <a:lstStyle/>
          <a:p>
            <a:pPr algn="just"/>
            <a:r>
              <a:rPr lang="id-ID" dirty="0" smtClean="0"/>
              <a:t>“</a:t>
            </a:r>
            <a:r>
              <a:rPr lang="id-ID" i="1" dirty="0" smtClean="0"/>
              <a:t>The whole personality which had to be educated”. </a:t>
            </a:r>
            <a:r>
              <a:rPr lang="id-ID" dirty="0" smtClean="0"/>
              <a:t>Alam membentuk anak sebagai suatu keseluruhan yang tidak terpisahkan, sebagai suatu organ vital dengan banyak aspek kapasitas: moral, mental, dan fisik. Alam menghendaki tidak ada aspek-aspek kapasitas ini yang tidak dikembangkan. Dimana alam telah mempengaruhi anak, dan juga membimbing anak,alam juga mengem bangkan hati,pikiran, dan fisik anak dalam kesatuan yang harmoni. </a:t>
            </a:r>
            <a:endParaRPr lang="id-ID"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Progressive education is characterized:</a:t>
            </a:r>
            <a:endParaRPr lang="id-ID" dirty="0"/>
          </a:p>
        </p:txBody>
      </p:sp>
      <p:sp>
        <p:nvSpPr>
          <p:cNvPr id="3" name="Content Placeholder 2"/>
          <p:cNvSpPr>
            <a:spLocks noGrp="1"/>
          </p:cNvSpPr>
          <p:nvPr>
            <p:ph idx="1"/>
          </p:nvPr>
        </p:nvSpPr>
        <p:spPr/>
        <p:txBody>
          <a:bodyPr/>
          <a:lstStyle/>
          <a:p>
            <a:pPr marL="514350" indent="-514350" algn="just">
              <a:buFont typeface="+mj-lt"/>
              <a:buAutoNum type="arabicPeriod"/>
            </a:pPr>
            <a:r>
              <a:rPr lang="id-ID" dirty="0" smtClean="0"/>
              <a:t>A focus on the child as the learner rather than on the subject;</a:t>
            </a:r>
          </a:p>
          <a:p>
            <a:pPr marL="514350" indent="-514350" algn="just">
              <a:buFont typeface="+mj-lt"/>
              <a:buAutoNum type="arabicPeriod"/>
            </a:pPr>
            <a:r>
              <a:rPr lang="id-ID" dirty="0" smtClean="0"/>
              <a:t>An emphasis on activities and experiences rather than an exclusive reliance on verbal and literacy skills and knowlegde; and</a:t>
            </a:r>
          </a:p>
          <a:p>
            <a:pPr marL="514350" indent="-514350" algn="just">
              <a:buFont typeface="+mj-lt"/>
              <a:buAutoNum type="arabicPeriod"/>
            </a:pPr>
            <a:r>
              <a:rPr lang="id-ID" dirty="0" smtClean="0"/>
              <a:t> the encouragement of cooperative group learning activities rather than than competitive individualized lesson learning. </a:t>
            </a:r>
            <a:endParaRPr lang="id-ID"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Implikasi filosofi progressivisme</a:t>
            </a:r>
            <a:endParaRPr lang="id-ID" dirty="0"/>
          </a:p>
        </p:txBody>
      </p:sp>
      <p:sp>
        <p:nvSpPr>
          <p:cNvPr id="3" name="Content Placeholder 2"/>
          <p:cNvSpPr>
            <a:spLocks noGrp="1"/>
          </p:cNvSpPr>
          <p:nvPr>
            <p:ph idx="1"/>
          </p:nvPr>
        </p:nvSpPr>
        <p:spPr/>
        <p:txBody>
          <a:bodyPr>
            <a:normAutofit fontScale="77500" lnSpcReduction="20000"/>
          </a:bodyPr>
          <a:lstStyle/>
          <a:p>
            <a:pPr algn="just"/>
            <a:r>
              <a:rPr lang="id-ID" dirty="0" smtClean="0"/>
              <a:t>Berakar dari pragmatisme dan eksistensialisme</a:t>
            </a:r>
          </a:p>
          <a:p>
            <a:pPr algn="just"/>
            <a:r>
              <a:rPr lang="id-ID" dirty="0" smtClean="0"/>
              <a:t>Melahirkan teori pendidikan rekonstruksionisme dan humanisme.</a:t>
            </a:r>
          </a:p>
          <a:p>
            <a:pPr algn="just"/>
            <a:r>
              <a:rPr lang="id-ID" dirty="0" smtClean="0"/>
              <a:t>Humanisme, </a:t>
            </a:r>
            <a:r>
              <a:rPr lang="en-US" dirty="0" err="1" smtClean="0"/>
              <a:t>fokus</a:t>
            </a:r>
            <a:r>
              <a:rPr lang="en-US" dirty="0" smtClean="0"/>
              <a:t> </a:t>
            </a:r>
            <a:r>
              <a:rPr lang="en-US" dirty="0" err="1" smtClean="0"/>
              <a:t>pendidikan</a:t>
            </a:r>
            <a:r>
              <a:rPr lang="en-US" dirty="0" smtClean="0"/>
              <a:t> yang </a:t>
            </a:r>
            <a:r>
              <a:rPr lang="en-US" dirty="0" err="1" smtClean="0"/>
              <a:t>berpandangan</a:t>
            </a:r>
            <a:r>
              <a:rPr lang="en-US" dirty="0" smtClean="0"/>
              <a:t> </a:t>
            </a:r>
            <a:r>
              <a:rPr lang="en-US" dirty="0" err="1" smtClean="0"/>
              <a:t>humanis</a:t>
            </a:r>
            <a:r>
              <a:rPr lang="en-US" dirty="0" smtClean="0"/>
              <a:t> </a:t>
            </a:r>
            <a:r>
              <a:rPr lang="en-US" dirty="0" err="1" smtClean="0"/>
              <a:t>terletak</a:t>
            </a:r>
            <a:r>
              <a:rPr lang="en-US" dirty="0" smtClean="0"/>
              <a:t> </a:t>
            </a:r>
            <a:r>
              <a:rPr lang="en-US" dirty="0" err="1" smtClean="0"/>
              <a:t>pada</a:t>
            </a:r>
            <a:r>
              <a:rPr lang="en-US" dirty="0" smtClean="0"/>
              <a:t> </a:t>
            </a:r>
            <a:r>
              <a:rPr lang="en-US" dirty="0" err="1" smtClean="0"/>
              <a:t>membantu</a:t>
            </a:r>
            <a:r>
              <a:rPr lang="en-US" dirty="0" smtClean="0"/>
              <a:t> </a:t>
            </a:r>
            <a:r>
              <a:rPr lang="en-US" dirty="0" err="1" smtClean="0"/>
              <a:t>siswa</a:t>
            </a:r>
            <a:r>
              <a:rPr lang="en-US" dirty="0" smtClean="0"/>
              <a:t> </a:t>
            </a:r>
            <a:r>
              <a:rPr lang="en-US" dirty="0" err="1" smtClean="0"/>
              <a:t>menjadi</a:t>
            </a:r>
            <a:r>
              <a:rPr lang="en-US" dirty="0" smtClean="0"/>
              <a:t> “</a:t>
            </a:r>
            <a:r>
              <a:rPr lang="en-US" i="1" dirty="0" smtClean="0"/>
              <a:t>humanized</a:t>
            </a:r>
            <a:r>
              <a:rPr lang="en-US" dirty="0" smtClean="0"/>
              <a:t>” </a:t>
            </a:r>
            <a:r>
              <a:rPr lang="en-US" dirty="0" err="1" smtClean="0"/>
              <a:t>atau</a:t>
            </a:r>
            <a:r>
              <a:rPr lang="en-US" dirty="0" smtClean="0"/>
              <a:t> “</a:t>
            </a:r>
            <a:r>
              <a:rPr lang="en-US" i="1" dirty="0" smtClean="0"/>
              <a:t>self-actualized</a:t>
            </a:r>
            <a:r>
              <a:rPr lang="en-US" dirty="0" smtClean="0"/>
              <a:t>”. </a:t>
            </a:r>
            <a:r>
              <a:rPr lang="en-US" dirty="0" err="1" smtClean="0"/>
              <a:t>Jadi</a:t>
            </a:r>
            <a:r>
              <a:rPr lang="en-US" dirty="0" smtClean="0"/>
              <a:t>, </a:t>
            </a:r>
            <a:r>
              <a:rPr lang="en-US" dirty="0" err="1" smtClean="0"/>
              <a:t>memanusiakan</a:t>
            </a:r>
            <a:r>
              <a:rPr lang="en-US" dirty="0" smtClean="0"/>
              <a:t> </a:t>
            </a:r>
            <a:r>
              <a:rPr lang="en-US" dirty="0" err="1" smtClean="0"/>
              <a:t>dan</a:t>
            </a:r>
            <a:r>
              <a:rPr lang="en-US" dirty="0" smtClean="0"/>
              <a:t> </a:t>
            </a:r>
            <a:r>
              <a:rPr lang="en-US" dirty="0" err="1" smtClean="0"/>
              <a:t>mengaktualisasikan</a:t>
            </a:r>
            <a:r>
              <a:rPr lang="en-US" dirty="0" smtClean="0"/>
              <a:t> </a:t>
            </a:r>
            <a:r>
              <a:rPr lang="en-US" dirty="0" err="1" smtClean="0"/>
              <a:t>seluruh</a:t>
            </a:r>
            <a:r>
              <a:rPr lang="en-US" dirty="0" smtClean="0"/>
              <a:t> </a:t>
            </a:r>
            <a:r>
              <a:rPr lang="en-US" dirty="0" err="1" smtClean="0"/>
              <a:t>kepribadian</a:t>
            </a:r>
            <a:r>
              <a:rPr lang="en-US" dirty="0" smtClean="0"/>
              <a:t> </a:t>
            </a:r>
            <a:r>
              <a:rPr lang="en-US" dirty="0" err="1" smtClean="0"/>
              <a:t>siswa</a:t>
            </a:r>
            <a:r>
              <a:rPr lang="en-US" dirty="0" smtClean="0"/>
              <a:t> </a:t>
            </a:r>
            <a:r>
              <a:rPr lang="en-US" dirty="0" err="1" smtClean="0"/>
              <a:t>merupakan</a:t>
            </a:r>
            <a:r>
              <a:rPr lang="en-US" dirty="0" smtClean="0"/>
              <a:t> </a:t>
            </a:r>
            <a:r>
              <a:rPr lang="en-US" dirty="0" err="1" smtClean="0"/>
              <a:t>fokus</a:t>
            </a:r>
            <a:r>
              <a:rPr lang="en-US" dirty="0" smtClean="0"/>
              <a:t> </a:t>
            </a:r>
            <a:r>
              <a:rPr lang="en-US" dirty="0" err="1" smtClean="0"/>
              <a:t>pendidikan</a:t>
            </a:r>
            <a:r>
              <a:rPr lang="en-US" dirty="0" smtClean="0"/>
              <a:t> yang </a:t>
            </a:r>
            <a:r>
              <a:rPr lang="en-US" dirty="0" err="1" smtClean="0"/>
              <a:t>berpandangan</a:t>
            </a:r>
            <a:r>
              <a:rPr lang="en-US" dirty="0" smtClean="0"/>
              <a:t> </a:t>
            </a:r>
            <a:r>
              <a:rPr lang="en-US" dirty="0" err="1" smtClean="0"/>
              <a:t>humanis</a:t>
            </a:r>
            <a:r>
              <a:rPr lang="en-US" dirty="0" smtClean="0"/>
              <a:t>. </a:t>
            </a:r>
            <a:r>
              <a:rPr lang="en-US" dirty="0" err="1" smtClean="0"/>
              <a:t>Tujuan</a:t>
            </a:r>
            <a:r>
              <a:rPr lang="en-US" dirty="0" smtClean="0"/>
              <a:t> yang </a:t>
            </a:r>
            <a:r>
              <a:rPr lang="en-US" dirty="0" err="1" smtClean="0"/>
              <a:t>dicapai</a:t>
            </a:r>
            <a:r>
              <a:rPr lang="en-US" dirty="0" smtClean="0"/>
              <a:t> </a:t>
            </a:r>
            <a:r>
              <a:rPr lang="en-US" dirty="0" err="1" smtClean="0"/>
              <a:t>bagi</a:t>
            </a:r>
            <a:r>
              <a:rPr lang="en-US" dirty="0" smtClean="0"/>
              <a:t> </a:t>
            </a:r>
            <a:r>
              <a:rPr lang="en-US" dirty="0" err="1" smtClean="0"/>
              <a:t>siswa</a:t>
            </a:r>
            <a:r>
              <a:rPr lang="en-US" dirty="0" smtClean="0"/>
              <a:t> </a:t>
            </a:r>
            <a:r>
              <a:rPr lang="en-US" dirty="0" err="1" smtClean="0"/>
              <a:t>dalam</a:t>
            </a:r>
            <a:r>
              <a:rPr lang="en-US" dirty="0" smtClean="0"/>
              <a:t> </a:t>
            </a:r>
            <a:r>
              <a:rPr lang="en-US" dirty="0" err="1" smtClean="0"/>
              <a:t>pandangan</a:t>
            </a:r>
            <a:r>
              <a:rPr lang="en-US" dirty="0" smtClean="0"/>
              <a:t> </a:t>
            </a:r>
            <a:r>
              <a:rPr lang="en-US" dirty="0" err="1" smtClean="0"/>
              <a:t>pendidikan</a:t>
            </a:r>
            <a:r>
              <a:rPr lang="en-US" dirty="0" smtClean="0"/>
              <a:t> yang </a:t>
            </a:r>
            <a:r>
              <a:rPr lang="en-US" dirty="0" err="1" smtClean="0"/>
              <a:t>humanis</a:t>
            </a:r>
            <a:r>
              <a:rPr lang="en-US" dirty="0" smtClean="0"/>
              <a:t> </a:t>
            </a:r>
            <a:r>
              <a:rPr lang="en-US" dirty="0" err="1" smtClean="0"/>
              <a:t>adalah</a:t>
            </a:r>
            <a:r>
              <a:rPr lang="en-US" dirty="0" smtClean="0"/>
              <a:t> “</a:t>
            </a:r>
            <a:r>
              <a:rPr lang="en-US" i="1" dirty="0" smtClean="0"/>
              <a:t>self-actualization rather than a mastery of knowledge as an end in itself</a:t>
            </a:r>
            <a:r>
              <a:rPr lang="en-US" dirty="0" smtClean="0"/>
              <a:t>”</a:t>
            </a:r>
            <a:r>
              <a:rPr lang="id-ID" dirty="0" smtClean="0"/>
              <a:t>. Fokus aktualisasi  kepribadian siswa.</a:t>
            </a:r>
            <a:r>
              <a:rPr lang="en-US" dirty="0" smtClean="0"/>
              <a:t> </a:t>
            </a:r>
            <a:endParaRPr lang="id-ID"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PostModern</a:t>
            </a:r>
            <a:endParaRPr lang="id-ID" dirty="0"/>
          </a:p>
        </p:txBody>
      </p:sp>
      <p:sp>
        <p:nvSpPr>
          <p:cNvPr id="3" name="Content Placeholder 2"/>
          <p:cNvSpPr>
            <a:spLocks noGrp="1"/>
          </p:cNvSpPr>
          <p:nvPr>
            <p:ph idx="1"/>
          </p:nvPr>
        </p:nvSpPr>
        <p:spPr/>
        <p:txBody>
          <a:bodyPr/>
          <a:lstStyle/>
          <a:p>
            <a:r>
              <a:rPr lang="id-ID" dirty="0" smtClean="0"/>
              <a:t>Postmodern sering disebut dengan Postmo</a:t>
            </a:r>
          </a:p>
          <a:p>
            <a:r>
              <a:rPr lang="id-ID" dirty="0" smtClean="0"/>
              <a:t>Sesudah zaman modern</a:t>
            </a:r>
          </a:p>
          <a:p>
            <a:pPr algn="just"/>
            <a:r>
              <a:rPr lang="id-ID" dirty="0" smtClean="0"/>
              <a:t>Reaksi penolakan terhadap faham modern, karena modern dipandang serba universal, menekankan rasio, ekonomi kapitalistik, efisiensi, efektivitas, menekankan kegunaan ilmu dan teknologi, individualistik dipentingkan, dan identitas tetap.</a:t>
            </a:r>
          </a:p>
          <a:p>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Faham postmodern</a:t>
            </a:r>
            <a:endParaRPr lang="id-ID"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id-ID" sz="2800" dirty="0" smtClean="0"/>
              <a:t>Mencari alternatif-alternatif modernitas</a:t>
            </a:r>
          </a:p>
          <a:p>
            <a:pPr marL="514350" indent="-514350">
              <a:buFont typeface="+mj-lt"/>
              <a:buAutoNum type="arabicPeriod"/>
            </a:pPr>
            <a:r>
              <a:rPr lang="id-ID" sz="2800" dirty="0" smtClean="0"/>
              <a:t>Manusia bukan hanya rasio</a:t>
            </a:r>
          </a:p>
          <a:p>
            <a:pPr marL="514350" indent="-514350" algn="just">
              <a:buFont typeface="+mj-lt"/>
              <a:buAutoNum type="arabicPeriod"/>
            </a:pPr>
            <a:r>
              <a:rPr lang="id-ID" sz="2800" dirty="0" smtClean="0"/>
              <a:t>Berdimensi banyak,ada yang melampai rasionalitas. Yang disebut I.Kant “the Sublime”maksudnya masih ada sumber-sumber yang menghasilkan keunikan luar biasa,multikultural, alternatif, dan identitas lentur/floating.</a:t>
            </a:r>
          </a:p>
          <a:p>
            <a:pPr marL="514350" indent="-514350" algn="just">
              <a:buFont typeface="+mj-lt"/>
              <a:buAutoNum type="arabicPeriod"/>
            </a:pPr>
            <a:r>
              <a:rPr lang="id-ID" sz="2800" dirty="0" smtClean="0"/>
              <a:t>Pendidikan untuk mengembangkan kemampuan kritis untuk menjawab tantangan dan mentransformasikan kondisi sosial dan politik.</a:t>
            </a:r>
            <a:endParaRPr lang="id-ID"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FILSAFAT PANCASILA SECARA YURIDIS</a:t>
            </a:r>
            <a:endParaRPr lang="id-ID" dirty="0"/>
          </a:p>
        </p:txBody>
      </p:sp>
      <p:sp>
        <p:nvSpPr>
          <p:cNvPr id="3" name="Footer Placeholder 2"/>
          <p:cNvSpPr>
            <a:spLocks noGrp="1"/>
          </p:cNvSpPr>
          <p:nvPr>
            <p:ph type="ftr" sz="quarter" idx="11"/>
          </p:nvPr>
        </p:nvSpPr>
        <p:spPr/>
        <p:txBody>
          <a:bodyPr/>
          <a:lstStyle/>
          <a:p>
            <a:r>
              <a:rPr lang="id-ID" smtClean="0"/>
              <a:t>mumpuni@uny.ac.id</a:t>
            </a:r>
            <a:endParaRPr lang="id-ID"/>
          </a:p>
        </p:txBody>
      </p:sp>
      <p:sp>
        <p:nvSpPr>
          <p:cNvPr id="4" name="Content Placeholder 3"/>
          <p:cNvSpPr>
            <a:spLocks noGrp="1"/>
          </p:cNvSpPr>
          <p:nvPr>
            <p:ph sz="quarter" idx="1"/>
          </p:nvPr>
        </p:nvSpPr>
        <p:spPr/>
        <p:txBody>
          <a:bodyPr>
            <a:normAutofit lnSpcReduction="10000"/>
          </a:bodyPr>
          <a:lstStyle/>
          <a:p>
            <a:pPr algn="just"/>
            <a:r>
              <a:rPr lang="id-ID" sz="4000" b="1" dirty="0" smtClean="0"/>
              <a:t>Undang-undang nomor 20 tahun 2003 tentang Sistem Pendidikan Nasional Bab II pasal 2 berbunyi:</a:t>
            </a:r>
          </a:p>
          <a:p>
            <a:pPr>
              <a:buNone/>
            </a:pPr>
            <a:endParaRPr lang="id-ID" sz="2800" dirty="0" smtClean="0"/>
          </a:p>
          <a:p>
            <a:pPr algn="ctr">
              <a:buNone/>
            </a:pPr>
            <a:r>
              <a:rPr lang="id-ID" sz="3600" b="1" dirty="0" smtClean="0"/>
              <a:t>PENDIDIKAN NASIONAL BERDASARKAN PANCASILA DAN UNDANG-UNDANG DASAR NEGARA REPUBLIK INDONESIA TAHUN 1945</a:t>
            </a:r>
          </a:p>
          <a:p>
            <a:pPr algn="ctr">
              <a:buNone/>
            </a:pPr>
            <a:endParaRPr lang="id-ID" sz="2800" dirty="0"/>
          </a:p>
        </p:txBody>
      </p:sp>
    </p:spTree>
    <p:extLst>
      <p:ext uri="{BB962C8B-B14F-4D97-AF65-F5344CB8AC3E}">
        <p14:creationId xmlns:p14="http://schemas.microsoft.com/office/powerpoint/2010/main" val="7004981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Pendidikan Pancasila </a:t>
            </a:r>
            <a:endParaRPr lang="id-ID" b="1" dirty="0"/>
          </a:p>
        </p:txBody>
      </p:sp>
      <p:sp>
        <p:nvSpPr>
          <p:cNvPr id="3" name="Content Placeholder 2"/>
          <p:cNvSpPr>
            <a:spLocks noGrp="1"/>
          </p:cNvSpPr>
          <p:nvPr>
            <p:ph sz="quarter" idx="1"/>
          </p:nvPr>
        </p:nvSpPr>
        <p:spPr/>
        <p:txBody>
          <a:bodyPr>
            <a:normAutofit fontScale="92500"/>
          </a:bodyPr>
          <a:lstStyle/>
          <a:p>
            <a:pPr marL="514350" indent="-514350">
              <a:buFont typeface="+mj-lt"/>
              <a:buAutoNum type="arabicPeriod"/>
            </a:pPr>
            <a:r>
              <a:rPr lang="id-ID" sz="3600" dirty="0" smtClean="0"/>
              <a:t>Sesuatu yang universal dan berlangsung</a:t>
            </a:r>
          </a:p>
          <a:p>
            <a:pPr marL="514350" indent="-514350">
              <a:buFont typeface="+mj-lt"/>
              <a:buAutoNum type="arabicPeriod"/>
            </a:pPr>
            <a:r>
              <a:rPr lang="id-ID" sz="3600" dirty="0" smtClean="0"/>
              <a:t>Tidak terputus dari generasi dan generasi</a:t>
            </a:r>
          </a:p>
          <a:p>
            <a:pPr marL="514350" indent="-514350">
              <a:buFont typeface="+mj-lt"/>
              <a:buAutoNum type="arabicPeriod"/>
            </a:pPr>
            <a:r>
              <a:rPr lang="id-ID" sz="3600" dirty="0" smtClean="0"/>
              <a:t>Merupakan hak dasar manusia di manapun berada.</a:t>
            </a:r>
          </a:p>
          <a:p>
            <a:pPr marL="514350" indent="-514350" algn="just">
              <a:buFont typeface="+mj-lt"/>
              <a:buAutoNum type="arabicPeriod"/>
            </a:pPr>
            <a:r>
              <a:rPr lang="id-ID" sz="3200" b="1" dirty="0" smtClean="0"/>
              <a:t>TIDAK TERLEPAS PANDANGAN HIDUP SUATU BANGSA</a:t>
            </a:r>
          </a:p>
          <a:p>
            <a:pPr marL="514350" indent="-514350" algn="ctr">
              <a:buNone/>
            </a:pPr>
            <a:r>
              <a:rPr lang="id-ID" sz="3200" b="1" dirty="0" smtClean="0"/>
              <a:t>PANDANGAN HIDUP BANGSA INDONESIA</a:t>
            </a:r>
          </a:p>
          <a:p>
            <a:pPr marL="514350" indent="-514350" algn="ctr">
              <a:buNone/>
            </a:pPr>
            <a:r>
              <a:rPr lang="id-ID" sz="3200" b="1" dirty="0" smtClean="0"/>
              <a:t>PANCASILA</a:t>
            </a:r>
            <a:endParaRPr lang="id-ID" sz="3200" b="1" dirty="0"/>
          </a:p>
        </p:txBody>
      </p:sp>
      <p:sp>
        <p:nvSpPr>
          <p:cNvPr id="4" name="Footer Placeholder 3"/>
          <p:cNvSpPr>
            <a:spLocks noGrp="1"/>
          </p:cNvSpPr>
          <p:nvPr>
            <p:ph type="ftr" sz="quarter" idx="11"/>
          </p:nvPr>
        </p:nvSpPr>
        <p:spPr>
          <a:xfrm>
            <a:off x="827584" y="6172200"/>
            <a:ext cx="3962400" cy="457200"/>
          </a:xfrm>
        </p:spPr>
        <p:txBody>
          <a:bodyPr/>
          <a:lstStyle/>
          <a:p>
            <a:r>
              <a:rPr lang="id-ID" sz="3200" dirty="0" smtClean="0"/>
              <a:t>mumpuni@uny.ac.id</a:t>
            </a:r>
            <a:endParaRPr lang="id-ID" sz="3200" dirty="0"/>
          </a:p>
        </p:txBody>
      </p:sp>
    </p:spTree>
    <p:extLst>
      <p:ext uri="{BB962C8B-B14F-4D97-AF65-F5344CB8AC3E}">
        <p14:creationId xmlns:p14="http://schemas.microsoft.com/office/powerpoint/2010/main" val="22374354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KAJIAN METAFISIKA</a:t>
            </a:r>
            <a:endParaRPr lang="id-ID" dirty="0"/>
          </a:p>
        </p:txBody>
      </p:sp>
      <p:sp>
        <p:nvSpPr>
          <p:cNvPr id="3" name="Footer Placeholder 2"/>
          <p:cNvSpPr>
            <a:spLocks noGrp="1"/>
          </p:cNvSpPr>
          <p:nvPr>
            <p:ph type="ftr" sz="quarter" idx="11"/>
          </p:nvPr>
        </p:nvSpPr>
        <p:spPr/>
        <p:txBody>
          <a:bodyPr/>
          <a:lstStyle/>
          <a:p>
            <a:r>
              <a:rPr lang="id-ID" smtClean="0"/>
              <a:t>mumpuni@uny.ac.id</a:t>
            </a:r>
            <a:endParaRPr lang="id-ID"/>
          </a:p>
        </p:txBody>
      </p:sp>
      <p:sp>
        <p:nvSpPr>
          <p:cNvPr id="4" name="Content Placeholder 3"/>
          <p:cNvSpPr>
            <a:spLocks noGrp="1"/>
          </p:cNvSpPr>
          <p:nvPr>
            <p:ph sz="quarter" idx="1"/>
          </p:nvPr>
        </p:nvSpPr>
        <p:spPr/>
        <p:txBody>
          <a:bodyPr>
            <a:normAutofit fontScale="92500" lnSpcReduction="20000"/>
          </a:bodyPr>
          <a:lstStyle/>
          <a:p>
            <a:r>
              <a:rPr lang="id-ID" b="1" dirty="0" smtClean="0"/>
              <a:t>HAKIKAT YANG TERSIMPUL DI BALIK FENOMENA</a:t>
            </a:r>
          </a:p>
          <a:p>
            <a:r>
              <a:rPr lang="id-ID" b="1" dirty="0" smtClean="0"/>
              <a:t>REALITA YANG TERDALAM DARI PANCASILA ITU SENDIRI</a:t>
            </a:r>
          </a:p>
          <a:p>
            <a:pPr algn="ctr">
              <a:buNone/>
            </a:pPr>
            <a:r>
              <a:rPr lang="id-ID" b="1" dirty="0" smtClean="0"/>
              <a:t>HAKIKAT TUHAN</a:t>
            </a:r>
          </a:p>
          <a:p>
            <a:pPr algn="ctr">
              <a:buNone/>
            </a:pPr>
            <a:r>
              <a:rPr lang="id-ID" sz="3200" b="1" dirty="0" smtClean="0"/>
              <a:t>Memahami fenomenanya</a:t>
            </a:r>
          </a:p>
          <a:p>
            <a:pPr algn="just">
              <a:buNone/>
            </a:pPr>
            <a:r>
              <a:rPr lang="id-ID" sz="3200" b="1" dirty="0" smtClean="0"/>
              <a:t>Mengatahui Tuhan yang Maha Esa: asas dan sumber ada(eksistensi) kemakhlukan dan kesemestaan.</a:t>
            </a:r>
          </a:p>
          <a:p>
            <a:pPr algn="just">
              <a:buNone/>
            </a:pPr>
            <a:r>
              <a:rPr lang="id-ID" sz="3200" b="1" dirty="0" smtClean="0"/>
              <a:t>Tuhan : supranatural dan transendental.</a:t>
            </a:r>
          </a:p>
          <a:p>
            <a:pPr algn="just">
              <a:buNone/>
            </a:pPr>
            <a:r>
              <a:rPr lang="id-ID" sz="3200" b="1" dirty="0" smtClean="0"/>
              <a:t>             penyebab utama (</a:t>
            </a:r>
            <a:r>
              <a:rPr lang="id-ID" sz="3200" b="1" i="1" dirty="0" smtClean="0"/>
              <a:t>causa prima</a:t>
            </a:r>
            <a:r>
              <a:rPr lang="id-ID" sz="3200" b="1" dirty="0" smtClean="0"/>
              <a:t>)</a:t>
            </a:r>
            <a:endParaRPr lang="id-ID" sz="3200" b="1" dirty="0"/>
          </a:p>
        </p:txBody>
      </p:sp>
    </p:spTree>
    <p:extLst>
      <p:ext uri="{BB962C8B-B14F-4D97-AF65-F5344CB8AC3E}">
        <p14:creationId xmlns:p14="http://schemas.microsoft.com/office/powerpoint/2010/main" val="15774574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Kajian metafisika tentang Tuhan</a:t>
            </a:r>
            <a:endParaRPr lang="id-ID" dirty="0"/>
          </a:p>
        </p:txBody>
      </p:sp>
      <p:sp>
        <p:nvSpPr>
          <p:cNvPr id="3" name="Footer Placeholder 2"/>
          <p:cNvSpPr>
            <a:spLocks noGrp="1"/>
          </p:cNvSpPr>
          <p:nvPr>
            <p:ph type="ftr" sz="quarter" idx="11"/>
          </p:nvPr>
        </p:nvSpPr>
        <p:spPr/>
        <p:txBody>
          <a:bodyPr/>
          <a:lstStyle/>
          <a:p>
            <a:r>
              <a:rPr lang="id-ID" smtClean="0"/>
              <a:t>mumpuni@uny.ac.id</a:t>
            </a:r>
            <a:endParaRPr lang="id-ID"/>
          </a:p>
        </p:txBody>
      </p:sp>
      <p:sp>
        <p:nvSpPr>
          <p:cNvPr id="4" name="Content Placeholder 3"/>
          <p:cNvSpPr>
            <a:spLocks noGrp="1"/>
          </p:cNvSpPr>
          <p:nvPr>
            <p:ph sz="quarter" idx="1"/>
          </p:nvPr>
        </p:nvSpPr>
        <p:spPr/>
        <p:txBody>
          <a:bodyPr>
            <a:noAutofit/>
          </a:bodyPr>
          <a:lstStyle/>
          <a:p>
            <a:r>
              <a:rPr lang="id-ID" sz="3600" b="1" dirty="0" smtClean="0"/>
              <a:t>Adanya Tuhan tidak dibuktikan dengan bukti tertentu.</a:t>
            </a:r>
          </a:p>
          <a:p>
            <a:r>
              <a:rPr lang="id-ID" sz="3600" b="1" dirty="0" smtClean="0"/>
              <a:t>Eksistensi Tuhan: hukum pertama (</a:t>
            </a:r>
            <a:r>
              <a:rPr lang="id-ID" sz="3600" b="1" i="1" dirty="0" smtClean="0"/>
              <a:t>First Principle).</a:t>
            </a:r>
          </a:p>
          <a:p>
            <a:r>
              <a:rPr lang="id-ID" sz="3600" b="1" i="1" dirty="0" smtClean="0"/>
              <a:t>Dalam pandangan Islam manusia dilarang memikirkan tentang zat-Nya.</a:t>
            </a:r>
          </a:p>
          <a:p>
            <a:r>
              <a:rPr lang="id-ID" sz="3600" b="1" dirty="0" smtClean="0"/>
              <a:t>Misalnya, </a:t>
            </a:r>
            <a:r>
              <a:rPr lang="id-ID" sz="3600" b="1" i="1" dirty="0" smtClean="0"/>
              <a:t>Dipahami melalui sifat-sifatNya: “Asmaul Husana”.</a:t>
            </a:r>
            <a:endParaRPr lang="id-ID" sz="3600" b="1" dirty="0"/>
          </a:p>
        </p:txBody>
      </p:sp>
    </p:spTree>
    <p:extLst>
      <p:ext uri="{BB962C8B-B14F-4D97-AF65-F5344CB8AC3E}">
        <p14:creationId xmlns:p14="http://schemas.microsoft.com/office/powerpoint/2010/main" val="4122513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Dua kriteria Pokok Filsafat</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Kegiatan mencari kebenaran</a:t>
            </a:r>
          </a:p>
          <a:p>
            <a:pPr marL="514350" indent="-514350" algn="just">
              <a:buFont typeface="+mj-lt"/>
              <a:buAutoNum type="arabicPeriod"/>
            </a:pPr>
            <a:r>
              <a:rPr lang="id-ID" dirty="0" smtClean="0"/>
              <a:t>Kebenaran yang dicari  itu berdimensi  </a:t>
            </a:r>
            <a:r>
              <a:rPr lang="id-ID" b="1" i="1" dirty="0" smtClean="0"/>
              <a:t>sedalam-dalamnya, setinggi-tingginya, seluas-luasnya, selengkap-lengkapnya, dan setuntas-tuntasnya</a:t>
            </a:r>
          </a:p>
          <a:p>
            <a:pPr marL="514350" indent="-514350" algn="ctr">
              <a:buNone/>
            </a:pPr>
            <a:r>
              <a:rPr lang="id-ID" b="1" dirty="0" smtClean="0">
                <a:solidFill>
                  <a:srgbClr val="0070C0"/>
                </a:solidFill>
              </a:rPr>
              <a:t>Yang dicari kebenaran: hal yang esensial</a:t>
            </a:r>
          </a:p>
          <a:p>
            <a:pPr marL="514350" indent="-514350" algn="ctr">
              <a:buNone/>
            </a:pPr>
            <a:r>
              <a:rPr lang="id-ID" b="1" dirty="0" smtClean="0">
                <a:solidFill>
                  <a:srgbClr val="0070C0"/>
                </a:solidFill>
              </a:rPr>
              <a:t>Kebenaran: “lima-se”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KEMANUSIAAN</a:t>
            </a:r>
            <a:endParaRPr lang="id-ID" b="1" dirty="0"/>
          </a:p>
        </p:txBody>
      </p:sp>
      <p:sp>
        <p:nvSpPr>
          <p:cNvPr id="3" name="Footer Placeholder 2"/>
          <p:cNvSpPr>
            <a:spLocks noGrp="1"/>
          </p:cNvSpPr>
          <p:nvPr>
            <p:ph type="ftr" sz="quarter" idx="11"/>
          </p:nvPr>
        </p:nvSpPr>
        <p:spPr/>
        <p:txBody>
          <a:bodyPr/>
          <a:lstStyle/>
          <a:p>
            <a:r>
              <a:rPr lang="id-ID" smtClean="0"/>
              <a:t>mumpuni@uny.ac.id</a:t>
            </a:r>
            <a:endParaRPr lang="id-ID"/>
          </a:p>
        </p:txBody>
      </p:sp>
      <p:sp>
        <p:nvSpPr>
          <p:cNvPr id="4" name="Content Placeholder 3"/>
          <p:cNvSpPr>
            <a:spLocks noGrp="1"/>
          </p:cNvSpPr>
          <p:nvPr>
            <p:ph sz="quarter" idx="1"/>
          </p:nvPr>
        </p:nvSpPr>
        <p:spPr>
          <a:xfrm>
            <a:off x="457200" y="1340768"/>
            <a:ext cx="8229600" cy="4785395"/>
          </a:xfrm>
        </p:spPr>
        <p:txBody>
          <a:bodyPr>
            <a:normAutofit fontScale="85000" lnSpcReduction="20000"/>
          </a:bodyPr>
          <a:lstStyle/>
          <a:p>
            <a:pPr algn="ctr">
              <a:buNone/>
            </a:pPr>
            <a:r>
              <a:rPr lang="id-ID" b="1" dirty="0" smtClean="0"/>
              <a:t>HAKEKATNYA MEMBICARAKAN MANUSIA ITU SENDIRI</a:t>
            </a:r>
          </a:p>
          <a:p>
            <a:pPr algn="ctr">
              <a:buNone/>
            </a:pPr>
            <a:r>
              <a:rPr lang="id-ID" b="1" dirty="0" smtClean="0"/>
              <a:t>KODRATI MAKHLUK OTONOM</a:t>
            </a:r>
          </a:p>
          <a:p>
            <a:pPr algn="ctr">
              <a:buNone/>
            </a:pPr>
            <a:r>
              <a:rPr lang="id-ID" b="1" dirty="0" smtClean="0"/>
              <a:t>KEMAUAN BEBAS DAN MAKHLUK TUHAN</a:t>
            </a:r>
          </a:p>
          <a:p>
            <a:pPr algn="ctr">
              <a:buNone/>
            </a:pPr>
            <a:r>
              <a:rPr lang="id-ID" b="1" dirty="0" smtClean="0"/>
              <a:t>CIRI KHAS BANGSA INDONESIA ADIL DAN BERADAB</a:t>
            </a:r>
          </a:p>
          <a:p>
            <a:pPr algn="ctr">
              <a:buNone/>
            </a:pPr>
            <a:r>
              <a:rPr lang="id-ID" b="1" dirty="0" smtClean="0"/>
              <a:t>MENGUTAMAKAN JASMANIAH DAN ROHANIAH</a:t>
            </a:r>
          </a:p>
          <a:p>
            <a:pPr algn="ctr">
              <a:buNone/>
            </a:pPr>
            <a:r>
              <a:rPr lang="id-ID" b="1" dirty="0" smtClean="0"/>
              <a:t>KEPENTINGAN PRIBADI DAN KEPENTINGAN MASYARAKAT</a:t>
            </a:r>
          </a:p>
          <a:p>
            <a:pPr algn="ctr">
              <a:buNone/>
            </a:pPr>
            <a:r>
              <a:rPr lang="id-ID" b="1" dirty="0" smtClean="0"/>
              <a:t>DALAM RANGKA PENGABDIAN KEPADA </a:t>
            </a:r>
          </a:p>
          <a:p>
            <a:pPr algn="ctr">
              <a:buNone/>
            </a:pPr>
            <a:r>
              <a:rPr lang="id-ID" b="1" dirty="0" smtClean="0"/>
              <a:t>TUHAN YANG MAHA ESA.</a:t>
            </a:r>
          </a:p>
          <a:p>
            <a:pPr algn="ctr">
              <a:buNone/>
            </a:pPr>
            <a:r>
              <a:rPr lang="id-ID" b="1" dirty="0" smtClean="0"/>
              <a:t>EKSISTENSI BERADA DALAM KEBERSAMAAN </a:t>
            </a:r>
          </a:p>
          <a:p>
            <a:pPr algn="ctr">
              <a:buNone/>
            </a:pPr>
            <a:r>
              <a:rPr lang="id-ID" b="1" dirty="0" smtClean="0"/>
              <a:t>SESAMA MANUSA</a:t>
            </a:r>
            <a:endParaRPr lang="id-ID" b="1" dirty="0"/>
          </a:p>
        </p:txBody>
      </p:sp>
    </p:spTree>
    <p:extLst>
      <p:ext uri="{BB962C8B-B14F-4D97-AF65-F5344CB8AC3E}">
        <p14:creationId xmlns:p14="http://schemas.microsoft.com/office/powerpoint/2010/main" val="30819672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PERSATUAN INDONESIA</a:t>
            </a:r>
            <a:endParaRPr lang="id-ID" b="1" dirty="0"/>
          </a:p>
        </p:txBody>
      </p:sp>
      <p:sp>
        <p:nvSpPr>
          <p:cNvPr id="3" name="Footer Placeholder 2"/>
          <p:cNvSpPr>
            <a:spLocks noGrp="1"/>
          </p:cNvSpPr>
          <p:nvPr>
            <p:ph type="ftr" sz="quarter" idx="11"/>
          </p:nvPr>
        </p:nvSpPr>
        <p:spPr/>
        <p:txBody>
          <a:bodyPr/>
          <a:lstStyle/>
          <a:p>
            <a:r>
              <a:rPr lang="id-ID" smtClean="0"/>
              <a:t>mumpuni@uny.ac.id</a:t>
            </a:r>
            <a:endParaRPr lang="id-ID"/>
          </a:p>
        </p:txBody>
      </p:sp>
      <p:sp>
        <p:nvSpPr>
          <p:cNvPr id="4" name="Content Placeholder 3"/>
          <p:cNvSpPr>
            <a:spLocks noGrp="1"/>
          </p:cNvSpPr>
          <p:nvPr>
            <p:ph sz="quarter" idx="1"/>
          </p:nvPr>
        </p:nvSpPr>
        <p:spPr/>
        <p:txBody>
          <a:bodyPr>
            <a:normAutofit/>
          </a:bodyPr>
          <a:lstStyle/>
          <a:p>
            <a:r>
              <a:rPr lang="id-ID" sz="3600" dirty="0" smtClean="0"/>
              <a:t>Bhineka Tunggal Ika</a:t>
            </a:r>
          </a:p>
          <a:p>
            <a:r>
              <a:rPr lang="id-ID" sz="3600" dirty="0" smtClean="0"/>
              <a:t>Keragaman menjadi modal kekayaan yang perlu diakomodasi dalam pelaksanaan pendidikan</a:t>
            </a:r>
          </a:p>
          <a:p>
            <a:r>
              <a:rPr lang="id-ID" sz="3600" dirty="0" smtClean="0"/>
              <a:t>Pendidikan multikulturisme sudah menjadi sewajarnya.</a:t>
            </a:r>
            <a:endParaRPr lang="id-ID" sz="3600" dirty="0"/>
          </a:p>
        </p:txBody>
      </p:sp>
    </p:spTree>
    <p:extLst>
      <p:ext uri="{BB962C8B-B14F-4D97-AF65-F5344CB8AC3E}">
        <p14:creationId xmlns:p14="http://schemas.microsoft.com/office/powerpoint/2010/main" val="2018979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id-ID" sz="2800" b="1" dirty="0" smtClean="0">
                <a:latin typeface="Aharoni" pitchFamily="2" charset="-79"/>
                <a:cs typeface="Aharoni" pitchFamily="2" charset="-79"/>
              </a:rPr>
              <a:t>Kerakyatan yang dipimpin oleh hikmat kebijak sanaan dalam permusyawaratan/perwakilan</a:t>
            </a:r>
            <a:endParaRPr lang="id-ID" sz="2800" b="1" dirty="0">
              <a:latin typeface="Aharoni" pitchFamily="2" charset="-79"/>
              <a:cs typeface="Aharoni" pitchFamily="2" charset="-79"/>
            </a:endParaRPr>
          </a:p>
        </p:txBody>
      </p:sp>
      <p:sp>
        <p:nvSpPr>
          <p:cNvPr id="3" name="Footer Placeholder 2"/>
          <p:cNvSpPr>
            <a:spLocks noGrp="1"/>
          </p:cNvSpPr>
          <p:nvPr>
            <p:ph type="ftr" sz="quarter" idx="11"/>
          </p:nvPr>
        </p:nvSpPr>
        <p:spPr/>
        <p:txBody>
          <a:bodyPr/>
          <a:lstStyle/>
          <a:p>
            <a:r>
              <a:rPr lang="id-ID" dirty="0" smtClean="0"/>
              <a:t>mumpuni@uny.ac.id</a:t>
            </a:r>
            <a:endParaRPr lang="id-ID" dirty="0"/>
          </a:p>
        </p:txBody>
      </p:sp>
      <p:sp>
        <p:nvSpPr>
          <p:cNvPr id="4" name="Content Placeholder 3"/>
          <p:cNvSpPr>
            <a:spLocks noGrp="1"/>
          </p:cNvSpPr>
          <p:nvPr>
            <p:ph sz="quarter" idx="1"/>
          </p:nvPr>
        </p:nvSpPr>
        <p:spPr/>
        <p:txBody>
          <a:bodyPr>
            <a:normAutofit fontScale="85000" lnSpcReduction="20000"/>
          </a:bodyPr>
          <a:lstStyle/>
          <a:p>
            <a:pPr algn="just"/>
            <a:r>
              <a:rPr lang="id-ID" sz="3000" dirty="0" smtClean="0">
                <a:latin typeface="Aharoni" pitchFamily="2" charset="-79"/>
                <a:cs typeface="Aharoni" pitchFamily="2" charset="-79"/>
              </a:rPr>
              <a:t>Hakikat rakyat: keseluruhan merupakan hal yang esensial</a:t>
            </a:r>
          </a:p>
          <a:p>
            <a:pPr algn="just"/>
            <a:r>
              <a:rPr lang="id-ID" sz="3000" dirty="0" smtClean="0">
                <a:latin typeface="Aharoni" pitchFamily="2" charset="-79"/>
                <a:cs typeface="Aharoni" pitchFamily="2" charset="-79"/>
              </a:rPr>
              <a:t>Kebersamaan dalam memecahkan persoalan yang dihadapi rakyat itu sendiri.</a:t>
            </a:r>
          </a:p>
          <a:p>
            <a:pPr algn="just"/>
            <a:r>
              <a:rPr lang="id-ID" sz="3000" dirty="0" smtClean="0">
                <a:latin typeface="Aharoni" pitchFamily="2" charset="-79"/>
                <a:cs typeface="Aharoni" pitchFamily="2" charset="-79"/>
              </a:rPr>
              <a:t>Demokrasi untuk memperhatikan hak rakyat: </a:t>
            </a:r>
            <a:r>
              <a:rPr lang="id-ID" sz="3000" i="1" dirty="0" smtClean="0">
                <a:latin typeface="Aharoni" pitchFamily="2" charset="-79"/>
                <a:cs typeface="Aharoni" pitchFamily="2" charset="-79"/>
              </a:rPr>
              <a:t>Pertama</a:t>
            </a:r>
            <a:r>
              <a:rPr lang="id-ID" sz="3000" dirty="0" smtClean="0">
                <a:latin typeface="Aharoni" pitchFamily="2" charset="-79"/>
                <a:cs typeface="Aharoni" pitchFamily="2" charset="-79"/>
              </a:rPr>
              <a:t> rasa hormat terhadap harkat dan derajat sesama manusia. </a:t>
            </a:r>
            <a:r>
              <a:rPr lang="id-ID" sz="3000" i="1" dirty="0" smtClean="0">
                <a:latin typeface="Aharoni" pitchFamily="2" charset="-79"/>
                <a:cs typeface="Aharoni" pitchFamily="2" charset="-79"/>
              </a:rPr>
              <a:t>Kedua</a:t>
            </a:r>
            <a:r>
              <a:rPr lang="id-ID" sz="3000" dirty="0" smtClean="0">
                <a:latin typeface="Aharoni" pitchFamily="2" charset="-79"/>
                <a:cs typeface="Aharoni" pitchFamily="2" charset="-79"/>
              </a:rPr>
              <a:t> rela berbakti untuk kepentingan dan kesejahteraan bersama.</a:t>
            </a:r>
          </a:p>
          <a:p>
            <a:pPr algn="just"/>
            <a:r>
              <a:rPr lang="id-ID" sz="3000" dirty="0" smtClean="0">
                <a:latin typeface="Aharoni" pitchFamily="2" charset="-79"/>
                <a:cs typeface="Aharoni" pitchFamily="2" charset="-79"/>
              </a:rPr>
              <a:t>Norma-norma, aturan, tata nilai adalah untuk pembatasan dengan suka hati, begitu juga orang lain dapat merasakan kebebasan yang diperoleh setiap Warga Negara.</a:t>
            </a:r>
          </a:p>
          <a:p>
            <a:endParaRPr lang="id-ID" dirty="0" smtClean="0"/>
          </a:p>
          <a:p>
            <a:endParaRPr lang="id-ID" dirty="0" smtClean="0"/>
          </a:p>
          <a:p>
            <a:endParaRPr lang="id-ID" dirty="0"/>
          </a:p>
        </p:txBody>
      </p:sp>
    </p:spTree>
    <p:extLst>
      <p:ext uri="{BB962C8B-B14F-4D97-AF65-F5344CB8AC3E}">
        <p14:creationId xmlns:p14="http://schemas.microsoft.com/office/powerpoint/2010/main" val="20906057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b="1" dirty="0" smtClean="0"/>
              <a:t>Keadilan Sosial bagi seluruh </a:t>
            </a:r>
            <a:br>
              <a:rPr lang="id-ID" b="1" dirty="0" smtClean="0"/>
            </a:br>
            <a:r>
              <a:rPr lang="id-ID" b="1" dirty="0" smtClean="0"/>
              <a:t>Rakyat Indonesia</a:t>
            </a:r>
            <a:endParaRPr lang="id-ID" b="1" dirty="0"/>
          </a:p>
        </p:txBody>
      </p:sp>
      <p:sp>
        <p:nvSpPr>
          <p:cNvPr id="3" name="Footer Placeholder 2"/>
          <p:cNvSpPr>
            <a:spLocks noGrp="1"/>
          </p:cNvSpPr>
          <p:nvPr>
            <p:ph type="ftr" sz="quarter" idx="11"/>
          </p:nvPr>
        </p:nvSpPr>
        <p:spPr/>
        <p:txBody>
          <a:bodyPr/>
          <a:lstStyle/>
          <a:p>
            <a:r>
              <a:rPr lang="id-ID" smtClean="0"/>
              <a:t>mumpuni@uny.ac.id</a:t>
            </a:r>
            <a:endParaRPr lang="id-ID"/>
          </a:p>
        </p:txBody>
      </p:sp>
      <p:sp>
        <p:nvSpPr>
          <p:cNvPr id="4" name="Content Placeholder 3"/>
          <p:cNvSpPr>
            <a:spLocks noGrp="1"/>
          </p:cNvSpPr>
          <p:nvPr>
            <p:ph sz="quarter" idx="1"/>
          </p:nvPr>
        </p:nvSpPr>
        <p:spPr/>
        <p:txBody>
          <a:bodyPr>
            <a:normAutofit fontScale="92500"/>
          </a:bodyPr>
          <a:lstStyle/>
          <a:p>
            <a:r>
              <a:rPr lang="id-ID" sz="2800" dirty="0" smtClean="0">
                <a:latin typeface="Aharoni" pitchFamily="2" charset="-79"/>
                <a:cs typeface="Aharoni" pitchFamily="2" charset="-79"/>
              </a:rPr>
              <a:t>Adil adalah memberikan kepada diri sendiri atau kepada orang lain yang seharusnya menjadi haknya.</a:t>
            </a:r>
          </a:p>
          <a:p>
            <a:r>
              <a:rPr lang="id-ID" sz="2800" dirty="0" smtClean="0">
                <a:latin typeface="Aharoni" pitchFamily="2" charset="-79"/>
                <a:cs typeface="Aharoni" pitchFamily="2" charset="-79"/>
              </a:rPr>
              <a:t>Hak dan kewajiban dijalankan seimbang.</a:t>
            </a:r>
          </a:p>
          <a:p>
            <a:r>
              <a:rPr lang="id-ID" sz="2800" dirty="0" smtClean="0">
                <a:latin typeface="Aharoni" pitchFamily="2" charset="-79"/>
                <a:cs typeface="Aharoni" pitchFamily="2" charset="-79"/>
              </a:rPr>
              <a:t>Keadilan menyangkut hubungan dengan diri sendiri, dengan orang lain, atau masyarakat, dan dengan alam sekitar, serta dengan Tuhan.</a:t>
            </a:r>
          </a:p>
          <a:p>
            <a:r>
              <a:rPr lang="id-ID" sz="2800" dirty="0" smtClean="0">
                <a:latin typeface="Aharoni" pitchFamily="2" charset="-79"/>
                <a:cs typeface="Aharoni" pitchFamily="2" charset="-79"/>
              </a:rPr>
              <a:t>Dalam hubungan dengan Tuhan manusia harus menjalankan perintahNya dan menjauhi laranganNya.</a:t>
            </a:r>
            <a:endParaRPr lang="id-ID" sz="2800" dirty="0">
              <a:latin typeface="Aharoni" pitchFamily="2" charset="-79"/>
              <a:cs typeface="Aharoni" pitchFamily="2" charset="-79"/>
            </a:endParaRPr>
          </a:p>
        </p:txBody>
      </p:sp>
    </p:spTree>
    <p:extLst>
      <p:ext uri="{BB962C8B-B14F-4D97-AF65-F5344CB8AC3E}">
        <p14:creationId xmlns:p14="http://schemas.microsoft.com/office/powerpoint/2010/main" val="30518564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b="1" dirty="0" smtClean="0"/>
              <a:t>Kajian Epistemologi Pengantar</a:t>
            </a:r>
            <a:br>
              <a:rPr lang="id-ID" b="1" dirty="0" smtClean="0"/>
            </a:br>
            <a:r>
              <a:rPr lang="id-ID" b="1" dirty="0" smtClean="0"/>
              <a:t> Filsafat Pancasila</a:t>
            </a:r>
            <a:endParaRPr lang="id-ID" b="1" dirty="0"/>
          </a:p>
        </p:txBody>
      </p:sp>
      <p:sp>
        <p:nvSpPr>
          <p:cNvPr id="3" name="Footer Placeholder 2"/>
          <p:cNvSpPr>
            <a:spLocks noGrp="1"/>
          </p:cNvSpPr>
          <p:nvPr>
            <p:ph type="ftr" sz="quarter" idx="11"/>
          </p:nvPr>
        </p:nvSpPr>
        <p:spPr/>
        <p:txBody>
          <a:bodyPr/>
          <a:lstStyle/>
          <a:p>
            <a:r>
              <a:rPr lang="id-ID" smtClean="0"/>
              <a:t>mumpuni@uny.ac.id</a:t>
            </a:r>
            <a:endParaRPr lang="id-ID"/>
          </a:p>
        </p:txBody>
      </p:sp>
      <p:sp>
        <p:nvSpPr>
          <p:cNvPr id="4" name="Content Placeholder 3"/>
          <p:cNvSpPr>
            <a:spLocks noGrp="1"/>
          </p:cNvSpPr>
          <p:nvPr>
            <p:ph sz="quarter" idx="1"/>
          </p:nvPr>
        </p:nvSpPr>
        <p:spPr/>
        <p:txBody>
          <a:bodyPr>
            <a:normAutofit lnSpcReduction="10000"/>
          </a:bodyPr>
          <a:lstStyle/>
          <a:p>
            <a:pPr marL="514350" indent="-514350" algn="just">
              <a:buFont typeface="+mj-lt"/>
              <a:buAutoNum type="arabicPeriod"/>
            </a:pPr>
            <a:r>
              <a:rPr lang="en-US" sz="2800" b="1" dirty="0" err="1" smtClean="0"/>
              <a:t>Manusia</a:t>
            </a:r>
            <a:r>
              <a:rPr lang="en-US" sz="2800" b="1" dirty="0" smtClean="0"/>
              <a:t> </a:t>
            </a:r>
            <a:r>
              <a:rPr lang="en-US" sz="2800" b="1" dirty="0" err="1" smtClean="0"/>
              <a:t>secara</a:t>
            </a:r>
            <a:r>
              <a:rPr lang="en-US" sz="2800" b="1" dirty="0" smtClean="0"/>
              <a:t> </a:t>
            </a:r>
            <a:r>
              <a:rPr lang="en-US" sz="2800" b="1" dirty="0" err="1" smtClean="0"/>
              <a:t>kodrati</a:t>
            </a:r>
            <a:r>
              <a:rPr lang="en-US" sz="2800" b="1" dirty="0" smtClean="0"/>
              <a:t> </a:t>
            </a:r>
            <a:r>
              <a:rPr lang="en-US" sz="2800" b="1" dirty="0" err="1" smtClean="0"/>
              <a:t>memiliki</a:t>
            </a:r>
            <a:r>
              <a:rPr lang="en-US" sz="2800" b="1" dirty="0" smtClean="0"/>
              <a:t> </a:t>
            </a:r>
            <a:r>
              <a:rPr lang="en-US" sz="2800" b="1" dirty="0" err="1" smtClean="0"/>
              <a:t>potensi</a:t>
            </a:r>
            <a:r>
              <a:rPr lang="en-US" sz="2800" b="1" dirty="0" smtClean="0"/>
              <a:t> </a:t>
            </a:r>
            <a:r>
              <a:rPr lang="en-US" sz="2800" b="1" dirty="0" err="1" smtClean="0"/>
              <a:t>untuk</a:t>
            </a:r>
            <a:r>
              <a:rPr lang="en-US" sz="2800" b="1" dirty="0" smtClean="0"/>
              <a:t> </a:t>
            </a:r>
            <a:r>
              <a:rPr lang="en-US" sz="2800" b="1" dirty="0" err="1" smtClean="0"/>
              <a:t>berpengetahuan</a:t>
            </a:r>
            <a:r>
              <a:rPr lang="en-US" sz="2800" b="1" dirty="0" smtClean="0"/>
              <a:t>, </a:t>
            </a:r>
            <a:r>
              <a:rPr lang="en-US" sz="2800" b="1" dirty="0" err="1" smtClean="0"/>
              <a:t>mengolahnya</a:t>
            </a:r>
            <a:r>
              <a:rPr lang="en-US" sz="2800" b="1" dirty="0" smtClean="0"/>
              <a:t>, </a:t>
            </a:r>
            <a:r>
              <a:rPr lang="en-US" sz="2800" b="1" dirty="0" err="1" smtClean="0"/>
              <a:t>dan</a:t>
            </a:r>
            <a:r>
              <a:rPr lang="en-US" sz="2800" b="1" dirty="0" smtClean="0"/>
              <a:t> </a:t>
            </a:r>
            <a:r>
              <a:rPr lang="en-US" sz="2800" b="1" dirty="0" err="1" smtClean="0"/>
              <a:t>mengembangkannya</a:t>
            </a:r>
            <a:r>
              <a:rPr lang="en-US" sz="2800" b="1" dirty="0" smtClean="0"/>
              <a:t>.</a:t>
            </a:r>
          </a:p>
          <a:p>
            <a:pPr marL="514350" indent="-514350" algn="just">
              <a:buFont typeface="+mj-lt"/>
              <a:buAutoNum type="arabicPeriod"/>
            </a:pPr>
            <a:r>
              <a:rPr lang="en-US" sz="2800" b="1" dirty="0" err="1" smtClean="0"/>
              <a:t>Manusia</a:t>
            </a:r>
            <a:r>
              <a:rPr lang="en-US" sz="2800" b="1" dirty="0" smtClean="0"/>
              <a:t> </a:t>
            </a:r>
            <a:r>
              <a:rPr lang="en-US" sz="2800" b="1" dirty="0" err="1" smtClean="0"/>
              <a:t>berusaha</a:t>
            </a:r>
            <a:r>
              <a:rPr lang="en-US" sz="2800" b="1" dirty="0" smtClean="0"/>
              <a:t> </a:t>
            </a:r>
            <a:r>
              <a:rPr lang="en-US" sz="2800" b="1" dirty="0" err="1" smtClean="0"/>
              <a:t>mencari</a:t>
            </a:r>
            <a:r>
              <a:rPr lang="en-US" sz="2800" b="1" dirty="0" smtClean="0"/>
              <a:t> </a:t>
            </a:r>
            <a:r>
              <a:rPr lang="en-US" sz="2800" b="1" dirty="0" err="1" smtClean="0"/>
              <a:t>pengetahuan</a:t>
            </a:r>
            <a:r>
              <a:rPr lang="en-US" sz="2800" b="1" dirty="0" smtClean="0"/>
              <a:t> </a:t>
            </a:r>
            <a:r>
              <a:rPr lang="en-US" sz="2800" b="1" dirty="0" err="1" smtClean="0"/>
              <a:t>dan</a:t>
            </a:r>
            <a:r>
              <a:rPr lang="en-US" sz="2800" b="1" dirty="0" smtClean="0"/>
              <a:t> </a:t>
            </a:r>
            <a:r>
              <a:rPr lang="en-US" sz="2800" b="1" dirty="0" err="1" smtClean="0"/>
              <a:t>kebenaran</a:t>
            </a:r>
            <a:r>
              <a:rPr lang="en-US" sz="2800" b="1" dirty="0" smtClean="0"/>
              <a:t> </a:t>
            </a:r>
            <a:r>
              <a:rPr lang="en-US" sz="2800" b="1" dirty="0" err="1" smtClean="0"/>
              <a:t>melalui</a:t>
            </a:r>
            <a:r>
              <a:rPr lang="en-US" sz="2800" b="1" dirty="0" smtClean="0"/>
              <a:t> </a:t>
            </a:r>
            <a:r>
              <a:rPr lang="en-US" sz="2800" b="1" dirty="0" err="1" smtClean="0"/>
              <a:t>berbagai</a:t>
            </a:r>
            <a:r>
              <a:rPr lang="en-US" sz="2800" b="1" dirty="0" smtClean="0"/>
              <a:t> </a:t>
            </a:r>
            <a:r>
              <a:rPr lang="en-US" sz="2800" b="1" dirty="0" err="1" smtClean="0"/>
              <a:t>sumber</a:t>
            </a:r>
            <a:r>
              <a:rPr lang="en-US" sz="2800" b="1" dirty="0" smtClean="0"/>
              <a:t>: 1) </a:t>
            </a:r>
            <a:r>
              <a:rPr lang="en-US" sz="2800" b="1" dirty="0" err="1" smtClean="0"/>
              <a:t>wahyu</a:t>
            </a:r>
            <a:r>
              <a:rPr lang="en-US" sz="2800" b="1" dirty="0" smtClean="0"/>
              <a:t> </a:t>
            </a:r>
            <a:r>
              <a:rPr lang="en-US" sz="2800" b="1" dirty="0" err="1" smtClean="0"/>
              <a:t>Illahi</a:t>
            </a:r>
            <a:r>
              <a:rPr lang="en-US" sz="2800" b="1" dirty="0" smtClean="0"/>
              <a:t>; 2) </a:t>
            </a:r>
            <a:r>
              <a:rPr lang="en-US" sz="2800" b="1" dirty="0" err="1" smtClean="0"/>
              <a:t>pengetahuan</a:t>
            </a:r>
            <a:r>
              <a:rPr lang="en-US" sz="2800" b="1" dirty="0" smtClean="0"/>
              <a:t> </a:t>
            </a:r>
            <a:r>
              <a:rPr lang="en-US" sz="2800" b="1" dirty="0" err="1" smtClean="0"/>
              <a:t>intuitif</a:t>
            </a:r>
            <a:r>
              <a:rPr lang="en-US" sz="2800" b="1" dirty="0" smtClean="0"/>
              <a:t>; 3) </a:t>
            </a:r>
            <a:r>
              <a:rPr lang="en-US" sz="2800" b="1" dirty="0" err="1" smtClean="0"/>
              <a:t>pengetahuan</a:t>
            </a:r>
            <a:r>
              <a:rPr lang="en-US" sz="2800" b="1" dirty="0" smtClean="0"/>
              <a:t> </a:t>
            </a:r>
            <a:r>
              <a:rPr lang="en-US" sz="2800" b="1" dirty="0" err="1" smtClean="0"/>
              <a:t>rasional</a:t>
            </a:r>
            <a:r>
              <a:rPr lang="en-US" sz="2800" b="1" dirty="0" smtClean="0"/>
              <a:t>; 4) </a:t>
            </a:r>
            <a:r>
              <a:rPr lang="en-US" sz="2800" b="1" dirty="0" err="1" smtClean="0"/>
              <a:t>pengetahuan</a:t>
            </a:r>
            <a:r>
              <a:rPr lang="en-US" sz="2800" b="1" dirty="0" smtClean="0"/>
              <a:t> </a:t>
            </a:r>
            <a:r>
              <a:rPr lang="en-US" sz="2800" b="1" dirty="0" err="1" smtClean="0"/>
              <a:t>impiris</a:t>
            </a:r>
            <a:endParaRPr lang="en-US" sz="2800" b="1" dirty="0" smtClean="0"/>
          </a:p>
          <a:p>
            <a:pPr marL="514350" indent="-514350" algn="just">
              <a:buFont typeface="+mj-lt"/>
              <a:buAutoNum type="arabicPeriod"/>
            </a:pPr>
            <a:r>
              <a:rPr lang="en-US" sz="2800" b="1" dirty="0" smtClean="0"/>
              <a:t>Noor </a:t>
            </a:r>
            <a:r>
              <a:rPr lang="en-US" sz="2800" b="1" dirty="0" err="1" smtClean="0"/>
              <a:t>Syam</a:t>
            </a:r>
            <a:r>
              <a:rPr lang="en-US" sz="2800" b="1" dirty="0" smtClean="0"/>
              <a:t> (1984: 365-364) </a:t>
            </a:r>
            <a:r>
              <a:rPr lang="en-US" sz="2800" b="1" dirty="0" err="1" smtClean="0"/>
              <a:t>mengemukakan</a:t>
            </a:r>
            <a:r>
              <a:rPr lang="en-US" sz="2800" b="1" dirty="0" smtClean="0"/>
              <a:t> </a:t>
            </a:r>
            <a:r>
              <a:rPr lang="en-US" sz="2800" b="1" dirty="0" err="1" smtClean="0"/>
              <a:t>konstruksi</a:t>
            </a:r>
            <a:r>
              <a:rPr lang="en-US" sz="2800" b="1" dirty="0" smtClean="0"/>
              <a:t> </a:t>
            </a:r>
            <a:r>
              <a:rPr lang="en-US" sz="2800" b="1" dirty="0" err="1" smtClean="0"/>
              <a:t>pengalaman</a:t>
            </a:r>
            <a:r>
              <a:rPr lang="en-US" sz="2800" b="1" dirty="0" smtClean="0"/>
              <a:t> </a:t>
            </a:r>
            <a:r>
              <a:rPr lang="en-US" sz="2800" b="1" dirty="0" err="1" smtClean="0"/>
              <a:t>dan</a:t>
            </a:r>
            <a:r>
              <a:rPr lang="en-US" sz="2800" b="1" dirty="0" smtClean="0"/>
              <a:t> </a:t>
            </a:r>
            <a:r>
              <a:rPr lang="en-US" sz="2800" b="1" dirty="0" err="1" smtClean="0"/>
              <a:t>pengetahuan</a:t>
            </a:r>
            <a:r>
              <a:rPr lang="en-US" sz="2800" b="1" dirty="0" smtClean="0"/>
              <a:t> </a:t>
            </a:r>
            <a:r>
              <a:rPr lang="en-US" sz="2800" b="1" dirty="0" err="1" smtClean="0"/>
              <a:t>manusia</a:t>
            </a:r>
            <a:r>
              <a:rPr lang="en-US" sz="2800" b="1" dirty="0" smtClean="0"/>
              <a:t> </a:t>
            </a:r>
            <a:r>
              <a:rPr lang="en-US" sz="2800" b="1" dirty="0" err="1" smtClean="0"/>
              <a:t>secara</a:t>
            </a:r>
            <a:r>
              <a:rPr lang="en-US" sz="2800" b="1" dirty="0" smtClean="0"/>
              <a:t> </a:t>
            </a:r>
            <a:r>
              <a:rPr lang="en-US" sz="2800" b="1" dirty="0" err="1" smtClean="0"/>
              <a:t>hierarkis</a:t>
            </a:r>
            <a:r>
              <a:rPr lang="en-US" sz="2800" b="1" dirty="0" smtClean="0"/>
              <a:t> </a:t>
            </a:r>
            <a:r>
              <a:rPr lang="en-US" sz="2800" b="1" dirty="0" err="1" smtClean="0"/>
              <a:t>mencakup</a:t>
            </a:r>
            <a:r>
              <a:rPr lang="en-US" sz="2800" b="1" dirty="0" smtClean="0"/>
              <a:t>: </a:t>
            </a:r>
            <a:r>
              <a:rPr lang="en-US" sz="2800" b="1" dirty="0" err="1" smtClean="0"/>
              <a:t>dunia</a:t>
            </a:r>
            <a:r>
              <a:rPr lang="en-US" sz="2800" b="1" dirty="0" smtClean="0"/>
              <a:t> </a:t>
            </a:r>
            <a:r>
              <a:rPr lang="en-US" sz="2800" b="1" dirty="0" err="1" smtClean="0"/>
              <a:t>realitas</a:t>
            </a:r>
            <a:r>
              <a:rPr lang="en-US" sz="2800" b="1" dirty="0" smtClean="0"/>
              <a:t>, </a:t>
            </a:r>
            <a:r>
              <a:rPr lang="en-US" sz="2800" b="1" dirty="0" err="1" smtClean="0"/>
              <a:t>dunia</a:t>
            </a:r>
            <a:r>
              <a:rPr lang="en-US" sz="2800" b="1" dirty="0" smtClean="0"/>
              <a:t> </a:t>
            </a:r>
            <a:r>
              <a:rPr lang="en-US" sz="2800" b="1" dirty="0" err="1" smtClean="0"/>
              <a:t>ilmiah</a:t>
            </a:r>
            <a:r>
              <a:rPr lang="en-US" sz="2800" b="1" dirty="0" smtClean="0"/>
              <a:t>, </a:t>
            </a:r>
            <a:r>
              <a:rPr lang="en-US" sz="2800" b="1" dirty="0" err="1" smtClean="0"/>
              <a:t>dunia</a:t>
            </a:r>
            <a:r>
              <a:rPr lang="en-US" sz="2800" b="1" dirty="0"/>
              <a:t> </a:t>
            </a:r>
            <a:r>
              <a:rPr lang="en-US" sz="2800" b="1" dirty="0" err="1" smtClean="0"/>
              <a:t>nilai</a:t>
            </a:r>
            <a:r>
              <a:rPr lang="en-US" sz="2800" b="1" dirty="0" smtClean="0"/>
              <a:t> </a:t>
            </a:r>
            <a:r>
              <a:rPr lang="en-US" sz="2800" b="1" dirty="0" err="1" smtClean="0"/>
              <a:t>filosofis</a:t>
            </a:r>
            <a:r>
              <a:rPr lang="en-US" sz="2800" b="1" dirty="0" smtClean="0"/>
              <a:t>, </a:t>
            </a:r>
            <a:r>
              <a:rPr lang="en-US" sz="2800" b="1" dirty="0" err="1" smtClean="0"/>
              <a:t>dan</a:t>
            </a:r>
            <a:r>
              <a:rPr lang="en-US" sz="2800" b="1" dirty="0" smtClean="0"/>
              <a:t> </a:t>
            </a:r>
            <a:r>
              <a:rPr lang="en-US" sz="2800" b="1" dirty="0" err="1" smtClean="0"/>
              <a:t>dunia</a:t>
            </a:r>
            <a:r>
              <a:rPr lang="en-US" sz="2800" b="1" dirty="0" smtClean="0"/>
              <a:t> </a:t>
            </a:r>
            <a:r>
              <a:rPr lang="en-US" sz="2800" b="1" dirty="0" err="1" smtClean="0"/>
              <a:t>religius</a:t>
            </a:r>
            <a:r>
              <a:rPr lang="en-US" sz="2800" b="1" dirty="0" smtClean="0"/>
              <a:t>.</a:t>
            </a:r>
            <a:r>
              <a:rPr lang="en-US" sz="2800" b="1" dirty="0" smtClean="0"/>
              <a:t> </a:t>
            </a:r>
            <a:endParaRPr lang="id-ID" sz="2800" b="1" dirty="0"/>
          </a:p>
        </p:txBody>
      </p:sp>
    </p:spTree>
    <p:extLst>
      <p:ext uri="{BB962C8B-B14F-4D97-AF65-F5344CB8AC3E}">
        <p14:creationId xmlns:p14="http://schemas.microsoft.com/office/powerpoint/2010/main" val="2764683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Kajian</a:t>
            </a:r>
            <a:r>
              <a:rPr lang="en-US" dirty="0" smtClean="0"/>
              <a:t> </a:t>
            </a:r>
            <a:r>
              <a:rPr lang="en-US" dirty="0" err="1" smtClean="0"/>
              <a:t>Aksiologis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Etimologis</a:t>
            </a:r>
            <a:r>
              <a:rPr lang="en-US" dirty="0" smtClean="0"/>
              <a:t> </a:t>
            </a:r>
            <a:r>
              <a:rPr lang="en-US" dirty="0" err="1" smtClean="0"/>
              <a:t>aksiologi</a:t>
            </a:r>
            <a:r>
              <a:rPr lang="en-US" dirty="0" smtClean="0"/>
              <a:t> </a:t>
            </a:r>
            <a:r>
              <a:rPr lang="en-US" dirty="0" err="1" smtClean="0"/>
              <a:t>dari</a:t>
            </a:r>
            <a:r>
              <a:rPr lang="en-US" dirty="0" smtClean="0"/>
              <a:t> kata: </a:t>
            </a:r>
            <a:r>
              <a:rPr lang="en-US" dirty="0" err="1" smtClean="0"/>
              <a:t>aksios-nilai</a:t>
            </a:r>
            <a:r>
              <a:rPr lang="en-US" dirty="0" smtClean="0"/>
              <a:t>, </a:t>
            </a:r>
            <a:r>
              <a:rPr lang="en-US" dirty="0" err="1" smtClean="0"/>
              <a:t>dan</a:t>
            </a:r>
            <a:r>
              <a:rPr lang="en-US" dirty="0" smtClean="0"/>
              <a:t> logo-</a:t>
            </a:r>
            <a:r>
              <a:rPr lang="en-US" dirty="0" err="1" smtClean="0"/>
              <a:t>teori</a:t>
            </a:r>
            <a:r>
              <a:rPr lang="en-US" dirty="0" smtClean="0"/>
              <a:t>. </a:t>
            </a:r>
            <a:r>
              <a:rPr lang="en-US" dirty="0" err="1" smtClean="0"/>
              <a:t>Dibedakan</a:t>
            </a:r>
            <a:r>
              <a:rPr lang="en-US" dirty="0" smtClean="0"/>
              <a:t> </a:t>
            </a:r>
            <a:r>
              <a:rPr lang="en-US" dirty="0" err="1" smtClean="0"/>
              <a:t>dua</a:t>
            </a:r>
            <a:r>
              <a:rPr lang="en-US" dirty="0" smtClean="0"/>
              <a:t> </a:t>
            </a:r>
            <a:r>
              <a:rPr lang="en-US" dirty="0" err="1" smtClean="0"/>
              <a:t>nilai</a:t>
            </a:r>
            <a:r>
              <a:rPr lang="en-US" dirty="0" smtClean="0"/>
              <a:t>, </a:t>
            </a:r>
            <a:r>
              <a:rPr lang="en-US" dirty="0" err="1" smtClean="0"/>
              <a:t>yaitu</a:t>
            </a:r>
            <a:r>
              <a:rPr lang="en-US" dirty="0" smtClean="0"/>
              <a:t> “</a:t>
            </a:r>
            <a:r>
              <a:rPr lang="en-US" dirty="0" err="1" smtClean="0"/>
              <a:t>etika</a:t>
            </a:r>
            <a:r>
              <a:rPr lang="en-US" dirty="0" smtClean="0"/>
              <a:t>” </a:t>
            </a:r>
            <a:r>
              <a:rPr lang="en-US" dirty="0" err="1" smtClean="0"/>
              <a:t>dan</a:t>
            </a:r>
            <a:r>
              <a:rPr lang="en-US" dirty="0" smtClean="0"/>
              <a:t> “</a:t>
            </a:r>
            <a:r>
              <a:rPr lang="en-US" dirty="0" err="1" smtClean="0"/>
              <a:t>estetika</a:t>
            </a:r>
            <a:r>
              <a:rPr lang="en-US" dirty="0" smtClean="0"/>
              <a:t>”.</a:t>
            </a:r>
          </a:p>
          <a:p>
            <a:r>
              <a:rPr lang="en-US" dirty="0" err="1" smtClean="0"/>
              <a:t>Etika</a:t>
            </a:r>
            <a:r>
              <a:rPr lang="en-US" dirty="0" smtClean="0"/>
              <a:t>: moral </a:t>
            </a:r>
            <a:r>
              <a:rPr lang="en-US" dirty="0" err="1" smtClean="0"/>
              <a:t>dan</a:t>
            </a:r>
            <a:r>
              <a:rPr lang="en-US" dirty="0" smtClean="0"/>
              <a:t> </a:t>
            </a:r>
            <a:r>
              <a:rPr lang="en-US" dirty="0" err="1" smtClean="0"/>
              <a:t>ilmu</a:t>
            </a:r>
            <a:r>
              <a:rPr lang="en-US" dirty="0" smtClean="0"/>
              <a:t> </a:t>
            </a:r>
            <a:r>
              <a:rPr lang="en-US" dirty="0" err="1" smtClean="0"/>
              <a:t>kesusilaan</a:t>
            </a:r>
            <a:r>
              <a:rPr lang="en-US" dirty="0" smtClean="0"/>
              <a:t> </a:t>
            </a:r>
            <a:r>
              <a:rPr lang="en-US" dirty="0" err="1" smtClean="0"/>
              <a:t>untuk</a:t>
            </a:r>
            <a:r>
              <a:rPr lang="en-US" dirty="0" smtClean="0"/>
              <a:t> </a:t>
            </a:r>
            <a:r>
              <a:rPr lang="en-US" dirty="0" err="1" smtClean="0"/>
              <a:t>dasar</a:t>
            </a:r>
            <a:r>
              <a:rPr lang="en-US" dirty="0" smtClean="0"/>
              <a:t> </a:t>
            </a:r>
            <a:r>
              <a:rPr lang="en-US" dirty="0" err="1" smtClean="0"/>
              <a:t>berbuat</a:t>
            </a:r>
            <a:r>
              <a:rPr lang="en-US" dirty="0" smtClean="0"/>
              <a:t> </a:t>
            </a:r>
            <a:r>
              <a:rPr lang="en-US" dirty="0" err="1" smtClean="0"/>
              <a:t>susila</a:t>
            </a:r>
            <a:r>
              <a:rPr lang="en-US" dirty="0" smtClean="0"/>
              <a:t>; </a:t>
            </a:r>
            <a:r>
              <a:rPr lang="en-US" dirty="0" err="1" smtClean="0"/>
              <a:t>dan</a:t>
            </a:r>
            <a:r>
              <a:rPr lang="en-US" dirty="0" smtClean="0"/>
              <a:t> “</a:t>
            </a:r>
            <a:r>
              <a:rPr lang="en-US" dirty="0" err="1" smtClean="0"/>
              <a:t>estetika</a:t>
            </a:r>
            <a:r>
              <a:rPr lang="en-US" dirty="0" smtClean="0"/>
              <a:t>” </a:t>
            </a:r>
            <a:r>
              <a:rPr lang="en-US" dirty="0" err="1" smtClean="0"/>
              <a:t>menyangkut</a:t>
            </a:r>
            <a:r>
              <a:rPr lang="en-US" dirty="0" smtClean="0"/>
              <a:t> </a:t>
            </a:r>
            <a:r>
              <a:rPr lang="en-US" dirty="0" err="1" smtClean="0"/>
              <a:t>keindahan</a:t>
            </a:r>
            <a:r>
              <a:rPr lang="en-US" dirty="0" smtClean="0"/>
              <a:t>.</a:t>
            </a:r>
          </a:p>
          <a:p>
            <a:r>
              <a:rPr lang="en-US" dirty="0" err="1" smtClean="0"/>
              <a:t>Pancasila</a:t>
            </a:r>
            <a:r>
              <a:rPr lang="en-US" dirty="0" smtClean="0"/>
              <a:t> </a:t>
            </a:r>
            <a:r>
              <a:rPr lang="en-US" dirty="0" err="1" smtClean="0"/>
              <a:t>merupakan</a:t>
            </a:r>
            <a:r>
              <a:rPr lang="en-US" dirty="0" smtClean="0"/>
              <a:t> </a:t>
            </a:r>
            <a:r>
              <a:rPr lang="en-US" dirty="0" err="1" smtClean="0"/>
              <a:t>seperangkat</a:t>
            </a:r>
            <a:r>
              <a:rPr lang="en-US" dirty="0" smtClean="0"/>
              <a:t> </a:t>
            </a:r>
            <a:r>
              <a:rPr lang="en-US" dirty="0" err="1" smtClean="0"/>
              <a:t>nilai</a:t>
            </a:r>
            <a:r>
              <a:rPr lang="en-US" dirty="0" smtClean="0"/>
              <a:t> yang </a:t>
            </a:r>
            <a:r>
              <a:rPr lang="en-US" dirty="0" err="1" smtClean="0"/>
              <a:t>dijadikan</a:t>
            </a:r>
            <a:r>
              <a:rPr lang="en-US" dirty="0" smtClean="0"/>
              <a:t> </a:t>
            </a:r>
            <a:r>
              <a:rPr lang="en-US" dirty="0" err="1" smtClean="0"/>
              <a:t>pedoman</a:t>
            </a:r>
            <a:r>
              <a:rPr lang="en-US" dirty="0" smtClean="0"/>
              <a:t> </a:t>
            </a:r>
            <a:r>
              <a:rPr lang="en-US" dirty="0" err="1" smtClean="0"/>
              <a:t>dalam</a:t>
            </a:r>
            <a:r>
              <a:rPr lang="en-US" dirty="0" smtClean="0"/>
              <a:t> </a:t>
            </a:r>
            <a:r>
              <a:rPr lang="en-US" dirty="0" err="1" smtClean="0"/>
              <a:t>berperilaku</a:t>
            </a:r>
            <a:r>
              <a:rPr lang="en-US" dirty="0" smtClean="0"/>
              <a:t> </a:t>
            </a:r>
            <a:r>
              <a:rPr lang="en-US" dirty="0" err="1" smtClean="0"/>
              <a:t>bagi</a:t>
            </a:r>
            <a:r>
              <a:rPr lang="en-US" dirty="0" smtClean="0"/>
              <a:t> </a:t>
            </a:r>
            <a:r>
              <a:rPr lang="en-US" dirty="0" err="1" smtClean="0"/>
              <a:t>bangsa</a:t>
            </a:r>
            <a:r>
              <a:rPr lang="en-US" dirty="0" smtClean="0"/>
              <a:t> Indonesia, </a:t>
            </a:r>
            <a:r>
              <a:rPr lang="en-US" dirty="0" err="1" smtClean="0"/>
              <a:t>merupakan</a:t>
            </a:r>
            <a:r>
              <a:rPr lang="en-US" dirty="0" smtClean="0"/>
              <a:t> </a:t>
            </a:r>
            <a:r>
              <a:rPr lang="en-US" dirty="0" err="1" smtClean="0"/>
              <a:t>norma-norma</a:t>
            </a:r>
            <a:r>
              <a:rPr lang="en-US" dirty="0" smtClean="0"/>
              <a:t> </a:t>
            </a:r>
            <a:r>
              <a:rPr lang="en-US" dirty="0" err="1" smtClean="0"/>
              <a:t>kehidupan</a:t>
            </a:r>
            <a:r>
              <a:rPr lang="en-US" dirty="0" smtClean="0"/>
              <a:t> yang </a:t>
            </a:r>
            <a:r>
              <a:rPr lang="en-US" dirty="0" err="1" smtClean="0"/>
              <a:t>harus</a:t>
            </a:r>
            <a:r>
              <a:rPr lang="en-US" dirty="0" smtClean="0"/>
              <a:t> </a:t>
            </a:r>
            <a:r>
              <a:rPr lang="en-US" dirty="0" err="1" smtClean="0"/>
              <a:t>dilaksanakan</a:t>
            </a:r>
            <a:r>
              <a:rPr lang="en-US" dirty="0" smtClean="0"/>
              <a:t>.</a:t>
            </a:r>
            <a:endParaRPr lang="en-US" dirty="0"/>
          </a:p>
        </p:txBody>
      </p:sp>
    </p:spTree>
    <p:extLst>
      <p:ext uri="{BB962C8B-B14F-4D97-AF65-F5344CB8AC3E}">
        <p14:creationId xmlns:p14="http://schemas.microsoft.com/office/powerpoint/2010/main" val="20687654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Implikasi</a:t>
            </a:r>
            <a:r>
              <a:rPr lang="en-US" dirty="0" smtClean="0"/>
              <a:t> </a:t>
            </a:r>
            <a:r>
              <a:rPr lang="en-US" dirty="0" err="1"/>
              <a:t>F</a:t>
            </a:r>
            <a:r>
              <a:rPr lang="en-US" dirty="0" err="1" smtClean="0"/>
              <a:t>ilsafat</a:t>
            </a:r>
            <a:r>
              <a:rPr lang="en-US" dirty="0" smtClean="0"/>
              <a:t> </a:t>
            </a:r>
            <a:r>
              <a:rPr lang="en-US" dirty="0" err="1" smtClean="0"/>
              <a:t>Pendidikan</a:t>
            </a:r>
            <a:r>
              <a:rPr lang="en-US" dirty="0" smtClean="0"/>
              <a:t> </a:t>
            </a:r>
            <a:r>
              <a:rPr lang="en-US" dirty="0" err="1" smtClean="0"/>
              <a:t>bagi</a:t>
            </a:r>
            <a:r>
              <a:rPr lang="en-US" dirty="0" smtClean="0"/>
              <a:t> </a:t>
            </a:r>
            <a:r>
              <a:rPr lang="en-US" dirty="0" err="1" smtClean="0"/>
              <a:t>Pendidikan</a:t>
            </a:r>
            <a:r>
              <a:rPr lang="en-US" dirty="0" smtClean="0"/>
              <a:t> </a:t>
            </a:r>
            <a:r>
              <a:rPr lang="en-US" dirty="0" err="1" smtClean="0"/>
              <a:t>Nasional</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algn="just"/>
            <a:r>
              <a:rPr lang="en-US" dirty="0" err="1" smtClean="0"/>
              <a:t>Pendidikan</a:t>
            </a:r>
            <a:r>
              <a:rPr lang="en-US" dirty="0" smtClean="0"/>
              <a:t> </a:t>
            </a:r>
            <a:r>
              <a:rPr lang="en-US" dirty="0" err="1" smtClean="0"/>
              <a:t>secara</a:t>
            </a:r>
            <a:r>
              <a:rPr lang="en-US" dirty="0" smtClean="0"/>
              <a:t> </a:t>
            </a:r>
            <a:r>
              <a:rPr lang="en-US" dirty="0" err="1" smtClean="0"/>
              <a:t>langsung</a:t>
            </a:r>
            <a:r>
              <a:rPr lang="en-US" dirty="0" smtClean="0"/>
              <a:t>  </a:t>
            </a:r>
            <a:r>
              <a:rPr lang="en-US" dirty="0" err="1" smtClean="0"/>
              <a:t>berkaitan</a:t>
            </a:r>
            <a:r>
              <a:rPr lang="en-US" dirty="0" smtClean="0"/>
              <a:t> </a:t>
            </a:r>
            <a:r>
              <a:rPr lang="en-US" dirty="0" err="1" smtClean="0"/>
              <a:t>dengan</a:t>
            </a:r>
            <a:r>
              <a:rPr lang="en-US" dirty="0" smtClean="0"/>
              <a:t> </a:t>
            </a:r>
            <a:r>
              <a:rPr lang="en-US" dirty="0" err="1" smtClean="0"/>
              <a:t>nilai</a:t>
            </a:r>
            <a:r>
              <a:rPr lang="en-US" dirty="0" smtClean="0"/>
              <a:t>. </a:t>
            </a:r>
            <a:r>
              <a:rPr lang="en-US" dirty="0" err="1" smtClean="0"/>
              <a:t>Nilai</a:t>
            </a:r>
            <a:r>
              <a:rPr lang="en-US" dirty="0" smtClean="0"/>
              <a:t> </a:t>
            </a:r>
            <a:r>
              <a:rPr lang="en-US" dirty="0" err="1" smtClean="0"/>
              <a:t>dari</a:t>
            </a:r>
            <a:r>
              <a:rPr lang="en-US" dirty="0" smtClean="0"/>
              <a:t> </a:t>
            </a:r>
            <a:r>
              <a:rPr lang="en-US" dirty="0" err="1" smtClean="0"/>
              <a:t>Pancasila</a:t>
            </a:r>
            <a:r>
              <a:rPr lang="en-US" dirty="0" smtClean="0"/>
              <a:t> </a:t>
            </a:r>
            <a:r>
              <a:rPr lang="en-US" dirty="0" err="1" smtClean="0"/>
              <a:t>tersebut</a:t>
            </a:r>
            <a:r>
              <a:rPr lang="en-US" dirty="0" smtClean="0"/>
              <a:t> , </a:t>
            </a:r>
            <a:r>
              <a:rPr lang="en-US" dirty="0" err="1" smtClean="0"/>
              <a:t>pendidikan</a:t>
            </a:r>
            <a:r>
              <a:rPr lang="en-US" dirty="0" smtClean="0"/>
              <a:t> </a:t>
            </a:r>
            <a:r>
              <a:rPr lang="en-US" dirty="0" err="1" smtClean="0"/>
              <a:t>dapat</a:t>
            </a:r>
            <a:r>
              <a:rPr lang="en-US" dirty="0" smtClean="0"/>
              <a:t> </a:t>
            </a:r>
            <a:r>
              <a:rPr lang="en-US" dirty="0" err="1" smtClean="0"/>
              <a:t>menentukan</a:t>
            </a:r>
            <a:r>
              <a:rPr lang="en-US" dirty="0" smtClean="0"/>
              <a:t> </a:t>
            </a:r>
            <a:r>
              <a:rPr lang="en-US" dirty="0" err="1" smtClean="0"/>
              <a:t>tujuan</a:t>
            </a:r>
            <a:r>
              <a:rPr lang="en-US" dirty="0" smtClean="0"/>
              <a:t>, </a:t>
            </a:r>
            <a:r>
              <a:rPr lang="en-US" dirty="0" err="1" smtClean="0"/>
              <a:t>motivasi</a:t>
            </a:r>
            <a:r>
              <a:rPr lang="en-US" dirty="0" smtClean="0"/>
              <a:t>, </a:t>
            </a:r>
            <a:r>
              <a:rPr lang="en-US" dirty="0" err="1" smtClean="0"/>
              <a:t>kurikulum</a:t>
            </a:r>
            <a:r>
              <a:rPr lang="en-US" dirty="0" smtClean="0"/>
              <a:t>, </a:t>
            </a:r>
            <a:r>
              <a:rPr lang="en-US" dirty="0" err="1" smtClean="0"/>
              <a:t>metode</a:t>
            </a:r>
            <a:r>
              <a:rPr lang="en-US" dirty="0" smtClean="0"/>
              <a:t> </a:t>
            </a:r>
            <a:r>
              <a:rPr lang="en-US" dirty="0" err="1" smtClean="0"/>
              <a:t>belajar</a:t>
            </a:r>
            <a:r>
              <a:rPr lang="en-US" dirty="0" smtClean="0"/>
              <a:t>, </a:t>
            </a:r>
            <a:r>
              <a:rPr lang="en-US" dirty="0" err="1" smtClean="0"/>
              <a:t>dan</a:t>
            </a:r>
            <a:r>
              <a:rPr lang="en-US" dirty="0" smtClean="0"/>
              <a:t> </a:t>
            </a:r>
            <a:r>
              <a:rPr lang="en-US" dirty="0" err="1" smtClean="0"/>
              <a:t>hubungan</a:t>
            </a:r>
            <a:r>
              <a:rPr lang="en-US" dirty="0" smtClean="0"/>
              <a:t> guru </a:t>
            </a:r>
            <a:r>
              <a:rPr lang="en-US" dirty="0" err="1" smtClean="0"/>
              <a:t>dan</a:t>
            </a:r>
            <a:r>
              <a:rPr lang="en-US" dirty="0" smtClean="0"/>
              <a:t> </a:t>
            </a:r>
            <a:r>
              <a:rPr lang="en-US" dirty="0" err="1" smtClean="0"/>
              <a:t>siswa</a:t>
            </a:r>
            <a:r>
              <a:rPr lang="en-US" dirty="0" smtClean="0"/>
              <a:t>.</a:t>
            </a:r>
          </a:p>
          <a:p>
            <a:pPr marL="0" indent="0" algn="ctr">
              <a:buNone/>
            </a:pPr>
            <a:r>
              <a:rPr lang="en-US" dirty="0" err="1" smtClean="0"/>
              <a:t>Tujuan</a:t>
            </a:r>
            <a:r>
              <a:rPr lang="en-US" dirty="0" smtClean="0"/>
              <a:t> </a:t>
            </a:r>
            <a:r>
              <a:rPr lang="en-US" dirty="0" err="1" smtClean="0"/>
              <a:t>Pendidikan</a:t>
            </a:r>
            <a:r>
              <a:rPr lang="en-US" dirty="0" smtClean="0"/>
              <a:t> </a:t>
            </a:r>
            <a:r>
              <a:rPr lang="en-US" dirty="0" err="1" smtClean="0"/>
              <a:t>Nasional</a:t>
            </a:r>
            <a:r>
              <a:rPr lang="en-US" dirty="0" smtClean="0"/>
              <a:t> </a:t>
            </a:r>
            <a:r>
              <a:rPr lang="en-US" dirty="0" err="1" smtClean="0"/>
              <a:t>pada</a:t>
            </a:r>
            <a:r>
              <a:rPr lang="en-US" dirty="0" smtClean="0"/>
              <a:t> </a:t>
            </a:r>
            <a:r>
              <a:rPr lang="en-US" dirty="0" err="1" smtClean="0"/>
              <a:t>hakikatnya</a:t>
            </a:r>
            <a:r>
              <a:rPr lang="en-US" dirty="0" smtClean="0"/>
              <a:t> </a:t>
            </a:r>
            <a:r>
              <a:rPr lang="en-US" dirty="0" err="1" smtClean="0"/>
              <a:t>merupakan</a:t>
            </a:r>
            <a:r>
              <a:rPr lang="en-US" dirty="0" smtClean="0"/>
              <a:t> </a:t>
            </a:r>
            <a:r>
              <a:rPr lang="en-US" dirty="0" err="1" smtClean="0"/>
              <a:t>perwujudan</a:t>
            </a:r>
            <a:r>
              <a:rPr lang="en-US" dirty="0" smtClean="0"/>
              <a:t> </a:t>
            </a:r>
            <a:r>
              <a:rPr lang="en-US" dirty="0" err="1" smtClean="0"/>
              <a:t>cita-cita</a:t>
            </a:r>
            <a:r>
              <a:rPr lang="en-US" dirty="0" smtClean="0"/>
              <a:t> ideal </a:t>
            </a:r>
            <a:r>
              <a:rPr lang="en-US" dirty="0" err="1" smtClean="0"/>
              <a:t>bangsa</a:t>
            </a:r>
            <a:r>
              <a:rPr lang="en-US" dirty="0" smtClean="0"/>
              <a:t> Indonesia, </a:t>
            </a:r>
            <a:r>
              <a:rPr lang="en-US" dirty="0" err="1" smtClean="0"/>
              <a:t>yaitu</a:t>
            </a:r>
            <a:r>
              <a:rPr lang="en-US" dirty="0" smtClean="0"/>
              <a:t> </a:t>
            </a:r>
            <a:r>
              <a:rPr lang="en-US" dirty="0" err="1" smtClean="0"/>
              <a:t>mewujudkan</a:t>
            </a:r>
            <a:r>
              <a:rPr lang="en-US" dirty="0" smtClean="0"/>
              <a:t> </a:t>
            </a:r>
            <a:r>
              <a:rPr lang="en-US" dirty="0" err="1" smtClean="0"/>
              <a:t>masyarakat</a:t>
            </a:r>
            <a:r>
              <a:rPr lang="en-US" dirty="0" smtClean="0"/>
              <a:t> yang </a:t>
            </a:r>
            <a:r>
              <a:rPr lang="en-US" dirty="0" err="1" smtClean="0"/>
              <a:t>berdasarkan</a:t>
            </a:r>
            <a:r>
              <a:rPr lang="en-US" dirty="0" smtClean="0"/>
              <a:t> </a:t>
            </a:r>
            <a:r>
              <a:rPr lang="en-US" dirty="0" err="1" smtClean="0"/>
              <a:t>Pancasila</a:t>
            </a:r>
            <a:r>
              <a:rPr lang="en-US" dirty="0" smtClean="0"/>
              <a:t>. </a:t>
            </a:r>
            <a:endParaRPr lang="en-US" dirty="0"/>
          </a:p>
        </p:txBody>
      </p:sp>
    </p:spTree>
    <p:extLst>
      <p:ext uri="{BB962C8B-B14F-4D97-AF65-F5344CB8AC3E}">
        <p14:creationId xmlns:p14="http://schemas.microsoft.com/office/powerpoint/2010/main" val="31363311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Pendekatan</a:t>
            </a:r>
            <a:r>
              <a:rPr lang="en-US" dirty="0" smtClean="0"/>
              <a:t> </a:t>
            </a:r>
            <a:r>
              <a:rPr lang="en-US" dirty="0" err="1" smtClean="0"/>
              <a:t>filosofis</a:t>
            </a:r>
            <a:r>
              <a:rPr lang="en-US" dirty="0" smtClean="0"/>
              <a:t> </a:t>
            </a:r>
            <a:r>
              <a:rPr lang="en-US" dirty="0" err="1" smtClean="0"/>
              <a:t>terhadap</a:t>
            </a:r>
            <a:r>
              <a:rPr lang="en-US" dirty="0" smtClean="0"/>
              <a:t> </a:t>
            </a:r>
            <a:r>
              <a:rPr lang="en-US" dirty="0" err="1" smtClean="0"/>
              <a:t>pendidikan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err="1" smtClean="0"/>
              <a:t>Pendekatan</a:t>
            </a:r>
            <a:r>
              <a:rPr lang="en-US" dirty="0" smtClean="0"/>
              <a:t> </a:t>
            </a:r>
            <a:r>
              <a:rPr lang="en-US" dirty="0" err="1" smtClean="0"/>
              <a:t>untuk</a:t>
            </a:r>
            <a:r>
              <a:rPr lang="en-US" dirty="0" smtClean="0"/>
              <a:t> </a:t>
            </a:r>
            <a:r>
              <a:rPr lang="en-US" dirty="0" err="1" smtClean="0"/>
              <a:t>menelaah</a:t>
            </a:r>
            <a:r>
              <a:rPr lang="en-US" dirty="0" smtClean="0"/>
              <a:t> </a:t>
            </a:r>
            <a:r>
              <a:rPr lang="en-US" dirty="0" err="1" smtClean="0"/>
              <a:t>dan</a:t>
            </a:r>
            <a:r>
              <a:rPr lang="en-US" dirty="0" smtClean="0"/>
              <a:t> </a:t>
            </a:r>
            <a:r>
              <a:rPr lang="en-US" dirty="0" err="1" smtClean="0"/>
              <a:t>memecahkan</a:t>
            </a:r>
            <a:r>
              <a:rPr lang="en-US" dirty="0" smtClean="0"/>
              <a:t> </a:t>
            </a:r>
            <a:r>
              <a:rPr lang="en-US" dirty="0" err="1" smtClean="0"/>
              <a:t>masalah-masalah</a:t>
            </a:r>
            <a:r>
              <a:rPr lang="en-US" dirty="0" smtClean="0"/>
              <a:t> </a:t>
            </a:r>
            <a:r>
              <a:rPr lang="en-US" dirty="0" err="1" smtClean="0"/>
              <a:t>pendidikan</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metode</a:t>
            </a:r>
            <a:r>
              <a:rPr lang="en-US" dirty="0" smtClean="0"/>
              <a:t> </a:t>
            </a:r>
            <a:r>
              <a:rPr lang="en-US" dirty="0" err="1" smtClean="0"/>
              <a:t>filsafat</a:t>
            </a:r>
            <a:r>
              <a:rPr lang="en-US" dirty="0" smtClean="0"/>
              <a:t>.</a:t>
            </a:r>
          </a:p>
          <a:p>
            <a:pPr algn="just"/>
            <a:r>
              <a:rPr lang="en-US" dirty="0" err="1" smtClean="0"/>
              <a:t>Pengetahuan</a:t>
            </a:r>
            <a:r>
              <a:rPr lang="en-US" dirty="0" smtClean="0"/>
              <a:t> </a:t>
            </a:r>
            <a:r>
              <a:rPr lang="en-US" dirty="0" err="1" smtClean="0"/>
              <a:t>atau</a:t>
            </a:r>
            <a:r>
              <a:rPr lang="en-US" dirty="0" smtClean="0"/>
              <a:t> </a:t>
            </a:r>
            <a:r>
              <a:rPr lang="en-US" dirty="0" err="1" smtClean="0"/>
              <a:t>teori</a:t>
            </a:r>
            <a:r>
              <a:rPr lang="en-US" dirty="0" smtClean="0"/>
              <a:t> </a:t>
            </a:r>
            <a:r>
              <a:rPr lang="en-US" dirty="0" err="1" smtClean="0"/>
              <a:t>pendidikan</a:t>
            </a:r>
            <a:r>
              <a:rPr lang="en-US" dirty="0" smtClean="0"/>
              <a:t> yang </a:t>
            </a:r>
            <a:r>
              <a:rPr lang="en-US" dirty="0" err="1" smtClean="0"/>
              <a:t>dihasilkan</a:t>
            </a:r>
            <a:r>
              <a:rPr lang="en-US" dirty="0" smtClean="0"/>
              <a:t> </a:t>
            </a:r>
            <a:r>
              <a:rPr lang="en-US" dirty="0" err="1" smtClean="0"/>
              <a:t>dengan</a:t>
            </a:r>
            <a:r>
              <a:rPr lang="en-US" dirty="0" smtClean="0"/>
              <a:t> </a:t>
            </a:r>
            <a:r>
              <a:rPr lang="en-US" dirty="0" err="1" smtClean="0"/>
              <a:t>pendekatan</a:t>
            </a:r>
            <a:r>
              <a:rPr lang="en-US" dirty="0" smtClean="0"/>
              <a:t> </a:t>
            </a:r>
            <a:r>
              <a:rPr lang="en-US" dirty="0" err="1" smtClean="0"/>
              <a:t>filosofi</a:t>
            </a:r>
            <a:r>
              <a:rPr lang="en-US" dirty="0" smtClean="0"/>
              <a:t> </a:t>
            </a:r>
            <a:r>
              <a:rPr lang="en-US" dirty="0" err="1" smtClean="0"/>
              <a:t>disebut</a:t>
            </a:r>
            <a:r>
              <a:rPr lang="en-US" dirty="0" smtClean="0"/>
              <a:t> </a:t>
            </a:r>
            <a:r>
              <a:rPr lang="en-US" i="1" dirty="0" err="1" smtClean="0"/>
              <a:t>Filasafat</a:t>
            </a:r>
            <a:r>
              <a:rPr lang="en-US" i="1" dirty="0" smtClean="0"/>
              <a:t> </a:t>
            </a:r>
            <a:r>
              <a:rPr lang="en-US" i="1" dirty="0" err="1" smtClean="0"/>
              <a:t>Pendidikan</a:t>
            </a:r>
            <a:r>
              <a:rPr lang="en-US" i="1" dirty="0" smtClean="0"/>
              <a:t>.</a:t>
            </a:r>
          </a:p>
          <a:p>
            <a:pPr algn="just"/>
            <a:r>
              <a:rPr lang="en-US" b="1" i="1" dirty="0" smtClean="0">
                <a:solidFill>
                  <a:schemeClr val="tx2">
                    <a:lumMod val="60000"/>
                    <a:lumOff val="40000"/>
                  </a:schemeClr>
                </a:solidFill>
              </a:rPr>
              <a:t>Henderson (1959) </a:t>
            </a:r>
            <a:r>
              <a:rPr lang="en-US" b="1" i="1" dirty="0" err="1" smtClean="0">
                <a:solidFill>
                  <a:schemeClr val="tx2">
                    <a:lumMod val="60000"/>
                    <a:lumOff val="40000"/>
                  </a:schemeClr>
                </a:solidFill>
              </a:rPr>
              <a:t>filsafat</a:t>
            </a:r>
            <a:r>
              <a:rPr lang="en-US" b="1" i="1" dirty="0" smtClean="0">
                <a:solidFill>
                  <a:schemeClr val="tx2">
                    <a:lumMod val="60000"/>
                    <a:lumOff val="40000"/>
                  </a:schemeClr>
                </a:solidFill>
              </a:rPr>
              <a:t> </a:t>
            </a:r>
            <a:r>
              <a:rPr lang="en-US" b="1" i="1" dirty="0" err="1" smtClean="0">
                <a:solidFill>
                  <a:schemeClr val="tx2">
                    <a:lumMod val="60000"/>
                    <a:lumOff val="40000"/>
                  </a:schemeClr>
                </a:solidFill>
              </a:rPr>
              <a:t>pendidikan</a:t>
            </a:r>
            <a:r>
              <a:rPr lang="en-US" b="1" i="1" dirty="0" smtClean="0">
                <a:solidFill>
                  <a:schemeClr val="tx2">
                    <a:lumMod val="60000"/>
                    <a:lumOff val="40000"/>
                  </a:schemeClr>
                </a:solidFill>
              </a:rPr>
              <a:t> </a:t>
            </a:r>
            <a:r>
              <a:rPr lang="en-US" b="1" i="1" dirty="0" err="1" smtClean="0">
                <a:solidFill>
                  <a:schemeClr val="tx2">
                    <a:lumMod val="60000"/>
                    <a:lumOff val="40000"/>
                  </a:schemeClr>
                </a:solidFill>
              </a:rPr>
              <a:t>adalah</a:t>
            </a:r>
            <a:r>
              <a:rPr lang="en-US" b="1" i="1" dirty="0" smtClean="0">
                <a:solidFill>
                  <a:schemeClr val="tx2">
                    <a:lumMod val="60000"/>
                    <a:lumOff val="40000"/>
                  </a:schemeClr>
                </a:solidFill>
              </a:rPr>
              <a:t> </a:t>
            </a:r>
            <a:r>
              <a:rPr lang="en-US" b="1" i="1" dirty="0" err="1" smtClean="0">
                <a:solidFill>
                  <a:schemeClr val="tx2">
                    <a:lumMod val="60000"/>
                    <a:lumOff val="40000"/>
                  </a:schemeClr>
                </a:solidFill>
              </a:rPr>
              <a:t>filsafat</a:t>
            </a:r>
            <a:r>
              <a:rPr lang="en-US" b="1" i="1" dirty="0" smtClean="0">
                <a:solidFill>
                  <a:schemeClr val="tx2">
                    <a:lumMod val="60000"/>
                    <a:lumOff val="40000"/>
                  </a:schemeClr>
                </a:solidFill>
              </a:rPr>
              <a:t> yang </a:t>
            </a:r>
            <a:r>
              <a:rPr lang="en-US" b="1" i="1" dirty="0" err="1" smtClean="0">
                <a:solidFill>
                  <a:schemeClr val="tx2">
                    <a:lumMod val="60000"/>
                    <a:lumOff val="40000"/>
                  </a:schemeClr>
                </a:solidFill>
              </a:rPr>
              <a:t>diterapkan</a:t>
            </a:r>
            <a:r>
              <a:rPr lang="en-US" b="1" i="1" dirty="0" smtClean="0">
                <a:solidFill>
                  <a:schemeClr val="tx2">
                    <a:lumMod val="60000"/>
                    <a:lumOff val="40000"/>
                  </a:schemeClr>
                </a:solidFill>
              </a:rPr>
              <a:t>/</a:t>
            </a:r>
            <a:r>
              <a:rPr lang="en-US" b="1" i="1" dirty="0" err="1" smtClean="0">
                <a:solidFill>
                  <a:schemeClr val="tx2">
                    <a:lumMod val="60000"/>
                    <a:lumOff val="40000"/>
                  </a:schemeClr>
                </a:solidFill>
              </a:rPr>
              <a:t>diaplikasikan</a:t>
            </a:r>
            <a:r>
              <a:rPr lang="en-US" b="1" i="1" dirty="0" smtClean="0">
                <a:solidFill>
                  <a:schemeClr val="tx2">
                    <a:lumMod val="60000"/>
                    <a:lumOff val="40000"/>
                  </a:schemeClr>
                </a:solidFill>
              </a:rPr>
              <a:t> </a:t>
            </a:r>
            <a:r>
              <a:rPr lang="en-US" b="1" i="1" dirty="0" err="1" smtClean="0">
                <a:solidFill>
                  <a:schemeClr val="tx2">
                    <a:lumMod val="60000"/>
                    <a:lumOff val="40000"/>
                  </a:schemeClr>
                </a:solidFill>
              </a:rPr>
              <a:t>untuk</a:t>
            </a:r>
            <a:r>
              <a:rPr lang="en-US" b="1" i="1" dirty="0" smtClean="0">
                <a:solidFill>
                  <a:schemeClr val="tx2">
                    <a:lumMod val="60000"/>
                    <a:lumOff val="40000"/>
                  </a:schemeClr>
                </a:solidFill>
              </a:rPr>
              <a:t> </a:t>
            </a:r>
            <a:r>
              <a:rPr lang="en-US" b="1" i="1" dirty="0" err="1" smtClean="0">
                <a:solidFill>
                  <a:schemeClr val="tx2">
                    <a:lumMod val="60000"/>
                    <a:lumOff val="40000"/>
                  </a:schemeClr>
                </a:solidFill>
              </a:rPr>
              <a:t>menelaah</a:t>
            </a:r>
            <a:r>
              <a:rPr lang="en-US" b="1" i="1" dirty="0" smtClean="0">
                <a:solidFill>
                  <a:schemeClr val="tx2">
                    <a:lumMod val="60000"/>
                    <a:lumOff val="40000"/>
                  </a:schemeClr>
                </a:solidFill>
              </a:rPr>
              <a:t> </a:t>
            </a:r>
            <a:r>
              <a:rPr lang="en-US" b="1" i="1" dirty="0" err="1" smtClean="0">
                <a:solidFill>
                  <a:schemeClr val="tx2">
                    <a:lumMod val="60000"/>
                    <a:lumOff val="40000"/>
                  </a:schemeClr>
                </a:solidFill>
              </a:rPr>
              <a:t>dan</a:t>
            </a:r>
            <a:r>
              <a:rPr lang="en-US" b="1" i="1" dirty="0" smtClean="0">
                <a:solidFill>
                  <a:schemeClr val="tx2">
                    <a:lumMod val="60000"/>
                    <a:lumOff val="40000"/>
                  </a:schemeClr>
                </a:solidFill>
              </a:rPr>
              <a:t> </a:t>
            </a:r>
            <a:r>
              <a:rPr lang="en-US" b="1" i="1" dirty="0" err="1" smtClean="0">
                <a:solidFill>
                  <a:schemeClr val="tx2">
                    <a:lumMod val="60000"/>
                    <a:lumOff val="40000"/>
                  </a:schemeClr>
                </a:solidFill>
              </a:rPr>
              <a:t>memecahkan</a:t>
            </a:r>
            <a:r>
              <a:rPr lang="en-US" b="1" i="1" dirty="0" smtClean="0">
                <a:solidFill>
                  <a:schemeClr val="tx2">
                    <a:lumMod val="60000"/>
                    <a:lumOff val="40000"/>
                  </a:schemeClr>
                </a:solidFill>
              </a:rPr>
              <a:t> </a:t>
            </a:r>
            <a:r>
              <a:rPr lang="en-US" b="1" i="1" dirty="0" err="1" smtClean="0">
                <a:solidFill>
                  <a:schemeClr val="tx2">
                    <a:lumMod val="60000"/>
                    <a:lumOff val="40000"/>
                  </a:schemeClr>
                </a:solidFill>
              </a:rPr>
              <a:t>masalah-masalah</a:t>
            </a:r>
            <a:r>
              <a:rPr lang="en-US" b="1" i="1" dirty="0" smtClean="0">
                <a:solidFill>
                  <a:schemeClr val="tx2">
                    <a:lumMod val="60000"/>
                    <a:lumOff val="40000"/>
                  </a:schemeClr>
                </a:solidFill>
              </a:rPr>
              <a:t> </a:t>
            </a:r>
            <a:r>
              <a:rPr lang="en-US" b="1" i="1" dirty="0" err="1" smtClean="0">
                <a:solidFill>
                  <a:schemeClr val="tx2">
                    <a:lumMod val="60000"/>
                    <a:lumOff val="40000"/>
                  </a:schemeClr>
                </a:solidFill>
              </a:rPr>
              <a:t>pendidikan</a:t>
            </a:r>
            <a:r>
              <a:rPr lang="en-US" b="1" i="1" dirty="0" smtClean="0">
                <a:solidFill>
                  <a:schemeClr val="tx2">
                    <a:lumMod val="60000"/>
                    <a:lumOff val="40000"/>
                  </a:schemeClr>
                </a:solidFill>
              </a:rPr>
              <a:t>.</a:t>
            </a:r>
            <a:endParaRPr lang="en-US" b="1" dirty="0">
              <a:solidFill>
                <a:schemeClr val="tx2">
                  <a:lumMod val="60000"/>
                  <a:lumOff val="40000"/>
                </a:schemeClr>
              </a:solidFill>
            </a:endParaRPr>
          </a:p>
        </p:txBody>
      </p:sp>
    </p:spTree>
    <p:extLst>
      <p:ext uri="{BB962C8B-B14F-4D97-AF65-F5344CB8AC3E}">
        <p14:creationId xmlns:p14="http://schemas.microsoft.com/office/powerpoint/2010/main" val="1875704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dirty="0" smtClean="0"/>
              <a:t>Aspek-aspek filosofi/philosophy</a:t>
            </a:r>
            <a:endParaRPr lang="id-ID" dirty="0"/>
          </a:p>
        </p:txBody>
      </p:sp>
      <p:sp>
        <p:nvSpPr>
          <p:cNvPr id="3" name="Content Placeholder 2"/>
          <p:cNvSpPr>
            <a:spLocks noGrp="1"/>
          </p:cNvSpPr>
          <p:nvPr>
            <p:ph idx="1"/>
          </p:nvPr>
        </p:nvSpPr>
        <p:spPr/>
        <p:txBody>
          <a:bodyPr>
            <a:normAutofit/>
          </a:bodyPr>
          <a:lstStyle/>
          <a:p>
            <a:pPr marL="514350" indent="-514350" algn="just">
              <a:buNone/>
            </a:pPr>
            <a:r>
              <a:rPr lang="id-ID" sz="3600" dirty="0" smtClean="0">
                <a:solidFill>
                  <a:srgbClr val="002060"/>
                </a:solidFill>
              </a:rPr>
              <a:t>George R. Knight (1982: 3-9) dapat ditinjau dari:</a:t>
            </a:r>
          </a:p>
          <a:p>
            <a:pPr marL="514350" indent="-514350" algn="just">
              <a:buFont typeface="+mj-lt"/>
              <a:buAutoNum type="arabicPeriod"/>
            </a:pPr>
            <a:r>
              <a:rPr lang="id-ID" sz="3600" dirty="0" smtClean="0">
                <a:solidFill>
                  <a:srgbClr val="002060"/>
                </a:solidFill>
              </a:rPr>
              <a:t>Suatu aktivitas (“an activity”)</a:t>
            </a:r>
          </a:p>
          <a:p>
            <a:pPr marL="514350" indent="-514350" algn="just">
              <a:buFont typeface="+mj-lt"/>
              <a:buAutoNum type="arabicPeriod"/>
            </a:pPr>
            <a:r>
              <a:rPr lang="id-ID" sz="3600" dirty="0" smtClean="0">
                <a:solidFill>
                  <a:srgbClr val="002060"/>
                </a:solidFill>
              </a:rPr>
              <a:t>Serangkaian sikap (“a set of attitude”)</a:t>
            </a:r>
          </a:p>
          <a:p>
            <a:pPr marL="514350" indent="-514350" algn="just">
              <a:buFont typeface="+mj-lt"/>
              <a:buAutoNum type="arabicPeriod"/>
            </a:pPr>
            <a:r>
              <a:rPr lang="id-ID" sz="3600" dirty="0" smtClean="0">
                <a:solidFill>
                  <a:srgbClr val="002060"/>
                </a:solidFill>
              </a:rPr>
              <a:t>Sebagai batang tubuh isi (“a body of content”)</a:t>
            </a:r>
            <a:endParaRPr lang="id-ID" sz="3600"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Filosofy sebagai aktivitas</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sz="3600" dirty="0" smtClean="0"/>
              <a:t>Sintesis (“Syntesizing”)</a:t>
            </a:r>
          </a:p>
          <a:p>
            <a:pPr marL="514350" indent="-514350">
              <a:buFont typeface="+mj-lt"/>
              <a:buAutoNum type="arabicPeriod"/>
            </a:pPr>
            <a:r>
              <a:rPr lang="id-ID" sz="3600" dirty="0" smtClean="0"/>
              <a:t>Spekulatif (“Speculative”)</a:t>
            </a:r>
          </a:p>
          <a:p>
            <a:pPr marL="514350" indent="-514350">
              <a:buFont typeface="+mj-lt"/>
              <a:buAutoNum type="arabicPeriod"/>
            </a:pPr>
            <a:r>
              <a:rPr lang="id-ID" sz="3600" dirty="0" smtClean="0"/>
              <a:t>Preskripsi (“Prescription”)</a:t>
            </a:r>
          </a:p>
          <a:p>
            <a:pPr marL="514350" indent="-514350">
              <a:buFont typeface="+mj-lt"/>
              <a:buAutoNum type="arabicPeriod"/>
            </a:pPr>
            <a:r>
              <a:rPr lang="id-ID" sz="3600" dirty="0" smtClean="0"/>
              <a:t>Analisis (“Analyzing”)</a:t>
            </a:r>
            <a:endParaRPr lang="id-ID"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Sintesis dalam filosofi</a:t>
            </a:r>
            <a:endParaRPr lang="id-ID" dirty="0"/>
          </a:p>
        </p:txBody>
      </p:sp>
      <p:sp>
        <p:nvSpPr>
          <p:cNvPr id="3" name="Content Placeholder 2"/>
          <p:cNvSpPr>
            <a:spLocks noGrp="1"/>
          </p:cNvSpPr>
          <p:nvPr>
            <p:ph idx="1"/>
          </p:nvPr>
        </p:nvSpPr>
        <p:spPr/>
        <p:txBody>
          <a:bodyPr/>
          <a:lstStyle/>
          <a:p>
            <a:pPr algn="just">
              <a:buNone/>
            </a:pPr>
            <a:r>
              <a:rPr lang="id-ID" dirty="0" smtClean="0"/>
              <a:t>    </a:t>
            </a:r>
            <a:r>
              <a:rPr lang="id-ID" sz="3200" dirty="0" smtClean="0"/>
              <a:t> Keinginan atau kebutuhan manusia untuk memiliki sebuah pandangan hidup yang komprehensif dan konsisten, serta memberi landasan untuk menyatukan pemikiran dasar aspirasi dan interpretasi pengalamannya.</a:t>
            </a:r>
            <a:endParaRPr lang="id-ID"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Spekulatif dalam filosofi</a:t>
            </a:r>
            <a:endParaRPr lang="id-ID" dirty="0"/>
          </a:p>
        </p:txBody>
      </p:sp>
      <p:sp>
        <p:nvSpPr>
          <p:cNvPr id="3" name="Content Placeholder 2"/>
          <p:cNvSpPr>
            <a:spLocks noGrp="1"/>
          </p:cNvSpPr>
          <p:nvPr>
            <p:ph idx="1"/>
          </p:nvPr>
        </p:nvSpPr>
        <p:spPr/>
        <p:txBody>
          <a:bodyPr/>
          <a:lstStyle/>
          <a:p>
            <a:pPr algn="just">
              <a:buNone/>
            </a:pPr>
            <a:r>
              <a:rPr lang="id-ID" dirty="0" smtClean="0"/>
              <a:t>     </a:t>
            </a:r>
            <a:r>
              <a:rPr lang="id-ID" sz="3200" dirty="0" smtClean="0"/>
              <a:t>Mengijinkan atau memberi kesempatan suatu lompatan pemikiran:</a:t>
            </a:r>
          </a:p>
          <a:p>
            <a:pPr marL="514350" indent="-514350" algn="just">
              <a:buFont typeface="+mj-lt"/>
              <a:buAutoNum type="arabicPeriod"/>
            </a:pPr>
            <a:r>
              <a:rPr lang="id-ID" sz="3200" dirty="0" smtClean="0"/>
              <a:t>Dari yang diketahui ke yang tidak diketahui</a:t>
            </a:r>
          </a:p>
          <a:p>
            <a:pPr marL="514350" indent="-514350" algn="just">
              <a:buFont typeface="+mj-lt"/>
              <a:buAutoNum type="arabicPeriod"/>
            </a:pPr>
            <a:r>
              <a:rPr lang="id-ID" sz="3200" dirty="0" smtClean="0"/>
              <a:t>Gerakan dengan kadar kepercayaan yang tidak ditentukan batas-batasnya.</a:t>
            </a:r>
            <a:endParaRPr lang="id-ID"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Preskripsi dalam filosofi</a:t>
            </a:r>
            <a:endParaRPr lang="id-ID" dirty="0"/>
          </a:p>
        </p:txBody>
      </p:sp>
      <p:sp>
        <p:nvSpPr>
          <p:cNvPr id="3" name="Content Placeholder 2"/>
          <p:cNvSpPr>
            <a:spLocks noGrp="1"/>
          </p:cNvSpPr>
          <p:nvPr>
            <p:ph idx="1"/>
          </p:nvPr>
        </p:nvSpPr>
        <p:spPr/>
        <p:txBody>
          <a:bodyPr>
            <a:normAutofit/>
          </a:bodyPr>
          <a:lstStyle/>
          <a:p>
            <a:pPr marL="514350" indent="-514350" algn="just">
              <a:buFont typeface="+mj-lt"/>
              <a:buAutoNum type="arabicPeriod"/>
            </a:pPr>
            <a:r>
              <a:rPr lang="id-ID" sz="2800" dirty="0" smtClean="0"/>
              <a:t>Berusaha menentukan standar untuk mengevaluasi nilai-nilai dalam tindakan dan seni.</a:t>
            </a:r>
          </a:p>
          <a:p>
            <a:pPr marL="514350" indent="-514350" algn="just">
              <a:buFont typeface="+mj-lt"/>
              <a:buAutoNum type="arabicPeriod"/>
            </a:pPr>
            <a:r>
              <a:rPr lang="id-ID" sz="2800" dirty="0" smtClean="0"/>
              <a:t>Bagaimana orang harus bertindak atau bereaksi dalam situasi tertentu.</a:t>
            </a:r>
          </a:p>
          <a:p>
            <a:pPr marL="514350" indent="-514350" algn="just">
              <a:buFont typeface="+mj-lt"/>
              <a:buAutoNum type="arabicPeriod"/>
            </a:pPr>
            <a:r>
              <a:rPr lang="id-ID" sz="2800" dirty="0" smtClean="0"/>
              <a:t>Tugas menetapkan baik-buruk, benar-salah, indah dan jelek.</a:t>
            </a:r>
          </a:p>
          <a:p>
            <a:pPr marL="514350" indent="-514350" algn="just">
              <a:buFont typeface="+mj-lt"/>
              <a:buAutoNum type="arabicPeriod"/>
            </a:pPr>
            <a:r>
              <a:rPr lang="id-ID" sz="2800" dirty="0" smtClean="0"/>
              <a:t>Memutuskan tindakan atau sifat apa yang paling berharga.</a:t>
            </a:r>
            <a:endParaRPr lang="id-ID"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647</TotalTime>
  <Words>2173</Words>
  <Application>Microsoft Office PowerPoint</Application>
  <PresentationFormat>On-screen Show (4:3)</PresentationFormat>
  <Paragraphs>214</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PENGANTAR FILSAFAT PENDIDIKAN</vt:lpstr>
      <vt:lpstr>POINT-POINT UNTUK MENDALAMI</vt:lpstr>
      <vt:lpstr>Filsafat pendidikan menurut  NERGNEY &amp; HERBERT? </vt:lpstr>
      <vt:lpstr>Dua kriteria Pokok Filsafat</vt:lpstr>
      <vt:lpstr>Aspek-aspek filosofi/philosophy</vt:lpstr>
      <vt:lpstr>Filosofy sebagai aktivitas</vt:lpstr>
      <vt:lpstr>Sintesis dalam filosofi</vt:lpstr>
      <vt:lpstr>Spekulatif dalam filosofi</vt:lpstr>
      <vt:lpstr>Preskripsi dalam filosofi</vt:lpstr>
      <vt:lpstr>Analisis dalam filosofi</vt:lpstr>
      <vt:lpstr>Filosofi sebagai sikap</vt:lpstr>
      <vt:lpstr>Kesadaran diri</vt:lpstr>
      <vt:lpstr>PowerPoint Presentation</vt:lpstr>
      <vt:lpstr>Filosofi sebagai isi</vt:lpstr>
      <vt:lpstr>metafisika</vt:lpstr>
      <vt:lpstr>epistemologi</vt:lpstr>
      <vt:lpstr>aksiologi</vt:lpstr>
      <vt:lpstr>Mengapa  edukator perlu  filosofi</vt:lpstr>
      <vt:lpstr>Filsafat  Pendidikan </vt:lpstr>
      <vt:lpstr>Realitas dalam pendidikan</vt:lpstr>
      <vt:lpstr>Pertanyaan </vt:lpstr>
      <vt:lpstr>Filsafat  Idealisme</vt:lpstr>
      <vt:lpstr>Idealisme melahirkan teori Pendidikan Esensialisme</vt:lpstr>
      <vt:lpstr>Filsafat Realisme </vt:lpstr>
      <vt:lpstr>Filsafat Thomisme/Teisme Realisme</vt:lpstr>
      <vt:lpstr>Pragmatisme</vt:lpstr>
      <vt:lpstr>Eksistensialisme </vt:lpstr>
      <vt:lpstr>Pandangan Eksistensialisme tentang pendidikan</vt:lpstr>
      <vt:lpstr>Progressivisme </vt:lpstr>
      <vt:lpstr>Tokoh Progressivisme salah satunya Johann Heinrich Pestalozzi.</vt:lpstr>
      <vt:lpstr>Pemikiran progressif Pestalozzi</vt:lpstr>
      <vt:lpstr>Progressive education is characterized:</vt:lpstr>
      <vt:lpstr>Implikasi filosofi progressivisme</vt:lpstr>
      <vt:lpstr>PostModern</vt:lpstr>
      <vt:lpstr>Faham postmodern</vt:lpstr>
      <vt:lpstr>FILSAFAT PANCASILA SECARA YURIDIS</vt:lpstr>
      <vt:lpstr>Pendidikan Pancasila </vt:lpstr>
      <vt:lpstr>KAJIAN METAFISIKA</vt:lpstr>
      <vt:lpstr>Kajian metafisika tentang Tuhan</vt:lpstr>
      <vt:lpstr>KEMANUSIAAN</vt:lpstr>
      <vt:lpstr>PERSATUAN INDONESIA</vt:lpstr>
      <vt:lpstr>Kerakyatan yang dipimpin oleh hikmat kebijak sanaan dalam permusyawaratan/perwakilan</vt:lpstr>
      <vt:lpstr>Keadilan Sosial bagi seluruh  Rakyat Indonesia</vt:lpstr>
      <vt:lpstr>Kajian Epistemologi Pengantar  Filsafat Pancasila</vt:lpstr>
      <vt:lpstr>Kajian Aksiologis</vt:lpstr>
      <vt:lpstr>Implikasi Filsafat Pendidikan bagi Pendidikan Nasional.</vt:lpstr>
      <vt:lpstr>Pendekatan filosofis terhadap pendidikan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FILSAFAT PENDIDIKAN</dc:title>
  <dc:creator>My Windows</dc:creator>
  <cp:lastModifiedBy>Indri</cp:lastModifiedBy>
  <cp:revision>65</cp:revision>
  <dcterms:created xsi:type="dcterms:W3CDTF">2012-02-29T06:15:44Z</dcterms:created>
  <dcterms:modified xsi:type="dcterms:W3CDTF">2015-02-14T04:29:05Z</dcterms:modified>
</cp:coreProperties>
</file>