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F09BCB-F913-4EBF-AFD0-1BC19DFDF7A8}" type="datetimeFigureOut">
              <a:rPr lang="en-US" smtClean="0"/>
              <a:t>1/1/2003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30084-9E8E-48C5-AE26-47322CBA2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57200"/>
            <a:ext cx="6096000" cy="3962400"/>
          </a:xfrm>
        </p:spPr>
        <p:txBody>
          <a:bodyPr>
            <a:normAutofit/>
          </a:bodyPr>
          <a:lstStyle/>
          <a:p>
            <a:r>
              <a:rPr lang="en-US" sz="6000" dirty="0" err="1"/>
              <a:t>Teori</a:t>
            </a:r>
            <a:r>
              <a:rPr lang="en-US" sz="6000" dirty="0"/>
              <a:t> </a:t>
            </a:r>
            <a:r>
              <a:rPr lang="en-US" sz="6000" dirty="0" err="1"/>
              <a:t>Belajar</a:t>
            </a:r>
            <a:r>
              <a:rPr lang="en-US" sz="6000" dirty="0"/>
              <a:t> </a:t>
            </a:r>
            <a:r>
              <a:rPr lang="en-US" sz="6000" dirty="0" err="1"/>
              <a:t>Behaviorisme</a:t>
            </a:r>
            <a:r>
              <a:rPr lang="en-US" sz="6000" dirty="0"/>
              <a:t> (</a:t>
            </a:r>
            <a:r>
              <a:rPr lang="en-US" sz="6000" dirty="0" err="1" smtClean="0"/>
              <a:t>tingkah</a:t>
            </a:r>
            <a:r>
              <a:rPr lang="en-US" sz="6000" dirty="0" smtClean="0"/>
              <a:t> </a:t>
            </a:r>
            <a:r>
              <a:rPr lang="en-US" sz="6000" dirty="0" err="1" smtClean="0"/>
              <a:t>laku</a:t>
            </a:r>
            <a:r>
              <a:rPr lang="en-US" sz="6000" dirty="0" smtClean="0"/>
              <a:t>)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Aktivitas</a:t>
            </a:r>
            <a:r>
              <a:rPr lang="en-US" dirty="0"/>
              <a:t>: </a:t>
            </a:r>
            <a:r>
              <a:rPr lang="en-US" dirty="0" err="1"/>
              <a:t>mengambil</a:t>
            </a:r>
            <a:r>
              <a:rPr lang="en-US" dirty="0"/>
              <a:t> bola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“</a:t>
            </a:r>
            <a:r>
              <a:rPr lang="en-US" dirty="0" err="1"/>
              <a:t>ambil</a:t>
            </a:r>
            <a:r>
              <a:rPr lang="en-US" dirty="0"/>
              <a:t>”</a:t>
            </a:r>
          </a:p>
          <a:p>
            <a:pPr lvl="0" algn="just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“bola”</a:t>
            </a:r>
          </a:p>
          <a:p>
            <a:pPr lvl="0" algn="just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“</a:t>
            </a:r>
            <a:r>
              <a:rPr lang="en-US" dirty="0" err="1"/>
              <a:t>merah</a:t>
            </a:r>
            <a:r>
              <a:rPr lang="en-US" dirty="0"/>
              <a:t>”</a:t>
            </a:r>
          </a:p>
          <a:p>
            <a:pPr lvl="0" algn="just"/>
            <a:r>
              <a:rPr lang="en-US" dirty="0" err="1"/>
              <a:t>Konsep</a:t>
            </a:r>
            <a:r>
              <a:rPr lang="en-US" dirty="0"/>
              <a:t> “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“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”</a:t>
            </a:r>
          </a:p>
          <a:p>
            <a:pPr lvl="0" algn="just"/>
            <a:r>
              <a:rPr lang="en-US" dirty="0"/>
              <a:t>“</a:t>
            </a:r>
            <a:r>
              <a:rPr lang="en-US" dirty="0" err="1"/>
              <a:t>meja</a:t>
            </a:r>
            <a:r>
              <a:rPr lang="en-US" dirty="0"/>
              <a:t>”</a:t>
            </a:r>
          </a:p>
          <a:p>
            <a:pPr lvl="0" algn="just"/>
            <a:r>
              <a:rPr lang="en-US" dirty="0"/>
              <a:t>“</a:t>
            </a:r>
            <a:r>
              <a:rPr lang="en-US" dirty="0" err="1"/>
              <a:t>ambil</a:t>
            </a:r>
            <a:r>
              <a:rPr lang="en-US" dirty="0"/>
              <a:t> bola”</a:t>
            </a:r>
          </a:p>
          <a:p>
            <a:pPr lvl="0" algn="just"/>
            <a:r>
              <a:rPr lang="en-US" dirty="0"/>
              <a:t>“</a:t>
            </a:r>
            <a:r>
              <a:rPr lang="en-US" dirty="0" err="1"/>
              <a:t>ambil</a:t>
            </a:r>
            <a:r>
              <a:rPr lang="en-US" dirty="0"/>
              <a:t> bola </a:t>
            </a:r>
            <a:r>
              <a:rPr lang="en-US" dirty="0" err="1"/>
              <a:t>merah</a:t>
            </a:r>
            <a:r>
              <a:rPr lang="en-US" dirty="0"/>
              <a:t>”</a:t>
            </a:r>
          </a:p>
          <a:p>
            <a:pPr algn="just"/>
            <a:r>
              <a:rPr lang="en-US" dirty="0"/>
              <a:t>R+ITEMS: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(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minuman</a:t>
            </a:r>
            <a:r>
              <a:rPr lang="en-US" dirty="0"/>
              <a:t>, </a:t>
            </a:r>
            <a:r>
              <a:rPr lang="en-US" dirty="0" err="1"/>
              <a:t>mainan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) </a:t>
            </a:r>
            <a:r>
              <a:rPr lang="en-US" dirty="0" err="1"/>
              <a:t>kesukaan</a:t>
            </a:r>
            <a:r>
              <a:rPr lang="en-US" dirty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Situasi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IMBALAN.</a:t>
            </a:r>
          </a:p>
          <a:p>
            <a:pPr algn="just"/>
            <a:r>
              <a:rPr lang="en-US" dirty="0" smtClean="0"/>
              <a:t>ITEMS</a:t>
            </a:r>
            <a:r>
              <a:rPr lang="en-US" dirty="0"/>
              <a:t>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Teknik</a:t>
            </a:r>
            <a:r>
              <a:rPr lang="en-US" dirty="0"/>
              <a:t> Applied </a:t>
            </a:r>
            <a:r>
              <a:rPr lang="en-US" dirty="0" err="1"/>
              <a:t>Behaviou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/>
              <a:t>Kepatuhan</a:t>
            </a:r>
            <a:r>
              <a:rPr lang="en-US" dirty="0"/>
              <a:t> (compliance)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mata</a:t>
            </a:r>
            <a:endParaRPr lang="en-US" dirty="0"/>
          </a:p>
          <a:p>
            <a:pPr lvl="0" algn="just"/>
            <a:r>
              <a:rPr lang="en-US" dirty="0"/>
              <a:t>On one </a:t>
            </a:r>
            <a:r>
              <a:rPr lang="en-US" dirty="0" err="1"/>
              <a:t>one</a:t>
            </a:r>
            <a:endParaRPr lang="en-US" dirty="0"/>
          </a:p>
          <a:p>
            <a:pPr lvl="0" algn="just"/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Discrete Trial Training</a:t>
            </a:r>
          </a:p>
          <a:p>
            <a:pPr algn="just"/>
            <a:r>
              <a:rPr lang="en-US" dirty="0" err="1"/>
              <a:t>Siklus</a:t>
            </a:r>
            <a:r>
              <a:rPr lang="en-US" dirty="0"/>
              <a:t> DTT:</a:t>
            </a:r>
          </a:p>
          <a:p>
            <a:pPr lvl="0" algn="just"/>
            <a:r>
              <a:rPr lang="en-US" dirty="0" err="1"/>
              <a:t>Instruksi</a:t>
            </a:r>
            <a:r>
              <a:rPr lang="en-US" dirty="0"/>
              <a:t> 1 – (</a:t>
            </a:r>
            <a:r>
              <a:rPr lang="en-US" dirty="0" err="1"/>
              <a:t>tunggu</a:t>
            </a:r>
            <a:r>
              <a:rPr lang="en-US" dirty="0"/>
              <a:t> 3-5 </a:t>
            </a:r>
            <a:r>
              <a:rPr lang="en-US" dirty="0" err="1"/>
              <a:t>detik</a:t>
            </a:r>
            <a:r>
              <a:rPr lang="en-US" dirty="0"/>
              <a:t>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lanjutkan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Instruksi</a:t>
            </a:r>
            <a:r>
              <a:rPr lang="en-US" dirty="0"/>
              <a:t> 2 – (</a:t>
            </a:r>
            <a:r>
              <a:rPr lang="en-US" dirty="0" err="1"/>
              <a:t>tunggu</a:t>
            </a:r>
            <a:r>
              <a:rPr lang="en-US" dirty="0"/>
              <a:t> 3-5 </a:t>
            </a:r>
            <a:r>
              <a:rPr lang="en-US" dirty="0" err="1"/>
              <a:t>detik</a:t>
            </a:r>
            <a:r>
              <a:rPr lang="en-US" dirty="0"/>
              <a:t>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lanjutkan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Instruksi</a:t>
            </a:r>
            <a:r>
              <a:rPr lang="en-US" dirty="0"/>
              <a:t> 3 – (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promt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Promt</a:t>
            </a:r>
            <a:r>
              <a:rPr lang="en-US" dirty="0"/>
              <a:t>: </a:t>
            </a:r>
            <a:r>
              <a:rPr lang="en-US" dirty="0" err="1"/>
              <a:t>isyarat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membetulkan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promt</a:t>
            </a:r>
            <a:r>
              <a:rPr lang="en-US" dirty="0"/>
              <a:t>. Modeling </a:t>
            </a:r>
            <a:r>
              <a:rPr lang="en-US" dirty="0" err="1"/>
              <a:t>mendemonstrasikan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betul</a:t>
            </a:r>
            <a:r>
              <a:rPr lang="en-US" dirty="0"/>
              <a:t>. Modeling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guru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lain.</a:t>
            </a:r>
          </a:p>
          <a:p>
            <a:pPr algn="just"/>
            <a:r>
              <a:rPr lang="en-US" dirty="0"/>
              <a:t>Fading: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target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promt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berangsur-angsur</a:t>
            </a:r>
            <a:r>
              <a:rPr lang="en-US" dirty="0"/>
              <a:t> </a:t>
            </a:r>
            <a:r>
              <a:rPr lang="en-US" dirty="0" err="1"/>
              <a:t>promt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promt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Shaping: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(</a:t>
            </a:r>
            <a:r>
              <a:rPr lang="en-US" dirty="0" err="1"/>
              <a:t>seuccessive</a:t>
            </a:r>
            <a:r>
              <a:rPr lang="en-US" dirty="0"/>
              <a:t> approximation)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PERILAKU TARGET.</a:t>
            </a:r>
          </a:p>
          <a:p>
            <a:pPr algn="just"/>
            <a:r>
              <a:rPr lang="en-US" dirty="0"/>
              <a:t>Reinforcement: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/>
              <a:t>				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smtClean="0"/>
              <a:t>							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respon</a:t>
            </a:r>
            <a:endParaRPr lang="en-US" dirty="0"/>
          </a:p>
          <a:p>
            <a:pPr algn="just">
              <a:buNone/>
            </a:pPr>
            <a:r>
              <a:rPr lang="en-US" dirty="0"/>
              <a:t>                                    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kesatuan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/>
              <a:t>reinforce			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Negative reinforce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                                  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smtClean="0"/>
              <a:t>		</a:t>
            </a:r>
            <a:r>
              <a:rPr lang="en-US" smtClean="0"/>
              <a:t> </a:t>
            </a:r>
            <a:r>
              <a:rPr lang="en-US" smtClean="0"/>
              <a:t>    dikurangi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menyenangkan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685800"/>
            <a:ext cx="3048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8800" y="990600"/>
            <a:ext cx="1371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2600" y="12192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200400" y="22098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258094" y="26281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326188" y="4646612"/>
            <a:ext cx="6080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76400" y="5562600"/>
            <a:ext cx="914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05200" y="52578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. </a:t>
            </a:r>
            <a:r>
              <a:rPr lang="en-US" sz="2600" dirty="0" err="1"/>
              <a:t>Seseorang</a:t>
            </a:r>
            <a:r>
              <a:rPr lang="en-US" sz="2600" dirty="0"/>
              <a:t> </a:t>
            </a:r>
            <a:r>
              <a:rPr lang="en-US" sz="2600" dirty="0" err="1"/>
              <a:t>dianggap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sesuatu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menunjukkan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 err="1"/>
              <a:t>Misalnya</a:t>
            </a:r>
            <a:r>
              <a:rPr lang="en-US" sz="2600" dirty="0"/>
              <a:t>: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siswa</a:t>
            </a:r>
            <a:r>
              <a:rPr lang="en-US" sz="2600" dirty="0"/>
              <a:t>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membaca</a:t>
            </a:r>
            <a:r>
              <a:rPr lang="en-US" sz="2600" dirty="0"/>
              <a:t>. </a:t>
            </a:r>
            <a:r>
              <a:rPr lang="en-US" sz="2600" dirty="0" err="1"/>
              <a:t>Maka</a:t>
            </a:r>
            <a:r>
              <a:rPr lang="en-US" sz="2600" dirty="0"/>
              <a:t>, </a:t>
            </a:r>
            <a:r>
              <a:rPr lang="en-US" sz="2600" dirty="0" err="1"/>
              <a:t>betapapun</a:t>
            </a:r>
            <a:r>
              <a:rPr lang="en-US" sz="2600" dirty="0"/>
              <a:t>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keras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, </a:t>
            </a:r>
            <a:r>
              <a:rPr lang="en-US" sz="2600" dirty="0" err="1"/>
              <a:t>betapapun</a:t>
            </a:r>
            <a:r>
              <a:rPr lang="en-US" sz="2600" dirty="0"/>
              <a:t> </a:t>
            </a:r>
            <a:r>
              <a:rPr lang="en-US" sz="2600" dirty="0" err="1"/>
              <a:t>gurunya</a:t>
            </a:r>
            <a:r>
              <a:rPr lang="en-US" sz="2600" dirty="0"/>
              <a:t> </a:t>
            </a:r>
            <a:r>
              <a:rPr lang="en-US" sz="2600" dirty="0" err="1"/>
              <a:t>beusaha</a:t>
            </a:r>
            <a:r>
              <a:rPr lang="en-US" sz="2600" dirty="0"/>
              <a:t> </a:t>
            </a:r>
            <a:r>
              <a:rPr lang="en-US" sz="2600" dirty="0" err="1"/>
              <a:t>sebaik</a:t>
            </a:r>
            <a:r>
              <a:rPr lang="en-US" sz="2600" dirty="0"/>
              <a:t> </a:t>
            </a:r>
            <a:r>
              <a:rPr lang="en-US" sz="2600" dirty="0" err="1"/>
              <a:t>mengajar</a:t>
            </a:r>
            <a:r>
              <a:rPr lang="en-US" sz="2600" dirty="0"/>
              <a:t>,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bahkan</a:t>
            </a:r>
            <a:r>
              <a:rPr lang="en-US" sz="2600" dirty="0"/>
              <a:t>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hafal</a:t>
            </a:r>
            <a:r>
              <a:rPr lang="en-US" sz="2600" dirty="0"/>
              <a:t> </a:t>
            </a:r>
            <a:r>
              <a:rPr lang="en-US" sz="2600" dirty="0" err="1"/>
              <a:t>huruf</a:t>
            </a:r>
            <a:r>
              <a:rPr lang="en-US" sz="2600" dirty="0"/>
              <a:t> A </a:t>
            </a:r>
            <a:r>
              <a:rPr lang="en-US" sz="2600" dirty="0" err="1"/>
              <a:t>sampai</a:t>
            </a:r>
            <a:r>
              <a:rPr lang="en-US" sz="2600" dirty="0"/>
              <a:t> Z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luar</a:t>
            </a:r>
            <a:r>
              <a:rPr lang="en-US" sz="2600" dirty="0"/>
              <a:t> </a:t>
            </a:r>
            <a:r>
              <a:rPr lang="en-US" sz="2600" dirty="0" err="1"/>
              <a:t>kepala</a:t>
            </a:r>
            <a:r>
              <a:rPr lang="en-US" sz="2600" dirty="0"/>
              <a:t>,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gagal</a:t>
            </a:r>
            <a:r>
              <a:rPr lang="en-US" sz="2600" dirty="0"/>
              <a:t> </a:t>
            </a:r>
            <a:r>
              <a:rPr lang="en-US" sz="2600" dirty="0" err="1"/>
              <a:t>mendemonstrasikan</a:t>
            </a:r>
            <a:r>
              <a:rPr lang="en-US" sz="2600" dirty="0"/>
              <a:t> </a:t>
            </a:r>
            <a:r>
              <a:rPr lang="en-US" sz="2600" dirty="0" err="1"/>
              <a:t>kemampuanya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membaca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siswa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anggap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.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anggap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jika</a:t>
            </a:r>
            <a:r>
              <a:rPr lang="en-US" sz="2600" dirty="0"/>
              <a:t> </a:t>
            </a:r>
            <a:r>
              <a:rPr lang="en-US" sz="2600" dirty="0" err="1"/>
              <a:t>ia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menunjukkan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perubahan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 (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membaca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membaca</a:t>
            </a:r>
            <a:r>
              <a:rPr lang="en-US" sz="2600" dirty="0" smtClean="0"/>
              <a:t>).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yang </a:t>
            </a:r>
            <a:r>
              <a:rPr lang="en-US" sz="2800" dirty="0" err="1"/>
              <a:t>terpenting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/input yang </a:t>
            </a:r>
            <a:r>
              <a:rPr lang="en-US" sz="2800" dirty="0" err="1"/>
              <a:t>berupa</a:t>
            </a:r>
            <a:r>
              <a:rPr lang="en-US" sz="2800" dirty="0"/>
              <a:t> stimulus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/output yang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.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stimulus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diamati</a:t>
            </a:r>
            <a:r>
              <a:rPr lang="en-US" sz="2800" dirty="0"/>
              <a:t>.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diamati</a:t>
            </a:r>
            <a:r>
              <a:rPr lang="en-US" sz="2800" dirty="0"/>
              <a:t> </a:t>
            </a:r>
            <a:r>
              <a:rPr lang="en-US" sz="2800" dirty="0" err="1"/>
              <a:t>hanyalah</a:t>
            </a:r>
            <a:r>
              <a:rPr lang="en-US" sz="2800" dirty="0"/>
              <a:t> stimulus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Behaviorisme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diberikan</a:t>
            </a:r>
            <a:r>
              <a:rPr lang="en-US" sz="2800" dirty="0"/>
              <a:t> guru (stimulus),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(</a:t>
            </a:r>
            <a:r>
              <a:rPr lang="en-US" sz="2800" dirty="0" err="1"/>
              <a:t>respons</a:t>
            </a:r>
            <a:r>
              <a:rPr lang="en-US" sz="2800" dirty="0"/>
              <a:t>), </a:t>
            </a:r>
            <a:r>
              <a:rPr lang="en-US" sz="2800" dirty="0" err="1"/>
              <a:t>semuanya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diamati</a:t>
            </a:r>
            <a:r>
              <a:rPr lang="en-US" sz="2800" dirty="0"/>
              <a:t>, </a:t>
            </a:r>
            <a:r>
              <a:rPr lang="en-US" sz="2800" dirty="0" err="1"/>
              <a:t>diukur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tersirat</a:t>
            </a:r>
            <a:r>
              <a:rPr lang="en-US" sz="2800" dirty="0"/>
              <a:t> (implicit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Faktor</a:t>
            </a:r>
            <a:r>
              <a:rPr lang="en-US" sz="2800" dirty="0"/>
              <a:t> lain yang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factor </a:t>
            </a:r>
            <a:r>
              <a:rPr lang="en-US" sz="2800" dirty="0" err="1"/>
              <a:t>penguatan</a:t>
            </a:r>
            <a:r>
              <a:rPr lang="en-US" sz="2800" dirty="0"/>
              <a:t> (reinforcement). </a:t>
            </a:r>
            <a:r>
              <a:rPr lang="en-US" sz="2800" dirty="0" err="1"/>
              <a:t>Penguatan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.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responya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kluat</a:t>
            </a:r>
            <a:r>
              <a:rPr lang="en-US" sz="2800" dirty="0"/>
              <a:t>,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responya</a:t>
            </a:r>
            <a:r>
              <a:rPr lang="en-US" sz="2800" dirty="0"/>
              <a:t> negative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dikurangi</a:t>
            </a:r>
            <a:r>
              <a:rPr lang="en-US" sz="2800" dirty="0"/>
              <a:t> </a:t>
            </a:r>
            <a:r>
              <a:rPr lang="en-US" sz="2800" dirty="0" err="1"/>
              <a:t>supaya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menguatkan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 smtClean="0"/>
              <a:t>Pelopor</a:t>
            </a:r>
            <a:r>
              <a:rPr lang="en-US" sz="2800" dirty="0" smtClean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Pavlov, Watson, Skinner, Hull,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Gutrie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Behaviorisme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pembelajar</a:t>
            </a:r>
            <a:r>
              <a:rPr lang="en-US" dirty="0"/>
              <a:t>, media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langkah-langkahnya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intruksional</a:t>
            </a:r>
            <a:endParaRPr lang="en-US" dirty="0" smtClean="0"/>
          </a:p>
          <a:p>
            <a:pPr lvl="0" algn="just"/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“entry behavior” </a:t>
            </a:r>
            <a:r>
              <a:rPr lang="en-US" dirty="0" err="1" smtClean="0"/>
              <a:t>pembelajar</a:t>
            </a:r>
            <a:r>
              <a:rPr lang="en-US" dirty="0" smtClean="0"/>
              <a:t> (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pembelajar</a:t>
            </a:r>
            <a:r>
              <a:rPr lang="en-US" dirty="0" smtClean="0"/>
              <a:t>)</a:t>
            </a:r>
          </a:p>
          <a:p>
            <a:pPr lvl="0" algn="just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(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, topic, </a:t>
            </a:r>
            <a:r>
              <a:rPr lang="en-US" dirty="0" err="1" smtClean="0"/>
              <a:t>dan</a:t>
            </a:r>
            <a:r>
              <a:rPr lang="en-US" dirty="0" smtClean="0"/>
              <a:t> subtopic).</a:t>
            </a:r>
          </a:p>
          <a:p>
            <a:pPr lvl="0" algn="just"/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/>
              <a:t>stimulus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Pertanyaan</a:t>
            </a:r>
            <a:r>
              <a:rPr lang="en-US" dirty="0"/>
              <a:t> (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);</a:t>
            </a:r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Tes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Latihan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Tugas-tugas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/reinforcement (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negative).</a:t>
            </a:r>
          </a:p>
          <a:p>
            <a:pPr lvl="0" algn="just"/>
            <a:r>
              <a:rPr lang="en-US" dirty="0" err="1"/>
              <a:t>Memberikan</a:t>
            </a:r>
            <a:r>
              <a:rPr lang="en-US" dirty="0"/>
              <a:t> stimulus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(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).</a:t>
            </a:r>
          </a:p>
          <a:p>
            <a:pPr lvl="0"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Dan </a:t>
            </a:r>
            <a:r>
              <a:rPr lang="en-US" dirty="0" err="1"/>
              <a:t>seterusnya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Modifikasi</a:t>
            </a:r>
            <a:r>
              <a:rPr lang="en-US" b="1" dirty="0"/>
              <a:t> </a:t>
            </a:r>
            <a:r>
              <a:rPr lang="en-US" b="1" dirty="0" err="1" smtClean="0"/>
              <a:t>Perilaku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seseorang</a:t>
            </a:r>
            <a:r>
              <a:rPr lang="en-US" dirty="0"/>
              <a:t> katakana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kerjakan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Tata </a:t>
            </a:r>
            <a:r>
              <a:rPr lang="en-US" dirty="0" err="1"/>
              <a:t>laksana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(ABA) </a:t>
            </a:r>
            <a:r>
              <a:rPr lang="en-US" dirty="0" err="1"/>
              <a:t>Appied</a:t>
            </a:r>
            <a:r>
              <a:rPr lang="en-US" dirty="0"/>
              <a:t> </a:t>
            </a:r>
            <a:r>
              <a:rPr lang="en-US" dirty="0" err="1"/>
              <a:t>Behaviour</a:t>
            </a:r>
            <a:r>
              <a:rPr lang="en-US" dirty="0"/>
              <a:t> Analysis</a:t>
            </a:r>
          </a:p>
          <a:p>
            <a:pPr algn="just"/>
            <a:r>
              <a:rPr lang="en-US" dirty="0"/>
              <a:t>Operant-Conditioning – skinner: “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”.</a:t>
            </a:r>
          </a:p>
          <a:p>
            <a:pPr algn="just"/>
            <a:r>
              <a:rPr lang="en-US" dirty="0"/>
              <a:t>Respondent </a:t>
            </a:r>
            <a:r>
              <a:rPr lang="en-US" dirty="0" smtClean="0"/>
              <a:t>            Conditioning </a:t>
            </a:r>
            <a:r>
              <a:rPr lang="en-US" dirty="0"/>
              <a:t>	 </a:t>
            </a:r>
            <a:r>
              <a:rPr lang="en-US" dirty="0" smtClean="0"/>
              <a:t>   </a:t>
            </a:r>
            <a:r>
              <a:rPr lang="en-US" dirty="0" err="1" smtClean="0"/>
              <a:t>Pavlow</a:t>
            </a:r>
            <a:endParaRPr lang="en-US" dirty="0"/>
          </a:p>
          <a:p>
            <a:pPr algn="just">
              <a:buNone/>
            </a:pPr>
            <a:r>
              <a:rPr lang="en-US" dirty="0"/>
              <a:t>                        </a:t>
            </a:r>
            <a:r>
              <a:rPr lang="en-US" dirty="0" smtClean="0"/>
              <a:t>     </a:t>
            </a:r>
            <a:endParaRPr lang="en-US" dirty="0"/>
          </a:p>
          <a:p>
            <a:pPr algn="just">
              <a:buNone/>
            </a:pPr>
            <a:r>
              <a:rPr lang="en-US" dirty="0"/>
              <a:t>                        Stimulus </a:t>
            </a:r>
            <a:r>
              <a:rPr lang="en-US" dirty="0" err="1"/>
              <a:t>berkondisi</a:t>
            </a:r>
            <a:r>
              <a:rPr lang="en-US" dirty="0"/>
              <a:t>             </a:t>
            </a:r>
            <a:r>
              <a:rPr lang="en-US" dirty="0" err="1" smtClean="0"/>
              <a:t>Respon</a:t>
            </a:r>
            <a:endParaRPr lang="en-US" dirty="0" smtClean="0"/>
          </a:p>
          <a:p>
            <a:pPr algn="just"/>
            <a:r>
              <a:rPr lang="en-US" dirty="0" err="1"/>
              <a:t>Kaidah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Behavior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/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didengar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lain/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4038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86400" y="40386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44194" y="4418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62600" y="4876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Timbulnya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sebab</a:t>
            </a:r>
            <a:r>
              <a:rPr lang="en-US" sz="3200" dirty="0"/>
              <a:t> (antecedent)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(consequence).</a:t>
            </a:r>
          </a:p>
          <a:p>
            <a:pPr algn="just"/>
            <a:r>
              <a:rPr lang="en-US" sz="3200" dirty="0" err="1"/>
              <a:t>Rumus</a:t>
            </a:r>
            <a:r>
              <a:rPr lang="en-US" sz="3200" dirty="0"/>
              <a:t>: antecedent – behavior – consequence.</a:t>
            </a:r>
          </a:p>
          <a:p>
            <a:pPr algn="just"/>
            <a:r>
              <a:rPr lang="en-US" sz="3200" dirty="0" err="1"/>
              <a:t>Perilaku</a:t>
            </a:r>
            <a:r>
              <a:rPr lang="en-US" sz="3200" dirty="0"/>
              <a:t> + </a:t>
            </a:r>
            <a:r>
              <a:rPr lang="en-US" sz="3200" dirty="0" err="1"/>
              <a:t>imbalan</a:t>
            </a:r>
            <a:r>
              <a:rPr lang="en-US" sz="3200" dirty="0"/>
              <a:t> =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.</a:t>
            </a:r>
          </a:p>
          <a:p>
            <a:pPr algn="just"/>
            <a:r>
              <a:rPr lang="en-US" sz="3200" dirty="0" err="1"/>
              <a:t>Perilaku</a:t>
            </a:r>
            <a:r>
              <a:rPr lang="en-US" sz="3200" dirty="0"/>
              <a:t> – </a:t>
            </a:r>
            <a:r>
              <a:rPr lang="en-US" sz="3200" dirty="0" err="1"/>
              <a:t>imbalan</a:t>
            </a:r>
            <a:r>
              <a:rPr lang="en-US" sz="3200" dirty="0"/>
              <a:t> =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terhenti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sz="3200" dirty="0"/>
          </a:p>
          <a:p>
            <a:pPr algn="just"/>
            <a:r>
              <a:rPr lang="en-US" sz="3200" dirty="0"/>
              <a:t>         </a:t>
            </a:r>
            <a:r>
              <a:rPr lang="en-US" sz="3200" dirty="0" err="1"/>
              <a:t>Konkret</a:t>
            </a:r>
            <a:r>
              <a:rPr lang="en-US" sz="3200" dirty="0"/>
              <a:t> (tangible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010297" y="4228703"/>
            <a:ext cx="114300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Intruksi</a:t>
            </a:r>
            <a:r>
              <a:rPr lang="en-US" sz="2800" dirty="0" smtClean="0"/>
              <a:t>: </a:t>
            </a:r>
            <a:r>
              <a:rPr lang="en-US" sz="2800" dirty="0" err="1" smtClean="0"/>
              <a:t>singkat-jelas-tegas-tuntas-sama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Promt</a:t>
            </a:r>
            <a:r>
              <a:rPr lang="en-US" sz="2800" dirty="0" smtClean="0"/>
              <a:t>: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/</a:t>
            </a:r>
            <a:r>
              <a:rPr lang="en-US" sz="2800" dirty="0" err="1" smtClean="0"/>
              <a:t>arahan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nak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instruksi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Hand of hand: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terapis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diinstruksikan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Reinforcement/ </a:t>
            </a:r>
            <a:r>
              <a:rPr lang="en-US" sz="2800" dirty="0" err="1" smtClean="0"/>
              <a:t>imbalan</a:t>
            </a:r>
            <a:r>
              <a:rPr lang="en-US" sz="2800" dirty="0" smtClean="0"/>
              <a:t>: </a:t>
            </a:r>
            <a:r>
              <a:rPr lang="en-US" sz="2800" dirty="0" err="1" smtClean="0"/>
              <a:t>tepat</a:t>
            </a:r>
            <a:r>
              <a:rPr lang="en-US" sz="2800" dirty="0" smtClean="0"/>
              <a:t>,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terkesan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suap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sogokan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, </a:t>
            </a:r>
            <a:r>
              <a:rPr lang="en-US" sz="2800" dirty="0" err="1" smtClean="0"/>
              <a:t>mainan</a:t>
            </a:r>
            <a:r>
              <a:rPr lang="en-US" sz="2800" dirty="0" smtClean="0"/>
              <a:t>, </a:t>
            </a:r>
            <a:r>
              <a:rPr lang="en-US" sz="2800" dirty="0" err="1" smtClean="0"/>
              <a:t>pelukan</a:t>
            </a:r>
            <a:r>
              <a:rPr lang="en-US" sz="2800" dirty="0" smtClean="0"/>
              <a:t>, </a:t>
            </a:r>
            <a:r>
              <a:rPr lang="en-US" sz="2800" dirty="0" err="1" smtClean="0"/>
              <a:t>ciuman</a:t>
            </a:r>
            <a:r>
              <a:rPr lang="en-US" sz="2800" dirty="0" smtClean="0"/>
              <a:t>, </a:t>
            </a:r>
            <a:r>
              <a:rPr lang="en-US" sz="2800" dirty="0" err="1" smtClean="0"/>
              <a:t>tepukan</a:t>
            </a:r>
            <a:r>
              <a:rPr lang="en-US" sz="2800" dirty="0" smtClean="0"/>
              <a:t>, </a:t>
            </a:r>
            <a:r>
              <a:rPr lang="en-US" sz="2800" dirty="0" err="1" smtClean="0"/>
              <a:t>elusan</a:t>
            </a:r>
            <a:r>
              <a:rPr lang="en-US" sz="2800" dirty="0" smtClean="0"/>
              <a:t>.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verbal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pujian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“</a:t>
            </a:r>
            <a:r>
              <a:rPr lang="en-US" sz="2800" dirty="0" err="1" smtClean="0"/>
              <a:t>pintar</a:t>
            </a:r>
            <a:r>
              <a:rPr lang="en-US" sz="2800" dirty="0" smtClean="0"/>
              <a:t>, </a:t>
            </a:r>
            <a:r>
              <a:rPr lang="en-US" sz="2800" dirty="0" err="1" smtClean="0"/>
              <a:t>bagis</a:t>
            </a:r>
            <a:r>
              <a:rPr lang="en-US" sz="2800" dirty="0" smtClean="0"/>
              <a:t>, </a:t>
            </a:r>
            <a:r>
              <a:rPr lang="en-US" sz="2800" dirty="0" err="1" smtClean="0"/>
              <a:t>pandai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”.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700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Teori Belajar Behaviorisme (tingkah laku)</vt:lpstr>
      <vt:lpstr>Slide 2</vt:lpstr>
      <vt:lpstr>Slide 3</vt:lpstr>
      <vt:lpstr>Slide 4</vt:lpstr>
      <vt:lpstr>Contoh aplikasi dalam kegiatan pembelajaran</vt:lpstr>
      <vt:lpstr>Slide 6</vt:lpstr>
      <vt:lpstr>Modifikasi Perilaku</vt:lpstr>
      <vt:lpstr>Slide 8</vt:lpstr>
      <vt:lpstr>Slide 9</vt:lpstr>
      <vt:lpstr>Aktivitas Target</vt:lpstr>
      <vt:lpstr>Teknik Applied Behaviou Analysis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Belajar Behaviorisme (tingkah laku)</dc:title>
  <dc:creator>bi0os</dc:creator>
  <cp:lastModifiedBy>bi0os</cp:lastModifiedBy>
  <cp:revision>4</cp:revision>
  <dcterms:created xsi:type="dcterms:W3CDTF">2003-01-01T10:26:43Z</dcterms:created>
  <dcterms:modified xsi:type="dcterms:W3CDTF">2003-01-01T11:02:31Z</dcterms:modified>
</cp:coreProperties>
</file>