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8" r:id="rId3"/>
    <p:sldId id="257" r:id="rId4"/>
    <p:sldId id="267" r:id="rId5"/>
    <p:sldId id="258" r:id="rId6"/>
    <p:sldId id="259" r:id="rId7"/>
    <p:sldId id="262" r:id="rId8"/>
    <p:sldId id="260" r:id="rId9"/>
    <p:sldId id="263" r:id="rId10"/>
    <p:sldId id="261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D9E8C7-4B37-42BD-858C-76724BF040D7}" type="datetimeFigureOut">
              <a:rPr lang="id-ID" smtClean="0"/>
              <a:pPr/>
              <a:t>20/09/2012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7BA30D-BCBA-43DE-881C-C8CB16AC2B4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1009"/>
            <a:ext cx="8458200" cy="2574778"/>
          </a:xfrm>
        </p:spPr>
        <p:txBody>
          <a:bodyPr/>
          <a:lstStyle/>
          <a:p>
            <a:pPr algn="ctr"/>
            <a:r>
              <a:rPr lang="id-ID" dirty="0" smtClean="0"/>
              <a:t>Dr. Mumpuniarti, M Pd</a:t>
            </a:r>
            <a:endParaRPr lang="id-ID" dirty="0"/>
          </a:p>
        </p:txBody>
      </p:sp>
      <p:sp>
        <p:nvSpPr>
          <p:cNvPr id="4" name="Flowchart: Punched Tape 3"/>
          <p:cNvSpPr/>
          <p:nvPr/>
        </p:nvSpPr>
        <p:spPr>
          <a:xfrm>
            <a:off x="571472" y="0"/>
            <a:ext cx="7500990" cy="257174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 smtClean="0">
                <a:solidFill>
                  <a:schemeClr val="bg1"/>
                </a:solidFill>
              </a:rPr>
              <a:t>PENDIDIKAN ANAK BERKEBUTUHAN KHUSUS USIA DINI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 fontScale="90000"/>
          </a:bodyPr>
          <a:lstStyle/>
          <a:p>
            <a:pPr algn="just"/>
            <a:r>
              <a:rPr lang="id-ID" sz="2800" dirty="0" smtClean="0"/>
              <a:t>Aspect of the Individuals with Disabilities Act (IDEA) Amendment of 1997 Relevant to Early  Childhood Special Education. 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Individual Education Programs (IEPs) and access to general education curriculum: indicated that the IEP must focus on the student’s ability to access and participate in general educational curriculum.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Involvement of the general education teacher: required that a general education teacher be a member of the IEP team.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Parental participation: clarified parental participation in the IEP and decision-making process.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Eligibility and evaluation: clarified assessment of children living in families who have limited English proficiency.</a:t>
            </a:r>
          </a:p>
          <a:p>
            <a:pPr marL="457200" indent="-457200" algn="just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Aspect of IDEA 1997 That Strengthen the Role of Parent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Ensuring access to the general curriculum and reforms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Focusing on teaching and learning while redusing unnecessary paperwork requirements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Assisting educational agencies in addressing the costs of improving special education and related services to children with disabilities.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Ensuring schools are safe and conducive to learning.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Encouraging parents and educators to work out their differences through nonadversarial means.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Status  dari Pendidikan Khusus Usia Dini pada saat kini.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IDEA 2004 P.L. 108-446. Amendments di IDEA 2004: berpengaruh terhadap layanan intervensi dini termasuk perubahan atau klarifikasi berkaitan proses keluhan, resolusi perdebatan, consent services, </a:t>
            </a:r>
            <a:r>
              <a:rPr lang="id-ID" b="1" dirty="0" smtClean="0"/>
              <a:t>IPE </a:t>
            </a:r>
            <a:r>
              <a:rPr lang="id-ID" dirty="0" smtClean="0"/>
              <a:t>content, </a:t>
            </a:r>
            <a:r>
              <a:rPr lang="id-ID" b="1" dirty="0" smtClean="0"/>
              <a:t>IEP </a:t>
            </a:r>
            <a:r>
              <a:rPr lang="id-ID" dirty="0" smtClean="0"/>
              <a:t>team member attendance, catatan prosedural yang aman (</a:t>
            </a:r>
            <a:r>
              <a:rPr lang="id-ID" i="1" dirty="0" smtClean="0"/>
              <a:t>safe guard</a:t>
            </a:r>
            <a:r>
              <a:rPr lang="id-ID" dirty="0" smtClean="0"/>
              <a:t>), permintaan untuk evaluasi. </a:t>
            </a:r>
          </a:p>
          <a:p>
            <a:pPr algn="just">
              <a:buNone/>
            </a:pPr>
            <a:r>
              <a:rPr lang="id-ID" dirty="0" smtClean="0"/>
              <a:t>IDEA 2004 menambahkan bahwa orang tua harus menerima proses perlindungan untuk rujukan, dan menerima evaluasi dan hasilnya secara aman, termasuk dilindungi keluhan-keluan yang dirasakan.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Aspek-aspek yang perlu diintervensi sedini mungkin/usia dini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sz="3600" b="1" dirty="0" smtClean="0"/>
              <a:t>PHYSICAL DEVELOPMENT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b="1" dirty="0" smtClean="0"/>
              <a:t>LANGUAGE DEVELOPMENT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b="1" dirty="0" smtClean="0"/>
              <a:t>COGNITIVE DEVELOPMENT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3600" b="1" dirty="0" smtClean="0"/>
              <a:t>PSYCHOSOSIAL DEVELOPMENT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PERAN GURU PAUD DALAM PENDIDIKAN ANAK BERKEBUTUHAN KHUSUS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SEBAGAI KOLABORATOR BERSAMA PROFESIONAL LAINNYA DAN ORANG TUA SISWA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MEMBERIKAN DATA DAN INFORMASI KEADAAN ANAK SELAMA BERADA DI LINGKUNGAN SEKOLAH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/>
              <a:t>MEMPERTIMBANGKAN SUBSTANSI INTERVENSI YANG DAPAT DIINTEGRASIKAN ANTARA SISWA YANG ABK DAN NONABK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pPr algn="ctr"/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78358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70C0"/>
                </a:solidFill>
              </a:rPr>
              <a:t>Jean-Marc-Itard mengembangkan dan mengimplementasikan program pendidik an kepada Victor (seorang anak laki yang liar dari hutan Aveyron) dengan mengajarkan keterampilan bahasa dan sosial.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70C0"/>
                </a:solidFill>
              </a:rPr>
              <a:t>Edouard Seguin,  menekankan pentingnya pendidikan usia dini anak-anak, mengembangkan prosedur penggunaan asesmen yang detail.</a:t>
            </a:r>
          </a:p>
          <a:p>
            <a:pPr marL="578358" indent="-514350" algn="just">
              <a:buFont typeface="+mj-lt"/>
              <a:buAutoNum type="arabicPeriod"/>
            </a:pPr>
            <a:r>
              <a:rPr lang="id-ID" sz="2800" dirty="0" smtClean="0">
                <a:solidFill>
                  <a:srgbClr val="0070C0"/>
                </a:solidFill>
              </a:rPr>
              <a:t>Friedrich Froebel lebih fokus meningkatkan pencapaian akademik permulaan dan pengembangan sosial-emosional. </a:t>
            </a:r>
          </a:p>
          <a:p>
            <a:pPr marL="578358" indent="-514350" algn="just">
              <a:buFont typeface="+mj-lt"/>
              <a:buAutoNum type="arabicPeriod"/>
            </a:pPr>
            <a:endParaRPr lang="id-ID" dirty="0" smtClean="0">
              <a:solidFill>
                <a:schemeClr val="accent2"/>
              </a:solidFill>
            </a:endParaRPr>
          </a:p>
          <a:p>
            <a:pPr marL="578358" indent="-514350" algn="just">
              <a:buFont typeface="+mj-lt"/>
              <a:buAutoNum type="arabicPeriod"/>
            </a:pPr>
            <a:endParaRPr lang="id-ID" dirty="0">
              <a:solidFill>
                <a:schemeClr val="accent4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785786" y="0"/>
            <a:ext cx="7286676" cy="1071546"/>
          </a:xfrm>
          <a:prstGeom prst="flowChartPunchedTa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/>
              <a:t>Hystory Special Education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Pemikiran Itard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d-ID" dirty="0" smtClean="0">
                <a:solidFill>
                  <a:schemeClr val="bg1"/>
                </a:solidFill>
              </a:rPr>
              <a:t>SEORANG DOKTER &amp; FILOSUF, PEMIKIRANNYA CKE, ROUSSEAU. KONSEPNYA DIKEMBANGKAN DARI HEN THD VICTOR DARI HUTAN AVEYRON. Konsepnya</a:t>
            </a:r>
          </a:p>
          <a:p>
            <a:pPr marL="446088" indent="-446088" algn="just">
              <a:buAutoNum type="arabicPeriod"/>
            </a:pPr>
            <a:r>
              <a:rPr lang="id-ID" sz="9600" u="sng" dirty="0" smtClean="0"/>
              <a:t>Sosialisasi makan, minum, merawat diri dan bergaul dengan sesama manusia</a:t>
            </a:r>
            <a:r>
              <a:rPr lang="id-ID" sz="9600" dirty="0" smtClean="0"/>
              <a:t>     diberikan melalui rangsangan indera.</a:t>
            </a:r>
          </a:p>
          <a:p>
            <a:pPr marL="1143000" indent="-1143000" algn="just">
              <a:buAutoNum type="arabicPeriod"/>
            </a:pPr>
            <a:endParaRPr lang="id-ID" sz="9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9600" u="sng" dirty="0" smtClean="0"/>
              <a:t>Latihan-latihan mental</a:t>
            </a:r>
            <a:r>
              <a:rPr lang="id-ID" sz="9600" dirty="0" smtClean="0"/>
              <a:t> melalui rangsangan indera peraba, pencium, pencecap, pendengar, dan penglihatan.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9600" dirty="0" smtClean="0"/>
              <a:t>Menumbuhkan kehendak dan keinginan manusia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9600" dirty="0" smtClean="0"/>
              <a:t>Belajar bicara untuk komunikasi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9600" u="sng" dirty="0" smtClean="0"/>
              <a:t>Mengembangkan inteligensi melalui latihan-latihan indera</a:t>
            </a:r>
            <a:r>
              <a:rPr lang="id-ID" sz="9600" dirty="0" smtClean="0"/>
              <a:t>. Proses berpikir mulai pengamatan </a:t>
            </a:r>
            <a:r>
              <a:rPr lang="id-ID" sz="9600" b="1" dirty="0" smtClean="0"/>
              <a:t>dengan indera. Indera gerbang pembentukan pengetahuan dan kecerdasan.</a:t>
            </a:r>
            <a:r>
              <a:rPr lang="id-ID" sz="9600" b="1" dirty="0" smtClean="0">
                <a:solidFill>
                  <a:schemeClr val="bg1"/>
                </a:solidFill>
              </a:rPr>
              <a:t> Proses berpikir mulai </a:t>
            </a:r>
            <a:r>
              <a:rPr lang="id-ID" sz="6000" b="1" dirty="0" smtClean="0">
                <a:solidFill>
                  <a:schemeClr val="bg1"/>
                </a:solidFill>
              </a:rPr>
              <a:t>pengamatan dengan indera.</a:t>
            </a:r>
            <a:r>
              <a:rPr lang="id-ID" b="1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endParaRPr lang="id-ID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 smtClean="0">
                <a:solidFill>
                  <a:schemeClr val="bg1"/>
                </a:solidFill>
              </a:rPr>
              <a:t>indera. Indera gerbang pembentukan pengetahuan dan kecerdasan.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b="1" dirty="0" smtClean="0">
                <a:solidFill>
                  <a:srgbClr val="002060"/>
                </a:solidFill>
                <a:latin typeface="Bradley Hand ITC" pitchFamily="66" charset="0"/>
              </a:rPr>
              <a:t>Munculnya pendidikan khusus</a:t>
            </a:r>
            <a:endParaRPr lang="id-ID" sz="4000" b="1" dirty="0">
              <a:solidFill>
                <a:srgbClr val="002060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200" b="1" dirty="0" smtClean="0">
                <a:solidFill>
                  <a:srgbClr val="002060"/>
                </a:solidFill>
                <a:latin typeface="Bradley Hand ITC" pitchFamily="66" charset="0"/>
              </a:rPr>
              <a:t>Pendidikan khusus telah mengalami perubahan di permulaan abad 19, anak-anak yang kategori disabilities perkembangan sering dipandang sebagai  menyusahkan (</a:t>
            </a:r>
            <a:r>
              <a:rPr lang="id-ID" sz="3200" b="1" i="1" dirty="0" smtClean="0">
                <a:solidFill>
                  <a:srgbClr val="002060"/>
                </a:solidFill>
                <a:latin typeface="Bradley Hand ITC" pitchFamily="66" charset="0"/>
              </a:rPr>
              <a:t>lost  causes</a:t>
            </a:r>
            <a:r>
              <a:rPr lang="id-ID" sz="3200" b="1" dirty="0" smtClean="0">
                <a:solidFill>
                  <a:srgbClr val="002060"/>
                </a:solidFill>
                <a:latin typeface="Bradley Hand ITC" pitchFamily="66" charset="0"/>
              </a:rPr>
              <a:t>). Pada permulaannya mereka yang dipandang demikian distigmakan istilah </a:t>
            </a:r>
            <a:r>
              <a:rPr lang="id-ID" sz="3200" b="1" i="1" dirty="0" smtClean="0">
                <a:solidFill>
                  <a:srgbClr val="002060"/>
                </a:solidFill>
                <a:latin typeface="Bradley Hand ITC" pitchFamily="66" charset="0"/>
              </a:rPr>
              <a:t>idiot, moron, dan  bodoh </a:t>
            </a:r>
            <a:r>
              <a:rPr lang="id-ID" sz="3200" b="1" dirty="0" smtClean="0">
                <a:solidFill>
                  <a:srgbClr val="002060"/>
                </a:solidFill>
                <a:latin typeface="Bradley Hand ITC" pitchFamily="66" charset="0"/>
              </a:rPr>
              <a:t>(</a:t>
            </a:r>
            <a:r>
              <a:rPr lang="id-ID" sz="3200" b="1" i="1" dirty="0" smtClean="0">
                <a:solidFill>
                  <a:srgbClr val="002060"/>
                </a:solidFill>
                <a:latin typeface="Bradley Hand ITC" pitchFamily="66" charset="0"/>
              </a:rPr>
              <a:t>dummy</a:t>
            </a:r>
            <a:r>
              <a:rPr lang="id-ID" sz="3200" b="1" dirty="0" smtClean="0">
                <a:solidFill>
                  <a:srgbClr val="002060"/>
                </a:solidFill>
                <a:latin typeface="Bradley Hand ITC" pitchFamily="66" charset="0"/>
              </a:rPr>
              <a:t>).</a:t>
            </a:r>
            <a:endParaRPr lang="id-ID" sz="3200" b="1" dirty="0">
              <a:solidFill>
                <a:srgbClr val="00206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Di tahun 1907, maria montessori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7467600" cy="4873752"/>
          </a:xfrm>
        </p:spPr>
        <p:txBody>
          <a:bodyPr>
            <a:noAutofit/>
          </a:bodyPr>
          <a:lstStyle/>
          <a:p>
            <a:pPr algn="just"/>
            <a:r>
              <a:rPr lang="id-ID" sz="3200" dirty="0" smtClean="0">
                <a:solidFill>
                  <a:srgbClr val="002060"/>
                </a:solidFill>
              </a:rPr>
              <a:t>Mendirikan program pendidikan dini (</a:t>
            </a:r>
            <a:r>
              <a:rPr lang="id-ID" sz="3200" i="1" dirty="0" smtClean="0">
                <a:solidFill>
                  <a:srgbClr val="002060"/>
                </a:solidFill>
              </a:rPr>
              <a:t>early education program) </a:t>
            </a:r>
            <a:r>
              <a:rPr lang="id-ID" sz="3200" dirty="0" smtClean="0">
                <a:solidFill>
                  <a:srgbClr val="002060"/>
                </a:solidFill>
              </a:rPr>
              <a:t>disebut </a:t>
            </a:r>
            <a:r>
              <a:rPr lang="id-ID" sz="3200" b="1" i="1" dirty="0" smtClean="0">
                <a:solidFill>
                  <a:srgbClr val="002060"/>
                </a:solidFill>
              </a:rPr>
              <a:t>‘Casa dei  Bambi ni’ </a:t>
            </a:r>
            <a:r>
              <a:rPr lang="id-ID" sz="3200" b="1" dirty="0" smtClean="0">
                <a:solidFill>
                  <a:srgbClr val="002060"/>
                </a:solidFill>
              </a:rPr>
              <a:t>(rumah untuk anak)</a:t>
            </a:r>
            <a:r>
              <a:rPr lang="id-ID" sz="3200" dirty="0" smtClean="0">
                <a:solidFill>
                  <a:srgbClr val="002060"/>
                </a:solidFill>
              </a:rPr>
              <a:t> bagi anak-anak miskin. Berdasarkan pengalaman sebagai dokter dan direktur lembaga bagi retardasi mental dikembangkan metode-metode pendidikan untuk anak usia dini.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Pemikiran Maria Montessori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d-ID" sz="3200" dirty="0" smtClean="0"/>
              <a:t>Kemerdekaan anak      </a:t>
            </a:r>
          </a:p>
          <a:p>
            <a:pPr algn="just"/>
            <a:r>
              <a:rPr lang="id-ID" sz="3200" dirty="0" smtClean="0"/>
              <a:t>Memberikan kesempatan mengembangkan dirinya secara wajar, bebas dan merdeka.</a:t>
            </a:r>
          </a:p>
          <a:p>
            <a:pPr algn="just"/>
            <a:r>
              <a:rPr lang="id-ID" sz="3200" dirty="0" smtClean="0"/>
              <a:t>Bertujuan agar anak dapat mendidik diri sendiri.</a:t>
            </a:r>
          </a:p>
          <a:p>
            <a:pPr algn="just"/>
            <a:r>
              <a:rPr lang="id-ID" sz="3200" dirty="0" smtClean="0">
                <a:solidFill>
                  <a:srgbClr val="002060"/>
                </a:solidFill>
              </a:rPr>
              <a:t>Menciptakan alat-alat untuk fasilitasi anak agar mendidik diri-sendiri.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Definition of Special Education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id-ID" sz="3200" b="1" i="1" dirty="0" smtClean="0"/>
              <a:t>Special education means specially designed insruction that meets the unusual needs of an exceptional student. </a:t>
            </a:r>
            <a:r>
              <a:rPr lang="id-ID" sz="3200" dirty="0" smtClean="0">
                <a:solidFill>
                  <a:srgbClr val="7030A0"/>
                </a:solidFill>
              </a:rPr>
              <a:t>Special materials, teaching techniques, or equipment and/or facilities may be required. For example, students with visualimpairment may require reading materials in large print or braille.</a:t>
            </a:r>
            <a:endParaRPr lang="id-ID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id-ID" dirty="0" smtClean="0">
                <a:solidFill>
                  <a:srgbClr val="C00000"/>
                </a:solidFill>
              </a:rPr>
              <a:t>Early Intervention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>
            <a:normAutofit fontScale="92500"/>
          </a:bodyPr>
          <a:lstStyle/>
          <a:p>
            <a:pPr algn="just"/>
            <a:r>
              <a:rPr lang="id-ID" sz="2000" b="1" dirty="0" smtClean="0"/>
              <a:t>Many educators and social scienties believe that earlier in life a disability is recognized and a program of education or treatment is started, the better the outcome for the child.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solidFill>
                  <a:srgbClr val="7030A0"/>
                </a:solidFill>
              </a:rPr>
              <a:t>A child’s early learning provides the foundation for later learning, so the sooner a special program of intervention is begun, the further the child is likely to go in learning more complex skills.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dirty="0" smtClean="0">
                <a:solidFill>
                  <a:srgbClr val="7030A0"/>
                </a:solidFill>
              </a:rPr>
              <a:t>Early inervention is likely to provide support for the child and family that will help prevent the child from developing additional problems or disabilities.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mtClean="0">
                <a:solidFill>
                  <a:srgbClr val="7030A0"/>
                </a:solidFill>
              </a:rPr>
              <a:t>Early intervention can help families adjust to having a child with disabilities; give parents the skills they need to handle the child effectively at home; and help families find the additional support services they may need, such as counseling, medical assistance, or financial aid.</a:t>
            </a:r>
            <a:endParaRPr lang="id-ID" dirty="0" smtClean="0">
              <a:solidFill>
                <a:srgbClr val="7030A0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id-ID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</TotalTime>
  <Words>805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Dr. Mumpuniarti, M Pd</vt:lpstr>
      <vt:lpstr>PERAN GURU PAUD DALAM PENDIDIKAN ANAK BERKEBUTUHAN KHUSUS</vt:lpstr>
      <vt:lpstr>Slide 3</vt:lpstr>
      <vt:lpstr>Pemikiran Itard</vt:lpstr>
      <vt:lpstr>Munculnya pendidikan khusus</vt:lpstr>
      <vt:lpstr>Di tahun 1907, maria montessori</vt:lpstr>
      <vt:lpstr>Pemikiran Maria Montessori</vt:lpstr>
      <vt:lpstr>Definition of Special Education</vt:lpstr>
      <vt:lpstr>Early Intervention</vt:lpstr>
      <vt:lpstr>Aspect of the Individuals with Disabilities Act (IDEA) Amendment of 1997 Relevant to Early  Childhood Special Education. </vt:lpstr>
      <vt:lpstr>Aspect of IDEA 1997 That Strengthen the Role of Parent</vt:lpstr>
      <vt:lpstr>Status  dari Pendidikan Khusus Usia Dini pada saat kini.</vt:lpstr>
      <vt:lpstr>Aspek-aspek yang perlu diintervensi sedini mungkin/usia dini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Windows</dc:creator>
  <cp:lastModifiedBy>My Windows</cp:lastModifiedBy>
  <cp:revision>45</cp:revision>
  <dcterms:created xsi:type="dcterms:W3CDTF">2012-06-14T04:00:31Z</dcterms:created>
  <dcterms:modified xsi:type="dcterms:W3CDTF">2012-09-20T08:37:59Z</dcterms:modified>
</cp:coreProperties>
</file>