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6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850B8EF-D5AF-4692-98B0-ECB1DA3EABDD}" type="datetimeFigureOut">
              <a:rPr lang="id-ID" smtClean="0"/>
              <a:pPr/>
              <a:t>25/04/2012</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BCAE49EC-98B8-4AC2-803E-AD1F90DAE2C2}"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50B8EF-D5AF-4692-98B0-ECB1DA3EABDD}" type="datetimeFigureOut">
              <a:rPr lang="id-ID" smtClean="0"/>
              <a:pPr/>
              <a:t>25/04/2012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CAE49EC-98B8-4AC2-803E-AD1F90DAE2C2}"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50B8EF-D5AF-4692-98B0-ECB1DA3EABDD}" type="datetimeFigureOut">
              <a:rPr lang="id-ID" smtClean="0"/>
              <a:pPr/>
              <a:t>25/04/2012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CAE49EC-98B8-4AC2-803E-AD1F90DAE2C2}"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50B8EF-D5AF-4692-98B0-ECB1DA3EABDD}" type="datetimeFigureOut">
              <a:rPr lang="id-ID" smtClean="0"/>
              <a:pPr/>
              <a:t>25/04/2012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CAE49EC-98B8-4AC2-803E-AD1F90DAE2C2}"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850B8EF-D5AF-4692-98B0-ECB1DA3EABDD}" type="datetimeFigureOut">
              <a:rPr lang="id-ID" smtClean="0"/>
              <a:pPr/>
              <a:t>25/04/2012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CAE49EC-98B8-4AC2-803E-AD1F90DAE2C2}"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50B8EF-D5AF-4692-98B0-ECB1DA3EABDD}" type="datetimeFigureOut">
              <a:rPr lang="id-ID" smtClean="0"/>
              <a:pPr/>
              <a:t>25/04/2012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CAE49EC-98B8-4AC2-803E-AD1F90DAE2C2}"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850B8EF-D5AF-4692-98B0-ECB1DA3EABDD}" type="datetimeFigureOut">
              <a:rPr lang="id-ID" smtClean="0"/>
              <a:pPr/>
              <a:t>25/04/2012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CAE49EC-98B8-4AC2-803E-AD1F90DAE2C2}"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850B8EF-D5AF-4692-98B0-ECB1DA3EABDD}" type="datetimeFigureOut">
              <a:rPr lang="id-ID" smtClean="0"/>
              <a:pPr/>
              <a:t>25/04/2012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CAE49EC-98B8-4AC2-803E-AD1F90DAE2C2}"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50B8EF-D5AF-4692-98B0-ECB1DA3EABDD}" type="datetimeFigureOut">
              <a:rPr lang="id-ID" smtClean="0"/>
              <a:pPr/>
              <a:t>25/04/2012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CAE49EC-98B8-4AC2-803E-AD1F90DAE2C2}"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50B8EF-D5AF-4692-98B0-ECB1DA3EABDD}" type="datetimeFigureOut">
              <a:rPr lang="id-ID" smtClean="0"/>
              <a:pPr/>
              <a:t>25/04/2012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CAE49EC-98B8-4AC2-803E-AD1F90DAE2C2}"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850B8EF-D5AF-4692-98B0-ECB1DA3EABDD}" type="datetimeFigureOut">
              <a:rPr lang="id-ID" smtClean="0"/>
              <a:pPr/>
              <a:t>25/04/2012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BCAE49EC-98B8-4AC2-803E-AD1F90DAE2C2}"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850B8EF-D5AF-4692-98B0-ECB1DA3EABDD}" type="datetimeFigureOut">
              <a:rPr lang="id-ID" smtClean="0"/>
              <a:pPr/>
              <a:t>25/04/2012</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CAE49EC-98B8-4AC2-803E-AD1F90DAE2C2}"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3200400"/>
          </a:xfrm>
          <a:effectLst>
            <a:innerShdw blurRad="63500" dist="50800" dir="13500000">
              <a:prstClr val="black">
                <a:alpha val="50000"/>
              </a:prstClr>
            </a:innerShdw>
          </a:effectLst>
        </p:spPr>
        <p:txBody>
          <a:bodyPr>
            <a:normAutofit fontScale="90000"/>
          </a:bodyPr>
          <a:lstStyle/>
          <a:p>
            <a:pPr algn="ctr"/>
            <a:r>
              <a:rPr lang="id-ID" dirty="0" smtClean="0"/>
              <a:t>PERKEMBANGAN MASA PRASEKOLAH ANALOG PERKEMBANGAN TUNAGRAHITA</a:t>
            </a:r>
            <a:endParaRPr lang="id-ID" b="1" dirty="0"/>
          </a:p>
        </p:txBody>
      </p:sp>
      <p:sp>
        <p:nvSpPr>
          <p:cNvPr id="3" name="Subtitle 2"/>
          <p:cNvSpPr>
            <a:spLocks noGrp="1"/>
          </p:cNvSpPr>
          <p:nvPr>
            <p:ph type="subTitle" idx="1"/>
          </p:nvPr>
        </p:nvSpPr>
        <p:spPr/>
        <p:txBody>
          <a:bodyPr/>
          <a:lstStyle/>
          <a:p>
            <a:pPr algn="ctr"/>
            <a:r>
              <a:rPr lang="id-ID" dirty="0" smtClean="0"/>
              <a:t>BUKU MENTALLY  RETARDED</a:t>
            </a:r>
          </a:p>
          <a:p>
            <a:pPr algn="ctr"/>
            <a:r>
              <a:rPr lang="id-ID" dirty="0" smtClean="0"/>
              <a:t>A CYCLE LIFE APPROACH</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Usaha untuk mengembangkan</a:t>
            </a:r>
            <a:endParaRPr lang="id-ID" b="1" dirty="0"/>
          </a:p>
        </p:txBody>
      </p:sp>
      <p:sp>
        <p:nvSpPr>
          <p:cNvPr id="3" name="Content Placeholder 2"/>
          <p:cNvSpPr>
            <a:spLocks noGrp="1"/>
          </p:cNvSpPr>
          <p:nvPr>
            <p:ph idx="1"/>
          </p:nvPr>
        </p:nvSpPr>
        <p:spPr/>
        <p:txBody>
          <a:bodyPr>
            <a:normAutofit lnSpcReduction="10000"/>
          </a:bodyPr>
          <a:lstStyle/>
          <a:p>
            <a:pPr algn="just">
              <a:buNone/>
            </a:pPr>
            <a:r>
              <a:rPr lang="id-ID" b="1" i="1" dirty="0" smtClean="0"/>
              <a:t>     </a:t>
            </a:r>
            <a:r>
              <a:rPr lang="id-ID" sz="3200" b="1" i="1" dirty="0" smtClean="0"/>
              <a:t>S</a:t>
            </a:r>
            <a:r>
              <a:rPr lang="id-ID" sz="3200" b="1" dirty="0" smtClean="0"/>
              <a:t>ome efforts have been under way with regard to language rehabilitation with the mentally retarded. A number of these have been based on Skinner’s approach. Several research projects have  focused on the establishment of imitative repertoires in retarded children in order to facilitate speech and language development.  </a:t>
            </a:r>
            <a:endParaRPr lang="id-ID" b="1"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sz="3600" b="1" dirty="0" smtClean="0"/>
              <a:t>COGNITIVE  DEVELOPMENT  PIAGET’S  THEORITICAL  FORMULATION.</a:t>
            </a:r>
            <a:endParaRPr lang="id-ID" sz="3600" b="1" dirty="0"/>
          </a:p>
        </p:txBody>
      </p:sp>
      <p:sp>
        <p:nvSpPr>
          <p:cNvPr id="3" name="Content Placeholder 2"/>
          <p:cNvSpPr>
            <a:spLocks noGrp="1"/>
          </p:cNvSpPr>
          <p:nvPr>
            <p:ph idx="1"/>
          </p:nvPr>
        </p:nvSpPr>
        <p:spPr/>
        <p:txBody>
          <a:bodyPr>
            <a:normAutofit/>
          </a:bodyPr>
          <a:lstStyle/>
          <a:p>
            <a:pPr marL="0" indent="0" algn="just">
              <a:buNone/>
            </a:pPr>
            <a:r>
              <a:rPr lang="id-ID" sz="3200" b="1" dirty="0" smtClean="0"/>
              <a:t>     It is speculated that retarded children, particularly those who are only mildly handicapped, progress gradually through  Piaget’s development stages in structural terms although the rate of progress is somewhat slower than for normal children.</a:t>
            </a:r>
            <a:endParaRPr lang="id-ID" sz="32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PSYCHOSOCIAL DEVELOPMENT</a:t>
            </a:r>
            <a:endParaRPr lang="id-ID" dirty="0"/>
          </a:p>
        </p:txBody>
      </p:sp>
      <p:sp>
        <p:nvSpPr>
          <p:cNvPr id="3" name="Content Placeholder 2"/>
          <p:cNvSpPr>
            <a:spLocks noGrp="1"/>
          </p:cNvSpPr>
          <p:nvPr>
            <p:ph idx="1"/>
          </p:nvPr>
        </p:nvSpPr>
        <p:spPr/>
        <p:txBody>
          <a:bodyPr/>
          <a:lstStyle/>
          <a:p>
            <a:pPr algn="just">
              <a:buNone/>
            </a:pPr>
            <a:r>
              <a:rPr lang="id-ID" dirty="0" smtClean="0"/>
              <a:t>      </a:t>
            </a:r>
            <a:r>
              <a:rPr lang="id-ID" sz="3200" dirty="0" smtClean="0"/>
              <a:t>    Development of trust, autonomy, and initiative. </a:t>
            </a:r>
          </a:p>
          <a:p>
            <a:pPr algn="just">
              <a:buNone/>
            </a:pPr>
            <a:r>
              <a:rPr lang="id-ID" sz="3200" dirty="0" smtClean="0"/>
              <a:t>E. H. Erikson hypothesized that infancy is the time in child’s life when the first social achievement is accomplished—</a:t>
            </a:r>
            <a:r>
              <a:rPr lang="id-ID" sz="3200" b="1" i="1" dirty="0" smtClean="0">
                <a:solidFill>
                  <a:srgbClr val="002060"/>
                </a:solidFill>
              </a:rPr>
              <a:t>that of basic trust.</a:t>
            </a:r>
            <a:endParaRPr lang="id-ID" b="1" i="1" dirty="0">
              <a:solidFill>
                <a:srgbClr val="00206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sz="4000" b="1" dirty="0" smtClean="0"/>
              <a:t>Development  of  attachment</a:t>
            </a:r>
            <a:endParaRPr lang="id-ID" sz="4000" b="1" dirty="0"/>
          </a:p>
        </p:txBody>
      </p:sp>
      <p:sp>
        <p:nvSpPr>
          <p:cNvPr id="3" name="Content Placeholder 2"/>
          <p:cNvSpPr>
            <a:spLocks noGrp="1"/>
          </p:cNvSpPr>
          <p:nvPr>
            <p:ph idx="1"/>
          </p:nvPr>
        </p:nvSpPr>
        <p:spPr/>
        <p:txBody>
          <a:bodyPr>
            <a:normAutofit fontScale="92500" lnSpcReduction="10000"/>
          </a:bodyPr>
          <a:lstStyle/>
          <a:p>
            <a:pPr marL="0" indent="0" algn="just">
              <a:buNone/>
            </a:pPr>
            <a:r>
              <a:rPr lang="id-ID" sz="3600" b="1" dirty="0" smtClean="0"/>
              <a:t>    </a:t>
            </a:r>
            <a:r>
              <a:rPr lang="id-ID" sz="2800" b="1" dirty="0" smtClean="0"/>
              <a:t>Attachment behavior is also though to be an important emotional component of personality with considerable implication for future development. Bowlby (1969) viewed infancy as a crucial period for the emergence of this behavior. As attachment evolves the reciprocal behaviors of the mother first and other significant individuals are essentially caretaking  behaviors.</a:t>
            </a:r>
          </a:p>
          <a:p>
            <a:pPr marL="0" indent="0" algn="just">
              <a:buNone/>
            </a:pPr>
            <a:r>
              <a:rPr lang="id-ID" sz="2800" b="1" dirty="0" smtClean="0"/>
              <a:t>      The role of early stimulation is immediately apparent  in both psychosocial and intellectual domains.</a:t>
            </a:r>
            <a:endParaRPr lang="id-ID" sz="2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847088"/>
          </a:xfrm>
        </p:spPr>
        <p:txBody>
          <a:bodyPr>
            <a:normAutofit fontScale="90000"/>
          </a:bodyPr>
          <a:lstStyle/>
          <a:p>
            <a:pPr algn="ctr"/>
            <a:r>
              <a:rPr lang="id-ID" dirty="0" smtClean="0"/>
              <a:t>PRINSIP UMUM </a:t>
            </a:r>
            <a:r>
              <a:rPr lang="id-ID" sz="4000" dirty="0" smtClean="0"/>
              <a:t>MENGEMBANGKAN/MENGOPTIMALKAN TUNAGRAHITA</a:t>
            </a:r>
            <a:endParaRPr lang="id-ID" dirty="0"/>
          </a:p>
        </p:txBody>
      </p:sp>
      <p:sp>
        <p:nvSpPr>
          <p:cNvPr id="3" name="Content Placeholder 2"/>
          <p:cNvSpPr>
            <a:spLocks noGrp="1"/>
          </p:cNvSpPr>
          <p:nvPr>
            <p:ph idx="1"/>
          </p:nvPr>
        </p:nvSpPr>
        <p:spPr/>
        <p:txBody>
          <a:bodyPr>
            <a:normAutofit fontScale="92500"/>
          </a:bodyPr>
          <a:lstStyle/>
          <a:p>
            <a:pPr algn="just"/>
            <a:r>
              <a:rPr lang="id-ID" dirty="0" smtClean="0"/>
              <a:t>MENGASESMEN UNTUK MENGETAHUI POSISI PERKEMBANGAN DAN POTENSI, SERTA KELEMAHAN/HAMBATAN</a:t>
            </a:r>
          </a:p>
          <a:p>
            <a:pPr algn="just"/>
            <a:r>
              <a:rPr lang="id-ID" dirty="0" smtClean="0"/>
              <a:t>POTENSI DIKEMBANGKAN</a:t>
            </a:r>
          </a:p>
          <a:p>
            <a:pPr algn="just"/>
            <a:r>
              <a:rPr lang="id-ID" dirty="0" smtClean="0"/>
              <a:t>KELEMAHAN/HAMBATAN DIPERBAIKI</a:t>
            </a:r>
          </a:p>
          <a:p>
            <a:pPr algn="just"/>
            <a:r>
              <a:rPr lang="id-ID" dirty="0" smtClean="0"/>
              <a:t>PROGRAM BERDASARKAN POTENSI DAN HAMBATAN</a:t>
            </a:r>
          </a:p>
          <a:p>
            <a:pPr algn="just"/>
            <a:r>
              <a:rPr lang="id-ID" dirty="0" smtClean="0"/>
              <a:t>HAMBATAN DENGAN PROGRAM KHUSUS ATAU KOMPENSATORIS</a:t>
            </a:r>
          </a:p>
          <a:p>
            <a:pPr algn="just"/>
            <a:r>
              <a:rPr lang="id-ID" dirty="0" smtClean="0"/>
              <a:t>POTENSI DENGAN PROGRAM YANG SESUAI KONDISINYA.</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PERKEMBANGAN PRASEKOLAH</a:t>
            </a:r>
            <a:endParaRPr lang="id-ID" dirty="0"/>
          </a:p>
        </p:txBody>
      </p:sp>
      <p:sp>
        <p:nvSpPr>
          <p:cNvPr id="3" name="Content Placeholder 2"/>
          <p:cNvSpPr>
            <a:spLocks noGrp="1"/>
          </p:cNvSpPr>
          <p:nvPr>
            <p:ph idx="1"/>
          </p:nvPr>
        </p:nvSpPr>
        <p:spPr/>
        <p:txBody>
          <a:bodyPr>
            <a:normAutofit/>
          </a:bodyPr>
          <a:lstStyle/>
          <a:p>
            <a:pPr marL="514350" indent="-514350" algn="just">
              <a:buFont typeface="+mj-lt"/>
              <a:buAutoNum type="arabicPeriod"/>
            </a:pPr>
            <a:r>
              <a:rPr lang="id-ID" sz="3600" b="1" dirty="0" smtClean="0"/>
              <a:t>PHYSICAL DEVELOPMENT</a:t>
            </a:r>
          </a:p>
          <a:p>
            <a:pPr marL="514350" indent="-514350" algn="just">
              <a:buFont typeface="+mj-lt"/>
              <a:buAutoNum type="arabicPeriod"/>
            </a:pPr>
            <a:r>
              <a:rPr lang="id-ID" sz="3600" b="1" dirty="0" smtClean="0"/>
              <a:t>LANGUAGE DEVELOPMENT</a:t>
            </a:r>
          </a:p>
          <a:p>
            <a:pPr marL="514350" indent="-514350" algn="just">
              <a:buFont typeface="+mj-lt"/>
              <a:buAutoNum type="arabicPeriod"/>
            </a:pPr>
            <a:r>
              <a:rPr lang="id-ID" sz="3600" b="1" dirty="0" smtClean="0"/>
              <a:t>COGNITIVE DEVELOPMENT</a:t>
            </a:r>
          </a:p>
          <a:p>
            <a:pPr marL="514350" indent="-514350" algn="just">
              <a:buFont typeface="+mj-lt"/>
              <a:buAutoNum type="arabicPeriod"/>
            </a:pPr>
            <a:r>
              <a:rPr lang="id-ID" sz="3600" b="1" dirty="0" smtClean="0"/>
              <a:t>PSYCHOSOSIAL DEVELOPMENT</a:t>
            </a:r>
            <a:endParaRPr lang="id-ID" sz="36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PHYSICAL DEVELOPMENT</a:t>
            </a:r>
            <a:endParaRPr lang="id-ID" dirty="0"/>
          </a:p>
        </p:txBody>
      </p:sp>
      <p:sp>
        <p:nvSpPr>
          <p:cNvPr id="3" name="Content Placeholder 2"/>
          <p:cNvSpPr>
            <a:spLocks noGrp="1"/>
          </p:cNvSpPr>
          <p:nvPr>
            <p:ph idx="1"/>
          </p:nvPr>
        </p:nvSpPr>
        <p:spPr/>
        <p:txBody>
          <a:bodyPr/>
          <a:lstStyle/>
          <a:p>
            <a:pPr algn="just"/>
            <a:r>
              <a:rPr lang="id-ID" dirty="0" smtClean="0"/>
              <a:t>DIANTARANYA: Neuromotor Development</a:t>
            </a:r>
          </a:p>
          <a:p>
            <a:pPr algn="ctr">
              <a:buNone/>
            </a:pPr>
            <a:r>
              <a:rPr lang="id-ID" dirty="0" smtClean="0"/>
              <a:t>Neuromotor development to become familiar with the physical dimensions of learning and the influences of the environment on this particular aspect development.</a:t>
            </a:r>
          </a:p>
          <a:p>
            <a:pPr algn="ctr">
              <a:buNone/>
            </a:pPr>
            <a:r>
              <a:rPr lang="id-ID" dirty="0" smtClean="0">
                <a:solidFill>
                  <a:srgbClr val="002060"/>
                </a:solidFill>
              </a:rPr>
              <a:t>Neurological development represents a critical demension of the child’s overall development and plays a particular role in the areas of cognitive, language, and psychosocial development</a:t>
            </a:r>
            <a:endParaRPr lang="id-ID" dirty="0">
              <a:solidFill>
                <a:srgbClr val="002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sz="4000" dirty="0" smtClean="0"/>
              <a:t>HEAD AND BRAIN CHARACTERISTICS</a:t>
            </a:r>
            <a:endParaRPr lang="id-ID" sz="4000" dirty="0"/>
          </a:p>
        </p:txBody>
      </p:sp>
      <p:sp>
        <p:nvSpPr>
          <p:cNvPr id="3" name="Content Placeholder 2"/>
          <p:cNvSpPr>
            <a:spLocks noGrp="1"/>
          </p:cNvSpPr>
          <p:nvPr>
            <p:ph idx="1"/>
          </p:nvPr>
        </p:nvSpPr>
        <p:spPr/>
        <p:txBody>
          <a:bodyPr>
            <a:normAutofit/>
          </a:bodyPr>
          <a:lstStyle/>
          <a:p>
            <a:pPr marL="0" indent="0" algn="just">
              <a:buNone/>
            </a:pPr>
            <a:r>
              <a:rPr lang="id-ID" sz="3200" b="1" dirty="0" smtClean="0"/>
              <a:t>A  child who exhibits inadequate neuromotor control and function or who evidences a developmental delay may suffer from some abnormality of form or function of the brain, although such a defect is not typically detectable directly.</a:t>
            </a:r>
            <a:endParaRPr lang="id-ID" sz="32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smtClean="0"/>
              <a:t>EMOTIONS AND THE CENTRAL NERVOUS SYSTEM</a:t>
            </a:r>
            <a:endParaRPr lang="id-ID" dirty="0"/>
          </a:p>
        </p:txBody>
      </p:sp>
      <p:sp>
        <p:nvSpPr>
          <p:cNvPr id="3" name="Content Placeholder 2"/>
          <p:cNvSpPr>
            <a:spLocks noGrp="1"/>
          </p:cNvSpPr>
          <p:nvPr>
            <p:ph idx="1"/>
          </p:nvPr>
        </p:nvSpPr>
        <p:spPr/>
        <p:txBody>
          <a:bodyPr>
            <a:normAutofit/>
          </a:bodyPr>
          <a:lstStyle/>
          <a:p>
            <a:pPr algn="ctr">
              <a:buNone/>
            </a:pPr>
            <a:r>
              <a:rPr lang="id-ID" sz="3600" dirty="0" smtClean="0"/>
              <a:t>The limbic  system of the brain is located in the central portion of the tissue and surrounds the hypothalamus. This system functions specifically to mediate the emotional and temperamental dimensions of behavior.</a:t>
            </a:r>
            <a:endParaRPr lang="id-ID"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smtClean="0"/>
              <a:t>SENSORY ORGANS AND CRANIAL NERVES.</a:t>
            </a:r>
            <a:endParaRPr lang="id-ID" dirty="0"/>
          </a:p>
        </p:txBody>
      </p:sp>
      <p:sp>
        <p:nvSpPr>
          <p:cNvPr id="3" name="Content Placeholder 2"/>
          <p:cNvSpPr>
            <a:spLocks noGrp="1"/>
          </p:cNvSpPr>
          <p:nvPr>
            <p:ph idx="1"/>
          </p:nvPr>
        </p:nvSpPr>
        <p:spPr/>
        <p:txBody>
          <a:bodyPr>
            <a:normAutofit fontScale="92500" lnSpcReduction="10000"/>
          </a:bodyPr>
          <a:lstStyle/>
          <a:p>
            <a:pPr marL="273050" indent="-15875" algn="just">
              <a:buNone/>
            </a:pPr>
            <a:r>
              <a:rPr lang="id-ID" sz="3600" dirty="0" smtClean="0"/>
              <a:t>The development  and integrity  of the cranial nerves  and specialized sensory organs also plays an important role in a young child’s  general functioning status. These maturational processes are essential to a child’s ability to receive  stimuli from the environment and  to integrate them  into the perceptual and memory components of the central nervous system.  </a:t>
            </a:r>
            <a:endParaRPr lang="id-ID"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smtClean="0"/>
              <a:t>NORMAL LANGUAGE DEVELOPMENT</a:t>
            </a:r>
            <a:endParaRPr lang="id-ID" dirty="0"/>
          </a:p>
        </p:txBody>
      </p:sp>
      <p:sp>
        <p:nvSpPr>
          <p:cNvPr id="3" name="Content Placeholder 2"/>
          <p:cNvSpPr>
            <a:spLocks noGrp="1"/>
          </p:cNvSpPr>
          <p:nvPr>
            <p:ph idx="1"/>
          </p:nvPr>
        </p:nvSpPr>
        <p:spPr/>
        <p:txBody>
          <a:bodyPr/>
          <a:lstStyle/>
          <a:p>
            <a:pPr marL="0" indent="0">
              <a:buFont typeface="+mj-lt"/>
              <a:buAutoNum type="arabicPeriod"/>
            </a:pPr>
            <a:r>
              <a:rPr lang="id-ID" dirty="0" smtClean="0"/>
              <a:t>Birth       crying and making other physiological sounds</a:t>
            </a:r>
          </a:p>
          <a:p>
            <a:pPr marL="0" indent="0">
              <a:buFont typeface="+mj-lt"/>
              <a:buAutoNum type="arabicPeriod"/>
            </a:pPr>
            <a:r>
              <a:rPr lang="id-ID" dirty="0" smtClean="0"/>
              <a:t>1 to 2 months       cooing as well as crying</a:t>
            </a:r>
          </a:p>
          <a:p>
            <a:pPr marL="0" indent="0">
              <a:buFont typeface="+mj-lt"/>
              <a:buAutoNum type="arabicPeriod"/>
            </a:pPr>
            <a:r>
              <a:rPr lang="id-ID" dirty="0" smtClean="0"/>
              <a:t>3 to 6 months       babblying as well as crying</a:t>
            </a:r>
          </a:p>
          <a:p>
            <a:pPr marL="0" indent="0">
              <a:buFont typeface="+mj-lt"/>
              <a:buAutoNum type="arabicPeriod"/>
            </a:pPr>
            <a:r>
              <a:rPr lang="id-ID" dirty="0" smtClean="0"/>
              <a:t>9 to 14 months  speaking first words as well as babbling</a:t>
            </a:r>
          </a:p>
          <a:p>
            <a:pPr marL="0" indent="0">
              <a:buFont typeface="+mj-lt"/>
              <a:buAutoNum type="arabicPeriod"/>
            </a:pPr>
            <a:r>
              <a:rPr lang="id-ID" dirty="0" smtClean="0"/>
              <a:t>18 to 24 months speaking first sentences as well as words</a:t>
            </a:r>
          </a:p>
          <a:p>
            <a:pPr marL="0" indent="0">
              <a:buFont typeface="+mj-lt"/>
              <a:buAutoNum type="arabicPeriod"/>
            </a:pPr>
            <a:r>
              <a:rPr lang="id-ID" dirty="0" smtClean="0"/>
              <a:t>3 to 4 years  Using all basic syntactial structure</a:t>
            </a:r>
          </a:p>
          <a:p>
            <a:pPr marL="0" indent="0">
              <a:buFont typeface="+mj-lt"/>
              <a:buAutoNum type="arabicPeriod"/>
            </a:pPr>
            <a:r>
              <a:rPr lang="id-ID" dirty="0" smtClean="0"/>
              <a:t>4 to 8 years Articulating correctly all speech sounds in context.</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smtClean="0"/>
              <a:t>Delayed Language Development</a:t>
            </a:r>
            <a:endParaRPr lang="id-ID" dirty="0"/>
          </a:p>
        </p:txBody>
      </p:sp>
      <p:sp>
        <p:nvSpPr>
          <p:cNvPr id="3" name="Content Placeholder 2"/>
          <p:cNvSpPr>
            <a:spLocks noGrp="1"/>
          </p:cNvSpPr>
          <p:nvPr>
            <p:ph idx="1"/>
          </p:nvPr>
        </p:nvSpPr>
        <p:spPr/>
        <p:txBody>
          <a:bodyPr>
            <a:normAutofit lnSpcReduction="10000"/>
          </a:bodyPr>
          <a:lstStyle/>
          <a:p>
            <a:pPr marL="0" indent="0" algn="just">
              <a:buNone/>
            </a:pPr>
            <a:r>
              <a:rPr lang="id-ID" b="1" dirty="0" smtClean="0"/>
              <a:t>      </a:t>
            </a:r>
            <a:r>
              <a:rPr lang="id-ID" sz="3200" b="1" dirty="0" smtClean="0"/>
              <a:t>Some of these scales include the pheno logical (</a:t>
            </a:r>
            <a:r>
              <a:rPr lang="id-ID" sz="3200" b="1" i="1" dirty="0" smtClean="0"/>
              <a:t>sounds</a:t>
            </a:r>
            <a:r>
              <a:rPr lang="id-ID" sz="3200" b="1" dirty="0" smtClean="0"/>
              <a:t>), semantic (</a:t>
            </a:r>
            <a:r>
              <a:rPr lang="id-ID" sz="3200" b="1" i="1" dirty="0" smtClean="0"/>
              <a:t>meaning), </a:t>
            </a:r>
            <a:r>
              <a:rPr lang="id-ID" sz="3200" b="1" dirty="0" smtClean="0"/>
              <a:t>morphological (</a:t>
            </a:r>
            <a:r>
              <a:rPr lang="id-ID" sz="3200" b="1" i="1" dirty="0" smtClean="0"/>
              <a:t>word</a:t>
            </a:r>
            <a:r>
              <a:rPr lang="id-ID" sz="3200" b="1" dirty="0" smtClean="0"/>
              <a:t> </a:t>
            </a:r>
            <a:r>
              <a:rPr lang="id-ID" sz="3200" b="1" i="1" dirty="0" smtClean="0"/>
              <a:t>forms</a:t>
            </a:r>
            <a:r>
              <a:rPr lang="id-ID" sz="3200" b="1" dirty="0" smtClean="0"/>
              <a:t>), and syntact ical (</a:t>
            </a:r>
            <a:r>
              <a:rPr lang="id-ID" sz="3200" b="1" i="1" dirty="0" smtClean="0"/>
              <a:t>word order) </a:t>
            </a:r>
            <a:r>
              <a:rPr lang="id-ID" sz="3200" b="1" dirty="0" smtClean="0"/>
              <a:t>skills acquired by normal children. All of these areas of assesment appear important to an evaluation of language development both for children who appear to be progressing normally and these who exhibit delay.  </a:t>
            </a:r>
            <a:endParaRPr lang="id-ID"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162</TotalTime>
  <Words>607</Words>
  <Application>Microsoft Office PowerPoint</Application>
  <PresentationFormat>On-screen Show (4:3)</PresentationFormat>
  <Paragraphs>45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PERKEMBANGAN MASA PRASEKOLAH ANALOG PERKEMBANGAN TUNAGRAHITA</vt:lpstr>
      <vt:lpstr>PRINSIP UMUM MENGEMBANGKAN/MENGOPTIMALKAN TUNAGRAHITA</vt:lpstr>
      <vt:lpstr>PERKEMBANGAN PRASEKOLAH</vt:lpstr>
      <vt:lpstr>PHYSICAL DEVELOPMENT</vt:lpstr>
      <vt:lpstr>HEAD AND BRAIN CHARACTERISTICS</vt:lpstr>
      <vt:lpstr>EMOTIONS AND THE CENTRAL NERVOUS SYSTEM</vt:lpstr>
      <vt:lpstr>SENSORY ORGANS AND CRANIAL NERVES.</vt:lpstr>
      <vt:lpstr>NORMAL LANGUAGE DEVELOPMENT</vt:lpstr>
      <vt:lpstr>Delayed Language Development</vt:lpstr>
      <vt:lpstr>Usaha untuk mengembangkan</vt:lpstr>
      <vt:lpstr>COGNITIVE  DEVELOPMENT  PIAGET’S  THEORITICAL  FORMULATION.</vt:lpstr>
      <vt:lpstr>PSYCHOSOCIAL DEVELOPMENT</vt:lpstr>
      <vt:lpstr>Development  of  attachment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PERKEMBANGAN MASA PRASEKOLAH ANALOG PERKEMBANGAN TUNAGRAHITA</dc:title>
  <dc:creator>My Windows</dc:creator>
  <cp:lastModifiedBy>My Windows</cp:lastModifiedBy>
  <cp:revision>19</cp:revision>
  <dcterms:created xsi:type="dcterms:W3CDTF">2012-04-10T01:52:19Z</dcterms:created>
  <dcterms:modified xsi:type="dcterms:W3CDTF">2012-04-25T02:07:51Z</dcterms:modified>
</cp:coreProperties>
</file>