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4" r:id="rId7"/>
    <p:sldId id="265" r:id="rId8"/>
    <p:sldId id="275" r:id="rId9"/>
    <p:sldId id="276" r:id="rId10"/>
    <p:sldId id="277" r:id="rId11"/>
    <p:sldId id="278" r:id="rId12"/>
    <p:sldId id="279" r:id="rId13"/>
    <p:sldId id="280" r:id="rId14"/>
    <p:sldId id="281" r:id="rId15"/>
    <p:sldId id="282" r:id="rId16"/>
    <p:sldId id="266" r:id="rId17"/>
    <p:sldId id="267" r:id="rId18"/>
    <p:sldId id="283" r:id="rId19"/>
    <p:sldId id="268" r:id="rId20"/>
    <p:sldId id="284" r:id="rId21"/>
    <p:sldId id="269" r:id="rId22"/>
    <p:sldId id="270" r:id="rId23"/>
    <p:sldId id="271" r:id="rId24"/>
    <p:sldId id="272" r:id="rId25"/>
    <p:sldId id="273" r:id="rId26"/>
    <p:sldId id="285" r:id="rId27"/>
    <p:sldId id="274" r:id="rId28"/>
    <p:sldId id="260" r:id="rId29"/>
    <p:sldId id="261" r:id="rId30"/>
    <p:sldId id="262" r:id="rId31"/>
    <p:sldId id="286" r:id="rId32"/>
    <p:sldId id="287"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id-ID"/>
  <c:chart>
    <c:plotArea>
      <c:layout>
        <c:manualLayout>
          <c:layoutTarget val="inner"/>
          <c:xMode val="edge"/>
          <c:yMode val="edge"/>
          <c:x val="4.2169364246135911E-2"/>
          <c:y val="5.8891555233659673E-2"/>
          <c:w val="0.93313927772917282"/>
          <c:h val="0.84317326500459688"/>
        </c:manualLayout>
      </c:layout>
      <c:barChart>
        <c:barDir val="col"/>
        <c:grouping val="clustered"/>
        <c:ser>
          <c:idx val="0"/>
          <c:order val="0"/>
          <c:tx>
            <c:strRef>
              <c:f>Sheet1!$B$1</c:f>
              <c:strCache>
                <c:ptCount val="1"/>
                <c:pt idx="0">
                  <c:v>Series 1</c:v>
                </c:pt>
              </c:strCache>
            </c:strRef>
          </c:tx>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axId val="43541248"/>
        <c:axId val="43542784"/>
      </c:barChart>
      <c:catAx>
        <c:axId val="43541248"/>
        <c:scaling>
          <c:orientation val="minMax"/>
        </c:scaling>
        <c:axPos val="b"/>
        <c:tickLblPos val="nextTo"/>
        <c:crossAx val="43542784"/>
        <c:crosses val="autoZero"/>
        <c:auto val="1"/>
        <c:lblAlgn val="ctr"/>
        <c:lblOffset val="100"/>
      </c:catAx>
      <c:valAx>
        <c:axId val="43542784"/>
        <c:scaling>
          <c:orientation val="minMax"/>
        </c:scaling>
        <c:axPos val="l"/>
        <c:majorGridlines/>
        <c:numFmt formatCode="General" sourceLinked="1"/>
        <c:tickLblPos val="nextTo"/>
        <c:crossAx val="43541248"/>
        <c:crosses val="autoZero"/>
        <c:crossBetween val="between"/>
      </c:valAx>
    </c:plotArea>
    <c:plotVisOnly val="1"/>
  </c:chart>
  <c:txPr>
    <a:bodyPr/>
    <a:lstStyle/>
    <a:p>
      <a:pPr>
        <a:defRPr sz="1800"/>
      </a:pPr>
      <a:endParaRPr lang="id-ID"/>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16348C-06FD-441C-90B6-4DD4995F578C}" type="doc">
      <dgm:prSet loTypeId="urn:microsoft.com/office/officeart/2005/8/layout/pyramid1" loCatId="pyramid" qsTypeId="urn:microsoft.com/office/officeart/2005/8/quickstyle/simple1" qsCatId="simple" csTypeId="urn:microsoft.com/office/officeart/2005/8/colors/accent1_2" csCatId="accent1" phldr="1"/>
      <dgm:spPr/>
    </dgm:pt>
    <dgm:pt modelId="{A38133C9-96C1-4A07-B59D-C7A710ADB804}">
      <dgm:prSet phldrT="[Text]"/>
      <dgm:spPr/>
      <dgm:t>
        <a:bodyPr/>
        <a:lstStyle/>
        <a:p>
          <a:r>
            <a:rPr lang="id-ID" dirty="0" smtClean="0"/>
            <a:t>Self-aktualization</a:t>
          </a:r>
          <a:endParaRPr lang="id-ID" dirty="0"/>
        </a:p>
      </dgm:t>
    </dgm:pt>
    <dgm:pt modelId="{F1CE2F06-0C66-44DD-8847-FE2D97DD6063}" type="parTrans" cxnId="{E6B2F9C3-060C-43F6-A2BD-20C221AD46C0}">
      <dgm:prSet/>
      <dgm:spPr/>
      <dgm:t>
        <a:bodyPr/>
        <a:lstStyle/>
        <a:p>
          <a:endParaRPr lang="id-ID"/>
        </a:p>
      </dgm:t>
    </dgm:pt>
    <dgm:pt modelId="{3A628279-49EF-4BE9-987E-EFD69E033022}" type="sibTrans" cxnId="{E6B2F9C3-060C-43F6-A2BD-20C221AD46C0}">
      <dgm:prSet/>
      <dgm:spPr/>
      <dgm:t>
        <a:bodyPr/>
        <a:lstStyle/>
        <a:p>
          <a:endParaRPr lang="id-ID"/>
        </a:p>
      </dgm:t>
    </dgm:pt>
    <dgm:pt modelId="{984125D7-1D49-4E6E-9CBA-7FFF41727BA5}">
      <dgm:prSet phldrT="[Text]" custT="1"/>
      <dgm:spPr/>
      <dgm:t>
        <a:bodyPr/>
        <a:lstStyle/>
        <a:p>
          <a:r>
            <a:rPr lang="id-ID" sz="2400" dirty="0" smtClean="0"/>
            <a:t>self-esteem dan sosial need</a:t>
          </a:r>
          <a:r>
            <a:rPr lang="id-ID" sz="1600" dirty="0" smtClean="0"/>
            <a:t> </a:t>
          </a:r>
          <a:endParaRPr lang="id-ID" sz="1600" dirty="0"/>
        </a:p>
      </dgm:t>
    </dgm:pt>
    <dgm:pt modelId="{2B8701EA-810F-4E7D-B22C-C3F2DB1AD13C}" type="parTrans" cxnId="{7C3A8FEE-F734-4C15-93E7-710984C82DBC}">
      <dgm:prSet/>
      <dgm:spPr/>
      <dgm:t>
        <a:bodyPr/>
        <a:lstStyle/>
        <a:p>
          <a:endParaRPr lang="id-ID"/>
        </a:p>
      </dgm:t>
    </dgm:pt>
    <dgm:pt modelId="{D0342691-3B2B-4FA0-9A29-5F146A534238}" type="sibTrans" cxnId="{7C3A8FEE-F734-4C15-93E7-710984C82DBC}">
      <dgm:prSet/>
      <dgm:spPr/>
      <dgm:t>
        <a:bodyPr/>
        <a:lstStyle/>
        <a:p>
          <a:endParaRPr lang="id-ID"/>
        </a:p>
      </dgm:t>
    </dgm:pt>
    <dgm:pt modelId="{838CDE88-999B-4ABE-9E79-C00F15E7D09C}">
      <dgm:prSet phldrT="[Text]"/>
      <dgm:spPr/>
      <dgm:t>
        <a:bodyPr/>
        <a:lstStyle/>
        <a:p>
          <a:r>
            <a:rPr lang="id-ID" dirty="0" smtClean="0"/>
            <a:t>Kebutuhan fisiologis dan rasa aman</a:t>
          </a:r>
          <a:endParaRPr lang="id-ID" dirty="0"/>
        </a:p>
      </dgm:t>
    </dgm:pt>
    <dgm:pt modelId="{FCB0C036-C19B-4467-89FE-5FA25F8FEFFA}" type="parTrans" cxnId="{822F6563-8351-4F21-B566-60A5E355C79F}">
      <dgm:prSet/>
      <dgm:spPr/>
      <dgm:t>
        <a:bodyPr/>
        <a:lstStyle/>
        <a:p>
          <a:endParaRPr lang="id-ID"/>
        </a:p>
      </dgm:t>
    </dgm:pt>
    <dgm:pt modelId="{0EE42CC8-BACD-4E91-92A3-9BF7D8B7FE20}" type="sibTrans" cxnId="{822F6563-8351-4F21-B566-60A5E355C79F}">
      <dgm:prSet/>
      <dgm:spPr/>
      <dgm:t>
        <a:bodyPr/>
        <a:lstStyle/>
        <a:p>
          <a:endParaRPr lang="id-ID"/>
        </a:p>
      </dgm:t>
    </dgm:pt>
    <dgm:pt modelId="{C10128A4-C6EA-47D3-8643-BCF1528D219E}" type="pres">
      <dgm:prSet presAssocID="{4716348C-06FD-441C-90B6-4DD4995F578C}" presName="Name0" presStyleCnt="0">
        <dgm:presLayoutVars>
          <dgm:dir/>
          <dgm:animLvl val="lvl"/>
          <dgm:resizeHandles val="exact"/>
        </dgm:presLayoutVars>
      </dgm:prSet>
      <dgm:spPr/>
    </dgm:pt>
    <dgm:pt modelId="{12A29E10-79D8-4361-8ED1-9F9B948CBC2A}" type="pres">
      <dgm:prSet presAssocID="{A38133C9-96C1-4A07-B59D-C7A710ADB804}" presName="Name8" presStyleCnt="0"/>
      <dgm:spPr/>
    </dgm:pt>
    <dgm:pt modelId="{21165C5A-F4AD-4E24-A381-E33FA7CB45AE}" type="pres">
      <dgm:prSet presAssocID="{A38133C9-96C1-4A07-B59D-C7A710ADB804}" presName="level" presStyleLbl="node1" presStyleIdx="0" presStyleCnt="3">
        <dgm:presLayoutVars>
          <dgm:chMax val="1"/>
          <dgm:bulletEnabled val="1"/>
        </dgm:presLayoutVars>
      </dgm:prSet>
      <dgm:spPr/>
      <dgm:t>
        <a:bodyPr/>
        <a:lstStyle/>
        <a:p>
          <a:endParaRPr lang="id-ID"/>
        </a:p>
      </dgm:t>
    </dgm:pt>
    <dgm:pt modelId="{FBBD81B2-E363-4983-90BA-735523BAF809}" type="pres">
      <dgm:prSet presAssocID="{A38133C9-96C1-4A07-B59D-C7A710ADB804}" presName="levelTx" presStyleLbl="revTx" presStyleIdx="0" presStyleCnt="0">
        <dgm:presLayoutVars>
          <dgm:chMax val="1"/>
          <dgm:bulletEnabled val="1"/>
        </dgm:presLayoutVars>
      </dgm:prSet>
      <dgm:spPr/>
      <dgm:t>
        <a:bodyPr/>
        <a:lstStyle/>
        <a:p>
          <a:endParaRPr lang="id-ID"/>
        </a:p>
      </dgm:t>
    </dgm:pt>
    <dgm:pt modelId="{CED66664-991B-409E-8D08-9934F0B6A294}" type="pres">
      <dgm:prSet presAssocID="{984125D7-1D49-4E6E-9CBA-7FFF41727BA5}" presName="Name8" presStyleCnt="0"/>
      <dgm:spPr/>
    </dgm:pt>
    <dgm:pt modelId="{EA063A45-5C5A-4427-97CB-16A04999A771}" type="pres">
      <dgm:prSet presAssocID="{984125D7-1D49-4E6E-9CBA-7FFF41727BA5}" presName="level" presStyleLbl="node1" presStyleIdx="1" presStyleCnt="3">
        <dgm:presLayoutVars>
          <dgm:chMax val="1"/>
          <dgm:bulletEnabled val="1"/>
        </dgm:presLayoutVars>
      </dgm:prSet>
      <dgm:spPr/>
      <dgm:t>
        <a:bodyPr/>
        <a:lstStyle/>
        <a:p>
          <a:endParaRPr lang="id-ID"/>
        </a:p>
      </dgm:t>
    </dgm:pt>
    <dgm:pt modelId="{58EABA50-A935-4A59-B9AC-7D2BE56FFE71}" type="pres">
      <dgm:prSet presAssocID="{984125D7-1D49-4E6E-9CBA-7FFF41727BA5}" presName="levelTx" presStyleLbl="revTx" presStyleIdx="0" presStyleCnt="0">
        <dgm:presLayoutVars>
          <dgm:chMax val="1"/>
          <dgm:bulletEnabled val="1"/>
        </dgm:presLayoutVars>
      </dgm:prSet>
      <dgm:spPr/>
      <dgm:t>
        <a:bodyPr/>
        <a:lstStyle/>
        <a:p>
          <a:endParaRPr lang="id-ID"/>
        </a:p>
      </dgm:t>
    </dgm:pt>
    <dgm:pt modelId="{E63B14D1-0C4E-4EE4-9877-E4A280A25EDB}" type="pres">
      <dgm:prSet presAssocID="{838CDE88-999B-4ABE-9E79-C00F15E7D09C}" presName="Name8" presStyleCnt="0"/>
      <dgm:spPr/>
    </dgm:pt>
    <dgm:pt modelId="{EE15DE10-5CCA-4038-9499-EEF346DE6FAC}" type="pres">
      <dgm:prSet presAssocID="{838CDE88-999B-4ABE-9E79-C00F15E7D09C}" presName="level" presStyleLbl="node1" presStyleIdx="2" presStyleCnt="3" custLinFactNeighborX="8657" custLinFactNeighborY="-7476">
        <dgm:presLayoutVars>
          <dgm:chMax val="1"/>
          <dgm:bulletEnabled val="1"/>
        </dgm:presLayoutVars>
      </dgm:prSet>
      <dgm:spPr/>
      <dgm:t>
        <a:bodyPr/>
        <a:lstStyle/>
        <a:p>
          <a:endParaRPr lang="id-ID"/>
        </a:p>
      </dgm:t>
    </dgm:pt>
    <dgm:pt modelId="{DAB54A62-EB57-4A07-882B-9C93F837EFB8}" type="pres">
      <dgm:prSet presAssocID="{838CDE88-999B-4ABE-9E79-C00F15E7D09C}" presName="levelTx" presStyleLbl="revTx" presStyleIdx="0" presStyleCnt="0">
        <dgm:presLayoutVars>
          <dgm:chMax val="1"/>
          <dgm:bulletEnabled val="1"/>
        </dgm:presLayoutVars>
      </dgm:prSet>
      <dgm:spPr/>
      <dgm:t>
        <a:bodyPr/>
        <a:lstStyle/>
        <a:p>
          <a:endParaRPr lang="id-ID"/>
        </a:p>
      </dgm:t>
    </dgm:pt>
  </dgm:ptLst>
  <dgm:cxnLst>
    <dgm:cxn modelId="{70A4139F-180D-4421-9003-197E142AC32C}" type="presOf" srcId="{838CDE88-999B-4ABE-9E79-C00F15E7D09C}" destId="{DAB54A62-EB57-4A07-882B-9C93F837EFB8}" srcOrd="1" destOrd="0" presId="urn:microsoft.com/office/officeart/2005/8/layout/pyramid1"/>
    <dgm:cxn modelId="{7C3A8FEE-F734-4C15-93E7-710984C82DBC}" srcId="{4716348C-06FD-441C-90B6-4DD4995F578C}" destId="{984125D7-1D49-4E6E-9CBA-7FFF41727BA5}" srcOrd="1" destOrd="0" parTransId="{2B8701EA-810F-4E7D-B22C-C3F2DB1AD13C}" sibTransId="{D0342691-3B2B-4FA0-9A29-5F146A534238}"/>
    <dgm:cxn modelId="{6DF78F19-4DAE-499E-95F9-FC39F67F2C27}" type="presOf" srcId="{838CDE88-999B-4ABE-9E79-C00F15E7D09C}" destId="{EE15DE10-5CCA-4038-9499-EEF346DE6FAC}" srcOrd="0" destOrd="0" presId="urn:microsoft.com/office/officeart/2005/8/layout/pyramid1"/>
    <dgm:cxn modelId="{822F6563-8351-4F21-B566-60A5E355C79F}" srcId="{4716348C-06FD-441C-90B6-4DD4995F578C}" destId="{838CDE88-999B-4ABE-9E79-C00F15E7D09C}" srcOrd="2" destOrd="0" parTransId="{FCB0C036-C19B-4467-89FE-5FA25F8FEFFA}" sibTransId="{0EE42CC8-BACD-4E91-92A3-9BF7D8B7FE20}"/>
    <dgm:cxn modelId="{74A7A08E-F22D-48A3-B36D-96644F251F94}" type="presOf" srcId="{4716348C-06FD-441C-90B6-4DD4995F578C}" destId="{C10128A4-C6EA-47D3-8643-BCF1528D219E}" srcOrd="0" destOrd="0" presId="urn:microsoft.com/office/officeart/2005/8/layout/pyramid1"/>
    <dgm:cxn modelId="{A064FBFA-8777-4B87-A6EE-2B4FE5CD1AFE}" type="presOf" srcId="{984125D7-1D49-4E6E-9CBA-7FFF41727BA5}" destId="{58EABA50-A935-4A59-B9AC-7D2BE56FFE71}" srcOrd="1" destOrd="0" presId="urn:microsoft.com/office/officeart/2005/8/layout/pyramid1"/>
    <dgm:cxn modelId="{E6B2F9C3-060C-43F6-A2BD-20C221AD46C0}" srcId="{4716348C-06FD-441C-90B6-4DD4995F578C}" destId="{A38133C9-96C1-4A07-B59D-C7A710ADB804}" srcOrd="0" destOrd="0" parTransId="{F1CE2F06-0C66-44DD-8847-FE2D97DD6063}" sibTransId="{3A628279-49EF-4BE9-987E-EFD69E033022}"/>
    <dgm:cxn modelId="{1B630F4E-930A-4076-8174-24D0D39C68C7}" type="presOf" srcId="{A38133C9-96C1-4A07-B59D-C7A710ADB804}" destId="{21165C5A-F4AD-4E24-A381-E33FA7CB45AE}" srcOrd="0" destOrd="0" presId="urn:microsoft.com/office/officeart/2005/8/layout/pyramid1"/>
    <dgm:cxn modelId="{0F6F51A7-1E51-49E8-8E59-E9A496CF82A8}" type="presOf" srcId="{A38133C9-96C1-4A07-B59D-C7A710ADB804}" destId="{FBBD81B2-E363-4983-90BA-735523BAF809}" srcOrd="1" destOrd="0" presId="urn:microsoft.com/office/officeart/2005/8/layout/pyramid1"/>
    <dgm:cxn modelId="{588087B7-61D7-4440-95A3-2C6E2E9727B3}" type="presOf" srcId="{984125D7-1D49-4E6E-9CBA-7FFF41727BA5}" destId="{EA063A45-5C5A-4427-97CB-16A04999A771}" srcOrd="0" destOrd="0" presId="urn:microsoft.com/office/officeart/2005/8/layout/pyramid1"/>
    <dgm:cxn modelId="{CFCFE4BD-B801-45F8-8D54-50F463DF4767}" type="presParOf" srcId="{C10128A4-C6EA-47D3-8643-BCF1528D219E}" destId="{12A29E10-79D8-4361-8ED1-9F9B948CBC2A}" srcOrd="0" destOrd="0" presId="urn:microsoft.com/office/officeart/2005/8/layout/pyramid1"/>
    <dgm:cxn modelId="{7940D71C-B39A-4613-B68B-A5F1D72B1A1B}" type="presParOf" srcId="{12A29E10-79D8-4361-8ED1-9F9B948CBC2A}" destId="{21165C5A-F4AD-4E24-A381-E33FA7CB45AE}" srcOrd="0" destOrd="0" presId="urn:microsoft.com/office/officeart/2005/8/layout/pyramid1"/>
    <dgm:cxn modelId="{3B0A3D30-229F-4406-8F04-78B25F878BE3}" type="presParOf" srcId="{12A29E10-79D8-4361-8ED1-9F9B948CBC2A}" destId="{FBBD81B2-E363-4983-90BA-735523BAF809}" srcOrd="1" destOrd="0" presId="urn:microsoft.com/office/officeart/2005/8/layout/pyramid1"/>
    <dgm:cxn modelId="{9899091C-ED4C-45E0-9B4E-1D6118D40DC2}" type="presParOf" srcId="{C10128A4-C6EA-47D3-8643-BCF1528D219E}" destId="{CED66664-991B-409E-8D08-9934F0B6A294}" srcOrd="1" destOrd="0" presId="urn:microsoft.com/office/officeart/2005/8/layout/pyramid1"/>
    <dgm:cxn modelId="{B2ECB8CE-266B-4857-BE23-9E8C69C81B5D}" type="presParOf" srcId="{CED66664-991B-409E-8D08-9934F0B6A294}" destId="{EA063A45-5C5A-4427-97CB-16A04999A771}" srcOrd="0" destOrd="0" presId="urn:microsoft.com/office/officeart/2005/8/layout/pyramid1"/>
    <dgm:cxn modelId="{8D2CB7B6-B193-4F4F-96D4-573F845BE66C}" type="presParOf" srcId="{CED66664-991B-409E-8D08-9934F0B6A294}" destId="{58EABA50-A935-4A59-B9AC-7D2BE56FFE71}" srcOrd="1" destOrd="0" presId="urn:microsoft.com/office/officeart/2005/8/layout/pyramid1"/>
    <dgm:cxn modelId="{7F4CCD11-E8EB-42A4-B8E3-1CE9B57F5B94}" type="presParOf" srcId="{C10128A4-C6EA-47D3-8643-BCF1528D219E}" destId="{E63B14D1-0C4E-4EE4-9877-E4A280A25EDB}" srcOrd="2" destOrd="0" presId="urn:microsoft.com/office/officeart/2005/8/layout/pyramid1"/>
    <dgm:cxn modelId="{0212CEFA-A4B7-408C-9B0D-FF07F3DCC965}" type="presParOf" srcId="{E63B14D1-0C4E-4EE4-9877-E4A280A25EDB}" destId="{EE15DE10-5CCA-4038-9499-EEF346DE6FAC}" srcOrd="0" destOrd="0" presId="urn:microsoft.com/office/officeart/2005/8/layout/pyramid1"/>
    <dgm:cxn modelId="{072ADB5D-09F5-48E7-9222-5781218AE0D4}" type="presParOf" srcId="{E63B14D1-0C4E-4EE4-9877-E4A280A25EDB}" destId="{DAB54A62-EB57-4A07-882B-9C93F837EFB8}"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165C5A-F4AD-4E24-A381-E33FA7CB45AE}">
      <dsp:nvSpPr>
        <dsp:cNvPr id="0" name=""/>
        <dsp:cNvSpPr/>
      </dsp:nvSpPr>
      <dsp:spPr>
        <a:xfrm>
          <a:off x="2032000" y="0"/>
          <a:ext cx="2032000" cy="1354666"/>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d-ID" sz="2900" kern="1200" dirty="0" smtClean="0"/>
            <a:t>Self-aktualization</a:t>
          </a:r>
          <a:endParaRPr lang="id-ID" sz="2900" kern="1200" dirty="0"/>
        </a:p>
      </dsp:txBody>
      <dsp:txXfrm>
        <a:off x="2032000" y="0"/>
        <a:ext cx="2032000" cy="1354666"/>
      </dsp:txXfrm>
    </dsp:sp>
    <dsp:sp modelId="{EA063A45-5C5A-4427-97CB-16A04999A771}">
      <dsp:nvSpPr>
        <dsp:cNvPr id="0" name=""/>
        <dsp:cNvSpPr/>
      </dsp:nvSpPr>
      <dsp:spPr>
        <a:xfrm>
          <a:off x="1015999" y="1354666"/>
          <a:ext cx="4064000" cy="1354666"/>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id-ID" sz="2400" kern="1200" dirty="0" smtClean="0"/>
            <a:t>self-esteem dan sosial need</a:t>
          </a:r>
          <a:r>
            <a:rPr lang="id-ID" sz="1600" kern="1200" dirty="0" smtClean="0"/>
            <a:t> </a:t>
          </a:r>
          <a:endParaRPr lang="id-ID" sz="1600" kern="1200" dirty="0"/>
        </a:p>
      </dsp:txBody>
      <dsp:txXfrm>
        <a:off x="1727199" y="1354666"/>
        <a:ext cx="2641600" cy="1354666"/>
      </dsp:txXfrm>
    </dsp:sp>
    <dsp:sp modelId="{EE15DE10-5CCA-4038-9499-EEF346DE6FAC}">
      <dsp:nvSpPr>
        <dsp:cNvPr id="0" name=""/>
        <dsp:cNvSpPr/>
      </dsp:nvSpPr>
      <dsp:spPr>
        <a:xfrm>
          <a:off x="0" y="2608058"/>
          <a:ext cx="6096000" cy="1354666"/>
        </a:xfrm>
        <a:prstGeom prst="trapezoid">
          <a:avLst>
            <a:gd name="adj" fmla="val 7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d-ID" sz="2900" kern="1200" dirty="0" smtClean="0"/>
            <a:t>Kebutuhan fisiologis dan rasa aman</a:t>
          </a:r>
          <a:endParaRPr lang="id-ID" sz="2900" kern="1200" dirty="0"/>
        </a:p>
      </dsp:txBody>
      <dsp:txXfrm>
        <a:off x="1066799" y="2608058"/>
        <a:ext cx="3962400"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BEC22F-FBF6-4F19-9FC0-471BD8E9F699}" type="datetimeFigureOut">
              <a:rPr lang="id-ID" smtClean="0"/>
              <a:pPr/>
              <a:t>10/10/2012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A2B9A7-129A-422C-BBA3-271CE88458E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EC22F-FBF6-4F19-9FC0-471BD8E9F699}" type="datetimeFigureOut">
              <a:rPr lang="id-ID" smtClean="0"/>
              <a:pPr/>
              <a:t>10/10/2012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2B9A7-129A-422C-BBA3-271CE88458E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LAYANAN INTERVENSI</a:t>
            </a:r>
            <a:endParaRPr lang="id-ID" dirty="0"/>
          </a:p>
        </p:txBody>
      </p:sp>
      <p:sp>
        <p:nvSpPr>
          <p:cNvPr id="3" name="Subtitle 2"/>
          <p:cNvSpPr>
            <a:spLocks noGrp="1"/>
          </p:cNvSpPr>
          <p:nvPr>
            <p:ph type="subTitle" idx="1"/>
          </p:nvPr>
        </p:nvSpPr>
        <p:spPr/>
        <p:txBody>
          <a:bodyPr/>
          <a:lstStyle/>
          <a:p>
            <a:r>
              <a:rPr lang="id-ID" dirty="0" smtClean="0">
                <a:solidFill>
                  <a:srgbClr val="002060"/>
                </a:solidFill>
              </a:rPr>
              <a:t>POKOK BAHASAN 3</a:t>
            </a:r>
            <a:endParaRPr lang="id-ID"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Norma yang universal</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Perkembangan membentang melalui serangkaian tahapan atau pola-pola dan dalam suatu periode waktu khusus bagi kebanyakan anak.</a:t>
            </a:r>
          </a:p>
          <a:p>
            <a:pPr algn="just"/>
            <a:r>
              <a:rPr lang="id-ID" dirty="0" smtClean="0"/>
              <a:t>Penggunaan norma universal merupakan sebagai pendekatan normatif. Kebanyakan anak mulai duduk, berdiri, berjalan, dan berbicara pada usia yang sama. Tonggak perkembangan anak yang krusial pada permulaannya sebagai dasar untuk keterampilan yang lebih kompleks pada perkembangan lebih lanjut dalam kehidupan.</a:t>
            </a:r>
          </a:p>
          <a:p>
            <a:pPr algn="just">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Anak-anak dengan kecacatan</a:t>
            </a:r>
            <a:endParaRPr lang="id-ID" dirty="0"/>
          </a:p>
        </p:txBody>
      </p:sp>
      <p:sp>
        <p:nvSpPr>
          <p:cNvPr id="3" name="Content Placeholder 2"/>
          <p:cNvSpPr>
            <a:spLocks noGrp="1"/>
          </p:cNvSpPr>
          <p:nvPr>
            <p:ph idx="1"/>
          </p:nvPr>
        </p:nvSpPr>
        <p:spPr/>
        <p:txBody>
          <a:bodyPr>
            <a:normAutofit lnSpcReduction="10000"/>
          </a:bodyPr>
          <a:lstStyle/>
          <a:p>
            <a:r>
              <a:rPr lang="id-ID" dirty="0" smtClean="0"/>
              <a:t>Tidak maju/berkembang dalam satu atau lebih bidang perkembangan pada tingkatan yang ditunjukkan norma universal.</a:t>
            </a:r>
          </a:p>
          <a:p>
            <a:pPr algn="just"/>
            <a:r>
              <a:rPr lang="id-ID" dirty="0" smtClean="0"/>
              <a:t>Tingkat capaian perkembangan secara bermakna terlambat dalam satu atau lebih dari area perkembangan.</a:t>
            </a:r>
          </a:p>
          <a:p>
            <a:pPr algn="just"/>
            <a:r>
              <a:rPr lang="id-ID" dirty="0" smtClean="0"/>
              <a:t>Anak-anak dikategorikan developmental delay jika perolehan keterampilannya lebih lambat dari usianya.</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6892"/>
            <a:ext cx="8229600" cy="1963724"/>
          </a:xfrm>
        </p:spPr>
        <p:txBody>
          <a:bodyPr>
            <a:normAutofit fontScale="90000"/>
          </a:bodyPr>
          <a:lstStyle/>
          <a:p>
            <a:r>
              <a:rPr lang="id-ID" dirty="0" smtClean="0"/>
              <a:t>Fungsi teori perkembangan</a:t>
            </a:r>
            <a:br>
              <a:rPr lang="id-ID" dirty="0" smtClean="0"/>
            </a:br>
            <a:r>
              <a:rPr lang="id-ID" dirty="0" smtClean="0"/>
              <a:t>menjelaskan tahap perkembangan</a:t>
            </a:r>
            <a:br>
              <a:rPr lang="id-ID" dirty="0" smtClean="0"/>
            </a:br>
            <a:r>
              <a:rPr lang="id-ID" dirty="0" smtClean="0"/>
              <a:t>sebagai dasar intervensi</a:t>
            </a:r>
            <a:endParaRPr lang="id-ID"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Flowchart: Punched Tape 4"/>
          <p:cNvSpPr/>
          <p:nvPr/>
        </p:nvSpPr>
        <p:spPr>
          <a:xfrm>
            <a:off x="-1116632" y="-387424"/>
            <a:ext cx="11161240" cy="2592288"/>
          </a:xfrm>
          <a:prstGeom prst="flowChartPunchedTape">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Penjelasan grafik perkembangan anak </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Kategori 1 aspek tertentu berkembang yang lain tertinggal, yang diintervensi di daerah hijau</a:t>
            </a:r>
          </a:p>
          <a:p>
            <a:pPr marL="514350" indent="-514350">
              <a:buFont typeface="+mj-lt"/>
              <a:buAutoNum type="arabicPeriod"/>
            </a:pPr>
            <a:r>
              <a:rPr lang="id-ID" dirty="0" smtClean="0"/>
              <a:t>Kategori 2 yang diintervensi di daerah hijau</a:t>
            </a:r>
          </a:p>
          <a:p>
            <a:pPr marL="514350" indent="-514350">
              <a:buFont typeface="+mj-lt"/>
              <a:buAutoNum type="arabicPeriod"/>
            </a:pPr>
            <a:r>
              <a:rPr lang="id-ID" dirty="0" smtClean="0"/>
              <a:t>Kategori 3 yang diintervensi di daerah merah</a:t>
            </a:r>
          </a:p>
          <a:p>
            <a:pPr marL="514350" indent="-514350">
              <a:buFont typeface="+mj-lt"/>
              <a:buAutoNum type="arabicPeriod"/>
            </a:pPr>
            <a:r>
              <a:rPr lang="id-ID" dirty="0" smtClean="0"/>
              <a:t>Kategori 4 yang dintervensi di daerah merah</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Developmental  teori diklasifikasikan:</a:t>
            </a:r>
            <a:endParaRPr lang="id-ID" dirty="0"/>
          </a:p>
        </p:txBody>
      </p:sp>
      <p:sp>
        <p:nvSpPr>
          <p:cNvPr id="3" name="Content Placeholder 2"/>
          <p:cNvSpPr>
            <a:spLocks noGrp="1"/>
          </p:cNvSpPr>
          <p:nvPr>
            <p:ph idx="1"/>
          </p:nvPr>
        </p:nvSpPr>
        <p:spPr/>
        <p:txBody>
          <a:bodyPr>
            <a:normAutofit fontScale="85000" lnSpcReduction="20000"/>
          </a:bodyPr>
          <a:lstStyle/>
          <a:p>
            <a:pPr algn="ctr"/>
            <a:r>
              <a:rPr lang="id-ID" b="1" dirty="0" smtClean="0">
                <a:solidFill>
                  <a:srgbClr val="7030A0"/>
                </a:solidFill>
                <a:latin typeface="Agency FB" pitchFamily="34" charset="0"/>
              </a:rPr>
              <a:t>Organismic atau mechanistic</a:t>
            </a:r>
          </a:p>
          <a:p>
            <a:pPr algn="ctr"/>
            <a:r>
              <a:rPr lang="id-ID" b="1" dirty="0" smtClean="0">
                <a:solidFill>
                  <a:srgbClr val="7030A0"/>
                </a:solidFill>
                <a:latin typeface="Agency FB" pitchFamily="34" charset="0"/>
              </a:rPr>
              <a:t>Continuous atau discontinuous</a:t>
            </a:r>
          </a:p>
          <a:p>
            <a:pPr marL="514350" indent="-514350" algn="just">
              <a:buFont typeface="+mj-lt"/>
              <a:buAutoNum type="alphaUcPeriod"/>
            </a:pPr>
            <a:r>
              <a:rPr lang="id-ID" b="1" dirty="0" smtClean="0">
                <a:solidFill>
                  <a:srgbClr val="002060"/>
                </a:solidFill>
                <a:latin typeface="Agency FB" pitchFamily="34" charset="0"/>
              </a:rPr>
              <a:t>Organismic terstruktur dan berkembang karena pengalaman lingkungan</a:t>
            </a:r>
          </a:p>
          <a:p>
            <a:pPr marL="514350" indent="-514350" algn="just">
              <a:buFont typeface="+mj-lt"/>
              <a:buAutoNum type="alphaUcPeriod"/>
            </a:pPr>
            <a:r>
              <a:rPr lang="id-ID" b="1" dirty="0" smtClean="0">
                <a:solidFill>
                  <a:srgbClr val="002060"/>
                </a:solidFill>
                <a:latin typeface="Agency FB" pitchFamily="34" charset="0"/>
              </a:rPr>
              <a:t>Mechanistic anak pasive dari rangsangan lingkungan, penggunaaan hadiah dan hukuman untuk mengontrol tingkah laku</a:t>
            </a:r>
          </a:p>
          <a:p>
            <a:pPr marL="514350" indent="-514350" algn="just">
              <a:buFont typeface="+mj-lt"/>
              <a:buAutoNum type="alphaUcPeriod"/>
            </a:pPr>
            <a:r>
              <a:rPr lang="id-ID" b="1" dirty="0" smtClean="0">
                <a:solidFill>
                  <a:srgbClr val="002060"/>
                </a:solidFill>
                <a:latin typeface="Agency FB" pitchFamily="34" charset="0"/>
              </a:rPr>
              <a:t>Continuous anak-anak menerima rangsangan yang sama hanya caranya kurang kompleks dibanding ketika dewasa</a:t>
            </a:r>
          </a:p>
          <a:p>
            <a:pPr marL="514350" indent="-514350" algn="just">
              <a:buFont typeface="+mj-lt"/>
              <a:buAutoNum type="alphaUcPeriod"/>
            </a:pPr>
            <a:r>
              <a:rPr lang="id-ID" b="1" dirty="0" smtClean="0">
                <a:solidFill>
                  <a:srgbClr val="002060"/>
                </a:solidFill>
                <a:latin typeface="Agency FB" pitchFamily="34" charset="0"/>
              </a:rPr>
              <a:t>Discontinuous anak maju dengan cara yang berbeda-beda, dan lebih qualitative. Tonggak perkembangan yang bermakna sebagai dasar untuk tahapan perkembangan yang lebih kompleks.</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Fokus teori</a:t>
            </a:r>
            <a:endParaRPr lang="id-ID" dirty="0"/>
          </a:p>
        </p:txBody>
      </p:sp>
      <p:sp>
        <p:nvSpPr>
          <p:cNvPr id="3" name="Content Placeholder 2"/>
          <p:cNvSpPr>
            <a:spLocks noGrp="1"/>
          </p:cNvSpPr>
          <p:nvPr>
            <p:ph idx="1"/>
          </p:nvPr>
        </p:nvSpPr>
        <p:spPr/>
        <p:txBody>
          <a:bodyPr>
            <a:normAutofit/>
          </a:bodyPr>
          <a:lstStyle/>
          <a:p>
            <a:pPr algn="just"/>
            <a:r>
              <a:rPr lang="id-ID" sz="3600" dirty="0" smtClean="0"/>
              <a:t>Satu atau dua domains pokok dari perkembangan (</a:t>
            </a:r>
            <a:r>
              <a:rPr lang="id-ID" sz="3600" i="1" dirty="0" smtClean="0"/>
              <a:t>communication, cogni tive, motor, social-emotional, dan kemampuan adaptive</a:t>
            </a:r>
            <a:r>
              <a:rPr lang="id-ID" sz="3600" dirty="0" smtClean="0"/>
              <a:t>)</a:t>
            </a:r>
          </a:p>
          <a:p>
            <a:pPr algn="just"/>
            <a:r>
              <a:rPr lang="id-ID" sz="3600" dirty="0" smtClean="0"/>
              <a:t>Lima daerah atau wilayah ini yang menjadi fokus kategori perkembangan yang  </a:t>
            </a:r>
            <a:r>
              <a:rPr lang="id-ID" sz="3600" i="1" dirty="0" smtClean="0">
                <a:solidFill>
                  <a:srgbClr val="C00000"/>
                </a:solidFill>
              </a:rPr>
              <a:t>delay/difficulties</a:t>
            </a:r>
            <a:endParaRPr lang="id-ID" sz="3600" i="1"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Maria Montessori</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Anak-anak berkembang secara natural dan minatnya, melalui periode-periode sensitif.</a:t>
            </a:r>
          </a:p>
          <a:p>
            <a:pPr algn="just"/>
            <a:r>
              <a:rPr lang="id-ID" dirty="0" smtClean="0"/>
              <a:t>Montessori meyakini bahwa anak-anak akan mendapat keuntungan dengan diberi kesempatan untuk explore alam, keterlibatan di kebun, dan berinteraksi dengan berbagai binatang. Stimulasi alami mendorong kekuatan anak untuk mengobservasi dan senang dalam belajar. Capaian kemandirian dikorespondensikan untuk masing-masing kebutuhan anak.</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Jean Piaget Teori</a:t>
            </a:r>
            <a:endParaRPr lang="id-ID" dirty="0"/>
          </a:p>
        </p:txBody>
      </p:sp>
      <p:sp>
        <p:nvSpPr>
          <p:cNvPr id="3" name="Content Placeholder 2"/>
          <p:cNvSpPr>
            <a:spLocks noGrp="1"/>
          </p:cNvSpPr>
          <p:nvPr>
            <p:ph idx="1"/>
          </p:nvPr>
        </p:nvSpPr>
        <p:spPr/>
        <p:txBody>
          <a:bodyPr>
            <a:normAutofit fontScale="55000" lnSpcReduction="20000"/>
          </a:bodyPr>
          <a:lstStyle/>
          <a:p>
            <a:pPr algn="just"/>
            <a:r>
              <a:rPr lang="id-ID" sz="3800" b="1" dirty="0" smtClean="0"/>
              <a:t>Tahap perkembngan:1) tahap sensorimotor pada usia 0,0-2,0 tahun; 2) tahap para-operasional pada usia 2,0-7,0 tahun; 3) tahap operasional konkrit pada usia 7,0-11,0 tahun; 4) tahap operasi formal pada usia 11,0 ke atas.</a:t>
            </a:r>
          </a:p>
          <a:p>
            <a:pPr algn="just"/>
            <a:r>
              <a:rPr lang="id-ID" sz="3800" b="1" dirty="0" smtClean="0"/>
              <a:t>     Pada masing-masing tahapan tersebut pengetahuan atau perkembangan intelek yang dibentuk mengikuti pola berikut ini. Tahap sensorimotor, anak mengenal lingkungan dengan penglihatan, penciuman, pendengaran, perabaan dan menggerak-gerakkannya. Pada tahap pra-operasional, anak mengandalkan diri pada persepsi tentang realitas. Persepsi itu digunakan untuk penggunaan symbol, bahasa, konsep sederhana, berpartisipasi, membuat gambar, dan menggolong-golongkan. Pada tahap operasional konkrit, perkembangan ke arah pemikiran logis dan pemecahan masalah dilakukan secara logis walaupun terkadang masih “</a:t>
            </a:r>
            <a:r>
              <a:rPr lang="id-ID" sz="3800" b="1" i="1" dirty="0" smtClean="0"/>
              <a:t>trial and error</a:t>
            </a:r>
            <a:r>
              <a:rPr lang="id-ID" sz="3800" b="1" dirty="0" smtClean="0"/>
              <a:t>”. Pada tahap operasi formal, perkembangan kognitif telah sampai pada berpikir abstrak seperti layaknya orang dewasa.</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Teori Piaget terhadap perkembngan anak</a:t>
            </a:r>
            <a:endParaRPr lang="id-ID" dirty="0"/>
          </a:p>
        </p:txBody>
      </p:sp>
      <p:sp>
        <p:nvSpPr>
          <p:cNvPr id="3" name="Content Placeholder 2"/>
          <p:cNvSpPr>
            <a:spLocks noGrp="1"/>
          </p:cNvSpPr>
          <p:nvPr>
            <p:ph idx="1"/>
          </p:nvPr>
        </p:nvSpPr>
        <p:spPr>
          <a:xfrm>
            <a:off x="611560" y="1600200"/>
            <a:ext cx="8136904" cy="5257800"/>
          </a:xfrm>
        </p:spPr>
        <p:txBody>
          <a:bodyPr>
            <a:noAutofit/>
          </a:bodyPr>
          <a:lstStyle/>
          <a:p>
            <a:pPr algn="just"/>
            <a:r>
              <a:rPr lang="fi-FI" sz="2400" b="1" dirty="0" smtClean="0">
                <a:solidFill>
                  <a:srgbClr val="7030A0"/>
                </a:solidFill>
              </a:rPr>
              <a:t>Kegiatan pembelajaran berdasarkan teori belajar Piaget mementingkan keterlibatan siswa secara aktif dalam proses belajar, sehingga proses asimilasi/akomodasi pengetahuan dan pengalaman dapat terbentuk. </a:t>
            </a:r>
            <a:r>
              <a:rPr lang="id-ID" sz="2400" b="1" dirty="0" smtClean="0">
                <a:solidFill>
                  <a:srgbClr val="7030A0"/>
                </a:solidFill>
              </a:rPr>
              <a:t>Kegiatan belajar ini biasanya berbentuk eksperimentasi, problem solving, dan roleplay.</a:t>
            </a:r>
            <a:r>
              <a:rPr lang="id-ID" sz="2400" b="1" i="1" dirty="0" smtClean="0">
                <a:solidFill>
                  <a:srgbClr val="7030A0"/>
                </a:solidFill>
              </a:rPr>
              <a:t> </a:t>
            </a:r>
            <a:r>
              <a:rPr lang="id-ID" sz="2400" b="1" dirty="0" smtClean="0">
                <a:solidFill>
                  <a:srgbClr val="7030A0"/>
                </a:solidFill>
              </a:rPr>
              <a:t>Atas dasar kegiatan pembelajaran yang dirancang menjadi empat langkah tersebut mengkondisikan siswa untuk belajar pengetahuan dengan interaksi lingkungan melalui fase-fase belajar </a:t>
            </a:r>
            <a:r>
              <a:rPr lang="id-ID" sz="2400" b="1" dirty="0" smtClean="0">
                <a:solidFill>
                  <a:srgbClr val="C00000"/>
                </a:solidFill>
              </a:rPr>
              <a:t>eksplorasi, pengenalan konsep, dan aplikasi konsep.</a:t>
            </a:r>
            <a:r>
              <a:rPr lang="id-ID" sz="2400" b="1" dirty="0" smtClean="0">
                <a:solidFill>
                  <a:srgbClr val="7030A0"/>
                </a:solidFill>
              </a:rPr>
              <a:t> Pembentukan pengetahuan melalui tiga fase itu akan berkembang berpikir </a:t>
            </a:r>
            <a:r>
              <a:rPr lang="id-ID" sz="2400" b="1" dirty="0" smtClean="0">
                <a:solidFill>
                  <a:srgbClr val="C00000"/>
                </a:solidFill>
              </a:rPr>
              <a:t>asimilasi, akomodasi, dan penyeimbangan (</a:t>
            </a:r>
            <a:r>
              <a:rPr lang="id-ID" sz="2400" b="1" i="1" dirty="0" smtClean="0">
                <a:solidFill>
                  <a:srgbClr val="C00000"/>
                </a:solidFill>
              </a:rPr>
              <a:t>equilibarasi</a:t>
            </a:r>
            <a:r>
              <a:rPr lang="id-ID" sz="2400" b="1" dirty="0" smtClean="0">
                <a:solidFill>
                  <a:srgbClr val="C00000"/>
                </a:solidFill>
              </a:rPr>
              <a:t>).</a:t>
            </a:r>
            <a:endParaRPr lang="id-ID" sz="2400" b="1"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Lev Vigotsky Teori</a:t>
            </a:r>
            <a:endParaRPr lang="id-ID" dirty="0"/>
          </a:p>
        </p:txBody>
      </p:sp>
      <p:sp>
        <p:nvSpPr>
          <p:cNvPr id="3" name="Content Placeholder 2"/>
          <p:cNvSpPr>
            <a:spLocks noGrp="1"/>
          </p:cNvSpPr>
          <p:nvPr>
            <p:ph idx="1"/>
          </p:nvPr>
        </p:nvSpPr>
        <p:spPr/>
        <p:txBody>
          <a:bodyPr/>
          <a:lstStyle/>
          <a:p>
            <a:pPr algn="just"/>
            <a:r>
              <a:rPr lang="id-ID" dirty="0" smtClean="0"/>
              <a:t>Mengajukan teorinya ZPD (zona perkem bangan proximal.</a:t>
            </a:r>
          </a:p>
          <a:p>
            <a:pPr algn="just"/>
            <a:r>
              <a:rPr lang="id-ID" dirty="0" smtClean="0"/>
              <a:t>Anak bentuk belajarnya secara scaffolding</a:t>
            </a:r>
          </a:p>
          <a:p>
            <a:pPr algn="just"/>
            <a:r>
              <a:rPr lang="id-ID" dirty="0" smtClean="0"/>
              <a:t>    batas tertinggi</a:t>
            </a:r>
          </a:p>
          <a:p>
            <a:pPr algn="just"/>
            <a:r>
              <a:rPr lang="id-ID" dirty="0" smtClean="0"/>
              <a:t>ZPD daerah pembimbing yang memiliki pengetahuan dan keterampilan yang dipersyaratkan aktivitas itu.</a:t>
            </a:r>
          </a:p>
          <a:p>
            <a:pPr algn="just"/>
            <a:r>
              <a:rPr lang="id-ID" dirty="0" smtClean="0"/>
              <a:t>     batas terendah</a:t>
            </a:r>
          </a:p>
          <a:p>
            <a:pPr algn="just"/>
            <a:endParaRPr lang="id-ID" dirty="0"/>
          </a:p>
        </p:txBody>
      </p:sp>
      <p:cxnSp>
        <p:nvCxnSpPr>
          <p:cNvPr id="5" name="Straight Arrow Connector 4"/>
          <p:cNvCxnSpPr/>
          <p:nvPr/>
        </p:nvCxnSpPr>
        <p:spPr>
          <a:xfrm flipV="1">
            <a:off x="1043608" y="3140968"/>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043608" y="4797152"/>
            <a:ext cx="0" cy="11521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11560" y="3861048"/>
            <a:ext cx="8064896" cy="158417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Argumentasi intervensi usia dini</a:t>
            </a:r>
            <a:endParaRPr lang="id-ID" dirty="0"/>
          </a:p>
        </p:txBody>
      </p:sp>
      <p:sp>
        <p:nvSpPr>
          <p:cNvPr id="3" name="Content Placeholder 2"/>
          <p:cNvSpPr>
            <a:spLocks noGrp="1"/>
          </p:cNvSpPr>
          <p:nvPr>
            <p:ph idx="1"/>
          </p:nvPr>
        </p:nvSpPr>
        <p:spPr/>
        <p:txBody>
          <a:bodyPr>
            <a:normAutofit fontScale="92500" lnSpcReduction="10000"/>
          </a:bodyPr>
          <a:lstStyle/>
          <a:p>
            <a:r>
              <a:rPr lang="id-ID" sz="4000" dirty="0" smtClean="0">
                <a:latin typeface="Blackadder ITC" pitchFamily="82" charset="0"/>
              </a:rPr>
              <a:t>Identifikasi awal pada anak-anak yang cacat amat krusial.</a:t>
            </a:r>
          </a:p>
          <a:p>
            <a:r>
              <a:rPr lang="id-ID" sz="4000" dirty="0" smtClean="0">
                <a:latin typeface="Blackadder ITC" pitchFamily="82" charset="0"/>
              </a:rPr>
              <a:t>Membantu pencegahan delay perkembangan yang akan berakibat bertambahnya problem-problem yangserius.</a:t>
            </a:r>
          </a:p>
          <a:p>
            <a:pPr algn="just"/>
            <a:r>
              <a:rPr lang="id-ID" sz="4000" dirty="0" smtClean="0">
                <a:latin typeface="Blackadder ITC" pitchFamily="82" charset="0"/>
              </a:rPr>
              <a:t>Early childhood intervention services berfokus pada peningkatan kemampuan anak-anak dan dukungan dari seluruh anggota keluarga.</a:t>
            </a:r>
            <a:endParaRPr lang="id-ID" sz="4000" dirty="0">
              <a:latin typeface="Blackadder ITC" pitchFamily="8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Aplikasi teori Vygotsky terhadap anak-anak yang disabilities</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Fokus kebutuhan masing-masing anak, jadi mendukung program </a:t>
            </a:r>
            <a:r>
              <a:rPr lang="id-ID" dirty="0" smtClean="0">
                <a:solidFill>
                  <a:srgbClr val="7030A0"/>
                </a:solidFill>
              </a:rPr>
              <a:t>pendidikan yang diindividualisasikan  IEP’s.</a:t>
            </a:r>
          </a:p>
          <a:p>
            <a:pPr algn="just"/>
            <a:r>
              <a:rPr lang="id-ID" dirty="0" smtClean="0">
                <a:solidFill>
                  <a:srgbClr val="7030A0"/>
                </a:solidFill>
              </a:rPr>
              <a:t>Perkembangan masing-masing anak dikolaborasikan secara scaffolding.</a:t>
            </a:r>
          </a:p>
          <a:p>
            <a:pPr algn="just"/>
            <a:r>
              <a:rPr lang="id-ID" dirty="0" smtClean="0">
                <a:solidFill>
                  <a:srgbClr val="7030A0"/>
                </a:solidFill>
              </a:rPr>
              <a:t>Perkembangan anak tidak lepas dari sosial dan budaya.</a:t>
            </a:r>
          </a:p>
          <a:p>
            <a:pPr algn="just"/>
            <a:r>
              <a:rPr lang="id-ID" dirty="0" smtClean="0">
                <a:solidFill>
                  <a:srgbClr val="7030A0"/>
                </a:solidFill>
              </a:rPr>
              <a:t>Scaffolding adalah bantuan yang diberikan oleh teman sebaya pada bidang yang anak kesulitan. Penyangga untuk loncatan perkembangan ke tingkat yang lebih lanjut.  </a:t>
            </a:r>
            <a:endParaRPr lang="id-ID"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Howard Gardner</a:t>
            </a:r>
            <a:endParaRPr lang="id-ID" dirty="0"/>
          </a:p>
        </p:txBody>
      </p:sp>
      <p:sp>
        <p:nvSpPr>
          <p:cNvPr id="3" name="Content Placeholder 2"/>
          <p:cNvSpPr>
            <a:spLocks noGrp="1"/>
          </p:cNvSpPr>
          <p:nvPr>
            <p:ph idx="1"/>
          </p:nvPr>
        </p:nvSpPr>
        <p:spPr/>
        <p:txBody>
          <a:bodyPr/>
          <a:lstStyle/>
          <a:p>
            <a:r>
              <a:rPr lang="id-ID" dirty="0" smtClean="0"/>
              <a:t>Multiple inteligensi: verbal, logika matematik, visual, musik, kinestetik, naturalistik, interper sonal, dan intrapersonal.</a:t>
            </a:r>
          </a:p>
          <a:p>
            <a:r>
              <a:rPr lang="id-ID" dirty="0" smtClean="0"/>
              <a:t>Developmental appropriate practices (DAPs) jika anak mengeeksplore lingkungan menggunakan kecerdasan yang sesuai dengan miliknya.</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Behavioristik</a:t>
            </a:r>
            <a:endParaRPr lang="id-ID" dirty="0"/>
          </a:p>
        </p:txBody>
      </p:sp>
      <p:sp>
        <p:nvSpPr>
          <p:cNvPr id="3" name="Content Placeholder 2"/>
          <p:cNvSpPr>
            <a:spLocks noGrp="1"/>
          </p:cNvSpPr>
          <p:nvPr>
            <p:ph idx="1"/>
          </p:nvPr>
        </p:nvSpPr>
        <p:spPr/>
        <p:txBody>
          <a:bodyPr/>
          <a:lstStyle/>
          <a:p>
            <a:r>
              <a:rPr lang="id-ID" dirty="0" smtClean="0"/>
              <a:t>Dikembangkan B.F. Skinner dengan teorinya operant conditioning, dengan penggunaan reinforcement dan punishment.</a:t>
            </a:r>
          </a:p>
          <a:p>
            <a:r>
              <a:rPr lang="id-ID" dirty="0" smtClean="0"/>
              <a:t>Penggunaan teori ini lebih cenderung untuk perilaku yang dapat diamati.</a:t>
            </a:r>
          </a:p>
          <a:p>
            <a:r>
              <a:rPr lang="id-ID" dirty="0" smtClean="0"/>
              <a:t>Aliran tingkah laku cenderung menekankan pada hasil dari perilaku.</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Pemrosesan Informasi</a:t>
            </a:r>
            <a:endParaRPr lang="id-ID" dirty="0"/>
          </a:p>
        </p:txBody>
      </p:sp>
      <p:sp>
        <p:nvSpPr>
          <p:cNvPr id="3" name="Content Placeholder 2"/>
          <p:cNvSpPr>
            <a:spLocks noGrp="1"/>
          </p:cNvSpPr>
          <p:nvPr>
            <p:ph idx="1"/>
          </p:nvPr>
        </p:nvSpPr>
        <p:spPr>
          <a:xfrm>
            <a:off x="457200" y="1600200"/>
            <a:ext cx="8363272" cy="4853136"/>
          </a:xfrm>
        </p:spPr>
        <p:txBody>
          <a:bodyPr>
            <a:noAutofit/>
          </a:bodyPr>
          <a:lstStyle/>
          <a:p>
            <a:pPr algn="just"/>
            <a:r>
              <a:rPr lang="id-ID" sz="2400" dirty="0" smtClean="0">
                <a:latin typeface="Arial Black" pitchFamily="34" charset="0"/>
              </a:rPr>
              <a:t>Fokus pada persepsi, perhatian, rasional, dan memori.</a:t>
            </a:r>
          </a:p>
          <a:p>
            <a:pPr algn="just"/>
            <a:r>
              <a:rPr lang="id-ID" sz="2400" dirty="0" smtClean="0">
                <a:latin typeface="Arial Black" pitchFamily="34" charset="0"/>
              </a:rPr>
              <a:t>Persepsi: kesadaran tentang akan adanya rangsangan.</a:t>
            </a:r>
          </a:p>
          <a:p>
            <a:pPr algn="just"/>
            <a:r>
              <a:rPr lang="id-ID" sz="2400" dirty="0" smtClean="0">
                <a:latin typeface="Arial Black" pitchFamily="34" charset="0"/>
              </a:rPr>
              <a:t>Perhatian: akan belajar jika yang dipelajari relevant dengan kebutuhan anak, selective attention.</a:t>
            </a:r>
          </a:p>
          <a:p>
            <a:pPr algn="just"/>
            <a:r>
              <a:rPr lang="id-ID" sz="2400" dirty="0" smtClean="0">
                <a:latin typeface="Arial Black" pitchFamily="34" charset="0"/>
              </a:rPr>
              <a:t>Reasoning: kemampuan untuk memberi alasan. Anak-anak prasekolah cenderung transductive reasoning.</a:t>
            </a:r>
          </a:p>
          <a:p>
            <a:pPr algn="just"/>
            <a:r>
              <a:rPr lang="id-ID" sz="2400" dirty="0" smtClean="0">
                <a:latin typeface="Arial Black" pitchFamily="34" charset="0"/>
              </a:rPr>
              <a:t>Memory: bergantung pada perhatian dan kemampuan menyimpan/storage. </a:t>
            </a:r>
            <a:endParaRPr lang="id-ID" sz="2400" dirty="0">
              <a:latin typeface="Arial Black"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Abraham Maslow</a:t>
            </a:r>
            <a:endParaRPr lang="id-ID" dirty="0"/>
          </a:p>
        </p:txBody>
      </p:sp>
      <p:sp>
        <p:nvSpPr>
          <p:cNvPr id="3" name="Content Placeholder 2"/>
          <p:cNvSpPr>
            <a:spLocks noGrp="1"/>
          </p:cNvSpPr>
          <p:nvPr>
            <p:ph idx="1"/>
          </p:nvPr>
        </p:nvSpPr>
        <p:spPr/>
        <p:txBody>
          <a:bodyPr/>
          <a:lstStyle/>
          <a:p>
            <a:pPr algn="just">
              <a:buNone/>
            </a:pPr>
            <a:endParaRPr lang="id-ID" dirty="0" smtClean="0"/>
          </a:p>
          <a:p>
            <a:pPr algn="just"/>
            <a:endParaRPr lang="id-ID" dirty="0" smtClean="0"/>
          </a:p>
          <a:p>
            <a:pPr algn="just">
              <a:buNone/>
            </a:pPr>
            <a:endParaRPr lang="id-ID" dirty="0"/>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p:cNvCxnSpPr/>
          <p:nvPr/>
        </p:nvCxnSpPr>
        <p:spPr>
          <a:xfrm>
            <a:off x="2411760" y="4581128"/>
            <a:ext cx="1152128" cy="100811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Urie Bronfenbrenner</a:t>
            </a:r>
            <a:endParaRPr lang="id-ID" dirty="0"/>
          </a:p>
        </p:txBody>
      </p:sp>
      <p:sp>
        <p:nvSpPr>
          <p:cNvPr id="3" name="Content Placeholder 2"/>
          <p:cNvSpPr>
            <a:spLocks noGrp="1"/>
          </p:cNvSpPr>
          <p:nvPr>
            <p:ph idx="1"/>
          </p:nvPr>
        </p:nvSpPr>
        <p:spPr/>
        <p:txBody>
          <a:bodyPr/>
          <a:lstStyle/>
          <a:p>
            <a:pPr algn="just"/>
            <a:r>
              <a:rPr lang="id-ID" dirty="0" smtClean="0"/>
              <a:t>Teori perkembangan ekologis yang mengemukakan perkembangan anak dimulai microsystem, mesosistem, exosistem, dan makrosistem. </a:t>
            </a:r>
          </a:p>
          <a:p>
            <a:pPr algn="just"/>
            <a:r>
              <a:rPr lang="id-ID" dirty="0" smtClean="0"/>
              <a:t>Teori mendukung tripusat pendidikan keluarga, sekolah, dan masyarakat untuk saling berkolaborasi.</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Pokok dari empat teori belajar</a:t>
            </a:r>
            <a:endParaRPr lang="id-ID" dirty="0"/>
          </a:p>
        </p:txBody>
      </p:sp>
      <p:sp>
        <p:nvSpPr>
          <p:cNvPr id="3" name="Content Placeholder 2"/>
          <p:cNvSpPr>
            <a:spLocks noGrp="1"/>
          </p:cNvSpPr>
          <p:nvPr>
            <p:ph idx="1"/>
          </p:nvPr>
        </p:nvSpPr>
        <p:spPr/>
        <p:txBody>
          <a:bodyPr/>
          <a:lstStyle/>
          <a:p>
            <a:r>
              <a:rPr lang="en-US" dirty="0" err="1" smtClean="0"/>
              <a:t>aliran</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aliran</a:t>
            </a:r>
            <a:r>
              <a:rPr lang="en-US" dirty="0" smtClean="0"/>
              <a:t> </a:t>
            </a:r>
            <a:r>
              <a:rPr lang="en-US" dirty="0" err="1" smtClean="0"/>
              <a:t>kognitif</a:t>
            </a:r>
            <a:r>
              <a:rPr lang="en-US" dirty="0" smtClean="0"/>
              <a:t>, </a:t>
            </a:r>
            <a:r>
              <a:rPr lang="en-US" dirty="0" err="1" smtClean="0"/>
              <a:t>aliran</a:t>
            </a:r>
            <a:r>
              <a:rPr lang="en-US" dirty="0" smtClean="0"/>
              <a:t> </a:t>
            </a:r>
            <a:r>
              <a:rPr lang="en-US" dirty="0" err="1" smtClean="0"/>
              <a:t>humanistik</a:t>
            </a:r>
            <a:r>
              <a:rPr lang="en-US" dirty="0" smtClean="0"/>
              <a:t>, </a:t>
            </a:r>
            <a:r>
              <a:rPr lang="en-US" dirty="0" err="1" smtClean="0"/>
              <a:t>dan</a:t>
            </a:r>
            <a:r>
              <a:rPr lang="en-US" dirty="0" smtClean="0"/>
              <a:t> </a:t>
            </a:r>
            <a:r>
              <a:rPr lang="en-US" dirty="0" err="1" smtClean="0"/>
              <a:t>aliran</a:t>
            </a:r>
            <a:r>
              <a:rPr lang="en-US" dirty="0" smtClean="0"/>
              <a:t> </a:t>
            </a:r>
            <a:r>
              <a:rPr lang="en-US" dirty="0" err="1" smtClean="0"/>
              <a:t>sibernetik</a:t>
            </a:r>
            <a:r>
              <a:rPr lang="en-US" dirty="0" smtClean="0"/>
              <a:t>. </a:t>
            </a:r>
            <a:r>
              <a:rPr lang="en-US" dirty="0" err="1" smtClean="0"/>
              <a:t>Aliran</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menekankan</a:t>
            </a:r>
            <a:r>
              <a:rPr lang="en-US" dirty="0" smtClean="0"/>
              <a:t> </a:t>
            </a:r>
            <a:r>
              <a:rPr lang="en-US" dirty="0" err="1" smtClean="0"/>
              <a:t>pada</a:t>
            </a:r>
            <a:r>
              <a:rPr lang="en-US" dirty="0" smtClean="0"/>
              <a:t> “</a:t>
            </a:r>
            <a:r>
              <a:rPr lang="en-US" dirty="0" err="1" smtClean="0"/>
              <a:t>hasil</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belajar</a:t>
            </a:r>
            <a:r>
              <a:rPr lang="en-US" dirty="0" smtClean="0"/>
              <a:t>. </a:t>
            </a:r>
            <a:r>
              <a:rPr lang="en-US" dirty="0" err="1" smtClean="0"/>
              <a:t>Aliran</a:t>
            </a:r>
            <a:r>
              <a:rPr lang="en-US" dirty="0" smtClean="0"/>
              <a:t> </a:t>
            </a:r>
            <a:r>
              <a:rPr lang="en-US" dirty="0" err="1" smtClean="0"/>
              <a:t>kognitif</a:t>
            </a:r>
            <a:r>
              <a:rPr lang="en-US" dirty="0" smtClean="0"/>
              <a:t> </a:t>
            </a:r>
            <a:r>
              <a:rPr lang="en-US" dirty="0" err="1" smtClean="0"/>
              <a:t>menekankan</a:t>
            </a:r>
            <a:r>
              <a:rPr lang="en-US" dirty="0" smtClean="0"/>
              <a:t> </a:t>
            </a:r>
            <a:r>
              <a:rPr lang="en-US" dirty="0" err="1" smtClean="0"/>
              <a:t>pada</a:t>
            </a:r>
            <a:r>
              <a:rPr lang="en-US" dirty="0" smtClean="0"/>
              <a:t> “</a:t>
            </a:r>
            <a:r>
              <a:rPr lang="en-US" dirty="0" err="1" smtClean="0"/>
              <a:t>proses</a:t>
            </a:r>
            <a:r>
              <a:rPr lang="en-US" dirty="0" smtClean="0"/>
              <a:t>” </a:t>
            </a:r>
            <a:r>
              <a:rPr lang="en-US" dirty="0" err="1" smtClean="0"/>
              <a:t>belajar</a:t>
            </a:r>
            <a:r>
              <a:rPr lang="en-US" dirty="0" smtClean="0"/>
              <a:t>. </a:t>
            </a:r>
            <a:r>
              <a:rPr lang="en-US" dirty="0" err="1" smtClean="0"/>
              <a:t>Aliran</a:t>
            </a:r>
            <a:r>
              <a:rPr lang="en-US" dirty="0" smtClean="0"/>
              <a:t> </a:t>
            </a:r>
            <a:r>
              <a:rPr lang="en-US" dirty="0" err="1" smtClean="0"/>
              <a:t>humanis</a:t>
            </a:r>
            <a:r>
              <a:rPr lang="en-US" dirty="0" smtClean="0"/>
              <a:t> </a:t>
            </a:r>
            <a:r>
              <a:rPr lang="en-US" dirty="0" err="1" smtClean="0"/>
              <a:t>menekankan</a:t>
            </a:r>
            <a:r>
              <a:rPr lang="en-US" dirty="0" smtClean="0"/>
              <a:t> </a:t>
            </a:r>
            <a:r>
              <a:rPr lang="en-US" dirty="0" err="1" smtClean="0"/>
              <a:t>pada</a:t>
            </a:r>
            <a:r>
              <a:rPr lang="en-US" dirty="0" smtClean="0"/>
              <a:t> “</a:t>
            </a:r>
            <a:r>
              <a:rPr lang="en-US" dirty="0" err="1" smtClean="0"/>
              <a:t>isi</a:t>
            </a:r>
            <a:r>
              <a:rPr lang="en-US" dirty="0" smtClean="0"/>
              <a:t>” yang </a:t>
            </a:r>
            <a:r>
              <a:rPr lang="en-US" dirty="0" err="1" smtClean="0"/>
              <a:t>dipelajari</a:t>
            </a:r>
            <a:r>
              <a:rPr lang="en-US" dirty="0" smtClean="0"/>
              <a:t>. </a:t>
            </a:r>
            <a:r>
              <a:rPr lang="en-US" dirty="0" err="1" smtClean="0"/>
              <a:t>Aliran</a:t>
            </a:r>
            <a:r>
              <a:rPr lang="en-US" dirty="0" smtClean="0"/>
              <a:t> </a:t>
            </a:r>
            <a:r>
              <a:rPr lang="en-US" dirty="0" err="1" smtClean="0"/>
              <a:t>sibernetik</a:t>
            </a:r>
            <a:r>
              <a:rPr lang="en-US" dirty="0" smtClean="0"/>
              <a:t> </a:t>
            </a:r>
            <a:r>
              <a:rPr lang="en-US" dirty="0" err="1" smtClean="0"/>
              <a:t>menekankan</a:t>
            </a:r>
            <a:r>
              <a:rPr lang="en-US" dirty="0" smtClean="0"/>
              <a:t> “</a:t>
            </a:r>
            <a:r>
              <a:rPr lang="en-US" dirty="0" err="1" smtClean="0"/>
              <a:t>sistem</a:t>
            </a:r>
            <a:r>
              <a:rPr lang="en-US" dirty="0" smtClean="0"/>
              <a:t> </a:t>
            </a:r>
            <a:r>
              <a:rPr lang="en-US" dirty="0" err="1" smtClean="0"/>
              <a:t>informasi</a:t>
            </a:r>
            <a:r>
              <a:rPr lang="en-US" dirty="0" smtClean="0"/>
              <a:t>” yang </a:t>
            </a:r>
            <a:r>
              <a:rPr lang="en-US" dirty="0" err="1" smtClean="0"/>
              <a:t>dipelajari</a:t>
            </a:r>
            <a:r>
              <a:rPr lang="en-US" dirty="0" smtClean="0"/>
              <a:t>.</a:t>
            </a:r>
            <a:endParaRPr lang="id-ID" b="1" dirty="0" smtClean="0"/>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Philosophy dari pendidikan khusus </a:t>
            </a:r>
            <a:br>
              <a:rPr lang="id-ID" dirty="0" smtClean="0"/>
            </a:br>
            <a:r>
              <a:rPr lang="id-ID" dirty="0" smtClean="0"/>
              <a:t>usia dini</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Sesuai dengan Developmentally Appropriate Practices (DAPs) diakui bahwa masing-masing anak memiliki level perkembangan, dan membantu perkembangan masing-masing anak meningkatkan tingkatan kompetensinya.</a:t>
            </a:r>
          </a:p>
          <a:p>
            <a:pPr algn="just"/>
            <a:r>
              <a:rPr lang="id-ID" dirty="0" smtClean="0"/>
              <a:t>Misalnya anak usia 4 tahun, tetapi membutuhkan perkembangan sesuai anak 2 tahun, ya disediakan perkembangan sesuai 2 tahun.</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id-ID" dirty="0" smtClean="0"/>
              <a:t>LAYANAN YANG TERSEDIA</a:t>
            </a:r>
            <a:endParaRPr lang="id-ID" dirty="0"/>
          </a:p>
        </p:txBody>
      </p:sp>
      <p:sp>
        <p:nvSpPr>
          <p:cNvPr id="3" name="Content Placeholder 2"/>
          <p:cNvSpPr>
            <a:spLocks noGrp="1"/>
          </p:cNvSpPr>
          <p:nvPr>
            <p:ph idx="1"/>
          </p:nvPr>
        </p:nvSpPr>
        <p:spPr>
          <a:xfrm>
            <a:off x="395536" y="1124744"/>
            <a:ext cx="8291264" cy="5733256"/>
          </a:xfrm>
        </p:spPr>
        <p:txBody>
          <a:bodyPr>
            <a:noAutofit/>
          </a:bodyPr>
          <a:lstStyle/>
          <a:p>
            <a:pPr marL="514350" indent="-514350">
              <a:buFont typeface="+mj-lt"/>
              <a:buAutoNum type="arabicPeriod"/>
            </a:pPr>
            <a:r>
              <a:rPr lang="id-ID" sz="2800" dirty="0" smtClean="0"/>
              <a:t>Home-based setting, khusus anak belum usia 2 tahun atau memiliki kecacatan berat.</a:t>
            </a:r>
          </a:p>
          <a:p>
            <a:pPr marL="514350" indent="-514350">
              <a:buFont typeface="+mj-lt"/>
              <a:buAutoNum type="arabicPeriod"/>
            </a:pPr>
            <a:r>
              <a:rPr lang="id-ID" sz="2800" dirty="0" smtClean="0"/>
              <a:t>Day-care dan Preschool-Based Setting, keuntungannya dapat berinteraksi dengan teman yang lebih luas lagi.</a:t>
            </a:r>
          </a:p>
          <a:p>
            <a:pPr marL="514350" indent="-514350">
              <a:buFont typeface="+mj-lt"/>
              <a:buAutoNum type="arabicPeriod"/>
            </a:pPr>
            <a:r>
              <a:rPr lang="id-ID" sz="2800" dirty="0" smtClean="0"/>
              <a:t>Center-Based Settings, anak-anak menerima terapi secara penuh baik di dalam ruang atau di luar ruang.</a:t>
            </a:r>
          </a:p>
          <a:p>
            <a:pPr marL="514350" indent="-514350">
              <a:buFont typeface="+mj-lt"/>
              <a:buAutoNum type="arabicPeriod"/>
            </a:pPr>
            <a:r>
              <a:rPr lang="id-ID" sz="2800" dirty="0" smtClean="0"/>
              <a:t>Team members and collaboration</a:t>
            </a:r>
          </a:p>
          <a:p>
            <a:pPr marL="514350" indent="-514350">
              <a:buFont typeface="+mj-lt"/>
              <a:buAutoNum type="arabicPeriod"/>
            </a:pPr>
            <a:r>
              <a:rPr lang="id-ID" sz="2800" dirty="0" smtClean="0"/>
              <a:t>Special education teachers.</a:t>
            </a:r>
          </a:p>
          <a:p>
            <a:pPr marL="514350" indent="-514350">
              <a:buFont typeface="+mj-lt"/>
              <a:buAutoNum type="arabicPeriod"/>
            </a:pPr>
            <a:r>
              <a:rPr lang="id-ID" sz="2800" dirty="0" smtClean="0"/>
              <a:t>Guru-guru untuk anak usia dini.</a:t>
            </a:r>
            <a:r>
              <a:rPr lang="id-ID" sz="2800" i="1" dirty="0" smtClean="0"/>
              <a:t>Early Chilhood Teachers.</a:t>
            </a:r>
          </a:p>
          <a:p>
            <a:pPr marL="514350" indent="-514350">
              <a:buFont typeface="+mj-lt"/>
              <a:buAutoNum type="arabicPeriod"/>
            </a:pPr>
            <a:r>
              <a:rPr lang="id-ID" sz="2800" i="1" dirty="0" smtClean="0"/>
              <a:t>Teacher assistents.</a:t>
            </a:r>
            <a:endParaRPr lang="id-ID"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KETERLIBATAN PROFESIONAL DAN ANGGOTA KELUARGA</a:t>
            </a:r>
            <a:endParaRPr lang="id-ID" dirty="0"/>
          </a:p>
        </p:txBody>
      </p:sp>
      <p:sp>
        <p:nvSpPr>
          <p:cNvPr id="3" name="Content Placeholder 2"/>
          <p:cNvSpPr>
            <a:spLocks noGrp="1"/>
          </p:cNvSpPr>
          <p:nvPr>
            <p:ph idx="1"/>
          </p:nvPr>
        </p:nvSpPr>
        <p:spPr/>
        <p:txBody>
          <a:bodyPr/>
          <a:lstStyle/>
          <a:p>
            <a:r>
              <a:rPr lang="id-ID" dirty="0" smtClean="0"/>
              <a:t>Special educational teacher</a:t>
            </a:r>
          </a:p>
          <a:p>
            <a:r>
              <a:rPr lang="id-ID" dirty="0" smtClean="0"/>
              <a:t>Early Childhood teacher</a:t>
            </a:r>
          </a:p>
          <a:p>
            <a:r>
              <a:rPr lang="id-ID" dirty="0" smtClean="0"/>
              <a:t>Teacher assistant</a:t>
            </a:r>
          </a:p>
          <a:p>
            <a:r>
              <a:rPr lang="id-ID" dirty="0" smtClean="0"/>
              <a:t>Perawat atau pengasuh harian</a:t>
            </a:r>
            <a:r>
              <a:rPr lang="id-ID" dirty="0" smtClean="0"/>
              <a:t>.</a:t>
            </a:r>
          </a:p>
          <a:p>
            <a:pPr algn="ctr">
              <a:buNone/>
            </a:pPr>
            <a:r>
              <a:rPr lang="id-ID" i="1" dirty="0" smtClean="0">
                <a:solidFill>
                  <a:srgbClr val="0070C0"/>
                </a:solidFill>
              </a:rPr>
              <a:t>Menyediakan kemungkinan bagi anak untuk mengaktualisasikan potensi untuk kualitas kehidupan yang lebih baik.</a:t>
            </a:r>
            <a:endParaRPr lang="id-ID" i="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POKOK BAHASAN YANG MENJADI KUNCI</a:t>
            </a:r>
            <a:endParaRPr lang="id-ID" dirty="0"/>
          </a:p>
        </p:txBody>
      </p:sp>
      <p:sp>
        <p:nvSpPr>
          <p:cNvPr id="3" name="Content Placeholder 2"/>
          <p:cNvSpPr>
            <a:spLocks noGrp="1"/>
          </p:cNvSpPr>
          <p:nvPr>
            <p:ph idx="1"/>
          </p:nvPr>
        </p:nvSpPr>
        <p:spPr/>
        <p:txBody>
          <a:bodyPr/>
          <a:lstStyle/>
          <a:p>
            <a:pPr algn="just"/>
            <a:r>
              <a:rPr lang="id-ID" sz="2800" dirty="0" smtClean="0"/>
              <a:t>EFEK NATURE DAN NURTURE TERHADAP PERKEMBANGAN</a:t>
            </a:r>
          </a:p>
          <a:p>
            <a:pPr algn="just"/>
            <a:r>
              <a:rPr lang="id-ID" sz="2800" dirty="0" smtClean="0"/>
              <a:t>TEORI-TEORI PERKEMBANGAN YANG MEMBANTU PERKEMBANGAN ANAK GUNA LAYANAN YANG SESUAI</a:t>
            </a:r>
          </a:p>
          <a:p>
            <a:pPr algn="just"/>
            <a:r>
              <a:rPr lang="id-ID" sz="2800" dirty="0" smtClean="0"/>
              <a:t>LAYANAN YANG TERSEDIA</a:t>
            </a:r>
          </a:p>
          <a:p>
            <a:pPr algn="just"/>
            <a:r>
              <a:rPr lang="id-ID" sz="2800" dirty="0" smtClean="0"/>
              <a:t>KETERLIBATAN PROFESIONAL DAN ANGGOTA KELUARGA</a:t>
            </a:r>
          </a:p>
          <a:p>
            <a:pPr algn="just"/>
            <a:r>
              <a:rPr lang="id-ID" sz="2800" dirty="0" smtClean="0"/>
              <a:t>KEEFEKTIFAN PROGRAM INTERVENSI</a:t>
            </a:r>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KEEFEKTIFAN PROGRAM INTERVENSI</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Atribut dari intervensi dini sebagai program efektif, jika:</a:t>
            </a:r>
          </a:p>
          <a:p>
            <a:pPr marL="514350" indent="-514350">
              <a:buFont typeface="+mj-lt"/>
              <a:buAutoNum type="arabicPeriod"/>
            </a:pPr>
            <a:r>
              <a:rPr lang="id-ID" dirty="0" smtClean="0"/>
              <a:t>DAPs Strategis</a:t>
            </a:r>
          </a:p>
          <a:p>
            <a:pPr marL="514350" indent="-514350">
              <a:buFont typeface="+mj-lt"/>
              <a:buAutoNum type="arabicPeriod"/>
            </a:pPr>
            <a:r>
              <a:rPr lang="id-ID" dirty="0" smtClean="0"/>
              <a:t>Responding diversity</a:t>
            </a:r>
          </a:p>
          <a:p>
            <a:pPr marL="514350" indent="-514350">
              <a:buFont typeface="+mj-lt"/>
              <a:buAutoNum type="arabicPeriod"/>
            </a:pPr>
            <a:r>
              <a:rPr lang="id-ID" dirty="0" smtClean="0"/>
              <a:t>Least Restrictive Environment</a:t>
            </a:r>
          </a:p>
          <a:p>
            <a:pPr marL="514350" indent="-514350">
              <a:buFont typeface="+mj-lt"/>
              <a:buAutoNum type="arabicPeriod"/>
            </a:pPr>
            <a:r>
              <a:rPr lang="id-ID" dirty="0" smtClean="0"/>
              <a:t>Effective Interaction with parents</a:t>
            </a:r>
          </a:p>
          <a:p>
            <a:pPr marL="514350" indent="-514350">
              <a:buFont typeface="+mj-lt"/>
              <a:buAutoNum type="arabicPeriod"/>
            </a:pPr>
            <a:r>
              <a:rPr lang="id-ID" dirty="0" smtClean="0"/>
              <a:t>Programming for Varying Needs</a:t>
            </a:r>
          </a:p>
          <a:p>
            <a:pPr marL="514350" indent="-514350">
              <a:buFont typeface="+mj-lt"/>
              <a:buAutoNum type="arabicPeriod"/>
            </a:pPr>
            <a:r>
              <a:rPr lang="id-ID" dirty="0" smtClean="0"/>
              <a:t>Recognizing Each Child’s Individuality</a:t>
            </a:r>
          </a:p>
          <a:p>
            <a:pPr marL="514350" indent="-514350">
              <a:buFont typeface="+mj-lt"/>
              <a:buAutoNum type="arabicPeriod"/>
            </a:pPr>
            <a:r>
              <a:rPr lang="id-ID" dirty="0" smtClean="0"/>
              <a:t>Children as Active Participants in Learning</a:t>
            </a:r>
          </a:p>
          <a:p>
            <a:pPr marL="514350" indent="-514350">
              <a:buFont typeface="+mj-lt"/>
              <a:buAutoNum type="arabicPeriod"/>
            </a:pPr>
            <a:r>
              <a:rPr lang="id-ID" dirty="0" smtClean="0"/>
              <a:t>Development of Attitudes and Emotions</a:t>
            </a:r>
          </a:p>
          <a:p>
            <a:pPr marL="514350" indent="-514350">
              <a:buFont typeface="+mj-lt"/>
              <a:buAutoNum type="arabicPeriod"/>
            </a:pPr>
            <a:r>
              <a:rPr lang="id-ID" dirty="0" smtClean="0"/>
              <a:t>Providing Experience with Pre-Academic Activities.</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Pengembangan Kurikulum</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Fokus communication, cognitive, motor, sosial-emotional, dan adaptive skills. Kelima bidang itu dimodifikasi sesuai dengan kebutuhan anak.</a:t>
            </a:r>
          </a:p>
          <a:p>
            <a:pPr algn="just"/>
            <a:r>
              <a:rPr lang="id-ID" dirty="0" smtClean="0"/>
              <a:t>Efektivitas kurikulum jika didukung budaya keluarga dan bahasa ibu, di samping didorong untuk berinteraksi dengan berbagai setting. Kurikulum dirancang sesuai kondisi anak ABK/attainable</a:t>
            </a:r>
          </a:p>
          <a:p>
            <a:pPr algn="just"/>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Semoga bermanfaat.</a:t>
            </a:r>
            <a:endParaRPr lang="id-ID" dirty="0"/>
          </a:p>
        </p:txBody>
      </p:sp>
      <p:sp>
        <p:nvSpPr>
          <p:cNvPr id="3" name="Content Placeholder 2"/>
          <p:cNvSpPr>
            <a:spLocks noGrp="1"/>
          </p:cNvSpPr>
          <p:nvPr>
            <p:ph idx="1"/>
          </p:nvPr>
        </p:nvSpPr>
        <p:spPr/>
        <p:txBody>
          <a:bodyPr>
            <a:normAutofit/>
          </a:bodyPr>
          <a:lstStyle/>
          <a:p>
            <a:pPr algn="ctr"/>
            <a:r>
              <a:rPr lang="id-ID" sz="4400" dirty="0" smtClean="0"/>
              <a:t>Terima kasih</a:t>
            </a:r>
          </a:p>
          <a:p>
            <a:pPr algn="ctr"/>
            <a:r>
              <a:rPr lang="id-ID" sz="4400" smtClean="0"/>
              <a:t>Wassalam mu ‘alaikum Wr,Wb.</a:t>
            </a:r>
            <a:endParaRPr lang="id-ID" sz="4400" dirty="0" smtClean="0"/>
          </a:p>
          <a:p>
            <a:pPr algn="ctr"/>
            <a:endParaRPr lang="id-ID"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
            </a:r>
            <a:br>
              <a:rPr lang="id-ID" sz="3600" dirty="0" smtClean="0"/>
            </a:br>
            <a:r>
              <a:rPr lang="id-ID" sz="3600" dirty="0" smtClean="0"/>
              <a:t>EFEK NATURE DAN NURTURE TERHADAP PERKEMBANGAN</a:t>
            </a:r>
            <a:br>
              <a:rPr lang="id-ID" sz="3600" dirty="0" smtClean="0"/>
            </a:br>
            <a:endParaRPr lang="id-ID" sz="3600" dirty="0"/>
          </a:p>
        </p:txBody>
      </p:sp>
      <p:sp>
        <p:nvSpPr>
          <p:cNvPr id="3" name="Content Placeholder 2"/>
          <p:cNvSpPr>
            <a:spLocks noGrp="1"/>
          </p:cNvSpPr>
          <p:nvPr>
            <p:ph idx="1"/>
          </p:nvPr>
        </p:nvSpPr>
        <p:spPr/>
        <p:txBody>
          <a:bodyPr>
            <a:normAutofit fontScale="92500" lnSpcReduction="10000"/>
          </a:bodyPr>
          <a:lstStyle/>
          <a:p>
            <a:pPr algn="just">
              <a:buNone/>
            </a:pPr>
            <a:r>
              <a:rPr lang="id-ID" dirty="0" smtClean="0">
                <a:latin typeface="Arial" pitchFamily="34" charset="0"/>
                <a:cs typeface="Arial" pitchFamily="34" charset="0"/>
              </a:rPr>
              <a:t>Nature adalah berasal dari sumbangan genetik--------      asal teori nativisme.</a:t>
            </a:r>
          </a:p>
          <a:p>
            <a:pPr algn="just">
              <a:buNone/>
            </a:pPr>
            <a:r>
              <a:rPr lang="id-ID" dirty="0" smtClean="0">
                <a:latin typeface="Arial" pitchFamily="34" charset="0"/>
                <a:cs typeface="Arial" pitchFamily="34" charset="0"/>
              </a:rPr>
              <a:t>Nurture merupakan lingkungan yang teori yang mempengaruhi </a:t>
            </a:r>
            <a:r>
              <a:rPr lang="id-ID" i="1" dirty="0" smtClean="0">
                <a:latin typeface="Arial" pitchFamily="34" charset="0"/>
                <a:cs typeface="Arial" pitchFamily="34" charset="0"/>
              </a:rPr>
              <a:t>environmentalist</a:t>
            </a:r>
            <a:r>
              <a:rPr lang="id-ID" dirty="0" smtClean="0">
                <a:latin typeface="Arial" pitchFamily="34" charset="0"/>
                <a:cs typeface="Arial" pitchFamily="34" charset="0"/>
              </a:rPr>
              <a:t>. Permulaan teori ini berkembang bahwa anak itu pasif, berkembangnya karena berinteraksi dari linhkungan.</a:t>
            </a:r>
          </a:p>
          <a:p>
            <a:pPr algn="just">
              <a:buNone/>
            </a:pPr>
            <a:r>
              <a:rPr lang="id-ID" dirty="0" smtClean="0">
                <a:latin typeface="Arial" pitchFamily="34" charset="0"/>
                <a:cs typeface="Arial" pitchFamily="34" charset="0"/>
              </a:rPr>
              <a:t>Berbagai penelitian menunjukkan bahwa keduanya saling berpengaruh terhadap perkembangan anak. </a:t>
            </a:r>
            <a:endParaRPr lang="id-ID" dirty="0">
              <a:latin typeface="Arial" pitchFamily="34" charset="0"/>
              <a:cs typeface="Arial" pitchFamily="34" charset="0"/>
            </a:endParaRPr>
          </a:p>
        </p:txBody>
      </p:sp>
      <p:cxnSp>
        <p:nvCxnSpPr>
          <p:cNvPr id="5" name="Straight Arrow Connector 4"/>
          <p:cNvCxnSpPr/>
          <p:nvPr/>
        </p:nvCxnSpPr>
        <p:spPr>
          <a:xfrm>
            <a:off x="1691680" y="2276872"/>
            <a:ext cx="576064"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lang="id-ID" sz="3200" dirty="0" smtClean="0"/>
              <a:t/>
            </a:r>
            <a:br>
              <a:rPr lang="id-ID" sz="3200" dirty="0" smtClean="0"/>
            </a:br>
            <a:r>
              <a:rPr lang="id-ID" sz="3200" dirty="0" smtClean="0"/>
              <a:t>TEORI-TEORI PERKEMBANGAN YANG MEMBANTU PERKEMBANGAN ANAK GUNA LAYANAN YANG SESUAI</a:t>
            </a:r>
            <a:br>
              <a:rPr lang="id-ID" sz="3200" dirty="0" smtClean="0"/>
            </a:br>
            <a:endParaRPr lang="id-ID" sz="3200" dirty="0"/>
          </a:p>
        </p:txBody>
      </p:sp>
      <p:sp>
        <p:nvSpPr>
          <p:cNvPr id="3" name="Content Placeholder 2"/>
          <p:cNvSpPr>
            <a:spLocks noGrp="1"/>
          </p:cNvSpPr>
          <p:nvPr>
            <p:ph idx="1"/>
          </p:nvPr>
        </p:nvSpPr>
        <p:spPr>
          <a:xfrm>
            <a:off x="395536" y="1600200"/>
            <a:ext cx="8291264" cy="4853136"/>
          </a:xfrm>
        </p:spPr>
        <p:txBody>
          <a:bodyPr>
            <a:normAutofit lnSpcReduction="10000"/>
          </a:bodyPr>
          <a:lstStyle/>
          <a:p>
            <a:r>
              <a:rPr lang="id-ID" sz="2800" dirty="0" smtClean="0"/>
              <a:t>Teori perkembangan transaksional</a:t>
            </a:r>
          </a:p>
          <a:p>
            <a:r>
              <a:rPr lang="id-ID" sz="2800" dirty="0" smtClean="0"/>
              <a:t>Perkembangan developmentalis</a:t>
            </a:r>
          </a:p>
          <a:p>
            <a:r>
              <a:rPr lang="id-ID" sz="2800" dirty="0" smtClean="0"/>
              <a:t>Maria montessori</a:t>
            </a:r>
          </a:p>
          <a:p>
            <a:r>
              <a:rPr lang="id-ID" sz="2800" dirty="0" smtClean="0"/>
              <a:t>Jean Piaget</a:t>
            </a:r>
          </a:p>
          <a:p>
            <a:r>
              <a:rPr lang="id-ID" sz="2800" dirty="0" smtClean="0"/>
              <a:t>Lev Vygotsky</a:t>
            </a:r>
          </a:p>
          <a:p>
            <a:r>
              <a:rPr lang="id-ID" sz="2800" dirty="0" smtClean="0"/>
              <a:t>Howard Gardner.</a:t>
            </a:r>
          </a:p>
          <a:p>
            <a:r>
              <a:rPr lang="id-ID" sz="2800" dirty="0" smtClean="0"/>
              <a:t>Behaviorist</a:t>
            </a:r>
          </a:p>
          <a:p>
            <a:r>
              <a:rPr lang="id-ID" sz="2800" dirty="0" smtClean="0"/>
              <a:t>Pemrosesan informasi</a:t>
            </a:r>
          </a:p>
          <a:p>
            <a:r>
              <a:rPr lang="id-ID" sz="2800" dirty="0" smtClean="0"/>
              <a:t>Abraham Malow.</a:t>
            </a:r>
          </a:p>
          <a:p>
            <a:r>
              <a:rPr lang="id-ID" sz="2800" dirty="0" smtClean="0"/>
              <a:t>Urie Bronfenbrenner</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Transactional developmental theory</a:t>
            </a:r>
            <a:endParaRPr lang="id-ID" dirty="0"/>
          </a:p>
        </p:txBody>
      </p:sp>
      <p:sp>
        <p:nvSpPr>
          <p:cNvPr id="3" name="Content Placeholder 2"/>
          <p:cNvSpPr>
            <a:spLocks noGrp="1"/>
          </p:cNvSpPr>
          <p:nvPr>
            <p:ph idx="1"/>
          </p:nvPr>
        </p:nvSpPr>
        <p:spPr/>
        <p:txBody>
          <a:bodyPr/>
          <a:lstStyle/>
          <a:p>
            <a:pPr algn="just"/>
            <a:r>
              <a:rPr lang="id-ID" dirty="0" smtClean="0"/>
              <a:t>Mengkombinasikan dua teori, yaitu interaksi dari aspek biologi dan lingkungan. Interaksi keduanya tidak dapat dipisahkan. Teori menekankan bahwa lingkungan dapat digunakan untuk mengubah keterbatasan anak secara biologis dan suatu deficient environment akibat pengaruh negatif pada keterbatasan perkembangan anak. Anak-anak perlu disediakan intervensi sejak dini.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Perkembangan Developmentalis </a:t>
            </a:r>
            <a:endParaRPr lang="id-ID"/>
          </a:p>
        </p:txBody>
      </p:sp>
      <p:sp>
        <p:nvSpPr>
          <p:cNvPr id="3" name="Content Placeholder 2"/>
          <p:cNvSpPr>
            <a:spLocks noGrp="1"/>
          </p:cNvSpPr>
          <p:nvPr>
            <p:ph idx="1"/>
          </p:nvPr>
        </p:nvSpPr>
        <p:spPr/>
        <p:txBody>
          <a:bodyPr/>
          <a:lstStyle/>
          <a:p>
            <a:pPr algn="just"/>
            <a:r>
              <a:rPr lang="id-ID" dirty="0" smtClean="0"/>
              <a:t>Fokus penjelasan dari teori ini pada mndeskripsikan, penjelasan, dan memprediksi cara individu di tahapan-tahapan yang berbeda secara khusus  dalam hal berpikir, berperasaan, dan berperilaku. </a:t>
            </a:r>
          </a:p>
          <a:p>
            <a:pPr algn="just"/>
            <a:r>
              <a:rPr lang="id-ID" dirty="0" smtClean="0"/>
              <a:t>Tahapan dari perkembangan anak dikatakan sebagai perkembangan yang mengikutinorma-norma universal.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Faktor-faktor lingkungan yang berkontribusi terhadap kecacatan kanak-kanak</a:t>
            </a:r>
            <a:endParaRPr lang="id-ID" sz="3600"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dirty="0" smtClean="0"/>
              <a:t>Kehidupan sosial ekonomi yang rendah dalam keluarga</a:t>
            </a:r>
          </a:p>
          <a:p>
            <a:pPr marL="514350" indent="-514350">
              <a:buFont typeface="+mj-lt"/>
              <a:buAutoNum type="arabicPeriod"/>
            </a:pPr>
            <a:r>
              <a:rPr lang="id-ID" dirty="0" smtClean="0"/>
              <a:t>Kehidupan keluarga yang berlatar budaya tidak sesuai yang dominan/</a:t>
            </a:r>
            <a:r>
              <a:rPr lang="id-ID" i="1" dirty="0" smtClean="0"/>
              <a:t>non-mainstream.</a:t>
            </a:r>
          </a:p>
          <a:p>
            <a:pPr marL="514350" indent="-514350">
              <a:buFont typeface="+mj-lt"/>
              <a:buAutoNum type="arabicPeriod"/>
            </a:pPr>
            <a:r>
              <a:rPr lang="id-ID" dirty="0" smtClean="0"/>
              <a:t>Keluarga termasuk kategori dysfungsional</a:t>
            </a:r>
          </a:p>
          <a:p>
            <a:pPr marL="514350" indent="-514350">
              <a:buFont typeface="+mj-lt"/>
              <a:buAutoNum type="arabicPeriod"/>
            </a:pPr>
            <a:r>
              <a:rPr lang="id-ID" dirty="0" smtClean="0"/>
              <a:t>Lahir dari ibu usia yang sangat muda atau sebaliknya sangat tua.</a:t>
            </a:r>
          </a:p>
          <a:p>
            <a:pPr marL="514350" indent="-514350">
              <a:buFont typeface="+mj-lt"/>
              <a:buAutoNum type="arabicPeriod"/>
            </a:pPr>
            <a:r>
              <a:rPr lang="id-ID" dirty="0" smtClean="0"/>
              <a:t>Dibesarkan dari keluarga tidak menggunakan bahasa Inggris sebagai bahasa utama.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Faktor-faktor lingkungan yang berkontribusi terhadap kecacatan kanak-kanak  lanjutan</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6"/>
            </a:pPr>
            <a:r>
              <a:rPr lang="id-ID" dirty="0" smtClean="0"/>
              <a:t>Sebelum lahir tercemar virus, obat, atau alkohol.</a:t>
            </a:r>
          </a:p>
          <a:p>
            <a:pPr marL="514350" indent="-514350">
              <a:buFont typeface="+mj-lt"/>
              <a:buAutoNum type="arabicPeriod" startAt="6"/>
            </a:pPr>
            <a:r>
              <a:rPr lang="id-ID" dirty="0" smtClean="0"/>
              <a:t>Lahir dari keluarga yang anggotanya satu atau lebih juga mempunyai perkembangan yang delay</a:t>
            </a:r>
          </a:p>
          <a:p>
            <a:pPr marL="514350" indent="-514350">
              <a:buFont typeface="+mj-lt"/>
              <a:buAutoNum type="arabicPeriod" startAt="6"/>
            </a:pPr>
            <a:r>
              <a:rPr lang="id-ID" dirty="0" smtClean="0"/>
              <a:t>Lahir dari ibu yang malnutrisi ketika mengandung</a:t>
            </a:r>
          </a:p>
          <a:p>
            <a:pPr marL="514350" indent="-514350">
              <a:buFont typeface="+mj-lt"/>
              <a:buAutoNum type="arabicPeriod" startAt="6"/>
            </a:pPr>
            <a:r>
              <a:rPr lang="id-ID" dirty="0" smtClean="0"/>
              <a:t>Lahir dari ubu yang diabetes, gangguan thyorid, syphylis, atau infeksi virus.</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1495</Words>
  <Application>Microsoft Office PowerPoint</Application>
  <PresentationFormat>On-screen Show (4:3)</PresentationFormat>
  <Paragraphs>142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LAYANAN INTERVENSI</vt:lpstr>
      <vt:lpstr>Argumentasi intervensi usia dini</vt:lpstr>
      <vt:lpstr>POKOK BAHASAN YANG MENJADI KUNCI</vt:lpstr>
      <vt:lpstr> EFEK NATURE DAN NURTURE TERHADAP PERKEMBANGAN </vt:lpstr>
      <vt:lpstr> TEORI-TEORI PERKEMBANGAN YANG MEMBANTU PERKEMBANGAN ANAK GUNA LAYANAN YANG SESUAI </vt:lpstr>
      <vt:lpstr>Transactional developmental theory</vt:lpstr>
      <vt:lpstr>Perkembangan Developmentalis </vt:lpstr>
      <vt:lpstr>Faktor-faktor lingkungan yang berkontribusi terhadap kecacatan kanak-kanak</vt:lpstr>
      <vt:lpstr>Faktor-faktor lingkungan yang berkontribusi terhadap kecacatan kanak-kanak  lanjutan</vt:lpstr>
      <vt:lpstr>Norma yang universal</vt:lpstr>
      <vt:lpstr>Anak-anak dengan kecacatan</vt:lpstr>
      <vt:lpstr>Fungsi teori perkembangan menjelaskan tahap perkembangan sebagai dasar intervensi</vt:lpstr>
      <vt:lpstr>Penjelasan grafik perkembangan anak </vt:lpstr>
      <vt:lpstr>Developmental  teori diklasifikasikan:</vt:lpstr>
      <vt:lpstr>Fokus teori</vt:lpstr>
      <vt:lpstr>Teori Maria Montessori</vt:lpstr>
      <vt:lpstr>Jean Piaget Teori</vt:lpstr>
      <vt:lpstr>Teori Piaget terhadap perkembngan anak</vt:lpstr>
      <vt:lpstr>Lev Vigotsky Teori</vt:lpstr>
      <vt:lpstr>Aplikasi teori Vygotsky terhadap anak-anak yang disabilities</vt:lpstr>
      <vt:lpstr>Teori Howard Gardner</vt:lpstr>
      <vt:lpstr>Teori  Behavioristik</vt:lpstr>
      <vt:lpstr>Teori Pemrosesan Informasi</vt:lpstr>
      <vt:lpstr>Abraham Maslow</vt:lpstr>
      <vt:lpstr>Urie Bronfenbrenner</vt:lpstr>
      <vt:lpstr>Pokok dari empat teori belajar</vt:lpstr>
      <vt:lpstr>Philosophy dari pendidikan khusus  usia dini</vt:lpstr>
      <vt:lpstr>LAYANAN YANG TERSEDIA</vt:lpstr>
      <vt:lpstr>KETERLIBATAN PROFESIONAL DAN ANGGOTA KELUARGA</vt:lpstr>
      <vt:lpstr>KEEFEKTIFAN PROGRAM INTERVENSI</vt:lpstr>
      <vt:lpstr>Pengembangan Kurikulum</vt:lpstr>
      <vt:lpstr>Semoga bermanfaat.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 Windows</dc:creator>
  <cp:lastModifiedBy>My Windows</cp:lastModifiedBy>
  <cp:revision>40</cp:revision>
  <dcterms:created xsi:type="dcterms:W3CDTF">2012-09-27T01:06:54Z</dcterms:created>
  <dcterms:modified xsi:type="dcterms:W3CDTF">2012-10-10T00:44:50Z</dcterms:modified>
</cp:coreProperties>
</file>